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9" roundtripDataSignature="AMtx7mhooB+5dczvFMA2XvfgKW9Vzg7e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9D7155-7C85-4EFB-B641-C24664114D67}">
  <a:tblStyle styleId="{E49D7155-7C85-4EFB-B641-C24664114D6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CECE7"/>
          </a:solidFill>
        </a:fill>
      </a:tcStyle>
    </a:wholeTbl>
    <a:band1H>
      <a:tcTxStyle b="off" i="off"/>
      <a:tcStyle>
        <a:tcBdr/>
        <a:fill>
          <a:solidFill>
            <a:srgbClr val="F8D6CC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8D6CC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Eintritte pro Jahr</c:v>
                </c:pt>
              </c:strCache>
            </c:strRef>
          </c:tx>
          <c:spPr>
            <a:solidFill>
              <a:srgbClr val="E4672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Tabelle1!$A$2:$A$10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Tabelle1!$B$2:$B$10</c:f>
              <c:numCache>
                <c:formatCode>General</c:formatCode>
                <c:ptCount val="9"/>
                <c:pt idx="0">
                  <c:v>229</c:v>
                </c:pt>
                <c:pt idx="1">
                  <c:v>371</c:v>
                </c:pt>
                <c:pt idx="2">
                  <c:v>360</c:v>
                </c:pt>
                <c:pt idx="3">
                  <c:v>183</c:v>
                </c:pt>
                <c:pt idx="4">
                  <c:v>152</c:v>
                </c:pt>
                <c:pt idx="5">
                  <c:v>210</c:v>
                </c:pt>
                <c:pt idx="6">
                  <c:v>205</c:v>
                </c:pt>
                <c:pt idx="7">
                  <c:v>247</c:v>
                </c:pt>
                <c:pt idx="8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E-457A-BC11-1E2117FFC6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4316031"/>
        <c:axId val="295801375"/>
      </c:barChart>
      <c:catAx>
        <c:axId val="554316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5801375"/>
        <c:crosses val="autoZero"/>
        <c:auto val="1"/>
        <c:lblAlgn val="ctr"/>
        <c:lblOffset val="100"/>
        <c:noMultiLvlLbl val="0"/>
      </c:catAx>
      <c:valAx>
        <c:axId val="295801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54316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CH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0907665e6_1_1:notes"/>
          <p:cNvSpPr txBox="1">
            <a:spLocks noGrp="1"/>
          </p:cNvSpPr>
          <p:nvPr>
            <p:ph type="body" idx="1"/>
          </p:nvPr>
        </p:nvSpPr>
        <p:spPr>
          <a:xfrm>
            <a:off x="679768" y="4777188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350907665e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9768" y="1240828"/>
            <a:ext cx="5438100" cy="335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0907665e6_0_260:notes"/>
          <p:cNvSpPr txBox="1">
            <a:spLocks noGrp="1"/>
          </p:cNvSpPr>
          <p:nvPr>
            <p:ph type="body" idx="1"/>
          </p:nvPr>
        </p:nvSpPr>
        <p:spPr>
          <a:xfrm>
            <a:off x="679768" y="4777188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g350907665e6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9768" y="1240828"/>
            <a:ext cx="5438100" cy="335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0907665e6_0_253:notes"/>
          <p:cNvSpPr txBox="1">
            <a:spLocks noGrp="1"/>
          </p:cNvSpPr>
          <p:nvPr>
            <p:ph type="body" idx="1"/>
          </p:nvPr>
        </p:nvSpPr>
        <p:spPr>
          <a:xfrm>
            <a:off x="679768" y="4777188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g350907665e6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9768" y="1240828"/>
            <a:ext cx="5438100" cy="335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0907665e6_0_234:notes"/>
          <p:cNvSpPr txBox="1">
            <a:spLocks noGrp="1"/>
          </p:cNvSpPr>
          <p:nvPr>
            <p:ph type="body" idx="1"/>
          </p:nvPr>
        </p:nvSpPr>
        <p:spPr>
          <a:xfrm>
            <a:off x="679768" y="4777188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g350907665e6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9768" y="1240828"/>
            <a:ext cx="5438100" cy="335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0907665e6_0_244:notes"/>
          <p:cNvSpPr txBox="1">
            <a:spLocks noGrp="1"/>
          </p:cNvSpPr>
          <p:nvPr>
            <p:ph type="body" idx="1"/>
          </p:nvPr>
        </p:nvSpPr>
        <p:spPr>
          <a:xfrm>
            <a:off x="679768" y="4777188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350907665e6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9768" y="1240828"/>
            <a:ext cx="5438100" cy="335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0907665e6_0_349:notes"/>
          <p:cNvSpPr txBox="1">
            <a:spLocks noGrp="1"/>
          </p:cNvSpPr>
          <p:nvPr>
            <p:ph type="body" idx="1"/>
          </p:nvPr>
        </p:nvSpPr>
        <p:spPr>
          <a:xfrm>
            <a:off x="679768" y="4777188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g350907665e6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9768" y="1240828"/>
            <a:ext cx="5438100" cy="335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08eee9722_0_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de-CH" sz="1800"/>
              <a:t>Blick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de-CH" sz="1800"/>
              <a:t>Medinside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de-CH" sz="1800"/>
              <a:t>SAEZ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g3508eee972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0a925dc29_0_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de-CH" sz="1800"/>
              <a:t>Blick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de-CH" sz="1800"/>
              <a:t>Medinside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de-CH" sz="1800"/>
              <a:t>SAEZ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350a925dc2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0a925dc29_0_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de-CH" sz="1800"/>
              <a:t>Blick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de-CH" sz="1800"/>
              <a:t>Medinside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de-CH" sz="1800"/>
              <a:t>SAEZ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350a925dc2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CH"/>
              <a:t>Übrigens wir freuen uns sehr, dass wir mehr Kandidaten als ursprünglich als kommuniziert haben. </a:t>
            </a: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600b50456_1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35600b5045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600b50456_1_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g35600b50456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5600b50456_1_2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g35600b50456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6" name="Google Shape;3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2bf2cd25f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2bf2cd25f_4_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352bf2cd25f_4_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CH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2bf2cd25f_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52bf2cd25f_4_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352bf2cd25f_4_1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cced54e2d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g2cced54e2db_0_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g2cced54e2db_0_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CH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52bf2cd25f_4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352bf2cd25f_4_2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g352bf2cd25f_4_2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CH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2bf2cd25f_4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g352bf2cd25f_4_4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8" name="Google Shape;388;g352bf2cd25f_4_4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CH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50a6deb1dd_1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8" name="Google Shape;418;g350a6deb1d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cd4eac2db7_0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4" name="Google Shape;474;g2cd4eac2d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cd4eac2db7_0_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4" name="Google Shape;484;g2cd4eac2db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564718fb29_0_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4" name="Google Shape;494;g3564718fb2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564718fb29_0_2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5" name="Google Shape;505;g3564718fb2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564718fb29_0_3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5" name="Google Shape;515;g3564718fb2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564718fb29_0_5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g3564718fb2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d4eac2db7_0_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7" name="Google Shape;537;g2cd4eac2db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7" name="Google Shape;54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7" name="Google Shape;55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4" name="Google Shape;5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3" name="Google Shape;57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3" name="Google Shape;5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0" name="Google Shape;59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7" name="Google Shape;59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1" name="Google Shape;61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2" name="Google Shape;62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9" name="Google Shape;62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3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CH"/>
              <a:t>Aufwand: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CH"/>
              <a:t>Rot: höher als Budget 2023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CH"/>
              <a:t>Grün : tiefer als Budget 2023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7" name="Google Shape;637;p3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de-CH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p4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CH"/>
              <a:t>Ertrag: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CH"/>
              <a:t>Rot: tiefer als Budget 2023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CH"/>
              <a:t>Grün: höher als Budget 2023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6" name="Google Shape;646;p4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de-CH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564718fb2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g3564718fb29_0_7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CH"/>
              <a:t>Ertrag: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CH"/>
              <a:t>Rot: tiefer als Budget 2023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de-CH"/>
              <a:t>Grün: höher als Budget 2023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6" name="Google Shape;656;g3564718fb29_0_7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de-CH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5" name="Google Shape;66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2" name="Google Shape;67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4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0" name="Google Shape;680;p4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de-CH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5" name="Google Shape;69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1" name="Google Shape;71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4" name="Google Shape;74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5" name="Google Shape;755;p4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de-CH"/>
              <a:t>Verdankung Manuel Schau, keine Wahl, Informatione</a:t>
            </a:r>
            <a:endParaRPr/>
          </a:p>
        </p:txBody>
      </p:sp>
      <p:sp>
        <p:nvSpPr>
          <p:cNvPr id="756" name="Google Shape;756;p4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de-CH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6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9" name="Google Shape;77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8" name="Google Shape;78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08eee9722_0_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g3508eee972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0a925dc29_0_30:notes"/>
          <p:cNvSpPr txBox="1">
            <a:spLocks noGrp="1"/>
          </p:cNvSpPr>
          <p:nvPr>
            <p:ph type="body" idx="1"/>
          </p:nvPr>
        </p:nvSpPr>
        <p:spPr>
          <a:xfrm>
            <a:off x="679768" y="4777188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g350a925dc2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9768" y="1240828"/>
            <a:ext cx="5438100" cy="3350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0907665e6_0_15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350907665e6_0_15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g350907665e6_0_15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CH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jhas.ch/fileadmin/user_upload/Adaptionen/jhas/BilderHighres/GV/Beilage08_Wahl-Vorstand_Alice_Paatz.pdf" TargetMode="External"/><Relationship Id="rId4" Type="http://schemas.openxmlformats.org/officeDocument/2006/relationships/hyperlink" Target="https://www.jhas.ch/fileadmin/user_upload/Adaptionen/jhas/BilderHighres/GV/Beilage08_Wahl-Vorstand_Andrea_Teixeira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hyperlink" Target="mailto:hannes.bangerter@jhas.ch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lara.schneider@jhas.ch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0907665e6_1_1"/>
          <p:cNvSpPr/>
          <p:nvPr/>
        </p:nvSpPr>
        <p:spPr>
          <a:xfrm>
            <a:off x="26100" y="0"/>
            <a:ext cx="12192000" cy="6858000"/>
          </a:xfrm>
          <a:prstGeom prst="rect">
            <a:avLst/>
          </a:prstGeom>
          <a:solidFill>
            <a:srgbClr val="FC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350907665e6_1_1"/>
          <p:cNvSpPr/>
          <p:nvPr/>
        </p:nvSpPr>
        <p:spPr>
          <a:xfrm>
            <a:off x="0" y="0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350907665e6_1_1"/>
          <p:cNvSpPr txBox="1"/>
          <p:nvPr/>
        </p:nvSpPr>
        <p:spPr>
          <a:xfrm>
            <a:off x="302700" y="155100"/>
            <a:ext cx="11586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de-CH" sz="5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JHaS Generalversammlung</a:t>
            </a:r>
            <a:endParaRPr sz="5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de-CH" sz="5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Assemblée générale </a:t>
            </a:r>
            <a:endParaRPr sz="51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g350907665e6_1_1"/>
          <p:cNvPicPr preferRelativeResize="0"/>
          <p:nvPr/>
        </p:nvPicPr>
        <p:blipFill rotWithShape="1">
          <a:blip r:embed="rId3">
            <a:alphaModFix/>
          </a:blip>
          <a:srcRect l="6529" t="2340" r="9969" b="2521"/>
          <a:stretch/>
        </p:blipFill>
        <p:spPr>
          <a:xfrm>
            <a:off x="803900" y="2357113"/>
            <a:ext cx="5875651" cy="376537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350907665e6_1_1"/>
          <p:cNvSpPr txBox="1"/>
          <p:nvPr/>
        </p:nvSpPr>
        <p:spPr>
          <a:xfrm>
            <a:off x="8511025" y="2357125"/>
            <a:ext cx="108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JHaS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g350907665e6_1_1" title="LOGOS LI et IG.png"/>
          <p:cNvPicPr preferRelativeResize="0"/>
          <p:nvPr/>
        </p:nvPicPr>
        <p:blipFill rotWithShape="1">
          <a:blip r:embed="rId4">
            <a:alphaModFix/>
          </a:blip>
          <a:srcRect l="35168" t="69591" r="36268" b="1486"/>
          <a:stretch/>
        </p:blipFill>
        <p:spPr>
          <a:xfrm>
            <a:off x="7652575" y="2223775"/>
            <a:ext cx="685800" cy="697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" name="Google Shape;98;g350907665e6_1_1" title="LOGOS LI et IG.png"/>
          <p:cNvPicPr preferRelativeResize="0"/>
          <p:nvPr/>
        </p:nvPicPr>
        <p:blipFill rotWithShape="1">
          <a:blip r:embed="rId4">
            <a:alphaModFix/>
          </a:blip>
          <a:srcRect l="33769" t="1133" r="35992" b="69944"/>
          <a:stretch/>
        </p:blipFill>
        <p:spPr>
          <a:xfrm>
            <a:off x="7632475" y="2997763"/>
            <a:ext cx="726000" cy="697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9" name="Google Shape;99;g350907665e6_1_1"/>
          <p:cNvSpPr txBox="1"/>
          <p:nvPr/>
        </p:nvSpPr>
        <p:spPr>
          <a:xfrm>
            <a:off x="8511025" y="3131125"/>
            <a:ext cx="1620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jhas_ch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g350907665e6_1_1" title="QR JHaS WhatsApp communit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10875" y="3790825"/>
            <a:ext cx="1620599" cy="210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50907665e6_1_1" title="LOGOS LI et IG.png"/>
          <p:cNvPicPr preferRelativeResize="0"/>
          <p:nvPr/>
        </p:nvPicPr>
        <p:blipFill rotWithShape="1">
          <a:blip r:embed="rId4">
            <a:alphaModFix/>
          </a:blip>
          <a:srcRect l="70643" t="70288" r="794" b="789"/>
          <a:stretch/>
        </p:blipFill>
        <p:spPr>
          <a:xfrm>
            <a:off x="7690675" y="3714625"/>
            <a:ext cx="685800" cy="697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2" name="Google Shape;102;g350907665e6_1_1"/>
          <p:cNvSpPr txBox="1"/>
          <p:nvPr/>
        </p:nvSpPr>
        <p:spPr>
          <a:xfrm>
            <a:off x="8510875" y="93600"/>
            <a:ext cx="3100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9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7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0907665e6_0_260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50907665e6_0_260"/>
          <p:cNvSpPr txBox="1"/>
          <p:nvPr/>
        </p:nvSpPr>
        <p:spPr>
          <a:xfrm>
            <a:off x="1421352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job.jhas.ch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50907665e6_0_26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de-CH" b="1"/>
              <a:t>Inscription:</a:t>
            </a:r>
            <a:r>
              <a:rPr lang="de-CH"/>
              <a:t> facile et rapide en ligne.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de-CH" b="1"/>
              <a:t>Validation: </a:t>
            </a:r>
            <a:r>
              <a:rPr lang="de-CH"/>
              <a:t>contrôle par un humain des profils via le numéro GLN et le registre national MedReg.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de-CH" b="1"/>
              <a:t>Validité</a:t>
            </a:r>
            <a:r>
              <a:rPr lang="de-CH"/>
              <a:t>: annonces valables 4 mois après paiement, et renouvelable. </a:t>
            </a:r>
            <a:endParaRPr/>
          </a:p>
        </p:txBody>
      </p:sp>
      <p:pic>
        <p:nvPicPr>
          <p:cNvPr id="175" name="Google Shape;175;g350907665e6_0_260" descr="Une image contenant texte, capture d’écran, Police, conception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5440" y="3963990"/>
            <a:ext cx="7146465" cy="1941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0907665e6_0_253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350907665e6_0_253"/>
          <p:cNvSpPr txBox="1"/>
          <p:nvPr/>
        </p:nvSpPr>
        <p:spPr>
          <a:xfrm>
            <a:off x="1421352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job.jhas.ch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350907665e6_0_2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de-CH" b="1"/>
              <a:t>Lancement</a:t>
            </a:r>
            <a:r>
              <a:rPr lang="de-CH"/>
              <a:t>: 04 septembre 2024 - 9 mois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de-CH" b="1"/>
              <a:t>Portée</a:t>
            </a:r>
            <a:r>
              <a:rPr lang="de-CH"/>
              <a:t>: en 4 langues (allemand, français, italien et anglais).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de-CH" b="1"/>
              <a:t>Chiffres à fin avril 2025</a:t>
            </a:r>
            <a:r>
              <a:rPr lang="de-CH"/>
              <a:t>: 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de-CH"/>
              <a:t>23 remplacements en ligne.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de-CH"/>
              <a:t>154 emplois en ligne.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de-CH"/>
              <a:t>156 utilisateurs validés (sur 465)</a:t>
            </a:r>
            <a:endParaRPr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83" name="Google Shape;183;g350907665e6_0_253" title="WhatsApp Image 2025-04-01 at 13.47.04.jpeg"/>
          <p:cNvPicPr preferRelativeResize="0"/>
          <p:nvPr/>
        </p:nvPicPr>
        <p:blipFill rotWithShape="1">
          <a:blip r:embed="rId3">
            <a:alphaModFix/>
          </a:blip>
          <a:srcRect l="2669" t="4208" r="1983" b="7739"/>
          <a:stretch/>
        </p:blipFill>
        <p:spPr>
          <a:xfrm>
            <a:off x="6096000" y="3081650"/>
            <a:ext cx="5944500" cy="332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0907665e6_0_234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350907665e6_0_234"/>
          <p:cNvSpPr txBox="1"/>
          <p:nvPr/>
        </p:nvSpPr>
        <p:spPr>
          <a:xfrm>
            <a:off x="886848" y="338496"/>
            <a:ext cx="10868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job.jhas.ch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g350907665e6_0_2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7321" y="2082212"/>
            <a:ext cx="1629100" cy="24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50907665e6_0_2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9975" y="2082200"/>
            <a:ext cx="1629100" cy="244363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50907665e6_0_234"/>
          <p:cNvSpPr txBox="1"/>
          <p:nvPr/>
        </p:nvSpPr>
        <p:spPr>
          <a:xfrm>
            <a:off x="7286921" y="4701254"/>
            <a:ext cx="50808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CH" sz="2900">
                <a:solidFill>
                  <a:schemeClr val="dk1"/>
                </a:solidFill>
                <a:highlight>
                  <a:schemeClr val="lt1"/>
                </a:highlight>
              </a:rPr>
              <a:t>B</a:t>
            </a:r>
            <a:r>
              <a:rPr lang="de-CH" sz="29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ack-office</a:t>
            </a:r>
            <a:br>
              <a:rPr lang="de-CH" sz="29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de-CH" sz="29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Mira Sbarbati &amp; Livio Marro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g350907665e6_0_234" title="811d41b4-194b-334a-8d1e-3ae3ed6d516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850" y="2101852"/>
            <a:ext cx="6861276" cy="136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350907665e6_0_234"/>
          <p:cNvSpPr txBox="1"/>
          <p:nvPr/>
        </p:nvSpPr>
        <p:spPr>
          <a:xfrm>
            <a:off x="-220850" y="3545875"/>
            <a:ext cx="8412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CH" sz="2900">
                <a:solidFill>
                  <a:schemeClr val="dk1"/>
                </a:solidFill>
                <a:highlight>
                  <a:schemeClr val="lt1"/>
                </a:highlight>
              </a:rPr>
              <a:t>John Nicolet, </a:t>
            </a:r>
            <a:r>
              <a:rPr lang="de-CH" sz="29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Linda Habib, Arnaud</a:t>
            </a:r>
            <a:r>
              <a:rPr lang="de-CH" sz="2900">
                <a:solidFill>
                  <a:schemeClr val="dk1"/>
                </a:solidFill>
                <a:highlight>
                  <a:schemeClr val="lt1"/>
                </a:highlight>
              </a:rPr>
              <a:t> P</a:t>
            </a:r>
            <a:r>
              <a:rPr lang="de-CH" sz="29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eytremann,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de-CH" sz="29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Isshak Mrabet, Sanae Mazouri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0907665e6_0_244"/>
          <p:cNvSpPr/>
          <p:nvPr/>
        </p:nvSpPr>
        <p:spPr>
          <a:xfrm>
            <a:off x="-26100" y="-10997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350907665e6_0_244"/>
          <p:cNvSpPr txBox="1"/>
          <p:nvPr/>
        </p:nvSpPr>
        <p:spPr>
          <a:xfrm>
            <a:off x="873573" y="338496"/>
            <a:ext cx="10868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job.jhas.ch</a:t>
            </a:r>
            <a:endParaRPr/>
          </a:p>
        </p:txBody>
      </p:sp>
      <p:pic>
        <p:nvPicPr>
          <p:cNvPr id="201" name="Google Shape;201;g350907665e6_0_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0350" y="4814266"/>
            <a:ext cx="2969775" cy="164988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2" name="Google Shape;202;g350907665e6_0_244"/>
          <p:cNvSpPr txBox="1"/>
          <p:nvPr/>
        </p:nvSpPr>
        <p:spPr>
          <a:xfrm>
            <a:off x="254789" y="1891639"/>
            <a:ext cx="86085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Char char="⮚"/>
            </a:pPr>
            <a:r>
              <a:rPr lang="de-CH" sz="29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Nombreux articles de presse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Char char="⮚"/>
            </a:pPr>
            <a:r>
              <a:rPr lang="de-CH" sz="29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1 émission radio et 1 </a:t>
            </a:r>
            <a:r>
              <a:rPr lang="de-CH" sz="2900">
                <a:solidFill>
                  <a:schemeClr val="dk1"/>
                </a:solidFill>
                <a:highlight>
                  <a:schemeClr val="lt1"/>
                </a:highlight>
              </a:rPr>
              <a:t>TV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Char char="⮚"/>
            </a:pPr>
            <a:r>
              <a:rPr lang="de-CH" sz="2900">
                <a:solidFill>
                  <a:schemeClr val="dk1"/>
                </a:solidFill>
                <a:highlight>
                  <a:schemeClr val="lt1"/>
                </a:highlight>
              </a:rPr>
              <a:t>Nomination prix Lumière SSMIG (mai 2025)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Char char="⮚"/>
            </a:pPr>
            <a:r>
              <a:rPr lang="de-CH" sz="29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Annonces via: FMH, Medicus, WHM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Noto Sans Symbols"/>
              <a:buChar char="⮚"/>
            </a:pPr>
            <a:r>
              <a:rPr lang="de-CH" sz="290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Entretien avec la Conférence des directrices et directeurs cantonaux de la santé</a:t>
            </a:r>
            <a:endParaRPr/>
          </a:p>
        </p:txBody>
      </p:sp>
      <p:pic>
        <p:nvPicPr>
          <p:cNvPr id="203" name="Google Shape;203;g350907665e6_0_244"/>
          <p:cNvPicPr preferRelativeResize="0"/>
          <p:nvPr/>
        </p:nvPicPr>
        <p:blipFill rotWithShape="1">
          <a:blip r:embed="rId4">
            <a:alphaModFix/>
          </a:blip>
          <a:srcRect b="40312"/>
          <a:stretch/>
        </p:blipFill>
        <p:spPr>
          <a:xfrm>
            <a:off x="642250" y="4754450"/>
            <a:ext cx="4054476" cy="19952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" name="Google Shape;204;g350907665e6_0_244" title="WhatsApp Image 2025-03-28 at 10.34.25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9097" y="3294325"/>
            <a:ext cx="3111350" cy="31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0907665e6_0_349"/>
          <p:cNvSpPr/>
          <p:nvPr/>
        </p:nvSpPr>
        <p:spPr>
          <a:xfrm>
            <a:off x="53700" y="-10997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350907665e6_0_349"/>
          <p:cNvSpPr txBox="1"/>
          <p:nvPr/>
        </p:nvSpPr>
        <p:spPr>
          <a:xfrm>
            <a:off x="886848" y="338496"/>
            <a:ext cx="10868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job.jhas.ch</a:t>
            </a:r>
            <a:endParaRPr/>
          </a:p>
        </p:txBody>
      </p:sp>
      <p:pic>
        <p:nvPicPr>
          <p:cNvPr id="211" name="Google Shape;211;g350907665e6_0_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600" y="1891923"/>
            <a:ext cx="8072599" cy="269086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350907665e6_0_349"/>
          <p:cNvSpPr txBox="1"/>
          <p:nvPr/>
        </p:nvSpPr>
        <p:spPr>
          <a:xfrm>
            <a:off x="436500" y="4735200"/>
            <a:ext cx="11478600" cy="18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100" b="1">
                <a:solidFill>
                  <a:srgbClr val="333333"/>
                </a:solidFill>
                <a:highlight>
                  <a:srgbClr val="FFFFFF"/>
                </a:highlight>
              </a:rPr>
              <a:t>Jeudi, </a:t>
            </a:r>
            <a:r>
              <a:rPr lang="de-CH" sz="2100" b="1">
                <a:solidFill>
                  <a:schemeClr val="accent2"/>
                </a:solidFill>
                <a:highlight>
                  <a:srgbClr val="FFFFFF"/>
                </a:highlight>
              </a:rPr>
              <a:t>22 mai</a:t>
            </a:r>
            <a:r>
              <a:rPr lang="de-CH" sz="2100" b="1">
                <a:solidFill>
                  <a:srgbClr val="333333"/>
                </a:solidFill>
                <a:highlight>
                  <a:srgbClr val="FFFFFF"/>
                </a:highlight>
              </a:rPr>
              <a:t> 2025, </a:t>
            </a:r>
            <a:r>
              <a:rPr lang="de-CH" sz="2100" b="1">
                <a:solidFill>
                  <a:schemeClr val="accent2"/>
                </a:solidFill>
                <a:highlight>
                  <a:srgbClr val="FFFFFF"/>
                </a:highlight>
              </a:rPr>
              <a:t>13h30</a:t>
            </a:r>
            <a:r>
              <a:rPr lang="de-CH" sz="2100" b="1">
                <a:solidFill>
                  <a:srgbClr val="333333"/>
                </a:solidFill>
                <a:highlight>
                  <a:srgbClr val="FFFFFF"/>
                </a:highlight>
              </a:rPr>
              <a:t> - 14h30</a:t>
            </a:r>
            <a:r>
              <a:rPr lang="de-CH" sz="210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de-CH" sz="2100" b="1">
                <a:solidFill>
                  <a:srgbClr val="333333"/>
                </a:solidFill>
                <a:highlight>
                  <a:srgbClr val="FFFFFF"/>
                </a:highlight>
              </a:rPr>
              <a:t>à la Salle Montreal, Congress Center Basel</a:t>
            </a:r>
            <a:endParaRPr sz="21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100" b="1">
                <a:solidFill>
                  <a:srgbClr val="333333"/>
                </a:solidFill>
                <a:highlight>
                  <a:srgbClr val="FFFFFF"/>
                </a:highlight>
              </a:rPr>
              <a:t>Donnerstag, </a:t>
            </a:r>
            <a:r>
              <a:rPr lang="de-CH" sz="2100" b="1">
                <a:solidFill>
                  <a:schemeClr val="accent2"/>
                </a:solidFill>
                <a:highlight>
                  <a:srgbClr val="FFFFFF"/>
                </a:highlight>
              </a:rPr>
              <a:t>22. Mai</a:t>
            </a:r>
            <a:r>
              <a:rPr lang="de-CH" sz="2100" b="1">
                <a:solidFill>
                  <a:srgbClr val="333333"/>
                </a:solidFill>
                <a:highlight>
                  <a:srgbClr val="FFFFFF"/>
                </a:highlight>
              </a:rPr>
              <a:t> 2025, </a:t>
            </a:r>
            <a:r>
              <a:rPr lang="de-CH" sz="2100" b="1">
                <a:solidFill>
                  <a:schemeClr val="accent2"/>
                </a:solidFill>
                <a:highlight>
                  <a:srgbClr val="FFFFFF"/>
                </a:highlight>
              </a:rPr>
              <a:t>13:30</a:t>
            </a:r>
            <a:r>
              <a:rPr lang="de-CH" sz="2100" b="1">
                <a:solidFill>
                  <a:srgbClr val="333333"/>
                </a:solidFill>
                <a:highlight>
                  <a:srgbClr val="FFFFFF"/>
                </a:highlight>
              </a:rPr>
              <a:t> – 14:30 Uhr im Saal Montreal, Congress Center Basel</a:t>
            </a:r>
            <a:endParaRPr sz="21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400" b="1">
                <a:solidFill>
                  <a:schemeClr val="accent2"/>
                </a:solidFill>
                <a:highlight>
                  <a:srgbClr val="FFFFFF"/>
                </a:highlight>
              </a:rPr>
              <a:t>Vote du public ! Abstimmung durch das Publikum!</a:t>
            </a:r>
            <a:endParaRPr sz="2400" b="1">
              <a:solidFill>
                <a:schemeClr val="accent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8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 Congrès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3615" y="1877105"/>
            <a:ext cx="6213608" cy="4664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08eee9722_0_16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3508eee9722_0_16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 in den Medien?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3508eee9722_0_16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3508eee9722_0_16"/>
          <p:cNvSpPr txBox="1"/>
          <p:nvPr/>
        </p:nvSpPr>
        <p:spPr>
          <a:xfrm>
            <a:off x="-3613175" y="2361375"/>
            <a:ext cx="1072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3508eee9722_0_16"/>
          <p:cNvSpPr txBox="1"/>
          <p:nvPr/>
        </p:nvSpPr>
        <p:spPr>
          <a:xfrm>
            <a:off x="671100" y="2277725"/>
            <a:ext cx="10646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g3508eee9722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179" y="-6925"/>
            <a:ext cx="444904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508eee9722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7313" y="2014600"/>
            <a:ext cx="5973624" cy="43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3508eee9722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3025" y="2277713"/>
            <a:ext cx="7858125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508eee9722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899" y="2976975"/>
            <a:ext cx="6619636" cy="355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0a925dc29_0_18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350a925dc29_0_18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 in den Medien?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350a925dc29_0_18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50a925dc29_0_18"/>
          <p:cNvSpPr txBox="1"/>
          <p:nvPr/>
        </p:nvSpPr>
        <p:spPr>
          <a:xfrm>
            <a:off x="-3613175" y="2361375"/>
            <a:ext cx="1072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350a925dc29_0_18"/>
          <p:cNvSpPr txBox="1"/>
          <p:nvPr/>
        </p:nvSpPr>
        <p:spPr>
          <a:xfrm>
            <a:off x="671100" y="2277725"/>
            <a:ext cx="10646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g350a925dc29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736" y="1457550"/>
            <a:ext cx="7714675" cy="515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0a925dc29_0_4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g350a925dc29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50a925dc29_0_4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 in den Medien?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350a925dc29_0_4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350a925dc29_0_4"/>
          <p:cNvSpPr txBox="1"/>
          <p:nvPr/>
        </p:nvSpPr>
        <p:spPr>
          <a:xfrm>
            <a:off x="-3613175" y="2361375"/>
            <a:ext cx="1072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350a925dc29_0_4"/>
          <p:cNvSpPr txBox="1"/>
          <p:nvPr/>
        </p:nvSpPr>
        <p:spPr>
          <a:xfrm>
            <a:off x="671100" y="2277725"/>
            <a:ext cx="10646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g350a925dc29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4175" y="1242750"/>
            <a:ext cx="5022801" cy="512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350a925dc29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5395" y="1509775"/>
            <a:ext cx="4385024" cy="459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350a925dc29_0_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813" y="2976963"/>
            <a:ext cx="5972175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9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 Think Tank Politics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/>
          <p:cNvSpPr txBox="1"/>
          <p:nvPr/>
        </p:nvSpPr>
        <p:spPr>
          <a:xfrm>
            <a:off x="844062" y="1787775"/>
            <a:ext cx="11277598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 war politisch ein intensives Jahr für die Grundversorgung: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Juli: 		</a:t>
            </a:r>
            <a:r>
              <a:rPr lang="de-CH" sz="21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Prämienentlastungs-</a:t>
            </a:r>
            <a:r>
              <a:rPr lang="de-CH" sz="2100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Initialtive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und</a:t>
            </a:r>
            <a:r>
              <a:rPr lang="de-CH" sz="21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Kostenbrems-Initiative</a:t>
            </a:r>
            <a:endParaRPr sz="21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November: 		</a:t>
            </a:r>
            <a:r>
              <a:rPr lang="de-CH" sz="2100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Einheitliche Finanzierung der OKP-Leistungen (EFAS)</a:t>
            </a:r>
            <a:endParaRPr sz="2100" dirty="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September:		Einreichung MFE-Petition “Mehr Haus- und Kinderärzte ausbilden”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Fortlaufend:		TARDOC und ambulante Pauschalen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L’année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2024 a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été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politiquement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intense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soins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100" b="1" dirty="0">
              <a:solidFill>
                <a:schemeClr val="dk1"/>
              </a:solidFill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Juillet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		</a:t>
            </a:r>
            <a:r>
              <a:rPr lang="de-CH" sz="21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Initiative </a:t>
            </a:r>
            <a:r>
              <a:rPr lang="de-CH" sz="2100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pour</a:t>
            </a:r>
            <a:r>
              <a:rPr lang="de-CH" sz="21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l’allègement</a:t>
            </a:r>
            <a:r>
              <a:rPr lang="de-CH" sz="21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des primes 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de-CH" sz="21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Initiative </a:t>
            </a:r>
            <a:r>
              <a:rPr lang="de-CH" sz="2100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frein</a:t>
            </a:r>
            <a:r>
              <a:rPr lang="de-CH" sz="21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aux</a:t>
            </a:r>
            <a:r>
              <a:rPr lang="de-CH" sz="21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coûts</a:t>
            </a:r>
            <a:endParaRPr sz="21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Novembre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		</a:t>
            </a:r>
            <a:r>
              <a:rPr lang="de-CH" sz="2100" dirty="0" err="1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Financement</a:t>
            </a:r>
            <a:r>
              <a:rPr lang="de-CH" sz="2100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 uniforme des </a:t>
            </a:r>
            <a:r>
              <a:rPr lang="de-CH" sz="2100" dirty="0" err="1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prestations</a:t>
            </a:r>
            <a:r>
              <a:rPr lang="de-CH" sz="2100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100" dirty="0" err="1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l’assurance</a:t>
            </a:r>
            <a:r>
              <a:rPr lang="de-CH" sz="2100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obligatoire</a:t>
            </a:r>
            <a:r>
              <a:rPr lang="de-CH" sz="2100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 des </a:t>
            </a:r>
            <a:r>
              <a:rPr lang="de-CH" sz="2100" dirty="0" err="1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soins</a:t>
            </a:r>
            <a:r>
              <a:rPr lang="de-CH" sz="2100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 				(EFAS)</a:t>
            </a:r>
            <a:endParaRPr sz="2100" dirty="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Septembre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		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Dépôt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pétition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MFE «Former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davantage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médecins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famille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				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pédiatres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	TARDOC et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forfaits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ambulatoires</a:t>
            </a:r>
            <a:endParaRPr sz="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9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886848" y="338496"/>
            <a:ext cx="1086819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Traktandenliste / ordre du jour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281625" y="1818550"/>
            <a:ext cx="55764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Begrüssung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Formalitäten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Genehmigung der Traktandenliste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Wahl der StimmenzählerInnen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Genehmigung des Protokolls der </a:t>
            </a: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Generalversammlung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Jahresbericht 2024 und Ausblick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Finanzen 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Jahresrechnung 2024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Revisorenbericht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Décharge des Vorstandes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Finanzen 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Festsetzung Mitgliederbeiträge 2025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Budget 2025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Anträge Mitglieder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Wahlen</a:t>
            </a:r>
            <a:r>
              <a:rPr lang="de-CH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 Verabschiedungen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Wahlen Vorstand: </a:t>
            </a:r>
            <a:r>
              <a:rPr lang="de-CH" sz="12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Andréa Teixeira</a:t>
            </a:r>
            <a:r>
              <a:rPr lang="de-CH"/>
              <a:t>, </a:t>
            </a:r>
            <a:r>
              <a:rPr lang="de-CH" sz="12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Alice Paatz</a:t>
            </a:r>
            <a:r>
              <a:rPr lang="de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Grégoire de Coquereaumont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Ernennung Ehrenmitglieder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6685600" y="1787659"/>
            <a:ext cx="4921500" cy="48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Accueil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Formalités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Approbation de l'ordre du jour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Election des scrutateur-trice-s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Approbation du procès-verbal de l'assemblée générale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Rapport annuel 2024 et perspectives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Finances 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Comptes annuels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Rapport de l’organe de révision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Décharge du comité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Finances 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Cotisations annuelles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de-CH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Budget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Motions membres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Elections et remerciements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Elections comité:  </a:t>
            </a:r>
            <a:r>
              <a:rPr lang="de-CH" sz="12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Andréa Teixeira</a:t>
            </a:r>
            <a:r>
              <a:rPr lang="de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CH" sz="12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Alice Paatz</a:t>
            </a:r>
            <a:r>
              <a:rPr lang="de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Grégoire de Coquereaumont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Nomination membres d’honneur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CH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 Divers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600b50456_1_0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g35600b50456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35600b50456_1_0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 Think Tank Politics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5600b50456_1_0"/>
          <p:cNvSpPr txBox="1"/>
          <p:nvPr/>
        </p:nvSpPr>
        <p:spPr>
          <a:xfrm>
            <a:off x="906585" y="1832714"/>
            <a:ext cx="10762940" cy="4757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läuft aktuell bei uns?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Regelmässige Meetings des Think Tanks 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 viel Gesprächsstoff und regen Diskussionen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JHaS Teilnahme an der 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 Grundversorgung des BAG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Ausarbeitung des neuen 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JHaS Positionspapier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“Nachwuchsförderung praxisambulante Grundversorgung”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Qu'est-ce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passe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actuellement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chez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nous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Réunions </a:t>
            </a:r>
            <a:r>
              <a:rPr lang="de-CH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régulières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 Think Tank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avec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beaucoup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sujets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des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débats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animés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Participation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JHaS à la 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 </a:t>
            </a:r>
            <a:r>
              <a:rPr lang="de-CH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Soins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l’OFSP</a:t>
            </a:r>
            <a:endParaRPr sz="21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Élaboration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 nouveau </a:t>
            </a:r>
            <a:r>
              <a:rPr lang="de-CH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JHaS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«Promotion de la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relève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pratique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ambulatoire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soins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35600b50456_1_0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5600b50456_1_9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35600b50456_1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5600b50456_1_9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 Think Tank Politics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5600b50456_1_9"/>
          <p:cNvSpPr txBox="1"/>
          <p:nvPr/>
        </p:nvSpPr>
        <p:spPr>
          <a:xfrm>
            <a:off x="922215" y="1801452"/>
            <a:ext cx="893231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Bist du an politischen Themen rund um die Grundversorgung interessiert?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Über die 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WhatsApp Gruppe “JHaS Politik”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bleibst du auf dem laufenden!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Unsere 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Tank Meetings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finden jeweils am 1. Mittwoch im Februar, </a:t>
            </a:r>
            <a:b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Mai, August und November von 19:00 bis ca. 21:00 statt. Sei mit dabei!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Melde dich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direkt bei mir: </a:t>
            </a:r>
            <a:r>
              <a:rPr lang="de-CH" sz="2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hannes.bangerter@jhas.ch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Es-tu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intéressé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(e) par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politiques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liées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aux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soins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Grâce au </a:t>
            </a:r>
            <a:r>
              <a:rPr lang="de-CH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groupe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WhatsApp «JHaS </a:t>
            </a:r>
            <a:r>
              <a:rPr lang="de-CH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Politique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tu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restes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toujours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informé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Nos </a:t>
            </a:r>
            <a:r>
              <a:rPr lang="de-CH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réunions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 Think Tank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ont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lieu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chaque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premier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mercredi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février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août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novembre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 19:00 à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21:00.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Rejoins-nous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de-CH" sz="21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Contacte-moi</a:t>
            </a:r>
            <a:r>
              <a:rPr lang="de-CH" sz="2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directement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de-CH" sz="2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hannes.bangerter@jhas.ch</a:t>
            </a:r>
            <a:r>
              <a:rPr lang="de-CH"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35600b50456_1_9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g35600b50456_1_9" title="IMG_3964.jpeg"/>
          <p:cNvPicPr preferRelativeResize="0"/>
          <p:nvPr/>
        </p:nvPicPr>
        <p:blipFill rotWithShape="1">
          <a:blip r:embed="rId5">
            <a:alphaModFix/>
          </a:blip>
          <a:srcRect l="28462" t="42026" r="28993" b="15323"/>
          <a:stretch/>
        </p:blipFill>
        <p:spPr>
          <a:xfrm>
            <a:off x="9237350" y="3095712"/>
            <a:ext cx="2586250" cy="2577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600b50456_1_27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g35600b50456_1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35600b50456_1_27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 Think Tank Politics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35600b50456_1_27"/>
          <p:cNvSpPr txBox="1"/>
          <p:nvPr/>
        </p:nvSpPr>
        <p:spPr>
          <a:xfrm>
            <a:off x="1281613" y="2168775"/>
            <a:ext cx="8572912" cy="4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Nächste Treffen: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CH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Think Tank Politics Meeting 2025 am 6. August 19:00 - 21:00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CH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Think Tank Politics Meeting 2025 am 5. November 19:00 - 21:00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Prochaines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réunions</a:t>
            </a:r>
            <a:r>
              <a:rPr lang="de-CH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CH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de-CH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réunion</a:t>
            </a:r>
            <a:r>
              <a:rPr lang="de-CH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Think Tank Politics 2025 le 6 </a:t>
            </a:r>
            <a:r>
              <a:rPr lang="de-CH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août</a:t>
            </a:r>
            <a:r>
              <a:rPr lang="de-CH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19:00 - 21:00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de-CH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de-CH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réunion</a:t>
            </a:r>
            <a:r>
              <a:rPr lang="de-CH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Think Tank Politics 2025 le 5 </a:t>
            </a:r>
            <a:r>
              <a:rPr lang="de-CH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novembre</a:t>
            </a:r>
            <a:r>
              <a:rPr lang="de-CH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19:00 - 21:00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aseline="30000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35600b50456_1_27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1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 Stammtische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078" y="1273174"/>
            <a:ext cx="9466793" cy="568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1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 Stammtische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21" descr="Macintosh HD:Users:coraninamoser-bucher:Desktop:Reliefkarte_Schweiz3.png"/>
          <p:cNvPicPr preferRelativeResize="0"/>
          <p:nvPr/>
        </p:nvPicPr>
        <p:blipFill rotWithShape="1">
          <a:blip r:embed="rId3">
            <a:alphaModFix/>
          </a:blip>
          <a:srcRect t="-4160" b="-4158"/>
          <a:stretch/>
        </p:blipFill>
        <p:spPr>
          <a:xfrm>
            <a:off x="1731818" y="1288473"/>
            <a:ext cx="8229600" cy="566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1" descr="Macintosh HD:Users:coraninamoser-bucher:Desktop:jhas_log_pant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5018" y="2050473"/>
            <a:ext cx="623888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1" descr="Macintosh HD:Users:coraninamoser-bucher:Desktop:jhas_log_pant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9356" y="2672773"/>
            <a:ext cx="623887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1" descr="Macintosh HD:Users:coraninamoser-bucher:Desktop:jhas_log_pant.ep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46818" y="2361623"/>
            <a:ext cx="623888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1" descr="Macintosh HD:Users:coraninamoser-bucher:Desktop:jhas_log_pant.ep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33881" y="3326823"/>
            <a:ext cx="625475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1" descr="Macintosh HD:Users:coraninamoser-bucher:Desktop:jhas_log_pant.ep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59556" y="3949123"/>
            <a:ext cx="623887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1" descr="Macintosh HD:Users:coraninamoser-bucher:Desktop:jhas_log_pant.ep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62281" y="3326823"/>
            <a:ext cx="625475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1" descr="Macintosh HD:Users:coraninamoser-bucher:Desktop:jhas_log_pant.ep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7993" y="5353051"/>
            <a:ext cx="623888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1" descr="Macintosh HD:Users:coraninamoser-bucher:Desktop:jhas_log_pant.eps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09993" y="2704523"/>
            <a:ext cx="623888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1" descr="Macintosh HD:Users:coraninamoser-bucher:Desktop:jhas_log_pant.ep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22931" y="1885373"/>
            <a:ext cx="623887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1" descr="Macintosh HD:Users:coraninamoser-bucher:Desktop:jhas_log_pant.ep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98843" y="3949123"/>
            <a:ext cx="623888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1" descr="Macintosh HD:Users:coraninamoser-bucher:Desktop:jhas_log_pant.eps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533881" y="2704523"/>
            <a:ext cx="625475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1" descr="Macintosh HD:Users:coraninamoser-bucher:Desktop:jhas_log_pant.ep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20112" y="3168073"/>
            <a:ext cx="625475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1" descr="Macintosh HD:Users:coraninamoser-bucher:Desktop:jhas_log_pant.ep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22931" y="2528166"/>
            <a:ext cx="623887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1" descr="Macintosh HD:Users:coraninamoser-bucher:Desktop:jhas_log_pant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1912" y="3297671"/>
            <a:ext cx="623887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1" descr="Macintosh HD:Users:coraninamoser-bucher:Desktop:jhas_log_pant.ep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37985" y="1597314"/>
            <a:ext cx="623887" cy="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1"/>
          <p:cNvSpPr txBox="1"/>
          <p:nvPr/>
        </p:nvSpPr>
        <p:spPr>
          <a:xfrm>
            <a:off x="2228400" y="4491425"/>
            <a:ext cx="39435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38 Stammtische / locals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"/>
          <p:cNvSpPr/>
          <p:nvPr/>
        </p:nvSpPr>
        <p:spPr>
          <a:xfrm>
            <a:off x="104875" y="126598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3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Nächste Stammtische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3"/>
          <p:cNvSpPr txBox="1"/>
          <p:nvPr/>
        </p:nvSpPr>
        <p:spPr>
          <a:xfrm>
            <a:off x="977903" y="2144223"/>
            <a:ext cx="105807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20.05.2025 – 2. pädiatrischer Stammtisch, Zürich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20.05.2025 – 19. JHaS Stammtisch Frauenfeld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05.06.2025 – 4. JHaS Stammtisch Schaffhausen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19.06.2025 – 11. JHaS Stammtisch Graubünden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de-CH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16.07.2025 – 14. JHaS Stammtisch Olten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de-CH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21.05.2025 – Frühjahresapero SYI-JHaS im Rahmen des SGAIM-Kongresses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3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4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 Stammtische – Unterstützung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4"/>
          <p:cNvSpPr txBox="1"/>
          <p:nvPr/>
        </p:nvSpPr>
        <p:spPr>
          <a:xfrm>
            <a:off x="1066078" y="1787673"/>
            <a:ext cx="10580700" cy="387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VBHK (Verein Berner Haus- und Kinderärzte)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TGV (Thurgauer Grundversorger Verein)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VLUHA (Verein Luzerner Hausärzte)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VZI (Vereinigung Zürcher Internisten)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mfe BB (Haus- und Kinderärzt*innen beider Basel)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 St. Gallen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4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5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International - Rückblick </a:t>
            </a: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Dublin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1378750" y="2011450"/>
            <a:ext cx="7710300" cy="16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66438"/>
            <a:ext cx="9892246" cy="15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19681">
            <a:off x="5121225" y="2593633"/>
            <a:ext cx="6591001" cy="4943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52bf2cd25f_4_2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de-CH" sz="5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International - Rückblick 9. Forum I </a:t>
            </a:r>
            <a:endParaRPr sz="5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g352bf2cd25f_4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8623"/>
            <a:ext cx="11887201" cy="73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352bf2cd25f_4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775" y="2101551"/>
            <a:ext cx="7139144" cy="475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352bf2cd25f_4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98475" y="2101550"/>
            <a:ext cx="4152200" cy="492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2bf2cd25f_4_18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lang="de-CH" sz="5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International - Rückblick 9. Forum II </a:t>
            </a:r>
            <a:endParaRPr sz="5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g352bf2cd25f_4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00" y="1276423"/>
            <a:ext cx="11887201" cy="737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352bf2cd25f_4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499" y="2185420"/>
            <a:ext cx="5939958" cy="453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352bf2cd25f_4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16920">
            <a:off x="4553461" y="4608719"/>
            <a:ext cx="2103593" cy="210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352bf2cd25f_4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12850" y="3213925"/>
            <a:ext cx="3923324" cy="248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Wahl der StimmenzählerInnen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Election des scrutateur-trice-s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 descr="Bundesratswahl - Pokerface und «Strichli-Liste» - News - SR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379" y="4262653"/>
            <a:ext cx="3677265" cy="2068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ced54e2db_0_1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International - Ausb</a:t>
            </a: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lick Lissabon 2025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g2cced54e2db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7412" y="1766375"/>
            <a:ext cx="9337176" cy="525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52bf2cd25f_4_29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International - Ausb</a:t>
            </a: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lick Tallinn 2026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g352bf2cd25f_4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688" y="1276425"/>
            <a:ext cx="9922816" cy="55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52bf2cd25f_4_42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International - Ausb</a:t>
            </a: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lick Tallinn 2026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g352bf2cd25f_4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">
            <a:off x="4707023" y="2546952"/>
            <a:ext cx="2830150" cy="353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52bf2cd25f_4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3400" y="2129101"/>
            <a:ext cx="4366151" cy="43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352bf2cd25f_4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725" y="1918785"/>
            <a:ext cx="4515086" cy="4786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6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Ressort Studi</a:t>
            </a: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erende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6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0926" y="1981275"/>
            <a:ext cx="4604899" cy="35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6"/>
          <p:cNvSpPr txBox="1"/>
          <p:nvPr/>
        </p:nvSpPr>
        <p:spPr>
          <a:xfrm>
            <a:off x="-3613175" y="2361375"/>
            <a:ext cx="1072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6"/>
          <p:cNvSpPr txBox="1"/>
          <p:nvPr/>
        </p:nvSpPr>
        <p:spPr>
          <a:xfrm>
            <a:off x="671100" y="2277725"/>
            <a:ext cx="5122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6"/>
          <p:cNvSpPr txBox="1"/>
          <p:nvPr/>
        </p:nvSpPr>
        <p:spPr>
          <a:xfrm>
            <a:off x="545650" y="2173175"/>
            <a:ext cx="63354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Medifuture Bern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“Future docs Project” Arosa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Vorlesungen Universität Luzern/Zürich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“Coach my Career” Luzern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Flyer Erstsemester-Bag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2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2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Ressort Pädiatrie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2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2"/>
          <p:cNvSpPr txBox="1"/>
          <p:nvPr/>
        </p:nvSpPr>
        <p:spPr>
          <a:xfrm>
            <a:off x="671099" y="2514308"/>
            <a:ext cx="1101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2"/>
          <p:cNvSpPr txBox="1"/>
          <p:nvPr/>
        </p:nvSpPr>
        <p:spPr>
          <a:xfrm>
            <a:off x="591225" y="2514300"/>
            <a:ext cx="112281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Stammtische für Vernetzung und Austausch!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pädiatrischer Stammtisch in Winterthur, 7.12.24, Thema Impfungen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 THE DATE!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pädiatrischer Stammtisch in Zürich, 20.05.24</a:t>
            </a: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Thema Zähne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Anmeldung bis 15.05.24, </a:t>
            </a:r>
            <a:r>
              <a:rPr lang="de-CH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lara.schneider@jhas.ch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Sei dabei :-)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50a6deb1dd_1_0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g350a6deb1dd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350a6deb1dd_1_0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Ressort Pädiatrie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350a6deb1dd_1_0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350a6deb1dd_1_0"/>
          <p:cNvSpPr txBox="1"/>
          <p:nvPr/>
        </p:nvSpPr>
        <p:spPr>
          <a:xfrm>
            <a:off x="671099" y="2514308"/>
            <a:ext cx="1101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350a6deb1dd_1_0"/>
          <p:cNvSpPr txBox="1"/>
          <p:nvPr/>
        </p:nvSpPr>
        <p:spPr>
          <a:xfrm>
            <a:off x="671100" y="2012225"/>
            <a:ext cx="112281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Beteiligung an der Diskussion der weiterführenden Ausgestaltung der ambulanten Versorgung in der Praxis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Beiträge zur Weiter- und Fortbildung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Vernetzung der Verbände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Unterstützung der Studierenden und Assistenzärzt:innen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5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" name="Google Shape;43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5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Ressort Kommunikation 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65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65"/>
          <p:cNvSpPr txBox="1"/>
          <p:nvPr/>
        </p:nvSpPr>
        <p:spPr>
          <a:xfrm>
            <a:off x="-3613175" y="2361375"/>
            <a:ext cx="1072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65"/>
          <p:cNvSpPr txBox="1"/>
          <p:nvPr/>
        </p:nvSpPr>
        <p:spPr>
          <a:xfrm>
            <a:off x="671100" y="2277725"/>
            <a:ext cx="106461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Gründung von einer WhatsApp-Community mit regionalen und thematischen Untergruppen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Auffrischung der Website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de-CH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6 nationale und 113 regio</a:t>
            </a:r>
            <a:r>
              <a:rPr lang="de-CH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nale Newsletter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7"/>
          <p:cNvSpPr/>
          <p:nvPr/>
        </p:nvSpPr>
        <p:spPr>
          <a:xfrm>
            <a:off x="0" y="-111702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7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Jahresbericht  2024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7"/>
          <p:cNvSpPr txBox="1"/>
          <p:nvPr/>
        </p:nvSpPr>
        <p:spPr>
          <a:xfrm>
            <a:off x="1409700" y="2002177"/>
            <a:ext cx="1058068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de-CH" sz="42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Grosser Dank unseren Partnern und Sponsoren!</a:t>
            </a:r>
            <a:endParaRPr sz="4200" b="1" i="0" u="none" strike="noStrike" cap="non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7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874" y="3474951"/>
            <a:ext cx="3629025" cy="7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4797" y="4807326"/>
            <a:ext cx="267652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4016" y="4728250"/>
            <a:ext cx="1868395" cy="9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7" descr="Ärztekongress Arosa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53371" y="4807337"/>
            <a:ext cx="1757363" cy="9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61375" y="4629525"/>
            <a:ext cx="3429000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56800" y="3135413"/>
            <a:ext cx="4009245" cy="1191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6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66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Genehmigung des Jahresberichts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Approbation du rapport annuel 2024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8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8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Finanzen 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Finances 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Genehmigung Traktandenliste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Approbation de l'ordre du jour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9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9"/>
          <p:cNvSpPr txBox="1"/>
          <p:nvPr/>
        </p:nvSpPr>
        <p:spPr>
          <a:xfrm>
            <a:off x="167148" y="2407926"/>
            <a:ext cx="120249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Jahresrechnung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Comptes annuels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cd4eac2db7_0_0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g2cd4eac2db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2cd4eac2db7_0_0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Jahresrechnung 2024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g2cd4eac2db7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68282"/>
            <a:ext cx="12191863" cy="80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2cd4eac2db7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029031"/>
            <a:ext cx="12191864" cy="43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2cd4eac2db7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457853"/>
            <a:ext cx="12191860" cy="674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cd4eac2db7_0_16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7" name="Google Shape;487;g2cd4eac2db7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2cd4eac2db7_0_16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Jahresrechnung 2024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g2cd4eac2db7_0_16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g2cd4eac2db7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2578" y="1766375"/>
            <a:ext cx="8921821" cy="292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2cd4eac2db7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4450" y="4654967"/>
            <a:ext cx="8921822" cy="1476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564718fb29_0_7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g3564718fb29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3564718fb29_0_7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Jahresrechnung 2024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g3564718fb29_0_7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g3564718fb29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2578" y="1766375"/>
            <a:ext cx="8921821" cy="292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3564718fb29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4450" y="4654967"/>
            <a:ext cx="8921822" cy="147665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3564718fb29_0_7"/>
          <p:cNvSpPr/>
          <p:nvPr/>
        </p:nvSpPr>
        <p:spPr>
          <a:xfrm>
            <a:off x="1436538" y="3193500"/>
            <a:ext cx="8913900" cy="235500"/>
          </a:xfrm>
          <a:prstGeom prst="rect">
            <a:avLst/>
          </a:prstGeom>
          <a:noFill/>
          <a:ln w="2857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564718fb29_0_23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g3564718fb29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g3564718fb29_0_23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Jobbörse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g3564718fb29_0_23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g3564718fb29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9700" y="1766375"/>
            <a:ext cx="8175638" cy="509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3564718fb29_0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1016" y="2760167"/>
            <a:ext cx="393554" cy="321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564718fb29_0_33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8" name="Google Shape;518;g3564718fb29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3564718fb29_0_33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Jahresrechnung 2024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g3564718fb29_0_33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g3564718fb29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2578" y="1766375"/>
            <a:ext cx="8921821" cy="292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3564718fb29_0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4450" y="4654967"/>
            <a:ext cx="8921822" cy="1476658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3564718fb29_0_33"/>
          <p:cNvSpPr/>
          <p:nvPr/>
        </p:nvSpPr>
        <p:spPr>
          <a:xfrm>
            <a:off x="1436538" y="4419475"/>
            <a:ext cx="8913900" cy="235500"/>
          </a:xfrm>
          <a:prstGeom prst="rect">
            <a:avLst/>
          </a:prstGeom>
          <a:noFill/>
          <a:ln w="2857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564718fb29_0_55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g3564718fb29_0_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3564718fb29_0_55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Jahresrechnung 2024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g3564718fb29_0_55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g3564718fb29_0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2578" y="1766375"/>
            <a:ext cx="8921821" cy="2920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g3564718fb29_0_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4450" y="4654967"/>
            <a:ext cx="8921822" cy="1476658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g3564718fb29_0_55"/>
          <p:cNvSpPr/>
          <p:nvPr/>
        </p:nvSpPr>
        <p:spPr>
          <a:xfrm>
            <a:off x="1436525" y="5275550"/>
            <a:ext cx="8913900" cy="235500"/>
          </a:xfrm>
          <a:prstGeom prst="rect">
            <a:avLst/>
          </a:prstGeom>
          <a:noFill/>
          <a:ln w="28575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d4eac2db7_0_7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0" name="Google Shape;540;g2cd4eac2db7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2cd4eac2db7_0_7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Jahresrechnung 2024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2cd4eac2db7_0_7"/>
          <p:cNvSpPr txBox="1"/>
          <p:nvPr/>
        </p:nvSpPr>
        <p:spPr>
          <a:xfrm>
            <a:off x="9088966" y="5724906"/>
            <a:ext cx="273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g2cd4eac2db7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9753" y="-41563"/>
            <a:ext cx="7840198" cy="6941121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2cd4eac2db7_0_7"/>
          <p:cNvSpPr/>
          <p:nvPr/>
        </p:nvSpPr>
        <p:spPr>
          <a:xfrm>
            <a:off x="1409707" y="3748020"/>
            <a:ext cx="7840200" cy="318000"/>
          </a:xfrm>
          <a:prstGeom prst="rect">
            <a:avLst/>
          </a:prstGeom>
          <a:noFill/>
          <a:ln w="38550" cap="flat" cmpd="sng">
            <a:solidFill>
              <a:srgbClr val="4285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3375" tIns="123375" rIns="123375" bIns="1233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89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0" name="Google Shape;5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20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Jahresrechnung 2024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20"/>
          <p:cNvSpPr/>
          <p:nvPr/>
        </p:nvSpPr>
        <p:spPr>
          <a:xfrm>
            <a:off x="8044900" y="3986325"/>
            <a:ext cx="570000" cy="28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0"/>
          <p:cNvSpPr txBox="1"/>
          <p:nvPr/>
        </p:nvSpPr>
        <p:spPr>
          <a:xfrm>
            <a:off x="8662400" y="3811425"/>
            <a:ext cx="29391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CH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Reserve: 1</a:t>
            </a:r>
            <a:r>
              <a:rPr lang="de-C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</a:t>
            </a:r>
            <a:r>
              <a:rPr lang="de-CH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708</a:t>
            </a:r>
            <a:r>
              <a:rPr lang="de-CH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.-</a:t>
            </a: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4" name="Google Shape;5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1625" y="1766450"/>
            <a:ext cx="7468374" cy="401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3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23"/>
          <p:cNvSpPr txBox="1"/>
          <p:nvPr/>
        </p:nvSpPr>
        <p:spPr>
          <a:xfrm>
            <a:off x="167148" y="2407926"/>
            <a:ext cx="1202485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Revisorenbericht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Rapport de l’organe de révision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1" name="Google Shape;56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Genehmigung des Protokolls der GV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Approbation du procès-verbal de l’AG 2024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4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7" name="Google Shape;56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24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Revisorenbericht 2024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4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4471" y="1390412"/>
            <a:ext cx="4790304" cy="5369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3800" y="2261428"/>
            <a:ext cx="4165693" cy="410980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25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7" name="Google Shape;57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25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Revision Jahresrechnung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5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5"/>
          <p:cNvSpPr txBox="1"/>
          <p:nvPr/>
        </p:nvSpPr>
        <p:spPr>
          <a:xfrm>
            <a:off x="1409700" y="2004732"/>
            <a:ext cx="1058068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de-CH" sz="42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Herzlichen Dank</a:t>
            </a:r>
            <a:endParaRPr sz="4200" b="1" i="0" u="none" strike="noStrike" cap="none">
              <a:solidFill>
                <a:srgbClr val="FF66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6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26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Genehmigung der Jahresrechnung 2024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Approbation des comptes annuels 2024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7" name="Google Shape;58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7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27"/>
          <p:cNvSpPr txBox="1"/>
          <p:nvPr/>
        </p:nvSpPr>
        <p:spPr>
          <a:xfrm>
            <a:off x="167148" y="2407926"/>
            <a:ext cx="1202485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Décharge des Vorstandes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Décharge du comité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5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35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Finanzen 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Finances 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" name="Google Shape;60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6"/>
          <p:cNvSpPr/>
          <p:nvPr/>
        </p:nvSpPr>
        <p:spPr>
          <a:xfrm>
            <a:off x="-52053" y="2268114"/>
            <a:ext cx="12244053" cy="2151486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36"/>
          <p:cNvSpPr txBox="1"/>
          <p:nvPr/>
        </p:nvSpPr>
        <p:spPr>
          <a:xfrm>
            <a:off x="167148" y="2407926"/>
            <a:ext cx="1202485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Finanzen II</a:t>
            </a:r>
            <a:b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Festsetzung Mitgliederbeiträge 2025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Cotisations annuelles 2025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8" name="Google Shape;60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7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" name="Google Shape;6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7"/>
          <p:cNvSpPr txBox="1"/>
          <p:nvPr/>
        </p:nvSpPr>
        <p:spPr>
          <a:xfrm>
            <a:off x="1281613" y="102578"/>
            <a:ext cx="1014888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Festsetzung Mitgliederbeiträge 2025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Cotisations annuelles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37"/>
          <p:cNvSpPr txBox="1"/>
          <p:nvPr/>
        </p:nvSpPr>
        <p:spPr>
          <a:xfrm>
            <a:off x="99556" y="1819652"/>
            <a:ext cx="5899440" cy="145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CH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 Mitgliedschaft bei den JHaS bleibt im ersten Jahr für alle kostenlos.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CH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Nachstender Mitgliederbeitrag ab dem zweiten Jahr, nach Mitgliederkategorie (unverändert zu 2024):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37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7"/>
          <p:cNvSpPr txBox="1"/>
          <p:nvPr/>
        </p:nvSpPr>
        <p:spPr>
          <a:xfrm>
            <a:off x="6193005" y="1782400"/>
            <a:ext cx="5719595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CH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première année d’adhésion à la JHaS est gratuite.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e-CH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Cotisation suivante dès la 2e année d’adhésion selon statut du/de la membre (identique que 2024):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19" name="Google Shape;619;p37"/>
          <p:cNvGraphicFramePr/>
          <p:nvPr/>
        </p:nvGraphicFramePr>
        <p:xfrm>
          <a:off x="1557867" y="3636275"/>
          <a:ext cx="8128000" cy="2021880"/>
        </p:xfrm>
        <a:graphic>
          <a:graphicData uri="http://schemas.openxmlformats.org/drawingml/2006/table">
            <a:tbl>
              <a:tblPr firstRow="1" bandRow="1">
                <a:noFill/>
                <a:tableStyleId>{E49D7155-7C85-4EFB-B641-C24664114D67}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CH" sz="1800" u="none" strike="noStrike" cap="none"/>
                        <a:t>Kategorie / Statut du/de la membre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CH" sz="1800" u="none" strike="noStrike" cap="none"/>
                        <a:t>Betrag / Montant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CH" sz="1800" u="none" strike="noStrike" cap="none"/>
                        <a:t>Student:innen / </a:t>
                      </a:r>
                      <a:r>
                        <a:rPr lang="de-CH" sz="18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Etudiant.e.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CH" sz="1800" u="none" strike="noStrike" cap="none"/>
                        <a:t>Kostenlos / gratuit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CH" sz="1800" u="none" strike="noStrike" cap="none"/>
                        <a:t>Personen in Weiterbildung</a:t>
                      </a:r>
                      <a:br>
                        <a:rPr lang="de-CH" sz="1800" u="none" strike="noStrike" cap="none"/>
                      </a:br>
                      <a:r>
                        <a:rPr lang="de-CH" sz="1800" u="none" strike="noStrike" cap="none"/>
                        <a:t>Membre en formation post-graduée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CH" sz="1800" u="none" strike="noStrike" cap="none"/>
                        <a:t>CHF 30.00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CH" sz="1800" u="none" strike="noStrike" cap="none"/>
                        <a:t>Personen mit Facharzttitel</a:t>
                      </a:r>
                      <a:br>
                        <a:rPr lang="de-CH" sz="1800" u="none" strike="noStrike" cap="none"/>
                      </a:br>
                      <a:r>
                        <a:rPr lang="de-CH" sz="1800" u="none" strike="noStrike" cap="none"/>
                        <a:t>Membre ayant obtenu leur titre de spécialiste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de-CH" sz="1800" u="none" strike="noStrike" cap="none"/>
                        <a:t>CHF 50.00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1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41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Mitgliederbeiträge 2025 – Genehmigung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Cotisations 2025 - Autorisation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8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38"/>
          <p:cNvSpPr txBox="1"/>
          <p:nvPr/>
        </p:nvSpPr>
        <p:spPr>
          <a:xfrm>
            <a:off x="167148" y="2407926"/>
            <a:ext cx="120248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Budget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" name="Google Shape;63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9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0" name="Google Shape;64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39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Budget 2025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2" name="Google Shape;64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4385" y="-83125"/>
            <a:ext cx="6049664" cy="694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Jahresbericht 2024 und Ausblick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Rapport annuel 2024 et perspectives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0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9" name="Google Shape;64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40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Budget 2025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40"/>
          <p:cNvSpPr txBox="1"/>
          <p:nvPr/>
        </p:nvSpPr>
        <p:spPr>
          <a:xfrm>
            <a:off x="1890940" y="5897696"/>
            <a:ext cx="72723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5652" y="0"/>
            <a:ext cx="42263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564718fb29_0_70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9" name="Google Shape;659;g3564718fb29_0_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g3564718fb29_0_70"/>
          <p:cNvSpPr txBox="1"/>
          <p:nvPr/>
        </p:nvSpPr>
        <p:spPr>
          <a:xfrm>
            <a:off x="1409700" y="528638"/>
            <a:ext cx="10149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Budget 2025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g3564718fb29_0_70"/>
          <p:cNvSpPr txBox="1"/>
          <p:nvPr/>
        </p:nvSpPr>
        <p:spPr>
          <a:xfrm>
            <a:off x="1890940" y="5897696"/>
            <a:ext cx="727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2" name="Google Shape;662;g3564718fb29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0076" y="8925"/>
            <a:ext cx="694192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67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Budget 2025 – Genehmigung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Budget 2025 - Autorisation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2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42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Wahlen und Verabschiedungen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Elections et remerciements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Google Shape;67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6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3" name="Google Shape;68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46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Verabschiedung</a:t>
            </a:r>
            <a:endParaRPr/>
          </a:p>
        </p:txBody>
      </p:sp>
      <p:sp>
        <p:nvSpPr>
          <p:cNvPr id="685" name="Google Shape;685;p46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46"/>
          <p:cNvSpPr txBox="1"/>
          <p:nvPr/>
        </p:nvSpPr>
        <p:spPr>
          <a:xfrm>
            <a:off x="1407333" y="5111669"/>
            <a:ext cx="312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Vikt</a:t>
            </a:r>
            <a:r>
              <a:rPr lang="de-CH" sz="1800" b="1">
                <a:solidFill>
                  <a:schemeClr val="dk1"/>
                </a:solidFill>
              </a:rPr>
              <a:t>oria Gisler-Reiher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Ressort Studis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46"/>
          <p:cNvSpPr txBox="1"/>
          <p:nvPr/>
        </p:nvSpPr>
        <p:spPr>
          <a:xfrm>
            <a:off x="4405092" y="5112124"/>
            <a:ext cx="3125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Alex Mettraux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Ressort Locals/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Stammtische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4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46"/>
          <p:cNvSpPr txBox="1"/>
          <p:nvPr/>
        </p:nvSpPr>
        <p:spPr>
          <a:xfrm>
            <a:off x="7656512" y="5111669"/>
            <a:ext cx="312578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Anja Forrer</a:t>
            </a:r>
            <a:b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Ressort Kommunikation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0" name="Google Shape;690;p46"/>
          <p:cNvPicPr preferRelativeResize="0"/>
          <p:nvPr/>
        </p:nvPicPr>
        <p:blipFill rotWithShape="1">
          <a:blip r:embed="rId4">
            <a:alphaModFix/>
          </a:blip>
          <a:srcRect l="2462" r="2452"/>
          <a:stretch/>
        </p:blipFill>
        <p:spPr>
          <a:xfrm>
            <a:off x="5395521" y="2935301"/>
            <a:ext cx="1453010" cy="186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46"/>
          <p:cNvPicPr preferRelativeResize="0"/>
          <p:nvPr/>
        </p:nvPicPr>
        <p:blipFill rotWithShape="1">
          <a:blip r:embed="rId5">
            <a:alphaModFix/>
          </a:blip>
          <a:srcRect t="1950" b="1950"/>
          <a:stretch/>
        </p:blipFill>
        <p:spPr>
          <a:xfrm>
            <a:off x="8362461" y="2935301"/>
            <a:ext cx="1453010" cy="186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33414" y="2941585"/>
            <a:ext cx="1478359" cy="1801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4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8" name="Google Shape;69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44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Wahlen - Präsidium 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44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44"/>
          <p:cNvSpPr txBox="1"/>
          <p:nvPr/>
        </p:nvSpPr>
        <p:spPr>
          <a:xfrm>
            <a:off x="3358018" y="4523120"/>
            <a:ext cx="312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Linda Habib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Präsidentin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4"/>
          <p:cNvSpPr txBox="1"/>
          <p:nvPr/>
        </p:nvSpPr>
        <p:spPr>
          <a:xfrm>
            <a:off x="7019186" y="4523120"/>
            <a:ext cx="2806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John Nicolet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Vize-Präsident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44"/>
          <p:cNvSpPr txBox="1"/>
          <p:nvPr/>
        </p:nvSpPr>
        <p:spPr>
          <a:xfrm>
            <a:off x="806484" y="1988968"/>
            <a:ext cx="61244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p44"/>
          <p:cNvPicPr preferRelativeResize="0"/>
          <p:nvPr/>
        </p:nvPicPr>
        <p:blipFill rotWithShape="1">
          <a:blip r:embed="rId4">
            <a:alphaModFix/>
          </a:blip>
          <a:srcRect l="21919" t="26174" r="35348"/>
          <a:stretch/>
        </p:blipFill>
        <p:spPr>
          <a:xfrm>
            <a:off x="4184206" y="2243851"/>
            <a:ext cx="1717673" cy="222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44"/>
          <p:cNvPicPr preferRelativeResize="0"/>
          <p:nvPr/>
        </p:nvPicPr>
        <p:blipFill rotWithShape="1">
          <a:blip r:embed="rId5">
            <a:alphaModFix/>
          </a:blip>
          <a:srcRect l="2223" r="2223"/>
          <a:stretch/>
        </p:blipFill>
        <p:spPr>
          <a:xfrm>
            <a:off x="7403656" y="2243850"/>
            <a:ext cx="1717674" cy="22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4"/>
          <p:cNvSpPr txBox="1"/>
          <p:nvPr/>
        </p:nvSpPr>
        <p:spPr>
          <a:xfrm>
            <a:off x="1281613" y="2156250"/>
            <a:ext cx="61244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CH" sz="24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Bisher:</a:t>
            </a:r>
            <a:r>
              <a:rPr lang="de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44"/>
          <p:cNvSpPr/>
          <p:nvPr/>
        </p:nvSpPr>
        <p:spPr>
          <a:xfrm>
            <a:off x="6524350" y="4141825"/>
            <a:ext cx="454200" cy="1409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44"/>
          <p:cNvSpPr txBox="1"/>
          <p:nvPr/>
        </p:nvSpPr>
        <p:spPr>
          <a:xfrm>
            <a:off x="5348061" y="5724895"/>
            <a:ext cx="2806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24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Neu </a:t>
            </a:r>
            <a:r>
              <a:rPr lang="de-CH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de-CH" sz="1800" b="1">
                <a:solidFill>
                  <a:schemeClr val="dk1"/>
                </a:solidFill>
              </a:rPr>
              <a:t>Co-Präsidium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5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4" name="Google Shape;71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45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Wahlen - Vorstand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45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45"/>
          <p:cNvSpPr txBox="1"/>
          <p:nvPr/>
        </p:nvSpPr>
        <p:spPr>
          <a:xfrm>
            <a:off x="1281613" y="2156250"/>
            <a:ext cx="61244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CH" sz="24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Bisher:</a:t>
            </a:r>
            <a:r>
              <a:rPr lang="de-CH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45"/>
          <p:cNvSpPr txBox="1"/>
          <p:nvPr/>
        </p:nvSpPr>
        <p:spPr>
          <a:xfrm>
            <a:off x="1135647" y="4868980"/>
            <a:ext cx="312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Hannes Bangerter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Ressort Politics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45"/>
          <p:cNvPicPr preferRelativeResize="0"/>
          <p:nvPr/>
        </p:nvPicPr>
        <p:blipFill rotWithShape="1">
          <a:blip r:embed="rId4">
            <a:alphaModFix/>
          </a:blip>
          <a:srcRect l="2462" r="2452"/>
          <a:stretch/>
        </p:blipFill>
        <p:spPr>
          <a:xfrm>
            <a:off x="4367430" y="2714322"/>
            <a:ext cx="1506719" cy="1909547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45"/>
          <p:cNvSpPr txBox="1"/>
          <p:nvPr/>
        </p:nvSpPr>
        <p:spPr>
          <a:xfrm>
            <a:off x="4204852" y="4882415"/>
            <a:ext cx="210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Louis Aebischer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Kassier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45" descr="Ein Bild, das Menschliches Gesicht, Person, Kleidung, Lächeln enthält.&#10;&#10;Automatisch generierte Beschreibu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7970" y="2708976"/>
            <a:ext cx="1455570" cy="1909548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45"/>
          <p:cNvSpPr txBox="1"/>
          <p:nvPr/>
        </p:nvSpPr>
        <p:spPr>
          <a:xfrm>
            <a:off x="6594107" y="4882415"/>
            <a:ext cx="235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Timon Wartenweiler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rgbClr val="2125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Ressort International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p45"/>
          <p:cNvPicPr preferRelativeResize="0"/>
          <p:nvPr/>
        </p:nvPicPr>
        <p:blipFill rotWithShape="1">
          <a:blip r:embed="rId6">
            <a:alphaModFix/>
          </a:blip>
          <a:srcRect l="26844" t="18569" r="8904" b="18568"/>
          <a:stretch/>
        </p:blipFill>
        <p:spPr>
          <a:xfrm>
            <a:off x="9352587" y="2714322"/>
            <a:ext cx="1455570" cy="1898856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45"/>
          <p:cNvSpPr txBox="1"/>
          <p:nvPr/>
        </p:nvSpPr>
        <p:spPr>
          <a:xfrm>
            <a:off x="9301500" y="4843359"/>
            <a:ext cx="210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Lara Schneider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rgbClr val="2125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Ressort Pädiatrie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5" name="Google Shape;725;p45"/>
          <p:cNvPicPr preferRelativeResize="0"/>
          <p:nvPr/>
        </p:nvPicPr>
        <p:blipFill rotWithShape="1">
          <a:blip r:embed="rId7">
            <a:alphaModFix/>
          </a:blip>
          <a:srcRect l="2030" r="2030"/>
          <a:stretch/>
        </p:blipFill>
        <p:spPr>
          <a:xfrm>
            <a:off x="1970712" y="2725013"/>
            <a:ext cx="1455570" cy="189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8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1" name="Google Shape;73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68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Wahlen - Vorstand</a:t>
            </a:r>
            <a:endParaRPr/>
          </a:p>
        </p:txBody>
      </p:sp>
      <p:sp>
        <p:nvSpPr>
          <p:cNvPr id="733" name="Google Shape;733;p68"/>
          <p:cNvSpPr txBox="1"/>
          <p:nvPr/>
        </p:nvSpPr>
        <p:spPr>
          <a:xfrm>
            <a:off x="1281613" y="1955358"/>
            <a:ext cx="61244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4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Neu: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68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68"/>
          <p:cNvSpPr txBox="1"/>
          <p:nvPr/>
        </p:nvSpPr>
        <p:spPr>
          <a:xfrm>
            <a:off x="2058462" y="5205269"/>
            <a:ext cx="312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Andréa Teixeira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Ressort JHaS</a:t>
            </a:r>
            <a:r>
              <a:rPr lang="de-CH" sz="1800">
                <a:solidFill>
                  <a:schemeClr val="dk1"/>
                </a:solidFill>
              </a:rPr>
              <a:t>-</a:t>
            </a: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Kongress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6" name="Google Shape;736;p68"/>
          <p:cNvPicPr preferRelativeResize="0"/>
          <p:nvPr/>
        </p:nvPicPr>
        <p:blipFill rotWithShape="1">
          <a:blip r:embed="rId4">
            <a:alphaModFix/>
          </a:blip>
          <a:srcRect l="5180" r="5180"/>
          <a:stretch/>
        </p:blipFill>
        <p:spPr>
          <a:xfrm>
            <a:off x="2893527" y="2944088"/>
            <a:ext cx="1455570" cy="1898856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8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p68" title="2025_Alice Paatz.jpeg"/>
          <p:cNvPicPr preferRelativeResize="0"/>
          <p:nvPr/>
        </p:nvPicPr>
        <p:blipFill rotWithShape="1">
          <a:blip r:embed="rId5">
            <a:alphaModFix/>
          </a:blip>
          <a:srcRect t="1559" b="1559"/>
          <a:stretch/>
        </p:blipFill>
        <p:spPr>
          <a:xfrm>
            <a:off x="6192902" y="2944088"/>
            <a:ext cx="1455570" cy="1898854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68"/>
          <p:cNvSpPr txBox="1"/>
          <p:nvPr/>
        </p:nvSpPr>
        <p:spPr>
          <a:xfrm>
            <a:off x="5390237" y="5205269"/>
            <a:ext cx="312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>
                <a:solidFill>
                  <a:schemeClr val="dk1"/>
                </a:solidFill>
              </a:rPr>
              <a:t>Alice Paatz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Ressort </a:t>
            </a:r>
            <a:r>
              <a:rPr lang="de-CH" sz="1800">
                <a:solidFill>
                  <a:schemeClr val="dk1"/>
                </a:solidFill>
              </a:rPr>
              <a:t>Studierende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68"/>
          <p:cNvSpPr txBox="1"/>
          <p:nvPr/>
        </p:nvSpPr>
        <p:spPr>
          <a:xfrm>
            <a:off x="8432897" y="5205275"/>
            <a:ext cx="389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>
                <a:solidFill>
                  <a:schemeClr val="dk1"/>
                </a:solidFill>
              </a:rPr>
              <a:t>Grégoire de Coquereaumont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Ressort </a:t>
            </a:r>
            <a:r>
              <a:rPr lang="de-CH" sz="1800">
                <a:solidFill>
                  <a:schemeClr val="dk1"/>
                </a:solidFill>
              </a:rPr>
              <a:t>Locals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1" name="Google Shape;741;p68" title="2025_Grégoire de Coquereaumont_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36600" y="2944100"/>
            <a:ext cx="1651584" cy="189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9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" name="Google Shape;74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49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Wahlen - Revisionsstelle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49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9"/>
          <p:cNvSpPr txBox="1"/>
          <p:nvPr/>
        </p:nvSpPr>
        <p:spPr>
          <a:xfrm>
            <a:off x="1409699" y="2378220"/>
            <a:ext cx="649605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med. Michael Bagattini </a:t>
            </a:r>
            <a:b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(Vorstand, mfe Schweiz)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1" name="Google Shape;751;p49"/>
          <p:cNvPicPr preferRelativeResize="0"/>
          <p:nvPr/>
        </p:nvPicPr>
        <p:blipFill rotWithShape="1">
          <a:blip r:embed="rId4">
            <a:alphaModFix/>
          </a:blip>
          <a:srcRect b="22980"/>
          <a:stretch/>
        </p:blipFill>
        <p:spPr>
          <a:xfrm>
            <a:off x="6122026" y="1972389"/>
            <a:ext cx="1809750" cy="2094786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49"/>
          <p:cNvSpPr txBox="1"/>
          <p:nvPr/>
        </p:nvSpPr>
        <p:spPr>
          <a:xfrm>
            <a:off x="1771454" y="4261930"/>
            <a:ext cx="97158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e-CH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Herzlichen Dank, Christian Rohrmann, für das langjährige Engagement!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7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9" name="Google Shape;75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47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JHaS-Delegierte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47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47"/>
          <p:cNvSpPr txBox="1"/>
          <p:nvPr/>
        </p:nvSpPr>
        <p:spPr>
          <a:xfrm>
            <a:off x="1409699" y="2378220"/>
            <a:ext cx="985450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Ärztekongress Arosa: </a:t>
            </a:r>
            <a:r>
              <a:rPr lang="de-CH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Flurina von Blumenthal</a:t>
            </a:r>
            <a:b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886848" y="338496"/>
            <a:ext cx="1086819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Entwicklung / Développement</a:t>
            </a:r>
            <a:endParaRPr sz="5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1242270" y="2139985"/>
            <a:ext cx="10580687" cy="1041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8" name="Google Shape;148;p7"/>
          <p:cNvGraphicFramePr/>
          <p:nvPr/>
        </p:nvGraphicFramePr>
        <p:xfrm>
          <a:off x="2377440" y="2091859"/>
          <a:ext cx="7176168" cy="456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69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69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Ernennung </a:t>
            </a: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Ehrenmitglieder</a:t>
            </a:r>
            <a:endParaRPr/>
          </a:p>
        </p:txBody>
      </p:sp>
      <p:sp>
        <p:nvSpPr>
          <p:cNvPr id="770" name="Google Shape;770;p69"/>
          <p:cNvSpPr txBox="1"/>
          <p:nvPr/>
        </p:nvSpPr>
        <p:spPr>
          <a:xfrm>
            <a:off x="1281613" y="1955358"/>
            <a:ext cx="61244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CH" sz="2400" b="1" i="0" u="none" strike="noStrike" cap="non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Neu: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69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69"/>
          <p:cNvSpPr txBox="1"/>
          <p:nvPr/>
        </p:nvSpPr>
        <p:spPr>
          <a:xfrm>
            <a:off x="2058462" y="5205269"/>
            <a:ext cx="3125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>
                <a:solidFill>
                  <a:schemeClr val="dk1"/>
                </a:solidFill>
              </a:rPr>
              <a:t>Dr. </a:t>
            </a:r>
            <a:r>
              <a:rPr lang="de-CH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Regula Friedli-Kronenberg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Past-Präsidentin JHaS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9"/>
          <p:cNvSpPr txBox="1"/>
          <p:nvPr/>
        </p:nvSpPr>
        <p:spPr>
          <a:xfrm>
            <a:off x="5845638" y="5205244"/>
            <a:ext cx="3125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 b="1">
                <a:solidFill>
                  <a:schemeClr val="dk1"/>
                </a:solidFill>
              </a:rPr>
              <a:t>Dr. </a:t>
            </a:r>
            <a:r>
              <a:rPr lang="de-CH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Sébastien Martin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>
                <a:solidFill>
                  <a:schemeClr val="dk1"/>
                </a:solidFill>
              </a:rPr>
              <a:t>Médecin de famille 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CH" sz="1800">
                <a:solidFill>
                  <a:schemeClr val="dk1"/>
                </a:solidFill>
              </a:rPr>
              <a:t>Cursus Romand de Médecine de Famille 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774" name="Google Shape;774;p69" descr="Ein Bild, das Person, lächelnd, orange enthält.&#10;&#10;Automatisch generierte Beschreibung"/>
          <p:cNvPicPr preferRelativeResize="0"/>
          <p:nvPr/>
        </p:nvPicPr>
        <p:blipFill rotWithShape="1">
          <a:blip r:embed="rId4">
            <a:alphaModFix/>
          </a:blip>
          <a:srcRect b="9354"/>
          <a:stretch/>
        </p:blipFill>
        <p:spPr>
          <a:xfrm>
            <a:off x="2914874" y="2720312"/>
            <a:ext cx="1717675" cy="2334067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69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6" name="Google Shape;776;p69" title="sebastien_martin_carr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1468" y="2720310"/>
            <a:ext cx="2334060" cy="23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8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51"/>
          <p:cNvSpPr/>
          <p:nvPr/>
        </p:nvSpPr>
        <p:spPr>
          <a:xfrm>
            <a:off x="0" y="-83127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2" name="Google Shape;78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13" y="5528519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51"/>
          <p:cNvSpPr txBox="1"/>
          <p:nvPr/>
        </p:nvSpPr>
        <p:spPr>
          <a:xfrm>
            <a:off x="1409700" y="528638"/>
            <a:ext cx="1014888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Offene Chargen</a:t>
            </a:r>
            <a:endParaRPr sz="5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51"/>
          <p:cNvSpPr txBox="1"/>
          <p:nvPr/>
        </p:nvSpPr>
        <p:spPr>
          <a:xfrm>
            <a:off x="9088966" y="5724906"/>
            <a:ext cx="27305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de-CH" sz="3600" b="1" i="0" u="none" strike="noStrike" cap="none">
                <a:solidFill>
                  <a:srgbClr val="E4672A"/>
                </a:solidFill>
                <a:latin typeface="Calibri"/>
                <a:ea typeface="Calibri"/>
                <a:cs typeface="Calibri"/>
                <a:sym typeface="Calibri"/>
              </a:rPr>
              <a:t>www.jhas.ch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51"/>
          <p:cNvSpPr txBox="1"/>
          <p:nvPr/>
        </p:nvSpPr>
        <p:spPr>
          <a:xfrm>
            <a:off x="2131668" y="2698978"/>
            <a:ext cx="83226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CH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Media-KoordinatorIn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de-CH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KassierIn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JHaS Kongresskomitee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Exchange Coordinator (Romandie)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de-CH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JHaS on Tour Team</a:t>
            </a:r>
            <a:br>
              <a:rPr lang="de-CH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2"/>
          <p:cNvSpPr/>
          <p:nvPr/>
        </p:nvSpPr>
        <p:spPr>
          <a:xfrm>
            <a:off x="-52053" y="2268114"/>
            <a:ext cx="12244053" cy="1849582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52"/>
          <p:cNvSpPr txBox="1"/>
          <p:nvPr/>
        </p:nvSpPr>
        <p:spPr>
          <a:xfrm>
            <a:off x="167148" y="2407926"/>
            <a:ext cx="120248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de-CH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Divers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2" name="Google Shape;79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7800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08eee9722_0_9"/>
          <p:cNvSpPr/>
          <p:nvPr/>
        </p:nvSpPr>
        <p:spPr>
          <a:xfrm>
            <a:off x="0" y="-83127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3508eee9722_0_9"/>
          <p:cNvSpPr txBox="1"/>
          <p:nvPr/>
        </p:nvSpPr>
        <p:spPr>
          <a:xfrm>
            <a:off x="886848" y="338496"/>
            <a:ext cx="10868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de-CH" sz="5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Webling</a:t>
            </a:r>
            <a:endParaRPr sz="5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3508eee9722_0_9"/>
          <p:cNvSpPr txBox="1"/>
          <p:nvPr/>
        </p:nvSpPr>
        <p:spPr>
          <a:xfrm>
            <a:off x="1242270" y="2139985"/>
            <a:ext cx="10580700" cy="12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508eee9722_0_9"/>
          <p:cNvSpPr txBox="1"/>
          <p:nvPr/>
        </p:nvSpPr>
        <p:spPr>
          <a:xfrm>
            <a:off x="4903950" y="4074100"/>
            <a:ext cx="732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3508eee9722_0_9"/>
          <p:cNvSpPr txBox="1">
            <a:spLocks noGrp="1"/>
          </p:cNvSpPr>
          <p:nvPr>
            <p:ph type="body" idx="4294967295"/>
          </p:nvPr>
        </p:nvSpPr>
        <p:spPr>
          <a:xfrm>
            <a:off x="441750" y="2027103"/>
            <a:ext cx="11360700" cy="280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de-CH" b="1"/>
              <a:t>Secured </a:t>
            </a:r>
            <a:r>
              <a:rPr lang="de-CH"/>
              <a:t>and </a:t>
            </a:r>
            <a:r>
              <a:rPr lang="de-CH" b="1"/>
              <a:t>professional </a:t>
            </a:r>
            <a:r>
              <a:rPr lang="de-CH"/>
              <a:t>members management </a:t>
            </a:r>
            <a:endParaRPr/>
          </a:p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de-CH"/>
              <a:t>Individual </a:t>
            </a:r>
            <a:r>
              <a:rPr lang="de-CH" b="1"/>
              <a:t>membership fees</a:t>
            </a:r>
            <a:r>
              <a:rPr lang="de-CH"/>
              <a:t> management</a:t>
            </a:r>
            <a:endParaRPr/>
          </a:p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de-CH"/>
              <a:t>Members </a:t>
            </a:r>
            <a:r>
              <a:rPr lang="de-CH" b="1"/>
              <a:t>area</a:t>
            </a:r>
            <a:endParaRPr b="1"/>
          </a:p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de-CH"/>
              <a:t>Membership </a:t>
            </a:r>
            <a:r>
              <a:rPr lang="de-CH" b="1"/>
              <a:t>application form </a:t>
            </a:r>
            <a:endParaRPr b="1"/>
          </a:p>
          <a:p>
            <a:pPr marL="609600" lvl="0" indent="-482600" algn="l" rtl="0"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de-CH" b="1"/>
              <a:t>MailChimp </a:t>
            </a:r>
            <a:r>
              <a:rPr lang="de-CH"/>
              <a:t>(our newsletter tool) synchronisation </a:t>
            </a:r>
            <a:endParaRPr/>
          </a:p>
        </p:txBody>
      </p:sp>
      <p:pic>
        <p:nvPicPr>
          <p:cNvPr id="158" name="Google Shape;158;g3508eee9722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500" y="3604375"/>
            <a:ext cx="6113774" cy="257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508eee9722_0_9" title="qrcod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0953" y="338498"/>
            <a:ext cx="2921500" cy="292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0a925dc29_0_30"/>
          <p:cNvSpPr/>
          <p:nvPr/>
        </p:nvSpPr>
        <p:spPr>
          <a:xfrm>
            <a:off x="26100" y="0"/>
            <a:ext cx="12192000" cy="6858000"/>
          </a:xfrm>
          <a:prstGeom prst="rect">
            <a:avLst/>
          </a:prstGeom>
          <a:solidFill>
            <a:srgbClr val="FC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350a925dc29_0_30"/>
          <p:cNvSpPr/>
          <p:nvPr/>
        </p:nvSpPr>
        <p:spPr>
          <a:xfrm>
            <a:off x="0" y="0"/>
            <a:ext cx="12244200" cy="1849500"/>
          </a:xfrm>
          <a:prstGeom prst="rect">
            <a:avLst/>
          </a:prstGeom>
          <a:solidFill>
            <a:srgbClr val="E467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Google Shape;166;g350a925dc29_0_30"/>
          <p:cNvPicPr preferRelativeResize="0"/>
          <p:nvPr/>
        </p:nvPicPr>
        <p:blipFill rotWithShape="1">
          <a:blip r:embed="rId3">
            <a:alphaModFix/>
          </a:blip>
          <a:srcRect l="6529" t="2340" r="9969" b="2521"/>
          <a:stretch/>
        </p:blipFill>
        <p:spPr>
          <a:xfrm>
            <a:off x="2603175" y="1991727"/>
            <a:ext cx="7037851" cy="451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350a925dc29_0_30"/>
          <p:cNvSpPr txBox="1"/>
          <p:nvPr/>
        </p:nvSpPr>
        <p:spPr>
          <a:xfrm>
            <a:off x="886848" y="338496"/>
            <a:ext cx="10868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de-CH" sz="5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Lancierung </a:t>
            </a:r>
            <a:r>
              <a:rPr lang="de-CH" sz="5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job.jhas.ch</a:t>
            </a:r>
            <a:endParaRPr sz="5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1757</Words>
  <Application>Microsoft Office PowerPoint</Application>
  <PresentationFormat>Grand écran</PresentationFormat>
  <Paragraphs>361</Paragraphs>
  <Slides>72</Slides>
  <Notes>72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76" baseType="lpstr">
      <vt:lpstr>Arial</vt:lpstr>
      <vt:lpstr>Calibri</vt:lpstr>
      <vt:lpstr>Noto Sans Symbols</vt:lpstr>
      <vt:lpstr>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Streit, Sven (BIHAM)</dc:creator>
  <cp:lastModifiedBy>Yan Benz</cp:lastModifiedBy>
  <cp:revision>2</cp:revision>
  <dcterms:created xsi:type="dcterms:W3CDTF">2019-04-03T16:05:29Z</dcterms:created>
  <dcterms:modified xsi:type="dcterms:W3CDTF">2025-05-10T10:23:15Z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0x0101001427F20E236B43438544A4A32C018017</vt:lpwstr>
  </property>
  <property fmtid="{D5CDD505-2E9C-101B-9397-08002B2CF9AE}" pid="3" name="MediaServiceImageTags">
    <vt:lpwstr/>
  </property>
</Properties>
</file>