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6.xml" ContentType="application/vnd.openxmlformats-officedocument.presentationml.tags+xml"/>
  <Override PartName="/ppt/notesSlides/notesSlide12.xml" ContentType="application/vnd.openxmlformats-officedocument.presentationml.notesSlide+xml"/>
  <Override PartName="/ppt/tags/tag37.xml" ContentType="application/vnd.openxmlformats-officedocument.presentationml.tags+xml"/>
  <Override PartName="/ppt/notesSlides/notesSlide1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7" r:id="rId1"/>
  </p:sldMasterIdLst>
  <p:notesMasterIdLst>
    <p:notesMasterId r:id="rId106"/>
  </p:notesMasterIdLst>
  <p:handoutMasterIdLst>
    <p:handoutMasterId r:id="rId107"/>
  </p:handoutMasterIdLst>
  <p:sldIdLst>
    <p:sldId id="360" r:id="rId2"/>
    <p:sldId id="1651" r:id="rId3"/>
    <p:sldId id="272" r:id="rId4"/>
    <p:sldId id="1552" r:id="rId5"/>
    <p:sldId id="1551" r:id="rId6"/>
    <p:sldId id="1476" r:id="rId7"/>
    <p:sldId id="1558" r:id="rId8"/>
    <p:sldId id="1602" r:id="rId9"/>
    <p:sldId id="1603" r:id="rId10"/>
    <p:sldId id="1604" r:id="rId11"/>
    <p:sldId id="1605" r:id="rId12"/>
    <p:sldId id="1607" r:id="rId13"/>
    <p:sldId id="1562" r:id="rId14"/>
    <p:sldId id="1475" r:id="rId15"/>
    <p:sldId id="1608" r:id="rId16"/>
    <p:sldId id="1569" r:id="rId17"/>
    <p:sldId id="1561" r:id="rId18"/>
    <p:sldId id="1732" r:id="rId19"/>
    <p:sldId id="1553" r:id="rId20"/>
    <p:sldId id="1638" r:id="rId21"/>
    <p:sldId id="1639" r:id="rId22"/>
    <p:sldId id="1667" r:id="rId23"/>
    <p:sldId id="1657" r:id="rId24"/>
    <p:sldId id="1658" r:id="rId25"/>
    <p:sldId id="1668" r:id="rId26"/>
    <p:sldId id="1641" r:id="rId27"/>
    <p:sldId id="1642" r:id="rId28"/>
    <p:sldId id="1643" r:id="rId29"/>
    <p:sldId id="1644" r:id="rId30"/>
    <p:sldId id="1646" r:id="rId31"/>
    <p:sldId id="1647" r:id="rId32"/>
    <p:sldId id="1648" r:id="rId33"/>
    <p:sldId id="1645" r:id="rId34"/>
    <p:sldId id="1649" r:id="rId35"/>
    <p:sldId id="1712" r:id="rId36"/>
    <p:sldId id="1713" r:id="rId37"/>
    <p:sldId id="1714" r:id="rId38"/>
    <p:sldId id="1715" r:id="rId39"/>
    <p:sldId id="1716" r:id="rId40"/>
    <p:sldId id="1717" r:id="rId41"/>
    <p:sldId id="1718" r:id="rId42"/>
    <p:sldId id="1719" r:id="rId43"/>
    <p:sldId id="1720" r:id="rId44"/>
    <p:sldId id="1721" r:id="rId45"/>
    <p:sldId id="1722" r:id="rId46"/>
    <p:sldId id="1723" r:id="rId47"/>
    <p:sldId id="1724" r:id="rId48"/>
    <p:sldId id="1725" r:id="rId49"/>
    <p:sldId id="1726" r:id="rId50"/>
    <p:sldId id="1727" r:id="rId51"/>
    <p:sldId id="1728" r:id="rId52"/>
    <p:sldId id="1729" r:id="rId53"/>
    <p:sldId id="1730" r:id="rId54"/>
    <p:sldId id="1731" r:id="rId55"/>
    <p:sldId id="1734" r:id="rId56"/>
    <p:sldId id="1735" r:id="rId57"/>
    <p:sldId id="1736" r:id="rId58"/>
    <p:sldId id="1737" r:id="rId59"/>
    <p:sldId id="1738" r:id="rId60"/>
    <p:sldId id="1739" r:id="rId61"/>
    <p:sldId id="1740" r:id="rId62"/>
    <p:sldId id="1741" r:id="rId63"/>
    <p:sldId id="1742" r:id="rId64"/>
    <p:sldId id="1743" r:id="rId65"/>
    <p:sldId id="1744" r:id="rId66"/>
    <p:sldId id="1745" r:id="rId67"/>
    <p:sldId id="1746" r:id="rId68"/>
    <p:sldId id="1747" r:id="rId69"/>
    <p:sldId id="1748" r:id="rId70"/>
    <p:sldId id="1749" r:id="rId71"/>
    <p:sldId id="1761" r:id="rId72"/>
    <p:sldId id="937" r:id="rId73"/>
    <p:sldId id="938" r:id="rId74"/>
    <p:sldId id="939" r:id="rId75"/>
    <p:sldId id="940" r:id="rId76"/>
    <p:sldId id="941" r:id="rId77"/>
    <p:sldId id="942" r:id="rId78"/>
    <p:sldId id="943" r:id="rId79"/>
    <p:sldId id="944" r:id="rId80"/>
    <p:sldId id="1673" r:id="rId81"/>
    <p:sldId id="1711" r:id="rId82"/>
    <p:sldId id="1609" r:id="rId83"/>
    <p:sldId id="1610" r:id="rId84"/>
    <p:sldId id="1611" r:id="rId85"/>
    <p:sldId id="1612" r:id="rId86"/>
    <p:sldId id="1613" r:id="rId87"/>
    <p:sldId id="1614" r:id="rId88"/>
    <p:sldId id="1615" r:id="rId89"/>
    <p:sldId id="1616" r:id="rId90"/>
    <p:sldId id="1617" r:id="rId91"/>
    <p:sldId id="1618" r:id="rId92"/>
    <p:sldId id="1619" r:id="rId93"/>
    <p:sldId id="1650" r:id="rId94"/>
    <p:sldId id="1659" r:id="rId95"/>
    <p:sldId id="1750" r:id="rId96"/>
    <p:sldId id="1752" r:id="rId97"/>
    <p:sldId id="1753" r:id="rId98"/>
    <p:sldId id="1754" r:id="rId99"/>
    <p:sldId id="1755" r:id="rId100"/>
    <p:sldId id="1756" r:id="rId101"/>
    <p:sldId id="1757" r:id="rId102"/>
    <p:sldId id="1758" r:id="rId103"/>
    <p:sldId id="1759" r:id="rId104"/>
    <p:sldId id="1760" r:id="rId105"/>
  </p:sldIdLst>
  <p:sldSz cx="19199225" cy="10799763"/>
  <p:notesSz cx="6858000" cy="9144000"/>
  <p:custDataLst>
    <p:tags r:id="rId108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2">
          <p15:clr>
            <a:srgbClr val="A4A3A4"/>
          </p15:clr>
        </p15:guide>
        <p15:guide id="2" pos="6047">
          <p15:clr>
            <a:srgbClr val="A4A3A4"/>
          </p15:clr>
        </p15:guide>
        <p15:guide id="3" orient="horz" pos="1791">
          <p15:clr>
            <a:srgbClr val="A4A3A4"/>
          </p15:clr>
        </p15:guide>
        <p15:guide id="4" orient="horz" pos="840">
          <p15:clr>
            <a:srgbClr val="A4A3A4"/>
          </p15:clr>
        </p15:guide>
        <p15:guide id="5" pos="5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" initials="" lastIdx="0" clrIdx="1"/>
  <p:cmAuthor id="2" name="Alexandra Smith" initials="AS" lastIdx="1" clrIdx="2">
    <p:extLst>
      <p:ext uri="{19B8F6BF-5375-455C-9EA6-DF929625EA0E}">
        <p15:presenceInfo xmlns:p15="http://schemas.microsoft.com/office/powerpoint/2012/main" userId="70f8a1a1294041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46" autoAdjust="0"/>
    <p:restoredTop sz="65884" autoAdjust="0"/>
  </p:normalViewPr>
  <p:slideViewPr>
    <p:cSldViewPr>
      <p:cViewPr varScale="1">
        <p:scale>
          <a:sx n="49" d="100"/>
          <a:sy n="49" d="100"/>
        </p:scale>
        <p:origin x="1002" y="60"/>
      </p:cViewPr>
      <p:guideLst>
        <p:guide orient="horz" pos="3402"/>
        <p:guide pos="6047"/>
        <p:guide orient="horz" pos="1791"/>
        <p:guide orient="horz" pos="840"/>
        <p:guide pos="5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73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gs" Target="tags/tag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commentAuthors" Target="commentAuthor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7B79985-9181-14CC-B554-D56289027E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3413B8-CE8E-408E-A383-99350B31A9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5B9EBB1-14E6-49C1-9669-B35540BAD3EE}" type="datetimeFigureOut">
              <a:rPr lang="de-CH"/>
              <a:pPr>
                <a:defRPr/>
              </a:pPr>
              <a:t>10.05.2025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FE7BCEC-E138-5305-3A96-58333EDC3B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CCA996-934F-80DF-569B-12512138C1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C30F443-3BBF-4EA9-858F-B634B10C7A25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DC97611-7EA3-FC9E-31B6-D9BAEB3A27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179B8A-BCDF-A19E-0640-345C21C33E8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03C7153-1A7A-4711-9B4D-A4193111E620}" type="datetimeFigureOut">
              <a:rPr lang="de-CH"/>
              <a:pPr>
                <a:defRPr/>
              </a:pPr>
              <a:t>10.05.2025</a:t>
            </a:fld>
            <a:endParaRPr lang="de-CH" dirty="0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99ED03D3-1798-A147-C4D0-EF2C3CE8EE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C24723FC-4022-F233-E1F8-6AD2F2D493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noProof="0" dirty="0"/>
              <a:t>Formatvorlagen des Textmasters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F5A3DD6-9AC5-E910-6601-AF3171C9EEE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21E231-1E80-0B63-4DD4-26F3182C3C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570CE50-8525-4728-B9B7-4D53AD6FF0FF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12ED5A3B-7543-85F0-1330-7222010111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B156774A-4AC8-779A-C904-255503442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/>
              <a:t>Vielen Dank für die Einladung. 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Ich freue mich sehr heute bei euch in Zürich zu sein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Spannende Fälle aus 6 Jahren Kinderdermatologie an der Kinderklinik Winterthur</a:t>
            </a:r>
          </a:p>
        </p:txBody>
      </p:sp>
      <p:sp>
        <p:nvSpPr>
          <p:cNvPr id="26628" name="Foliennummernplatzhalter 3">
            <a:extLst>
              <a:ext uri="{FF2B5EF4-FFF2-40B4-BE49-F238E27FC236}">
                <a16:creationId xmlns:a16="http://schemas.microsoft.com/office/drawing/2014/main" id="{ACDB5F4C-5A81-FAA7-5B21-8AEDC43248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263DF0-8BD7-454A-BFAE-A14EBF045C22}" type="slidenum">
              <a:rPr lang="de-CH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CH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lienbildplatzhalter 1">
            <a:extLst>
              <a:ext uri="{FF2B5EF4-FFF2-40B4-BE49-F238E27FC236}">
                <a16:creationId xmlns:a16="http://schemas.microsoft.com/office/drawing/2014/main" id="{3DF62CD6-25A3-FBEC-0214-DD1CBCE75A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izenplatzhalter 2">
            <a:extLst>
              <a:ext uri="{FF2B5EF4-FFF2-40B4-BE49-F238E27FC236}">
                <a16:creationId xmlns:a16="http://schemas.microsoft.com/office/drawing/2014/main" id="{E8219897-8E62-9B88-5FF2-1E02D85AB7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58372" name="Foliennummernplatzhalter 3">
            <a:extLst>
              <a:ext uri="{FF2B5EF4-FFF2-40B4-BE49-F238E27FC236}">
                <a16:creationId xmlns:a16="http://schemas.microsoft.com/office/drawing/2014/main" id="{CD4E6AE9-08E6-7F90-C275-634D3528B4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8C4E95-CB4F-4D61-9204-4550B6A9243E}" type="slidenum">
              <a:rPr lang="de-CH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de-CH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>
            <a:extLst>
              <a:ext uri="{FF2B5EF4-FFF2-40B4-BE49-F238E27FC236}">
                <a16:creationId xmlns:a16="http://schemas.microsoft.com/office/drawing/2014/main" id="{AE9D7A8C-F56C-D2B1-2EA6-ED8BAC25FC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izenplatzhalter 2">
            <a:extLst>
              <a:ext uri="{FF2B5EF4-FFF2-40B4-BE49-F238E27FC236}">
                <a16:creationId xmlns:a16="http://schemas.microsoft.com/office/drawing/2014/main" id="{A6676CD7-E065-7B75-78FE-0F718F4289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/>
              <a:t>Ich fand es sehr spannend wirklich einmal den Verlauf nach Therapie zu sehen. 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Auch wenn es sich bereits merklich nach 1 Monat verkleinert hat benötigte es doch über 3-4 Monate bis zur kompletten Abheilung. 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Ich finde es sehr wichtig diesen Verlauf zu kennen. </a:t>
            </a:r>
          </a:p>
        </p:txBody>
      </p:sp>
      <p:sp>
        <p:nvSpPr>
          <p:cNvPr id="60420" name="Foliennummernplatzhalter 3">
            <a:extLst>
              <a:ext uri="{FF2B5EF4-FFF2-40B4-BE49-F238E27FC236}">
                <a16:creationId xmlns:a16="http://schemas.microsoft.com/office/drawing/2014/main" id="{D1BEB225-4E4A-B6E4-073E-4833BD9001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8FC0A7-F704-42BB-95EA-A213A2721DD8}" type="slidenum">
              <a:rPr lang="de-CH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CH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76E1E2C6-2D3A-FCBF-B976-30E9E95619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C9B2EE11-DB8C-3732-89F3-A2D025ECD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94C54132-2BB3-19C0-C1F3-BE97A08C10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C81D81-37CC-4411-9DCD-16ACD3072167}" type="slidenum">
              <a:rPr lang="de-CH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de-CH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85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olienbildplatzhalter 1">
            <a:extLst>
              <a:ext uri="{FF2B5EF4-FFF2-40B4-BE49-F238E27FC236}">
                <a16:creationId xmlns:a16="http://schemas.microsoft.com/office/drawing/2014/main" id="{BD45E4B4-E1EB-478E-243E-0C6CA2FAC1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izenplatzhalter 2">
            <a:extLst>
              <a:ext uri="{FF2B5EF4-FFF2-40B4-BE49-F238E27FC236}">
                <a16:creationId xmlns:a16="http://schemas.microsoft.com/office/drawing/2014/main" id="{A370486E-40E1-CD0E-1A75-9B1C08FD40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79876" name="Foliennummernplatzhalter 3">
            <a:extLst>
              <a:ext uri="{FF2B5EF4-FFF2-40B4-BE49-F238E27FC236}">
                <a16:creationId xmlns:a16="http://schemas.microsoft.com/office/drawing/2014/main" id="{760EFB0C-1892-7FF5-621F-F451E46196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177A16-A24A-4350-8725-6BD69157780F}" type="slidenum">
              <a:rPr lang="de-CH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de-CH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36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70CE50-8525-4728-B9B7-4D53AD6FF0FF}" type="slidenum">
              <a:rPr lang="de-CH" smtClean="0"/>
              <a:pPr>
                <a:defRPr/>
              </a:pPr>
              <a:t>47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04382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altLang="de-DE" dirty="0"/>
              <a:t>Die Fadenpilze wachsen entlang der </a:t>
            </a:r>
            <a:r>
              <a:rPr lang="de-DE" altLang="de-DE" dirty="0" err="1"/>
              <a:t>Haarschaft</a:t>
            </a:r>
            <a:r>
              <a:rPr lang="de-DE" altLang="de-DE" dirty="0"/>
              <a:t> und dringen in die Haarfollikel ein bis zum Subkutis. Hier kommt es zu eitrigen </a:t>
            </a:r>
            <a:r>
              <a:rPr lang="de-DE" altLang="de-DE" dirty="0" err="1"/>
              <a:t>Einschmilzen</a:t>
            </a:r>
            <a:r>
              <a:rPr lang="de-DE" altLang="de-DE" dirty="0"/>
              <a:t> der Haarfollikel und Ausbildung hochentzündlicher Plaques und eitrige Knoten. Die Haare lösen sich relativ einfach und schmerzlos. Führt zu Vernarbung und irreversiblen Haarverlust.  </a:t>
            </a:r>
          </a:p>
          <a:p>
            <a:pPr>
              <a:spcBef>
                <a:spcPct val="0"/>
              </a:spcBef>
            </a:pPr>
            <a:r>
              <a:rPr lang="de-DE" altLang="de-DE" dirty="0" err="1"/>
              <a:t>Tinea</a:t>
            </a:r>
            <a:r>
              <a:rPr lang="de-DE" altLang="de-DE" dirty="0"/>
              <a:t> capitis: Treatment</a:t>
            </a:r>
            <a:endParaRPr lang="en-GB" altLang="de-DE" dirty="0"/>
          </a:p>
          <a:p>
            <a:pPr>
              <a:spcBef>
                <a:spcPct val="0"/>
              </a:spcBef>
            </a:pPr>
            <a:r>
              <a:rPr lang="en-GB" altLang="de-DE" dirty="0"/>
              <a:t>Investigations: wood light (fluorescence with </a:t>
            </a:r>
            <a:r>
              <a:rPr lang="en-GB" altLang="de-DE" dirty="0" err="1"/>
              <a:t>microsporia</a:t>
            </a:r>
            <a:r>
              <a:rPr lang="en-GB" altLang="de-DE" dirty="0"/>
              <a:t>)</a:t>
            </a:r>
          </a:p>
          <a:p>
            <a:pPr>
              <a:spcBef>
                <a:spcPct val="0"/>
              </a:spcBef>
            </a:pPr>
            <a:r>
              <a:rPr lang="en-GB" altLang="de-DE" dirty="0"/>
              <a:t>microscopy and culture of scales and plucked hair roots</a:t>
            </a:r>
          </a:p>
          <a:p>
            <a:pPr>
              <a:spcBef>
                <a:spcPct val="0"/>
              </a:spcBef>
            </a:pPr>
            <a:r>
              <a:rPr lang="de-DE" altLang="de-DE" dirty="0" err="1"/>
              <a:t>Systemic</a:t>
            </a:r>
            <a:r>
              <a:rPr lang="de-DE" altLang="de-DE" dirty="0"/>
              <a:t>:</a:t>
            </a:r>
            <a:endParaRPr lang="en-GB" altLang="de-DE" dirty="0"/>
          </a:p>
          <a:p>
            <a:pPr>
              <a:spcBef>
                <a:spcPct val="0"/>
              </a:spcBef>
            </a:pPr>
            <a:r>
              <a:rPr lang="en-GB" altLang="de-DE" dirty="0"/>
              <a:t>-</a:t>
            </a:r>
            <a:r>
              <a:rPr lang="en-GB" altLang="de-DE" dirty="0" err="1"/>
              <a:t>Terbinafin</a:t>
            </a:r>
            <a:r>
              <a:rPr lang="en-GB" altLang="de-DE" dirty="0"/>
              <a:t> (Lamisil </a:t>
            </a:r>
            <a:r>
              <a:rPr lang="en-GB" altLang="de-DE" dirty="0" err="1"/>
              <a:t>Tbl</a:t>
            </a:r>
            <a:r>
              <a:rPr lang="en-GB" altLang="de-DE" dirty="0"/>
              <a:t>®) for 4-8 weeks: &gt;40 kg: 250mg/d</a:t>
            </a:r>
          </a:p>
          <a:p>
            <a:pPr>
              <a:spcBef>
                <a:spcPct val="0"/>
              </a:spcBef>
            </a:pPr>
            <a:r>
              <a:rPr lang="de-DE" altLang="de-DE" dirty="0"/>
              <a:t>20-40 kg: 125mg/d</a:t>
            </a:r>
            <a:endParaRPr lang="en-GB" altLang="de-DE" dirty="0"/>
          </a:p>
          <a:p>
            <a:pPr>
              <a:spcBef>
                <a:spcPct val="0"/>
              </a:spcBef>
            </a:pPr>
            <a:r>
              <a:rPr lang="de-DE" altLang="de-DE" dirty="0"/>
              <a:t>&lt;20 kg: 62.5mg/d</a:t>
            </a:r>
            <a:endParaRPr lang="en-GB" altLang="de-DE" dirty="0"/>
          </a:p>
          <a:p>
            <a:pPr>
              <a:spcBef>
                <a:spcPct val="0"/>
              </a:spcBef>
            </a:pPr>
            <a:r>
              <a:rPr lang="en-GB" altLang="de-DE" dirty="0"/>
              <a:t>- Itraconazole (</a:t>
            </a:r>
            <a:r>
              <a:rPr lang="en-GB" altLang="de-DE" dirty="0" err="1"/>
              <a:t>Sporanox</a:t>
            </a:r>
            <a:r>
              <a:rPr lang="en-GB" altLang="de-DE" dirty="0"/>
              <a:t> </a:t>
            </a:r>
            <a:r>
              <a:rPr lang="en-GB" altLang="de-DE" dirty="0" err="1"/>
              <a:t>Lösung</a:t>
            </a:r>
            <a:r>
              <a:rPr lang="en-GB" altLang="de-DE" dirty="0"/>
              <a:t>®): 5mg/kg/d for 4-8 weeks</a:t>
            </a:r>
          </a:p>
          <a:p>
            <a:pPr>
              <a:spcBef>
                <a:spcPct val="0"/>
              </a:spcBef>
            </a:pPr>
            <a:r>
              <a:rPr lang="en-GB" altLang="de-DE" dirty="0"/>
              <a:t>- Fluconazole (Diflucan </a:t>
            </a:r>
            <a:r>
              <a:rPr lang="en-GB" altLang="de-DE" dirty="0" err="1"/>
              <a:t>Lösung</a:t>
            </a:r>
            <a:r>
              <a:rPr lang="en-GB" altLang="de-DE" dirty="0"/>
              <a:t>®): 6mg/kg/d for 6-8 weeks</a:t>
            </a:r>
          </a:p>
          <a:p>
            <a:pPr>
              <a:spcBef>
                <a:spcPct val="0"/>
              </a:spcBef>
            </a:pPr>
            <a:r>
              <a:rPr lang="en-GB" altLang="de-DE" dirty="0"/>
              <a:t>(- Griseofulvin: for non-responders, available in international pharmacies)</a:t>
            </a:r>
          </a:p>
          <a:p>
            <a:pPr>
              <a:spcBef>
                <a:spcPct val="0"/>
              </a:spcBef>
            </a:pPr>
            <a:r>
              <a:rPr lang="en-GB" altLang="de-DE" dirty="0"/>
              <a:t>and topical: Ketoconazole containing Shampoo (Nizoral®) an KK</a:t>
            </a:r>
          </a:p>
          <a:p>
            <a:pPr>
              <a:spcBef>
                <a:spcPct val="0"/>
              </a:spcBef>
            </a:pPr>
            <a:r>
              <a:rPr lang="de-DE" altLang="de-DE" dirty="0"/>
              <a:t>vorher)</a:t>
            </a:r>
            <a:endParaRPr lang="en-GB" altLang="de-DE" dirty="0"/>
          </a:p>
          <a:p>
            <a:pPr>
              <a:spcBef>
                <a:spcPct val="0"/>
              </a:spcBef>
            </a:pPr>
            <a:r>
              <a:rPr lang="de-DE" altLang="de-DE" dirty="0"/>
              <a:t> </a:t>
            </a:r>
            <a:endParaRPr lang="en-GB" altLang="de-DE" dirty="0"/>
          </a:p>
          <a:p>
            <a:pPr>
              <a:spcBef>
                <a:spcPct val="0"/>
              </a:spcBef>
            </a:pPr>
            <a:r>
              <a:rPr lang="en-GB" altLang="de-DE" dirty="0"/>
              <a:t>Tinea capitis: Treatment of Kerion </a:t>
            </a:r>
            <a:r>
              <a:rPr lang="en-GB" altLang="de-DE" dirty="0" err="1"/>
              <a:t>celsi</a:t>
            </a:r>
            <a:endParaRPr lang="en-GB" altLang="de-DE" dirty="0"/>
          </a:p>
          <a:p>
            <a:pPr>
              <a:spcBef>
                <a:spcPct val="0"/>
              </a:spcBef>
            </a:pPr>
            <a:r>
              <a:rPr lang="en-GB" altLang="de-DE" dirty="0"/>
              <a:t>Systemic anti-fungal agent for 8 weeks</a:t>
            </a:r>
          </a:p>
          <a:p>
            <a:pPr>
              <a:spcBef>
                <a:spcPct val="0"/>
              </a:spcBef>
            </a:pPr>
            <a:r>
              <a:rPr lang="de-DE" altLang="de-DE" dirty="0"/>
              <a:t>(</a:t>
            </a:r>
            <a:r>
              <a:rPr lang="de-DE" altLang="de-DE" dirty="0" err="1"/>
              <a:t>cultures</a:t>
            </a:r>
            <a:r>
              <a:rPr lang="de-DE" altLang="de-DE" dirty="0"/>
              <a:t>)</a:t>
            </a:r>
            <a:endParaRPr lang="en-GB" altLang="de-DE" dirty="0"/>
          </a:p>
          <a:p>
            <a:pPr>
              <a:spcBef>
                <a:spcPct val="0"/>
              </a:spcBef>
            </a:pPr>
            <a:r>
              <a:rPr lang="de-DE" altLang="de-DE" dirty="0" err="1"/>
              <a:t>consider</a:t>
            </a:r>
            <a:r>
              <a:rPr lang="de-DE" altLang="de-DE" dirty="0"/>
              <a:t> additional </a:t>
            </a:r>
            <a:r>
              <a:rPr lang="de-DE" altLang="de-DE" dirty="0" err="1"/>
              <a:t>amoxycillin-clavulanic</a:t>
            </a:r>
            <a:endParaRPr lang="en-GB" altLang="de-DE" dirty="0"/>
          </a:p>
          <a:p>
            <a:pPr>
              <a:spcBef>
                <a:spcPct val="0"/>
              </a:spcBef>
            </a:pPr>
            <a:r>
              <a:rPr lang="de-DE" altLang="de-DE" dirty="0" err="1"/>
              <a:t>acid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7 </a:t>
            </a:r>
            <a:r>
              <a:rPr lang="de-DE" altLang="de-DE" dirty="0" err="1"/>
              <a:t>days</a:t>
            </a:r>
            <a:endParaRPr lang="en-GB" altLang="de-DE" dirty="0"/>
          </a:p>
          <a:p>
            <a:pPr>
              <a:spcBef>
                <a:spcPct val="0"/>
              </a:spcBef>
            </a:pPr>
            <a:r>
              <a:rPr lang="en-GB" altLang="de-DE" dirty="0" err="1"/>
              <a:t>Prednisolon</a:t>
            </a:r>
            <a:r>
              <a:rPr lang="en-GB" altLang="de-DE" dirty="0"/>
              <a:t> 0.5 - 1mg/kg once daily for</a:t>
            </a:r>
          </a:p>
          <a:p>
            <a:pPr>
              <a:spcBef>
                <a:spcPct val="0"/>
              </a:spcBef>
            </a:pPr>
            <a:r>
              <a:rPr lang="de-DE" altLang="de-DE" dirty="0"/>
              <a:t>14 </a:t>
            </a:r>
            <a:r>
              <a:rPr lang="de-DE" altLang="de-DE" dirty="0" err="1"/>
              <a:t>days</a:t>
            </a:r>
            <a:r>
              <a:rPr lang="de-DE" altLang="de-DE" dirty="0"/>
              <a:t> (</a:t>
            </a:r>
            <a:r>
              <a:rPr lang="de-DE" altLang="de-DE" dirty="0" err="1"/>
              <a:t>stem</a:t>
            </a:r>
            <a:r>
              <a:rPr lang="de-DE" altLang="de-DE" dirty="0"/>
              <a:t> </a:t>
            </a:r>
            <a:r>
              <a:rPr lang="de-DE" altLang="de-DE" dirty="0" err="1"/>
              <a:t>cell</a:t>
            </a:r>
            <a:r>
              <a:rPr lang="de-DE" altLang="de-DE" dirty="0"/>
              <a:t> </a:t>
            </a:r>
            <a:r>
              <a:rPr lang="de-DE" altLang="de-DE" dirty="0" err="1"/>
              <a:t>protection</a:t>
            </a:r>
            <a:r>
              <a:rPr lang="de-DE" altLang="de-DE" dirty="0"/>
              <a:t>)</a:t>
            </a:r>
            <a:endParaRPr lang="en-GB" altLang="de-DE" dirty="0"/>
          </a:p>
          <a:p>
            <a:pPr>
              <a:spcBef>
                <a:spcPct val="0"/>
              </a:spcBef>
            </a:pPr>
            <a:r>
              <a:rPr lang="de-DE" altLang="de-DE" dirty="0"/>
              <a:t> </a:t>
            </a:r>
            <a:endParaRPr lang="en-GB" altLang="de-DE" dirty="0"/>
          </a:p>
          <a:p>
            <a:pPr>
              <a:spcBef>
                <a:spcPct val="0"/>
              </a:spcBef>
            </a:pPr>
            <a:r>
              <a:rPr lang="de-DE" altLang="de-DE" dirty="0" err="1"/>
              <a:t>Tinea</a:t>
            </a:r>
            <a:r>
              <a:rPr lang="de-DE" altLang="de-DE" dirty="0"/>
              <a:t> capitis: additional </a:t>
            </a:r>
            <a:r>
              <a:rPr lang="de-DE" altLang="de-DE" dirty="0" err="1"/>
              <a:t>measures</a:t>
            </a:r>
            <a:endParaRPr lang="en-GB" altLang="de-DE" dirty="0"/>
          </a:p>
          <a:p>
            <a:pPr>
              <a:spcBef>
                <a:spcPct val="0"/>
              </a:spcBef>
            </a:pPr>
            <a:r>
              <a:rPr lang="en-GB" altLang="de-DE" dirty="0"/>
              <a:t>Identification and treatment of affected pets and household members</a:t>
            </a:r>
          </a:p>
          <a:p>
            <a:pPr>
              <a:spcBef>
                <a:spcPct val="0"/>
              </a:spcBef>
            </a:pPr>
            <a:r>
              <a:rPr lang="en-GB" altLang="de-DE" dirty="0"/>
              <a:t>Identification and treatment of asymptomatic carriers (tooth brush test for</a:t>
            </a:r>
          </a:p>
          <a:p>
            <a:pPr>
              <a:spcBef>
                <a:spcPct val="0"/>
              </a:spcBef>
            </a:pPr>
            <a:r>
              <a:rPr lang="de-DE" altLang="de-DE" dirty="0" err="1"/>
              <a:t>families</a:t>
            </a:r>
            <a:r>
              <a:rPr lang="de-DE" altLang="de-DE" dirty="0"/>
              <a:t>)</a:t>
            </a:r>
            <a:endParaRPr lang="en-GB" altLang="de-DE" dirty="0"/>
          </a:p>
          <a:p>
            <a:pPr>
              <a:spcBef>
                <a:spcPct val="0"/>
              </a:spcBef>
            </a:pPr>
            <a:r>
              <a:rPr lang="en-GB" altLang="de-DE" dirty="0" err="1"/>
              <a:t>Desinfection</a:t>
            </a:r>
            <a:r>
              <a:rPr lang="en-GB" altLang="de-DE" dirty="0"/>
              <a:t> or disposal of contaminated objects</a:t>
            </a:r>
          </a:p>
          <a:p>
            <a:pPr>
              <a:spcBef>
                <a:spcPct val="0"/>
              </a:spcBef>
            </a:pPr>
            <a:r>
              <a:rPr lang="en-GB" altLang="de-DE" dirty="0"/>
              <a:t>School exemption first 2 weeks of treatment</a:t>
            </a:r>
          </a:p>
          <a:p>
            <a:pPr>
              <a:spcBef>
                <a:spcPct val="0"/>
              </a:spcBef>
            </a:pPr>
            <a:r>
              <a:rPr lang="en-GB" altLang="de-DE" dirty="0"/>
              <a:t>Treatment control after 4, (6) and 8 weeks (incl. cultures)</a:t>
            </a:r>
          </a:p>
          <a:p>
            <a:pPr>
              <a:spcBef>
                <a:spcPct val="0"/>
              </a:spcBef>
            </a:pPr>
            <a:r>
              <a:rPr lang="en-GB" altLang="de-DE" dirty="0"/>
              <a:t>Follow-up 8 weeks after stop of treatment</a:t>
            </a:r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en-GB" alt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70CE50-8525-4728-B9B7-4D53AD6FF0FF}" type="slidenum">
              <a:rPr lang="de-CH" smtClean="0"/>
              <a:pPr>
                <a:defRPr/>
              </a:pPr>
              <a:t>49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28727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altLang="de-DE" dirty="0" err="1"/>
              <a:t>Itraconazole</a:t>
            </a:r>
            <a:r>
              <a:rPr lang="de-DE" altLang="de-DE" dirty="0"/>
              <a:t> = fungistatisch, gute Studienlage, bei Kindern aber nicht zugelassen.</a:t>
            </a:r>
          </a:p>
          <a:p>
            <a:pPr>
              <a:spcBef>
                <a:spcPct val="0"/>
              </a:spcBef>
            </a:pPr>
            <a:r>
              <a:rPr lang="de-DE" altLang="de-DE" dirty="0" err="1"/>
              <a:t>Terbinazin</a:t>
            </a:r>
            <a:r>
              <a:rPr lang="de-DE" altLang="de-DE" dirty="0"/>
              <a:t> = fungizid, gut verträglich, in der Schweiz zugelassen</a:t>
            </a:r>
          </a:p>
          <a:p>
            <a:pPr>
              <a:spcBef>
                <a:spcPct val="0"/>
              </a:spcBef>
            </a:pPr>
            <a:r>
              <a:rPr lang="de-DE" altLang="de-DE" dirty="0" err="1"/>
              <a:t>Fluconazol</a:t>
            </a:r>
            <a:r>
              <a:rPr lang="de-DE" altLang="de-DE" dirty="0"/>
              <a:t> = fungistatisch, zugelassen ab 1 J für schwere Candida-infektion, wenige Studien für </a:t>
            </a:r>
            <a:r>
              <a:rPr lang="de-DE" altLang="de-DE" dirty="0" err="1"/>
              <a:t>Tinea</a:t>
            </a:r>
            <a:endParaRPr lang="de-DE" altLang="de-DE" dirty="0"/>
          </a:p>
          <a:p>
            <a:pPr>
              <a:spcBef>
                <a:spcPct val="0"/>
              </a:spcBef>
            </a:pPr>
            <a:r>
              <a:rPr lang="de-DE" altLang="de-DE" dirty="0" err="1"/>
              <a:t>Griseovulvin</a:t>
            </a:r>
            <a:r>
              <a:rPr lang="de-DE" altLang="de-DE" dirty="0"/>
              <a:t> = fungistatisch, älteste für Kinder zugelassenes </a:t>
            </a:r>
            <a:r>
              <a:rPr lang="de-DE" altLang="de-DE" dirty="0" err="1"/>
              <a:t>Preparat</a:t>
            </a:r>
            <a:r>
              <a:rPr lang="de-DE" altLang="de-DE" dirty="0"/>
              <a:t>, schlechtere Wirksamkeit, höhere </a:t>
            </a:r>
            <a:r>
              <a:rPr lang="de-DE" altLang="de-DE" dirty="0" err="1"/>
              <a:t>Nbenwirkungen</a:t>
            </a:r>
            <a:r>
              <a:rPr lang="de-DE" altLang="de-DE" dirty="0"/>
              <a:t>.</a:t>
            </a:r>
            <a:endParaRPr lang="en-GB" alt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70CE50-8525-4728-B9B7-4D53AD6FF0FF}" type="slidenum">
              <a:rPr lang="de-CH" smtClean="0"/>
              <a:pPr>
                <a:defRPr/>
              </a:pPr>
              <a:t>52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44060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A90B4-FF38-4830-A829-BE6B619A2BF7}" type="slidenum">
              <a:rPr lang="de-CH" smtClean="0"/>
              <a:t>56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54240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A90B4-FF38-4830-A829-BE6B619A2BF7}" type="slidenum">
              <a:rPr lang="de-CH" smtClean="0"/>
              <a:t>59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09458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A90B4-FF38-4830-A829-BE6B619A2BF7}" type="slidenum">
              <a:rPr lang="de-CH" smtClean="0"/>
              <a:t>60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8752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>
            <a:extLst>
              <a:ext uri="{FF2B5EF4-FFF2-40B4-BE49-F238E27FC236}">
                <a16:creationId xmlns:a16="http://schemas.microsoft.com/office/drawing/2014/main" id="{8192A598-861F-1D3F-00FB-9AE3468A65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izenplatzhalter 2">
            <a:extLst>
              <a:ext uri="{FF2B5EF4-FFF2-40B4-BE49-F238E27FC236}">
                <a16:creationId xmlns:a16="http://schemas.microsoft.com/office/drawing/2014/main" id="{AFAF176C-679B-14B4-3F17-798C2F7C20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/>
              <a:t>Wir beginnen mit Fällen, die uns durchaus in der Praxis begenen aber in der Literatur gänzlich unterrepräsentiert sind und daher als sehr selten wahrgenommen werden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Dann wird uns ein Exanthem begegnen, das auch für den Pädiater eine wichtige Differentialdiagnose darstell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Und zum Schluss noch etwas kurioses.</a:t>
            </a:r>
          </a:p>
        </p:txBody>
      </p:sp>
      <p:sp>
        <p:nvSpPr>
          <p:cNvPr id="28676" name="Foliennummernplatzhalter 3">
            <a:extLst>
              <a:ext uri="{FF2B5EF4-FFF2-40B4-BE49-F238E27FC236}">
                <a16:creationId xmlns:a16="http://schemas.microsoft.com/office/drawing/2014/main" id="{FBD1B6D9-8380-746D-A115-4EA076A14B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E9CD60-FCB8-4F91-8256-8616E8F86F76}" type="slidenum">
              <a:rPr lang="de-CH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CH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A90B4-FF38-4830-A829-BE6B619A2BF7}" type="slidenum">
              <a:rPr lang="de-CH" smtClean="0"/>
              <a:t>65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95086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A90B4-FF38-4830-A829-BE6B619A2BF7}" type="slidenum">
              <a:rPr lang="de-CH" smtClean="0"/>
              <a:t>67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42479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A90B4-FF38-4830-A829-BE6B619A2BF7}" type="slidenum">
              <a:rPr lang="de-CH" smtClean="0"/>
              <a:t>69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2904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A90B4-FF38-4830-A829-BE6B619A2BF7}" type="slidenum">
              <a:rPr lang="de-CH" smtClean="0"/>
              <a:t>70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44361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70CE50-8525-4728-B9B7-4D53AD6FF0FF}" type="slidenum">
              <a:rPr lang="de-CH" smtClean="0"/>
              <a:pPr>
                <a:defRPr/>
              </a:pPr>
              <a:t>71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41615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olienbildplatzhalter 1">
            <a:extLst>
              <a:ext uri="{FF2B5EF4-FFF2-40B4-BE49-F238E27FC236}">
                <a16:creationId xmlns:a16="http://schemas.microsoft.com/office/drawing/2014/main" id="{44CB4389-A13B-4C12-DC0E-AE2D9D7044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" y="4400550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izenplatzhalter 2">
            <a:extLst>
              <a:ext uri="{FF2B5EF4-FFF2-40B4-BE49-F238E27FC236}">
                <a16:creationId xmlns:a16="http://schemas.microsoft.com/office/drawing/2014/main" id="{6FD09B86-8D6C-64AA-AD0E-CB1598728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/>
              <a:t>Klinik unterscheidet sich deutlich beim Säugling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Sehr frühzeitig im Verlauf der infestation: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Hoch inflammatorische , Papeln-Vesikel , Pusteln bräunlich-rote Knoten,  Krusten</a:t>
            </a:r>
          </a:p>
          <a:p>
            <a:pPr>
              <a:spcBef>
                <a:spcPct val="0"/>
              </a:spcBef>
            </a:pPr>
            <a:r>
              <a:rPr lang="de-DE" altLang="de-DE"/>
              <a:t>Knoten Hypersensitivitätsreaktion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DD Urtikaria Pigmentosa : z.T auch positives Darier Zeichen auf Grund lokaler kumulation von Mastzellen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Immunologisch mediierrte eczematöse „id“ Reaktion</a:t>
            </a:r>
          </a:p>
          <a:p>
            <a:pPr>
              <a:spcBef>
                <a:spcPct val="0"/>
              </a:spcBef>
            </a:pPr>
            <a:r>
              <a:rPr lang="de-DE" altLang="de-DE"/>
              <a:t>Scabiesknoten als Ausdruck einer immunologischen Hypersensitivitätsreaktion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Publikation: 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Johns Hopkins Children´s Center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Alle Kinder zeigten ausgeprägte Infalmmatorische Reaktionen: 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Buntes polymorphes Bild Erythematöse ödematöse , z.T Paplulovesikel, bräunlich-rötliche Knoten, hämorrhagische Krusten J förmige Gänge 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Ganz typisch und signifikant häufiger Scabies Knoten, z.Z auch rein nodulöse Scabiesläsionen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DD Urtikaria Pigmentosa : z.T auch positives Darier Zeichen auf Grund lokaler kumulation von Mastzellen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Immunologisch mediierrte eczematöse „id“ Reaktion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Incubationszeit mit minimalen Symptomen: 3-6 Wochen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Säuglinge zeigen im gegensatz zu älzeren Kindern nur wenige Excoriationen , 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Moderate Milben Last ( meher 100) während ältere gesunde Kinder ca 10-12 Milben zeigen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Milbengänge bei Säuglingen: Kopf, Hals, brust+ Abdomen, Hand und Fussflächen (Kontaktflächen mit Bezugspersonen)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Immundefiziernte Kinder: minimaler pruirtus ausgeprägte Krusten und Schuppung ( Mehere Tausend milben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Scabies the „great Mimicker“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4 Hauptkategorien: 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Nichteinfektöse entündliche Dermatosen: </a:t>
            </a:r>
          </a:p>
          <a:p>
            <a:pPr>
              <a:spcBef>
                <a:spcPct val="0"/>
              </a:spcBef>
            </a:pPr>
            <a:r>
              <a:rPr lang="de-DE" altLang="de-DE"/>
              <a:t>Atopische Dermatitis</a:t>
            </a:r>
          </a:p>
          <a:p>
            <a:pPr>
              <a:spcBef>
                <a:spcPct val="0"/>
              </a:spcBef>
            </a:pPr>
            <a:r>
              <a:rPr lang="de-DE" altLang="de-DE"/>
              <a:t>Papulöse Urtikaria</a:t>
            </a:r>
          </a:p>
          <a:p>
            <a:pPr>
              <a:spcBef>
                <a:spcPct val="0"/>
              </a:spcBef>
            </a:pPr>
            <a:r>
              <a:rPr lang="de-DE" altLang="de-DE"/>
              <a:t>Urtikaria pigmentosa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Malignome: </a:t>
            </a:r>
          </a:p>
          <a:p>
            <a:pPr>
              <a:spcBef>
                <a:spcPct val="0"/>
              </a:spcBef>
            </a:pPr>
            <a:r>
              <a:rPr lang="de-DE" altLang="de-DE"/>
              <a:t>LCH, leucämia cutis 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Infektionen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HSV, VZV, </a:t>
            </a:r>
          </a:p>
          <a:p>
            <a:pPr>
              <a:spcBef>
                <a:spcPct val="0"/>
              </a:spcBef>
            </a:pPr>
            <a:r>
              <a:rPr lang="de-DE" altLang="de-DE"/>
              <a:t>Neonatale Pustulose mit Staph. Aureus</a:t>
            </a:r>
          </a:p>
          <a:p>
            <a:pPr>
              <a:spcBef>
                <a:spcPct val="0"/>
              </a:spcBef>
            </a:pPr>
            <a:r>
              <a:rPr lang="de-DE" altLang="de-DE"/>
              <a:t>Neonatale Candidiasis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Infantile Akropustulose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95236" name="Foliennummernplatzhalter 3">
            <a:extLst>
              <a:ext uri="{FF2B5EF4-FFF2-40B4-BE49-F238E27FC236}">
                <a16:creationId xmlns:a16="http://schemas.microsoft.com/office/drawing/2014/main" id="{1FE5B56E-9A14-B961-8A2F-708F8911EA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42116D-BE0B-4933-A305-B8CFB1B479EA}" type="slidenum">
              <a:rPr lang="de-DE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lienbildplatzhalter 1">
            <a:extLst>
              <a:ext uri="{FF2B5EF4-FFF2-40B4-BE49-F238E27FC236}">
                <a16:creationId xmlns:a16="http://schemas.microsoft.com/office/drawing/2014/main" id="{BE714AF4-B8D5-0B3A-3C03-CA83604754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" y="4400550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izenplatzhalter 2">
            <a:extLst>
              <a:ext uri="{FF2B5EF4-FFF2-40B4-BE49-F238E27FC236}">
                <a16:creationId xmlns:a16="http://schemas.microsoft.com/office/drawing/2014/main" id="{4CE128B1-7F9A-8A1A-18AF-400C53EB09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/>
              <a:t>Alle Kinder zeigten ausgeprägte Inflammatorische Reaktionen: 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Erythematöse ödematöse , z.T. Papulovesikel, bräunlich-rötliche Knoten, hämorrhagische Krusten, J-förmige Gänge 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Ganz typisch und signifikant: häufiger Scabies Knoten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Immunologisch mediierte eczymatöse „id“ Reaktion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Inkubationszeit mit minimalen Symptomen: 3-6 Wochen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Säuglinge zeigen im Gegensatz zu älteren Kindern nur wenige Exkoriationen , 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Moderate Milben Last ( mehrere 100) während ältere gesunde Kinder ca. 10-12 Milben zeigen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Milbengänge bei Säuglingen: Kopf, Hals, Brust + Abdomen, Hand- und Fußflächen (Kontaktflächen mit Bezugspersonen)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Immundefiziente Kinder: minimaler pruritus, ausgeprägte Krusten und Schuppung ( mehere Tausend milben) </a:t>
            </a:r>
          </a:p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97284" name="Foliennummernplatzhalter 3">
            <a:extLst>
              <a:ext uri="{FF2B5EF4-FFF2-40B4-BE49-F238E27FC236}">
                <a16:creationId xmlns:a16="http://schemas.microsoft.com/office/drawing/2014/main" id="{60ED64C7-7372-AF7E-E36C-66BCAB9BB1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04823F-E138-42C5-9A77-AFF61FA605FE}" type="slidenum">
              <a:rPr lang="de-DE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olienbildplatzhalter 1">
            <a:extLst>
              <a:ext uri="{FF2B5EF4-FFF2-40B4-BE49-F238E27FC236}">
                <a16:creationId xmlns:a16="http://schemas.microsoft.com/office/drawing/2014/main" id="{ED13BF28-5F8E-AC95-2F44-5310BD0775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" y="4400550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izenplatzhalter 2">
            <a:extLst>
              <a:ext uri="{FF2B5EF4-FFF2-40B4-BE49-F238E27FC236}">
                <a16:creationId xmlns:a16="http://schemas.microsoft.com/office/drawing/2014/main" id="{9D2C4169-EF01-3B64-9464-A2A3C42EE5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 dirty="0"/>
              <a:t>Die weibliche Scabies </a:t>
            </a:r>
            <a:r>
              <a:rPr lang="de-DE" altLang="de-DE" dirty="0" err="1"/>
              <a:t>milbe</a:t>
            </a:r>
            <a:r>
              <a:rPr lang="de-DE" altLang="de-DE" dirty="0"/>
              <a:t> gräbt Tunnel in das </a:t>
            </a:r>
            <a:r>
              <a:rPr lang="de-DE" altLang="de-DE" dirty="0" err="1"/>
              <a:t>stratum</a:t>
            </a:r>
            <a:r>
              <a:rPr lang="de-DE" altLang="de-DE" dirty="0"/>
              <a:t> corneum, Gänge sind nur wenige Millimeter </a:t>
            </a:r>
            <a:r>
              <a:rPr lang="de-DE" altLang="de-DE" dirty="0" err="1"/>
              <a:t>gross</a:t>
            </a:r>
            <a:r>
              <a:rPr lang="de-DE" altLang="de-DE" dirty="0"/>
              <a:t>. </a:t>
            </a:r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r>
              <a:rPr lang="de-DE" altLang="de-DE" dirty="0"/>
              <a:t>Moderate Milben Last ( </a:t>
            </a:r>
            <a:r>
              <a:rPr lang="de-DE" altLang="de-DE" dirty="0" err="1"/>
              <a:t>meher</a:t>
            </a:r>
            <a:r>
              <a:rPr lang="de-DE" altLang="de-DE" dirty="0"/>
              <a:t> 100) während ältere gesunde Kinder </a:t>
            </a:r>
            <a:r>
              <a:rPr lang="de-DE" altLang="de-DE" dirty="0" err="1"/>
              <a:t>ca</a:t>
            </a:r>
            <a:r>
              <a:rPr lang="de-DE" altLang="de-DE" dirty="0"/>
              <a:t> 10-12 Milben zeigen</a:t>
            </a:r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r>
              <a:rPr lang="de-DE" altLang="de-DE" dirty="0"/>
              <a:t>(Kontaktflächen mit Bezugspersonen)</a:t>
            </a:r>
          </a:p>
          <a:p>
            <a:pPr>
              <a:spcBef>
                <a:spcPct val="0"/>
              </a:spcBef>
            </a:pPr>
            <a:r>
              <a:rPr lang="de-DE" altLang="de-DE" dirty="0"/>
              <a:t>Milbengänge bei Säuglingen: Kopf, Hals, </a:t>
            </a:r>
            <a:r>
              <a:rPr lang="de-DE" altLang="de-DE" dirty="0" err="1"/>
              <a:t>brust</a:t>
            </a:r>
            <a:r>
              <a:rPr lang="de-DE" altLang="de-DE" dirty="0"/>
              <a:t>+ Abdomen, Hand und </a:t>
            </a:r>
            <a:r>
              <a:rPr lang="de-DE" altLang="de-DE" dirty="0" err="1"/>
              <a:t>Fussflächen</a:t>
            </a:r>
            <a:r>
              <a:rPr lang="de-DE" altLang="de-DE" dirty="0"/>
              <a:t> (Kontaktflächen mit Bezugspersonen)</a:t>
            </a:r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r>
              <a:rPr lang="de-DE" altLang="de-DE" dirty="0" err="1"/>
              <a:t>Dermatoskop</a:t>
            </a:r>
            <a:r>
              <a:rPr lang="de-DE" altLang="de-DE" dirty="0"/>
              <a:t>  ist sehr nützlich bei der Diagnosesicherung:  Sensitivität von über 90 % Spezifität  über 85%</a:t>
            </a:r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r>
              <a:rPr lang="de-DE" altLang="de-DE" dirty="0"/>
              <a:t>Moderate Milben Last ( </a:t>
            </a:r>
            <a:r>
              <a:rPr lang="de-DE" altLang="de-DE" dirty="0" err="1"/>
              <a:t>meher</a:t>
            </a:r>
            <a:r>
              <a:rPr lang="de-DE" altLang="de-DE" dirty="0"/>
              <a:t> 100) während ältere gesunde Kinder </a:t>
            </a:r>
            <a:r>
              <a:rPr lang="de-DE" altLang="de-DE" dirty="0" err="1"/>
              <a:t>ca</a:t>
            </a:r>
            <a:r>
              <a:rPr lang="de-DE" altLang="de-DE" dirty="0"/>
              <a:t> 10-12 Milben zeigen</a:t>
            </a:r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r>
              <a:rPr lang="de-DE" altLang="de-DE" dirty="0"/>
              <a:t>Scabies </a:t>
            </a:r>
            <a:r>
              <a:rPr lang="de-DE" altLang="de-DE" dirty="0" err="1"/>
              <a:t>the</a:t>
            </a:r>
            <a:r>
              <a:rPr lang="de-DE" altLang="de-DE" dirty="0"/>
              <a:t> „</a:t>
            </a:r>
            <a:r>
              <a:rPr lang="de-DE" altLang="de-DE" dirty="0" err="1"/>
              <a:t>great</a:t>
            </a:r>
            <a:r>
              <a:rPr lang="de-DE" altLang="de-DE" dirty="0"/>
              <a:t> </a:t>
            </a:r>
            <a:r>
              <a:rPr lang="de-DE" altLang="de-DE" dirty="0" err="1"/>
              <a:t>Mimicker</a:t>
            </a:r>
            <a:r>
              <a:rPr lang="de-DE" altLang="de-DE" dirty="0"/>
              <a:t>“</a:t>
            </a:r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r>
              <a:rPr lang="de-DE" altLang="de-DE" dirty="0"/>
              <a:t>4 Hauptkategorien: </a:t>
            </a:r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r>
              <a:rPr lang="de-DE" altLang="de-DE" dirty="0" err="1"/>
              <a:t>Nichteinfektöse</a:t>
            </a:r>
            <a:r>
              <a:rPr lang="de-DE" altLang="de-DE" dirty="0"/>
              <a:t> </a:t>
            </a:r>
            <a:r>
              <a:rPr lang="de-DE" altLang="de-DE" dirty="0" err="1"/>
              <a:t>entündliche</a:t>
            </a:r>
            <a:r>
              <a:rPr lang="de-DE" altLang="de-DE" dirty="0"/>
              <a:t> Dermatosen: </a:t>
            </a:r>
          </a:p>
          <a:p>
            <a:pPr>
              <a:spcBef>
                <a:spcPct val="0"/>
              </a:spcBef>
            </a:pPr>
            <a:r>
              <a:rPr lang="de-DE" altLang="de-DE" dirty="0"/>
              <a:t>Atopische Dermatitis</a:t>
            </a:r>
          </a:p>
          <a:p>
            <a:pPr>
              <a:spcBef>
                <a:spcPct val="0"/>
              </a:spcBef>
            </a:pPr>
            <a:r>
              <a:rPr lang="de-DE" altLang="de-DE" dirty="0"/>
              <a:t>Papulöse Urtikaria</a:t>
            </a:r>
          </a:p>
          <a:p>
            <a:pPr>
              <a:spcBef>
                <a:spcPct val="0"/>
              </a:spcBef>
            </a:pPr>
            <a:r>
              <a:rPr lang="de-DE" altLang="de-DE" dirty="0"/>
              <a:t>Urtikaria pigmentosa</a:t>
            </a:r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r>
              <a:rPr lang="de-DE" altLang="de-DE" dirty="0"/>
              <a:t>Malignome: </a:t>
            </a:r>
          </a:p>
          <a:p>
            <a:pPr>
              <a:spcBef>
                <a:spcPct val="0"/>
              </a:spcBef>
            </a:pPr>
            <a:r>
              <a:rPr lang="de-DE" altLang="de-DE" dirty="0"/>
              <a:t>LCH, </a:t>
            </a:r>
            <a:r>
              <a:rPr lang="de-DE" altLang="de-DE" dirty="0" err="1"/>
              <a:t>leucämia</a:t>
            </a:r>
            <a:r>
              <a:rPr lang="de-DE" altLang="de-DE" dirty="0"/>
              <a:t> </a:t>
            </a:r>
            <a:r>
              <a:rPr lang="de-DE" altLang="de-DE" dirty="0" err="1"/>
              <a:t>cutis</a:t>
            </a:r>
            <a:r>
              <a:rPr lang="de-DE" altLang="de-DE" dirty="0"/>
              <a:t> </a:t>
            </a:r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r>
              <a:rPr lang="de-DE" altLang="de-DE" dirty="0"/>
              <a:t>Infektionen</a:t>
            </a:r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r>
              <a:rPr lang="de-DE" altLang="de-DE" dirty="0"/>
              <a:t>HSV, VZV, </a:t>
            </a:r>
          </a:p>
          <a:p>
            <a:pPr>
              <a:spcBef>
                <a:spcPct val="0"/>
              </a:spcBef>
            </a:pPr>
            <a:r>
              <a:rPr lang="de-DE" altLang="de-DE" dirty="0"/>
              <a:t>Neonatale </a:t>
            </a:r>
            <a:r>
              <a:rPr lang="de-DE" altLang="de-DE" dirty="0" err="1"/>
              <a:t>Pustulose</a:t>
            </a:r>
            <a:r>
              <a:rPr lang="de-DE" altLang="de-DE" dirty="0"/>
              <a:t> mit </a:t>
            </a:r>
            <a:r>
              <a:rPr lang="de-DE" altLang="de-DE" dirty="0" err="1"/>
              <a:t>Staph</a:t>
            </a:r>
            <a:r>
              <a:rPr lang="de-DE" altLang="de-DE" dirty="0"/>
              <a:t>. Aureus</a:t>
            </a:r>
          </a:p>
          <a:p>
            <a:pPr>
              <a:spcBef>
                <a:spcPct val="0"/>
              </a:spcBef>
            </a:pPr>
            <a:r>
              <a:rPr lang="de-DE" altLang="de-DE" dirty="0"/>
              <a:t>Neonatale Candidiasis</a:t>
            </a:r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r>
              <a:rPr lang="de-DE" altLang="de-DE" dirty="0"/>
              <a:t>Infantile </a:t>
            </a:r>
            <a:r>
              <a:rPr lang="de-DE" altLang="de-DE" dirty="0" err="1"/>
              <a:t>Akropustulose</a:t>
            </a: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99332" name="Foliennummernplatzhalter 3">
            <a:extLst>
              <a:ext uri="{FF2B5EF4-FFF2-40B4-BE49-F238E27FC236}">
                <a16:creationId xmlns:a16="http://schemas.microsoft.com/office/drawing/2014/main" id="{FEEFE818-EA70-3F14-5860-DF15A3794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D33F3B-DE3D-4273-BD52-9DE69AB0B4E0}" type="slidenum">
              <a:rPr lang="de-DE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olienbildplatzhalter 1">
            <a:extLst>
              <a:ext uri="{FF2B5EF4-FFF2-40B4-BE49-F238E27FC236}">
                <a16:creationId xmlns:a16="http://schemas.microsoft.com/office/drawing/2014/main" id="{88C648A1-BA89-FA67-C71B-A9E7BFCCB5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" y="4400550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izenplatzhalter 2">
            <a:extLst>
              <a:ext uri="{FF2B5EF4-FFF2-40B4-BE49-F238E27FC236}">
                <a16:creationId xmlns:a16="http://schemas.microsoft.com/office/drawing/2014/main" id="{055DCF87-0998-DB6A-8DFA-7644151F3F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/>
              <a:t>Ein Kind mit juckreiz papulovesikeln typisches Verteilungsmuster und J- förmige kleinet Gangstrukturen mit der Lupe lassen natürlich an Scabies denken aber …</a:t>
            </a:r>
          </a:p>
        </p:txBody>
      </p:sp>
      <p:sp>
        <p:nvSpPr>
          <p:cNvPr id="102404" name="Foliennummernplatzhalter 3">
            <a:extLst>
              <a:ext uri="{FF2B5EF4-FFF2-40B4-BE49-F238E27FC236}">
                <a16:creationId xmlns:a16="http://schemas.microsoft.com/office/drawing/2014/main" id="{B3CCF884-520B-02B2-6CA4-BC05CB7526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F42308-3A32-4CDA-93CE-2B7B622B6FBB}" type="slidenum">
              <a:rPr lang="de-DE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70CE50-8525-4728-B9B7-4D53AD6FF0FF}" type="slidenum">
              <a:rPr lang="de-CH" smtClean="0"/>
              <a:pPr>
                <a:defRPr/>
              </a:pPr>
              <a:t>80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30689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>
            <a:extLst>
              <a:ext uri="{FF2B5EF4-FFF2-40B4-BE49-F238E27FC236}">
                <a16:creationId xmlns:a16="http://schemas.microsoft.com/office/drawing/2014/main" id="{04D4A58E-10D3-AB56-904C-60B05044DF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izenplatzhalter 2">
            <a:extLst>
              <a:ext uri="{FF2B5EF4-FFF2-40B4-BE49-F238E27FC236}">
                <a16:creationId xmlns:a16="http://schemas.microsoft.com/office/drawing/2014/main" id="{EEC5BEE7-0853-A200-6FE0-903309F5B5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/>
              <a:t>Es weihnachtet sehr</a:t>
            </a:r>
          </a:p>
        </p:txBody>
      </p:sp>
      <p:sp>
        <p:nvSpPr>
          <p:cNvPr id="31748" name="Foliennummernplatzhalter 3">
            <a:extLst>
              <a:ext uri="{FF2B5EF4-FFF2-40B4-BE49-F238E27FC236}">
                <a16:creationId xmlns:a16="http://schemas.microsoft.com/office/drawing/2014/main" id="{108F94C8-E7CC-72C1-C2CB-F103EAFB44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39B8D2-EEA0-4AB6-BD01-2849AE3ED2E9}" type="slidenum">
              <a:rPr lang="de-CH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CH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70CE50-8525-4728-B9B7-4D53AD6FF0FF}" type="slidenum">
              <a:rPr lang="de-CH" smtClean="0"/>
              <a:pPr>
                <a:defRPr/>
              </a:pPr>
              <a:t>81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167539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olienbildplatzhalter 1">
            <a:extLst>
              <a:ext uri="{FF2B5EF4-FFF2-40B4-BE49-F238E27FC236}">
                <a16:creationId xmlns:a16="http://schemas.microsoft.com/office/drawing/2014/main" id="{15EE3A81-63EC-2A2C-7751-D6CBDFE5C6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izenplatzhalter 2">
            <a:extLst>
              <a:ext uri="{FF2B5EF4-FFF2-40B4-BE49-F238E27FC236}">
                <a16:creationId xmlns:a16="http://schemas.microsoft.com/office/drawing/2014/main" id="{015AFE76-352D-FBEB-74BD-D782E2A7A4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120836" name="Foliennummernplatzhalter 3">
            <a:extLst>
              <a:ext uri="{FF2B5EF4-FFF2-40B4-BE49-F238E27FC236}">
                <a16:creationId xmlns:a16="http://schemas.microsoft.com/office/drawing/2014/main" id="{0A90A71C-F4BF-28A0-7D51-DBC256B2D2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A637A4-366F-43BF-B288-FB543E6F4776}" type="slidenum">
              <a:rPr lang="de-CH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de-CH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olienbildplatzhalter 1">
            <a:extLst>
              <a:ext uri="{FF2B5EF4-FFF2-40B4-BE49-F238E27FC236}">
                <a16:creationId xmlns:a16="http://schemas.microsoft.com/office/drawing/2014/main" id="{0A92E1FA-FBAA-0747-9E24-BF7F5A3AA0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izenplatzhalter 2">
            <a:extLst>
              <a:ext uri="{FF2B5EF4-FFF2-40B4-BE49-F238E27FC236}">
                <a16:creationId xmlns:a16="http://schemas.microsoft.com/office/drawing/2014/main" id="{CD6CABDA-757E-9E1A-63D5-40BC73C666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124932" name="Foliennummernplatzhalter 3">
            <a:extLst>
              <a:ext uri="{FF2B5EF4-FFF2-40B4-BE49-F238E27FC236}">
                <a16:creationId xmlns:a16="http://schemas.microsoft.com/office/drawing/2014/main" id="{A3628508-0C12-0409-2CC5-3B85027B18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500D51-64DD-4DB2-B342-041DCB827045}" type="slidenum">
              <a:rPr lang="de-CH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de-CH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12ED5A3B-7543-85F0-1330-7222010111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B156774A-4AC8-779A-C904-255503442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/>
              <a:t>Vielen Dank für die Einladung. 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Ich freue mich sehr heute bei euch in Zürich zu sein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Spannende Fälle aus 6 Jahren Kinderdermatologie an der Kinderklinik Winterthur</a:t>
            </a:r>
          </a:p>
        </p:txBody>
      </p:sp>
      <p:sp>
        <p:nvSpPr>
          <p:cNvPr id="26628" name="Foliennummernplatzhalter 3">
            <a:extLst>
              <a:ext uri="{FF2B5EF4-FFF2-40B4-BE49-F238E27FC236}">
                <a16:creationId xmlns:a16="http://schemas.microsoft.com/office/drawing/2014/main" id="{ACDB5F4C-5A81-FAA7-5B21-8AEDC43248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263DF0-8BD7-454A-BFAE-A14EBF045C22}" type="slidenum">
              <a:rPr lang="de-CH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de-CH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71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03914-15F6-4EAB-9F2F-5F55B5B0D5E9}" type="slidenum">
              <a:rPr lang="de-DE" smtClean="0"/>
              <a:t>98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81848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03914-15F6-4EAB-9F2F-5F55B5B0D5E9}" type="slidenum">
              <a:rPr lang="de-DE" smtClean="0"/>
              <a:t>100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1741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03914-15F6-4EAB-9F2F-5F55B5B0D5E9}" type="slidenum">
              <a:rPr lang="de-DE" smtClean="0"/>
              <a:t>104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1873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bildplatzhalter 1">
            <a:extLst>
              <a:ext uri="{FF2B5EF4-FFF2-40B4-BE49-F238E27FC236}">
                <a16:creationId xmlns:a16="http://schemas.microsoft.com/office/drawing/2014/main" id="{E5FC4E98-7AF1-F8D7-6A85-358D37EBB0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izenplatzhalter 2">
            <a:extLst>
              <a:ext uri="{FF2B5EF4-FFF2-40B4-BE49-F238E27FC236}">
                <a16:creationId xmlns:a16="http://schemas.microsoft.com/office/drawing/2014/main" id="{D3C706C9-51B2-F145-CF1B-AD31FF685B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/>
              <a:t>Ein 1,5 Jahre  alter Knabe wurde mir vom Kinderarzt zugewiesen, </a:t>
            </a:r>
          </a:p>
          <a:p>
            <a:pPr>
              <a:spcBef>
                <a:spcPct val="0"/>
              </a:spcBef>
            </a:pPr>
            <a:r>
              <a:rPr lang="de-DE" altLang="de-DE"/>
              <a:t>der Hautbefund war zufällig bei der Vorsorgeuntersuchung entdeckt worden</a:t>
            </a:r>
          </a:p>
        </p:txBody>
      </p:sp>
      <p:sp>
        <p:nvSpPr>
          <p:cNvPr id="33796" name="Foliennummernplatzhalter 3">
            <a:extLst>
              <a:ext uri="{FF2B5EF4-FFF2-40B4-BE49-F238E27FC236}">
                <a16:creationId xmlns:a16="http://schemas.microsoft.com/office/drawing/2014/main" id="{F2B52542-733D-1B15-FFB0-CCB077BE0B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182C41-131A-44CD-9C56-2D41078F8E72}" type="slidenum">
              <a:rPr lang="de-CH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CH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>
            <a:extLst>
              <a:ext uri="{FF2B5EF4-FFF2-40B4-BE49-F238E27FC236}">
                <a16:creationId xmlns:a16="http://schemas.microsoft.com/office/drawing/2014/main" id="{05912D24-3944-778B-1341-99D6DAF45B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izenplatzhalter 2">
            <a:extLst>
              <a:ext uri="{FF2B5EF4-FFF2-40B4-BE49-F238E27FC236}">
                <a16:creationId xmlns:a16="http://schemas.microsoft.com/office/drawing/2014/main" id="{F1E8A509-216C-AA2E-1EAE-E8414A8BC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43012" name="Foliennummernplatzhalter 3">
            <a:extLst>
              <a:ext uri="{FF2B5EF4-FFF2-40B4-BE49-F238E27FC236}">
                <a16:creationId xmlns:a16="http://schemas.microsoft.com/office/drawing/2014/main" id="{E209C94A-024C-E505-3BE8-77DE5AD500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A08986-61CB-45EF-B520-B6DBD6016FFB}" type="slidenum">
              <a:rPr lang="de-CH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de-CH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>
            <a:extLst>
              <a:ext uri="{FF2B5EF4-FFF2-40B4-BE49-F238E27FC236}">
                <a16:creationId xmlns:a16="http://schemas.microsoft.com/office/drawing/2014/main" id="{F2FEB330-26D7-B490-AE42-8ECFF103A0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izenplatzhalter 2">
            <a:extLst>
              <a:ext uri="{FF2B5EF4-FFF2-40B4-BE49-F238E27FC236}">
                <a16:creationId xmlns:a16="http://schemas.microsoft.com/office/drawing/2014/main" id="{905A9741-DC5C-AD4D-2FB2-430AA4D75A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51204" name="Foliennummernplatzhalter 3">
            <a:extLst>
              <a:ext uri="{FF2B5EF4-FFF2-40B4-BE49-F238E27FC236}">
                <a16:creationId xmlns:a16="http://schemas.microsoft.com/office/drawing/2014/main" id="{E5E24080-9BF5-632E-BAE0-C69DC0D7A8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D75A75-F809-4DCA-BA47-4F7E5FE6BC6B}" type="slidenum">
              <a:rPr lang="de-CH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de-CH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>
            <a:extLst>
              <a:ext uri="{FF2B5EF4-FFF2-40B4-BE49-F238E27FC236}">
                <a16:creationId xmlns:a16="http://schemas.microsoft.com/office/drawing/2014/main" id="{0EEAB89A-4D86-E49F-7E77-70788E0571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izenplatzhalter 2">
            <a:extLst>
              <a:ext uri="{FF2B5EF4-FFF2-40B4-BE49-F238E27FC236}">
                <a16:creationId xmlns:a16="http://schemas.microsoft.com/office/drawing/2014/main" id="{2CD17A95-7074-5A8A-B397-7C204DEAD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/>
              <a:t>Natürlich kann dieser infiltierte erytehmatöse Knoten ein kutanes Lymphom sein aber häufiges ist häufig und seltenes ist selten.</a:t>
            </a:r>
          </a:p>
        </p:txBody>
      </p:sp>
      <p:sp>
        <p:nvSpPr>
          <p:cNvPr id="53252" name="Foliennummernplatzhalter 3">
            <a:extLst>
              <a:ext uri="{FF2B5EF4-FFF2-40B4-BE49-F238E27FC236}">
                <a16:creationId xmlns:a16="http://schemas.microsoft.com/office/drawing/2014/main" id="{E48031D6-D39F-7C19-4862-0E364C5C65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C479FD-0C98-4E29-AFC6-CE4B35C141B7}" type="slidenum">
              <a:rPr lang="de-CH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de-CH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>
            <a:extLst>
              <a:ext uri="{FF2B5EF4-FFF2-40B4-BE49-F238E27FC236}">
                <a16:creationId xmlns:a16="http://schemas.microsoft.com/office/drawing/2014/main" id="{FC3AD38D-E6E3-C36D-DC21-8E5AF3ABDF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izenplatzhalter 2">
            <a:extLst>
              <a:ext uri="{FF2B5EF4-FFF2-40B4-BE49-F238E27FC236}">
                <a16:creationId xmlns:a16="http://schemas.microsoft.com/office/drawing/2014/main" id="{E67E8B28-27EB-1226-CAA6-26EDA42A8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55300" name="Foliennummernplatzhalter 3">
            <a:extLst>
              <a:ext uri="{FF2B5EF4-FFF2-40B4-BE49-F238E27FC236}">
                <a16:creationId xmlns:a16="http://schemas.microsoft.com/office/drawing/2014/main" id="{931A9000-6766-6034-77F8-662D1EC556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12CF9E-A7A7-456D-9841-04404B42E0FE}" type="slidenum">
              <a:rPr lang="de-CH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de-CH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>
            <a:extLst>
              <a:ext uri="{FF2B5EF4-FFF2-40B4-BE49-F238E27FC236}">
                <a16:creationId xmlns:a16="http://schemas.microsoft.com/office/drawing/2014/main" id="{FC3AD38D-E6E3-C36D-DC21-8E5AF3ABDF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izenplatzhalter 2">
            <a:extLst>
              <a:ext uri="{FF2B5EF4-FFF2-40B4-BE49-F238E27FC236}">
                <a16:creationId xmlns:a16="http://schemas.microsoft.com/office/drawing/2014/main" id="{E67E8B28-27EB-1226-CAA6-26EDA42A8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55300" name="Foliennummernplatzhalter 3">
            <a:extLst>
              <a:ext uri="{FF2B5EF4-FFF2-40B4-BE49-F238E27FC236}">
                <a16:creationId xmlns:a16="http://schemas.microsoft.com/office/drawing/2014/main" id="{931A9000-6766-6034-77F8-662D1EC556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12CF9E-A7A7-456D-9841-04404B42E0FE}" type="slidenum">
              <a:rPr lang="de-CH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de-CH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822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2D9F9166-ADDA-29BD-A044-B878150C82A1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3" y="0"/>
            <a:ext cx="15114587" cy="1079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Bildplatzhalter 15"/>
          <p:cNvSpPr>
            <a:spLocks noGrp="1" noChangeAspect="1"/>
          </p:cNvSpPr>
          <p:nvPr>
            <p:ph type="pic" sz="quarter" idx="14"/>
          </p:nvPr>
        </p:nvSpPr>
        <p:spPr>
          <a:xfrm>
            <a:off x="0" y="3600000"/>
            <a:ext cx="14399206" cy="6753600"/>
          </a:xfrm>
        </p:spPr>
        <p:txBody>
          <a:bodyPr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14881463" y="4343732"/>
            <a:ext cx="3663747" cy="290180"/>
          </a:xfrm>
        </p:spPr>
        <p:txBody>
          <a:bodyPr/>
          <a:lstStyle>
            <a:lvl1pPr marL="0" marR="0" indent="0" algn="l" defTabSz="14399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/>
            </a:lvl1pPr>
            <a:lvl5pPr marL="2879995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14881462" y="4633914"/>
            <a:ext cx="3663746" cy="502702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226611" y="826532"/>
            <a:ext cx="16318600" cy="3060000"/>
          </a:xfrm>
          <a:solidFill>
            <a:schemeClr val="accent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5500" b="1" cap="all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3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1555114" y="828000"/>
            <a:ext cx="383979" cy="3060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  <a:lvl5pPr marL="2879995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23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n 2 Zei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2A44F570-9F16-0D2F-34A8-E5F6B524991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30250" y="10140950"/>
            <a:ext cx="8763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de-CH" altLang="de-DE" sz="900" b="1"/>
              <a:t>Seite </a:t>
            </a:r>
            <a:fld id="{408FFBAA-A96C-4857-9C5D-C8B5C42DCA3D}" type="slidenum">
              <a:rPr lang="de-CH" altLang="de-DE" sz="900" b="1"/>
              <a:pPr eaLnBrk="1" hangingPunct="1">
                <a:lnSpc>
                  <a:spcPts val="1600"/>
                </a:lnSpc>
              </a:pPr>
              <a:t>‹Nr.›</a:t>
            </a:fld>
            <a:endParaRPr lang="de-CH" altLang="de-DE" sz="900" b="1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5740533-D155-BF0B-E5A6-F7AAFAE17C1C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0"/>
            <a:ext cx="14401800" cy="1079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r Verbinder 8">
            <a:extLst>
              <a:ext uri="{FF2B5EF4-FFF2-40B4-BE49-F238E27FC236}">
                <a16:creationId xmlns:a16="http://schemas.microsoft.com/office/drawing/2014/main" id="{863E01A6-28E3-BFA4-EB11-2D76F813C7FF}"/>
              </a:ext>
            </a:extLst>
          </p:cNvPr>
          <p:cNvCxnSpPr>
            <a:cxnSpLocks/>
          </p:cNvCxnSpPr>
          <p:nvPr/>
        </p:nvCxnSpPr>
        <p:spPr>
          <a:xfrm>
            <a:off x="814388" y="10080625"/>
            <a:ext cx="17783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123" y="2806462"/>
            <a:ext cx="5759682" cy="3440886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500" b="0"/>
            </a:lvl1pPr>
            <a:lvl2pPr marL="0" indent="0">
              <a:buClr>
                <a:schemeClr val="accent1"/>
              </a:buClr>
              <a:buFont typeface="+mj-lt"/>
              <a:buNone/>
              <a:defRPr sz="3500"/>
            </a:lvl2pPr>
            <a:lvl3pPr marL="745650" indent="0">
              <a:buClr>
                <a:schemeClr val="accent1"/>
              </a:buClr>
              <a:buFont typeface="+mj-lt"/>
              <a:buNone/>
              <a:defRPr/>
            </a:lvl3pPr>
            <a:lvl4pPr marL="1429650" indent="0">
              <a:buClr>
                <a:schemeClr val="accent1"/>
              </a:buClr>
              <a:buFont typeface="+mj-lt"/>
              <a:buNone/>
              <a:defRPr/>
            </a:lvl4pPr>
            <a:lvl5pPr marL="2149650" indent="0">
              <a:buClr>
                <a:schemeClr val="accent1"/>
              </a:buClr>
              <a:buFont typeface="+mj-lt"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841287" y="2788215"/>
            <a:ext cx="5759682" cy="3440885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500" b="0"/>
            </a:lvl1pPr>
            <a:lvl2pPr marL="0" indent="0">
              <a:buClr>
                <a:schemeClr val="accent1"/>
              </a:buClr>
              <a:buFont typeface="+mj-lt"/>
              <a:buNone/>
              <a:defRPr sz="3500"/>
            </a:lvl2pPr>
            <a:lvl3pPr marL="745650" indent="0">
              <a:buClr>
                <a:schemeClr val="accent1"/>
              </a:buClr>
              <a:buFont typeface="+mj-lt"/>
              <a:buNone/>
              <a:defRPr/>
            </a:lvl3pPr>
            <a:lvl4pPr marL="1429650" indent="0">
              <a:buClr>
                <a:schemeClr val="accent1"/>
              </a:buClr>
              <a:buFont typeface="+mj-lt"/>
              <a:buNone/>
              <a:defRPr/>
            </a:lvl4pPr>
            <a:lvl5pPr marL="2149650" indent="0">
              <a:buClr>
                <a:schemeClr val="accent1"/>
              </a:buClr>
              <a:buFont typeface="+mj-lt"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12862131" y="2806462"/>
            <a:ext cx="5759682" cy="3440886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500" b="0"/>
            </a:lvl1pPr>
            <a:lvl2pPr marL="0" indent="0">
              <a:buClr>
                <a:schemeClr val="accent1"/>
              </a:buClr>
              <a:buFont typeface="+mj-lt"/>
              <a:buNone/>
              <a:defRPr sz="3500"/>
            </a:lvl2pPr>
            <a:lvl3pPr marL="745650" indent="0">
              <a:buClr>
                <a:schemeClr val="accent1"/>
              </a:buClr>
              <a:buFont typeface="+mj-lt"/>
              <a:buNone/>
              <a:defRPr/>
            </a:lvl3pPr>
            <a:lvl4pPr marL="1429650" indent="0">
              <a:buClr>
                <a:schemeClr val="accent1"/>
              </a:buClr>
              <a:buFont typeface="+mj-lt"/>
              <a:buNone/>
              <a:defRPr/>
            </a:lvl4pPr>
            <a:lvl5pPr marL="2149650" indent="0">
              <a:buClr>
                <a:schemeClr val="accent1"/>
              </a:buClr>
              <a:buFont typeface="+mj-lt"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793123" y="6278188"/>
            <a:ext cx="5759682" cy="3437244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500" b="0"/>
            </a:lvl1pPr>
            <a:lvl2pPr marL="0" indent="0">
              <a:buClr>
                <a:schemeClr val="accent1"/>
              </a:buClr>
              <a:buFont typeface="+mj-lt"/>
              <a:buNone/>
              <a:defRPr sz="3500"/>
            </a:lvl2pPr>
            <a:lvl3pPr marL="745650" indent="0">
              <a:buClr>
                <a:schemeClr val="accent1"/>
              </a:buClr>
              <a:buFont typeface="+mj-lt"/>
              <a:buNone/>
              <a:defRPr/>
            </a:lvl3pPr>
            <a:lvl4pPr marL="1429650" indent="0">
              <a:buClr>
                <a:schemeClr val="accent1"/>
              </a:buClr>
              <a:buFont typeface="+mj-lt"/>
              <a:buNone/>
              <a:defRPr/>
            </a:lvl4pPr>
            <a:lvl5pPr marL="2149650" indent="0">
              <a:buClr>
                <a:schemeClr val="accent1"/>
              </a:buClr>
              <a:buFont typeface="+mj-lt"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849929" y="6278189"/>
            <a:ext cx="5759682" cy="3440885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500" b="0"/>
            </a:lvl1pPr>
            <a:lvl2pPr marL="0" indent="0">
              <a:buClr>
                <a:schemeClr val="accent1"/>
              </a:buClr>
              <a:buFont typeface="+mj-lt"/>
              <a:buNone/>
              <a:defRPr sz="3500"/>
            </a:lvl2pPr>
            <a:lvl3pPr marL="745650" indent="0">
              <a:buClr>
                <a:schemeClr val="accent1"/>
              </a:buClr>
              <a:buFont typeface="+mj-lt"/>
              <a:buNone/>
              <a:defRPr/>
            </a:lvl3pPr>
            <a:lvl4pPr marL="1429650" indent="0">
              <a:buClr>
                <a:schemeClr val="accent1"/>
              </a:buClr>
              <a:buFont typeface="+mj-lt"/>
              <a:buNone/>
              <a:defRPr/>
            </a:lvl4pPr>
            <a:lvl5pPr marL="2149650" indent="0">
              <a:buClr>
                <a:schemeClr val="accent1"/>
              </a:buClr>
              <a:buFont typeface="+mj-lt"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7"/>
          </p:nvPr>
        </p:nvSpPr>
        <p:spPr>
          <a:xfrm>
            <a:off x="12870772" y="6291636"/>
            <a:ext cx="5759682" cy="3430485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500" b="0"/>
            </a:lvl1pPr>
            <a:lvl2pPr marL="0" indent="0">
              <a:buClr>
                <a:schemeClr val="accent1"/>
              </a:buClr>
              <a:buFont typeface="+mj-lt"/>
              <a:buNone/>
              <a:defRPr sz="3500"/>
            </a:lvl2pPr>
            <a:lvl3pPr marL="745650" indent="0">
              <a:buClr>
                <a:schemeClr val="accent1"/>
              </a:buClr>
              <a:buFont typeface="+mj-lt"/>
              <a:buNone/>
              <a:defRPr/>
            </a:lvl3pPr>
            <a:lvl4pPr marL="1429650" indent="0">
              <a:buClr>
                <a:schemeClr val="accent1"/>
              </a:buClr>
              <a:buFont typeface="+mj-lt"/>
              <a:buNone/>
              <a:defRPr/>
            </a:lvl4pPr>
            <a:lvl5pPr marL="2149650" indent="0">
              <a:buClr>
                <a:schemeClr val="accent1"/>
              </a:buClr>
              <a:buFont typeface="+mj-lt"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8"/>
          </p:nvPr>
        </p:nvSpPr>
        <p:spPr>
          <a:xfrm>
            <a:off x="688134" y="658800"/>
            <a:ext cx="17927011" cy="2088000"/>
          </a:xfrm>
        </p:spPr>
        <p:txBody>
          <a:bodyPr tIns="144000"/>
          <a:lstStyle>
            <a:lvl1pPr marL="0" indent="0">
              <a:buNone/>
              <a:defRPr lang="de-DE" sz="5000" b="1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6000" indent="0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95365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1F335DF8-E925-584D-38F8-7D84B4DB2EB6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30250" y="10140950"/>
            <a:ext cx="8763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de-CH" altLang="de-DE" sz="900" b="1"/>
              <a:t>Seite </a:t>
            </a:r>
            <a:fld id="{62E8009E-9254-4295-ADDE-9AAAAD3971C0}" type="slidenum">
              <a:rPr lang="de-CH" altLang="de-DE" sz="900" b="1"/>
              <a:pPr eaLnBrk="1" hangingPunct="1">
                <a:lnSpc>
                  <a:spcPts val="1600"/>
                </a:lnSpc>
              </a:pPr>
              <a:t>‹Nr.›</a:t>
            </a:fld>
            <a:endParaRPr lang="de-CH" altLang="de-DE" sz="900" b="1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16601FE-AC63-11D3-78EF-22CB1E1346AB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0"/>
            <a:ext cx="14401800" cy="1079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r Verbinder 8">
            <a:extLst>
              <a:ext uri="{FF2B5EF4-FFF2-40B4-BE49-F238E27FC236}">
                <a16:creationId xmlns:a16="http://schemas.microsoft.com/office/drawing/2014/main" id="{9048EE45-111E-46A6-E0A1-F9AB950919FB}"/>
              </a:ext>
            </a:extLst>
          </p:cNvPr>
          <p:cNvCxnSpPr>
            <a:cxnSpLocks/>
          </p:cNvCxnSpPr>
          <p:nvPr/>
        </p:nvCxnSpPr>
        <p:spPr>
          <a:xfrm>
            <a:off x="814388" y="10080625"/>
            <a:ext cx="17783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292" y="2731791"/>
            <a:ext cx="8773380" cy="6852350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Aft>
                <a:spcPts val="500"/>
              </a:spcAft>
              <a:buNone/>
              <a:defRPr sz="25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500"/>
            </a:lvl2pPr>
            <a:lvl3pPr marL="1202850" indent="-4572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150"/>
            </a:lvl3pPr>
            <a:lvl4pPr marL="1886850" indent="-4572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40"/>
            </a:lvl4pPr>
            <a:lvl5pPr marL="2606850" indent="-4572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4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9726705" y="2748214"/>
            <a:ext cx="8773380" cy="6850619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Aft>
                <a:spcPts val="500"/>
              </a:spcAft>
              <a:buNone/>
              <a:defRPr sz="2500" b="1"/>
            </a:lvl1pPr>
            <a:lvl2pPr marL="0" indent="-51435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500"/>
            </a:lvl2pPr>
            <a:lvl3pPr marL="1260000" indent="-51435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150"/>
            </a:lvl3pPr>
            <a:lvl4pPr marL="1944000" indent="-51435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40"/>
            </a:lvl4pPr>
            <a:lvl5pPr marL="2664000" indent="-51435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4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72092" y="658800"/>
            <a:ext cx="17927011" cy="2088000"/>
          </a:xfrm>
        </p:spPr>
        <p:txBody>
          <a:bodyPr tIns="144000"/>
          <a:lstStyle>
            <a:lvl1pPr marL="0" indent="0">
              <a:buNone/>
              <a:defRPr lang="de-DE" sz="5000" b="1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6000" indent="0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854704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5CBB340-D475-A068-AF20-C465AE15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4166B20-3D72-4012-9595-01CC2D7B1A7F}" type="datetimeFigureOut">
              <a:rPr lang="de-CH"/>
              <a:pPr>
                <a:defRPr/>
              </a:pPr>
              <a:t>10.05.2025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73BFF3A-6F5C-8579-FDB1-D5B79F35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61DF43-B34B-6388-AC96-50E41C8EC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65B21-9605-4024-8B87-034D662FF27A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7681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AC3CBB-A1B5-EC2C-90FF-8F89ACA1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7940252-07E8-401C-96F0-F972598C48D8}" type="datetimeFigureOut">
              <a:rPr lang="de-CH"/>
              <a:pPr>
                <a:defRPr/>
              </a:pPr>
              <a:t>10.05.2025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1CE905-6729-54D5-D672-6362EBC3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7EA6B3-BAFC-6551-E80C-BE88C8D3E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6DBA0-FD2E-4F6B-91C7-88187F9FFD2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5064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20">
            <a:extLst>
              <a:ext uri="{FF2B5EF4-FFF2-40B4-BE49-F238E27FC236}">
                <a16:creationId xmlns:a16="http://schemas.microsoft.com/office/drawing/2014/main" id="{A19900E7-20F5-8E32-2576-41C59FB82B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67080D-6655-4C3C-AA28-DEBFD5BDD0D8}" type="datetime1">
              <a:rPr lang="de-DE"/>
              <a:pPr>
                <a:defRPr/>
              </a:pPr>
              <a:t>10.05.2025</a:t>
            </a:fld>
            <a:endParaRPr lang="de-DE"/>
          </a:p>
        </p:txBody>
      </p:sp>
      <p:sp>
        <p:nvSpPr>
          <p:cNvPr id="4" name="Foliennummernplatzhalter 22">
            <a:extLst>
              <a:ext uri="{FF2B5EF4-FFF2-40B4-BE49-F238E27FC236}">
                <a16:creationId xmlns:a16="http://schemas.microsoft.com/office/drawing/2014/main" id="{46594A81-F7F2-3B54-7D97-000A1D34E4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205" smtClean="0"/>
            </a:lvl1pPr>
          </a:lstStyle>
          <a:p>
            <a:pPr>
              <a:defRPr/>
            </a:pPr>
            <a:fld id="{EAF1D3FC-41A5-481D-B106-94494CDFB6D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05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20">
            <a:extLst>
              <a:ext uri="{FF2B5EF4-FFF2-40B4-BE49-F238E27FC236}">
                <a16:creationId xmlns:a16="http://schemas.microsoft.com/office/drawing/2014/main" id="{CCAB31AD-D3CB-3DD6-63A6-5B758C23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67080D-6655-4C3C-AA28-DEBFD5BDD0D8}" type="datetime1">
              <a:rPr lang="de-DE"/>
              <a:pPr>
                <a:defRPr/>
              </a:pPr>
              <a:t>10.05.2025</a:t>
            </a:fld>
            <a:endParaRPr lang="de-DE"/>
          </a:p>
        </p:txBody>
      </p:sp>
      <p:sp>
        <p:nvSpPr>
          <p:cNvPr id="4" name="Foliennummernplatzhalter 22">
            <a:extLst>
              <a:ext uri="{FF2B5EF4-FFF2-40B4-BE49-F238E27FC236}">
                <a16:creationId xmlns:a16="http://schemas.microsoft.com/office/drawing/2014/main" id="{8DF418C9-996C-FD24-3C2F-6886B96C13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205" smtClean="0"/>
            </a:lvl1pPr>
          </a:lstStyle>
          <a:p>
            <a:pPr>
              <a:defRPr/>
            </a:pPr>
            <a:fld id="{5D3AE7FA-44B5-4035-8ACD-D21CB6CC04C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6140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20">
            <a:extLst>
              <a:ext uri="{FF2B5EF4-FFF2-40B4-BE49-F238E27FC236}">
                <a16:creationId xmlns:a16="http://schemas.microsoft.com/office/drawing/2014/main" id="{15A7CF58-1580-F387-3576-71297974B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67080D-6655-4C3C-AA28-DEBFD5BDD0D8}" type="datetime1">
              <a:rPr lang="de-DE"/>
              <a:pPr>
                <a:defRPr/>
              </a:pPr>
              <a:t>10.05.2025</a:t>
            </a:fld>
            <a:endParaRPr lang="de-DE"/>
          </a:p>
        </p:txBody>
      </p:sp>
      <p:sp>
        <p:nvSpPr>
          <p:cNvPr id="4" name="Foliennummernplatzhalter 22">
            <a:extLst>
              <a:ext uri="{FF2B5EF4-FFF2-40B4-BE49-F238E27FC236}">
                <a16:creationId xmlns:a16="http://schemas.microsoft.com/office/drawing/2014/main" id="{66F48CFF-7707-31AF-F8A1-CF9BE22A87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205" smtClean="0"/>
            </a:lvl1pPr>
          </a:lstStyle>
          <a:p>
            <a:pPr>
              <a:defRPr/>
            </a:pPr>
            <a:fld id="{B0DD03CE-7CB3-4AFB-9DD3-DA628770DC6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6645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20">
            <a:extLst>
              <a:ext uri="{FF2B5EF4-FFF2-40B4-BE49-F238E27FC236}">
                <a16:creationId xmlns:a16="http://schemas.microsoft.com/office/drawing/2014/main" id="{0B0F679E-BCCA-B9A9-12C8-4FA9D96E7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67080D-6655-4C3C-AA28-DEBFD5BDD0D8}" type="datetime1">
              <a:rPr lang="de-DE"/>
              <a:pPr>
                <a:defRPr/>
              </a:pPr>
              <a:t>10.05.2025</a:t>
            </a:fld>
            <a:endParaRPr lang="de-DE"/>
          </a:p>
        </p:txBody>
      </p:sp>
      <p:sp>
        <p:nvSpPr>
          <p:cNvPr id="4" name="Foliennummernplatzhalter 22">
            <a:extLst>
              <a:ext uri="{FF2B5EF4-FFF2-40B4-BE49-F238E27FC236}">
                <a16:creationId xmlns:a16="http://schemas.microsoft.com/office/drawing/2014/main" id="{F3AC0E67-8C24-15C0-4AF6-9A4789380B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205" smtClean="0"/>
            </a:lvl1pPr>
          </a:lstStyle>
          <a:p>
            <a:pPr>
              <a:defRPr/>
            </a:pPr>
            <a:fld id="{435225E5-EA2A-4898-B788-FAF92D95133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941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20">
            <a:extLst>
              <a:ext uri="{FF2B5EF4-FFF2-40B4-BE49-F238E27FC236}">
                <a16:creationId xmlns:a16="http://schemas.microsoft.com/office/drawing/2014/main" id="{EFE4DDF0-09E7-323F-AFAF-58281E0CA9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67080D-6655-4C3C-AA28-DEBFD5BDD0D8}" type="datetime1">
              <a:rPr lang="de-DE"/>
              <a:pPr>
                <a:defRPr/>
              </a:pPr>
              <a:t>10.05.2025</a:t>
            </a:fld>
            <a:endParaRPr lang="de-DE"/>
          </a:p>
        </p:txBody>
      </p:sp>
      <p:sp>
        <p:nvSpPr>
          <p:cNvPr id="4" name="Foliennummernplatzhalter 22">
            <a:extLst>
              <a:ext uri="{FF2B5EF4-FFF2-40B4-BE49-F238E27FC236}">
                <a16:creationId xmlns:a16="http://schemas.microsoft.com/office/drawing/2014/main" id="{DCB7E88E-1A87-0046-752A-D4A810D6EA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205" smtClean="0"/>
            </a:lvl1pPr>
          </a:lstStyle>
          <a:p>
            <a:pPr>
              <a:defRPr/>
            </a:pPr>
            <a:fld id="{C8DC5520-5C79-4B03-B229-C6A08E1E58F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9307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20">
            <a:extLst>
              <a:ext uri="{FF2B5EF4-FFF2-40B4-BE49-F238E27FC236}">
                <a16:creationId xmlns:a16="http://schemas.microsoft.com/office/drawing/2014/main" id="{3D58FD9C-9A08-599A-8633-E027EE3F9B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67080D-6655-4C3C-AA28-DEBFD5BDD0D8}" type="datetime1">
              <a:rPr lang="de-DE"/>
              <a:pPr>
                <a:defRPr/>
              </a:pPr>
              <a:t>10.05.2025</a:t>
            </a:fld>
            <a:endParaRPr lang="de-DE"/>
          </a:p>
        </p:txBody>
      </p:sp>
      <p:sp>
        <p:nvSpPr>
          <p:cNvPr id="4" name="Foliennummernplatzhalter 22">
            <a:extLst>
              <a:ext uri="{FF2B5EF4-FFF2-40B4-BE49-F238E27FC236}">
                <a16:creationId xmlns:a16="http://schemas.microsoft.com/office/drawing/2014/main" id="{58B8F005-737E-F47D-3EEA-FA5EFD7C90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205" smtClean="0"/>
            </a:lvl1pPr>
          </a:lstStyle>
          <a:p>
            <a:pPr>
              <a:defRPr/>
            </a:pPr>
            <a:fld id="{EC6D1FAE-BA33-41AF-8E32-9C3C9BEEAAE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151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FD09C57B-FD33-D59A-A7BB-4676FBAE80C8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3" y="0"/>
            <a:ext cx="15114587" cy="1079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Bildplatzhalter 15"/>
          <p:cNvSpPr>
            <a:spLocks noGrp="1" noChangeAspect="1"/>
          </p:cNvSpPr>
          <p:nvPr>
            <p:ph type="pic" sz="quarter" idx="14"/>
          </p:nvPr>
        </p:nvSpPr>
        <p:spPr>
          <a:xfrm>
            <a:off x="0" y="3600000"/>
            <a:ext cx="14399206" cy="6753600"/>
          </a:xfrm>
        </p:spPr>
        <p:txBody>
          <a:bodyPr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2227078" y="827999"/>
            <a:ext cx="16318600" cy="3060000"/>
          </a:xfrm>
          <a:solidFill>
            <a:schemeClr val="accent1"/>
          </a:solidFill>
        </p:spPr>
        <p:txBody>
          <a:bodyPr/>
          <a:lstStyle>
            <a:lvl1pPr marL="0" indent="0">
              <a:lnSpc>
                <a:spcPts val="7500"/>
              </a:lnSpc>
              <a:spcBef>
                <a:spcPts val="0"/>
              </a:spcBef>
              <a:buFontTx/>
              <a:buNone/>
              <a:defRPr sz="65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1555114" y="828000"/>
            <a:ext cx="383979" cy="3060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  <a:lvl5pPr marL="2879995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14881463" y="4343732"/>
            <a:ext cx="3663747" cy="290180"/>
          </a:xfrm>
        </p:spPr>
        <p:txBody>
          <a:bodyPr/>
          <a:lstStyle>
            <a:lvl1pPr marL="0" marR="0" indent="0" algn="l" defTabSz="14399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/>
            </a:lvl1pPr>
            <a:lvl5pPr marL="2879995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14881462" y="4633914"/>
            <a:ext cx="3663746" cy="502702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75641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6_QBSVW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xYQ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sLAADYRQAAACY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de-DE"/>
            </a:pPr>
            <a:r>
              <a:t>Mastertextformat bearbeiten</a:t>
            </a:r>
          </a:p>
          <a:p>
            <a:pPr lvl="1">
              <a:defRPr lang="de-DE"/>
            </a:pPr>
            <a:r>
              <a:t>Zweite Ebene</a:t>
            </a:r>
          </a:p>
          <a:p>
            <a:pPr lvl="2">
              <a:defRPr lang="de-DE"/>
            </a:pPr>
            <a:r>
              <a:t>Dritte Ebene</a:t>
            </a:r>
          </a:p>
          <a:p>
            <a:pPr lvl="3">
              <a:defRPr lang="de-DE"/>
            </a:pPr>
            <a:r>
              <a:t>Vierte Ebene</a:t>
            </a:r>
          </a:p>
          <a:p>
            <a:pPr lvl="4">
              <a:defRPr lang="de-DE"/>
            </a:pPr>
            <a:r>
              <a:t>Fünfte Ebene</a:t>
            </a:r>
          </a:p>
        </p:txBody>
      </p:sp>
      <p:sp>
        <p:nvSpPr>
          <p:cNvPr id="3" name="Datumsplatzhalter 20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6_QBSVW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e-DE"/>
            </a:pPr>
            <a:fld id="{3E4CC3B3-FDD3-1935-9DF4-0B608DBA6B5E}" type="datetime1">
              <a:t>10.05.2025</a:t>
            </a:fld>
            <a:endParaRPr/>
          </a:p>
        </p:txBody>
      </p:sp>
      <p:sp>
        <p:nvSpPr>
          <p:cNvPr id="4" name="Foliennummernplatzhalter 2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6_QBSVW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iAHns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CAAAAAAAAA"/>
              </a:ext>
            </a:extLst>
          </p:cNvSpPr>
          <p:nvPr>
            <p:ph type="sldNum" sz="quarter" idx="12"/>
          </p:nvPr>
        </p:nvSpPr>
        <p:spPr/>
        <p:txBody>
          <a:bodyPr/>
          <a:lstStyle>
            <a:lvl1pPr>
              <a:defRPr lang="de-DE" sz="2205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/>
            </a:lvl9pPr>
          </a:lstStyle>
          <a:p>
            <a:pPr>
              <a:defRPr lang="de-DE"/>
            </a:pPr>
            <a:fld id="{3E4CEB45-0BD3-191D-9DF4-FD48A5BA6BA8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9393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EE76A2-5ED2-41F3-927E-F017A7633C5A}"/>
              </a:ext>
            </a:extLst>
          </p:cNvPr>
          <p:cNvSpPr>
            <a:spLocks noGrp="1"/>
          </p:cNvSpPr>
          <p:nvPr>
            <p:ph sz="quarter" idx="14"/>
            <p:custDataLst>
              <p:tags r:id="rId1"/>
            </p:custDataLst>
          </p:nvPr>
        </p:nvSpPr>
        <p:spPr>
          <a:xfrm>
            <a:off x="779016" y="2794007"/>
            <a:ext cx="17925062" cy="7010400"/>
          </a:xfrm>
        </p:spPr>
        <p:txBody>
          <a:bodyPr lIns="0" t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1"/>
              </a:spcAft>
              <a:defRPr sz="2501"/>
            </a:lvl1pPr>
            <a:lvl2pPr marL="712741" indent="-349228">
              <a:defRPr sz="2000"/>
            </a:lvl2pPr>
            <a:lvl3pPr>
              <a:defRPr sz="1800"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556A21B-D674-4D90-BAEA-3EC73A0618F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30801" y="10141202"/>
            <a:ext cx="875561" cy="2701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de-CH" sz="901" b="1" dirty="0"/>
              <a:t>Seite </a:t>
            </a:r>
            <a:fld id="{7A884C82-A403-4FCC-9966-8BBDB4EDE122}" type="slidenum">
              <a:rPr lang="de-CH" sz="901" b="1" smtClean="0"/>
              <a:pPr algn="l">
                <a:lnSpc>
                  <a:spcPts val="1600"/>
                </a:lnSpc>
              </a:pPr>
              <a:t>‹Nr.›</a:t>
            </a:fld>
            <a:endParaRPr lang="de-CH" sz="901" b="1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4936ECC3-4CBC-4FAC-BC7B-5FB49D4AD093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3"/>
            </p:custDataLst>
          </p:nvPr>
        </p:nvSpPr>
        <p:spPr>
          <a:xfrm>
            <a:off x="672093" y="658800"/>
            <a:ext cx="17927010" cy="2088000"/>
          </a:xfrm>
        </p:spPr>
        <p:txBody>
          <a:bodyPr tIns="144000"/>
          <a:lstStyle>
            <a:lvl1pPr marL="0" indent="0">
              <a:buNone/>
              <a:defRPr lang="de-DE" sz="5000" b="1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5998" indent="0">
              <a:lnSpc>
                <a:spcPct val="100000"/>
              </a:lnSpc>
              <a:spcBef>
                <a:spcPts val="0"/>
              </a:spcBef>
              <a:buNone/>
              <a:defRPr sz="2501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2" name="Grafik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601" y="0"/>
            <a:ext cx="14401716" cy="10799763"/>
          </a:xfrm>
          <a:prstGeom prst="rect">
            <a:avLst/>
          </a:prstGeom>
        </p:spPr>
      </p:pic>
      <p:cxnSp>
        <p:nvCxnSpPr>
          <p:cNvPr id="12" name="Gerader Verbinder 8">
            <a:extLst>
              <a:ext uri="{FF2B5EF4-FFF2-40B4-BE49-F238E27FC236}">
                <a16:creationId xmlns:a16="http://schemas.microsoft.com/office/drawing/2014/main" id="{9F825005-45FE-4AA8-BB89-545692C57CB2}"/>
              </a:ext>
            </a:extLst>
          </p:cNvPr>
          <p:cNvCxnSpPr>
            <a:cxnSpLocks/>
          </p:cNvCxnSpPr>
          <p:nvPr/>
        </p:nvCxnSpPr>
        <p:spPr>
          <a:xfrm>
            <a:off x="813600" y="10079999"/>
            <a:ext cx="1778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174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702">
          <p15:clr>
            <a:srgbClr val="FBAE40"/>
          </p15:clr>
        </p15:guide>
        <p15:guide id="2" orient="horz" pos="839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pos="51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EE76A2-5ED2-41F3-927E-F017A7633C5A}"/>
              </a:ext>
            </a:extLst>
          </p:cNvPr>
          <p:cNvSpPr>
            <a:spLocks noGrp="1"/>
          </p:cNvSpPr>
          <p:nvPr>
            <p:ph sz="quarter" idx="14"/>
            <p:custDataLst>
              <p:tags r:id="rId1"/>
            </p:custDataLst>
          </p:nvPr>
        </p:nvSpPr>
        <p:spPr>
          <a:xfrm>
            <a:off x="779016" y="2794007"/>
            <a:ext cx="17925062" cy="7010400"/>
          </a:xfrm>
        </p:spPr>
        <p:txBody>
          <a:bodyPr lIns="0" t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1"/>
              </a:spcAft>
              <a:defRPr sz="2501"/>
            </a:lvl1pPr>
            <a:lvl2pPr marL="712741" indent="-349228">
              <a:defRPr sz="2000"/>
            </a:lvl2pPr>
            <a:lvl3pPr>
              <a:defRPr sz="1800"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556A21B-D674-4D90-BAEA-3EC73A0618F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30801" y="10141202"/>
            <a:ext cx="875561" cy="2701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de-CH" sz="901" b="1" dirty="0"/>
              <a:t>Seite </a:t>
            </a:r>
            <a:fld id="{7A884C82-A403-4FCC-9966-8BBDB4EDE122}" type="slidenum">
              <a:rPr lang="de-CH" sz="901" b="1" smtClean="0"/>
              <a:pPr algn="l">
                <a:lnSpc>
                  <a:spcPts val="1600"/>
                </a:lnSpc>
              </a:pPr>
              <a:t>‹Nr.›</a:t>
            </a:fld>
            <a:endParaRPr lang="de-CH" sz="901" b="1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4936ECC3-4CBC-4FAC-BC7B-5FB49D4AD093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3"/>
            </p:custDataLst>
          </p:nvPr>
        </p:nvSpPr>
        <p:spPr>
          <a:xfrm>
            <a:off x="672093" y="658800"/>
            <a:ext cx="17927010" cy="2088000"/>
          </a:xfrm>
        </p:spPr>
        <p:txBody>
          <a:bodyPr tIns="144000"/>
          <a:lstStyle>
            <a:lvl1pPr marL="0" indent="0">
              <a:buNone/>
              <a:defRPr lang="de-DE" sz="5000" b="1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5998" indent="0">
              <a:lnSpc>
                <a:spcPct val="100000"/>
              </a:lnSpc>
              <a:spcBef>
                <a:spcPts val="0"/>
              </a:spcBef>
              <a:buNone/>
              <a:defRPr sz="2501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2" name="Grafik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601" y="0"/>
            <a:ext cx="14401716" cy="10799763"/>
          </a:xfrm>
          <a:prstGeom prst="rect">
            <a:avLst/>
          </a:prstGeom>
        </p:spPr>
      </p:pic>
      <p:cxnSp>
        <p:nvCxnSpPr>
          <p:cNvPr id="12" name="Gerader Verbinder 8">
            <a:extLst>
              <a:ext uri="{FF2B5EF4-FFF2-40B4-BE49-F238E27FC236}">
                <a16:creationId xmlns:a16="http://schemas.microsoft.com/office/drawing/2014/main" id="{9F825005-45FE-4AA8-BB89-545692C57CB2}"/>
              </a:ext>
            </a:extLst>
          </p:cNvPr>
          <p:cNvCxnSpPr>
            <a:cxnSpLocks/>
          </p:cNvCxnSpPr>
          <p:nvPr/>
        </p:nvCxnSpPr>
        <p:spPr>
          <a:xfrm>
            <a:off x="813600" y="10079999"/>
            <a:ext cx="1778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64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702">
          <p15:clr>
            <a:srgbClr val="FBAE40"/>
          </p15:clr>
        </p15:guide>
        <p15:guide id="2" orient="horz" pos="839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pos="51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EE76A2-5ED2-41F3-927E-F017A7633C5A}"/>
              </a:ext>
            </a:extLst>
          </p:cNvPr>
          <p:cNvSpPr>
            <a:spLocks noGrp="1"/>
          </p:cNvSpPr>
          <p:nvPr>
            <p:ph sz="quarter" idx="14"/>
            <p:custDataLst>
              <p:tags r:id="rId1"/>
            </p:custDataLst>
          </p:nvPr>
        </p:nvSpPr>
        <p:spPr>
          <a:xfrm>
            <a:off x="779016" y="2794007"/>
            <a:ext cx="17925062" cy="7010400"/>
          </a:xfrm>
        </p:spPr>
        <p:txBody>
          <a:bodyPr lIns="0" t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1"/>
              </a:spcAft>
              <a:defRPr sz="2501"/>
            </a:lvl1pPr>
            <a:lvl2pPr marL="712741" indent="-349228">
              <a:defRPr sz="2000"/>
            </a:lvl2pPr>
            <a:lvl3pPr>
              <a:defRPr sz="1800"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556A21B-D674-4D90-BAEA-3EC73A0618F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30801" y="10141202"/>
            <a:ext cx="875561" cy="2701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de-CH" sz="901" b="1" dirty="0"/>
              <a:t>Seite </a:t>
            </a:r>
            <a:fld id="{7A884C82-A403-4FCC-9966-8BBDB4EDE122}" type="slidenum">
              <a:rPr lang="de-CH" sz="901" b="1" smtClean="0"/>
              <a:pPr algn="l">
                <a:lnSpc>
                  <a:spcPts val="1600"/>
                </a:lnSpc>
              </a:pPr>
              <a:t>‹Nr.›</a:t>
            </a:fld>
            <a:endParaRPr lang="de-CH" sz="901" b="1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4936ECC3-4CBC-4FAC-BC7B-5FB49D4AD093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3"/>
            </p:custDataLst>
          </p:nvPr>
        </p:nvSpPr>
        <p:spPr>
          <a:xfrm>
            <a:off x="672093" y="658800"/>
            <a:ext cx="17927010" cy="2088000"/>
          </a:xfrm>
        </p:spPr>
        <p:txBody>
          <a:bodyPr tIns="144000"/>
          <a:lstStyle>
            <a:lvl1pPr marL="0" indent="0">
              <a:buNone/>
              <a:defRPr lang="de-DE" sz="5000" b="1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5998" indent="0">
              <a:lnSpc>
                <a:spcPct val="100000"/>
              </a:lnSpc>
              <a:spcBef>
                <a:spcPts val="0"/>
              </a:spcBef>
              <a:buNone/>
              <a:defRPr sz="2501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2" name="Grafik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601" y="0"/>
            <a:ext cx="14401716" cy="10799763"/>
          </a:xfrm>
          <a:prstGeom prst="rect">
            <a:avLst/>
          </a:prstGeom>
        </p:spPr>
      </p:pic>
      <p:cxnSp>
        <p:nvCxnSpPr>
          <p:cNvPr id="12" name="Gerader Verbinder 8">
            <a:extLst>
              <a:ext uri="{FF2B5EF4-FFF2-40B4-BE49-F238E27FC236}">
                <a16:creationId xmlns:a16="http://schemas.microsoft.com/office/drawing/2014/main" id="{9F825005-45FE-4AA8-BB89-545692C57CB2}"/>
              </a:ext>
            </a:extLst>
          </p:cNvPr>
          <p:cNvCxnSpPr>
            <a:cxnSpLocks/>
          </p:cNvCxnSpPr>
          <p:nvPr/>
        </p:nvCxnSpPr>
        <p:spPr>
          <a:xfrm>
            <a:off x="813600" y="10079999"/>
            <a:ext cx="1778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85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702">
          <p15:clr>
            <a:srgbClr val="FBAE40"/>
          </p15:clr>
        </p15:guide>
        <p15:guide id="2" orient="horz" pos="839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pos="5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7E78FFCA-85D5-E4DE-CF4C-80B23CF5D745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0"/>
            <a:ext cx="14401800" cy="1079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C5A9864-949E-FC44-229E-675F97829E4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30250" y="10140950"/>
            <a:ext cx="8763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de-CH" altLang="de-DE" sz="900" b="1"/>
              <a:t>Seite </a:t>
            </a:r>
            <a:fld id="{039DD592-50D9-4958-944B-6C02B388AFF6}" type="slidenum">
              <a:rPr lang="de-CH" altLang="de-DE" sz="900" b="1"/>
              <a:pPr eaLnBrk="1" hangingPunct="1">
                <a:lnSpc>
                  <a:spcPts val="1600"/>
                </a:lnSpc>
              </a:pPr>
              <a:t>‹Nr.›</a:t>
            </a:fld>
            <a:endParaRPr lang="de-CH" altLang="de-DE" sz="900" b="1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165727F8-FC19-AEC4-4800-1F63B4583554}"/>
              </a:ext>
            </a:extLst>
          </p:cNvPr>
          <p:cNvCxnSpPr>
            <a:cxnSpLocks/>
          </p:cNvCxnSpPr>
          <p:nvPr/>
        </p:nvCxnSpPr>
        <p:spPr>
          <a:xfrm>
            <a:off x="814388" y="10080625"/>
            <a:ext cx="17783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876" y="2734627"/>
            <a:ext cx="14940403" cy="68523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None/>
              <a:defRPr sz="2500"/>
            </a:lvl1pPr>
            <a:lvl2pPr marL="719999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500"/>
            </a:lvl2pPr>
            <a:lvl3pPr marL="1439997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150"/>
            </a:lvl3pPr>
            <a:lvl4pPr marL="2159996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840"/>
            </a:lvl4pPr>
            <a:lvl5pPr marL="2879995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84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72092" y="658800"/>
            <a:ext cx="17927011" cy="2088000"/>
          </a:xfrm>
        </p:spPr>
        <p:txBody>
          <a:bodyPr tIns="144000"/>
          <a:lstStyle>
            <a:lvl1pPr marL="0" indent="0">
              <a:buNone/>
              <a:defRPr lang="de-DE" sz="5000" b="1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6000" indent="0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999720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04D0F56B-E41D-AF8A-A219-299924775C9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30250" y="10140950"/>
            <a:ext cx="8763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de-CH" altLang="de-DE" sz="900" b="1"/>
              <a:t>Seite </a:t>
            </a:r>
            <a:fld id="{25720DC3-2986-4522-A651-18E1F268464F}" type="slidenum">
              <a:rPr lang="de-CH" altLang="de-DE" sz="900" b="1"/>
              <a:pPr eaLnBrk="1" hangingPunct="1">
                <a:lnSpc>
                  <a:spcPts val="1600"/>
                </a:lnSpc>
              </a:pPr>
              <a:t>‹Nr.›</a:t>
            </a:fld>
            <a:endParaRPr lang="de-CH" altLang="de-DE" sz="900" b="1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8A886D-9B56-EFF1-B315-70B41F5BFC40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0"/>
            <a:ext cx="14401800" cy="1079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r Verbinder 8">
            <a:extLst>
              <a:ext uri="{FF2B5EF4-FFF2-40B4-BE49-F238E27FC236}">
                <a16:creationId xmlns:a16="http://schemas.microsoft.com/office/drawing/2014/main" id="{3DE5BEE8-429E-0752-40F8-28E542F62600}"/>
              </a:ext>
            </a:extLst>
          </p:cNvPr>
          <p:cNvCxnSpPr>
            <a:cxnSpLocks/>
          </p:cNvCxnSpPr>
          <p:nvPr/>
        </p:nvCxnSpPr>
        <p:spPr>
          <a:xfrm>
            <a:off x="814388" y="10080625"/>
            <a:ext cx="17783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sz="quarter" idx="14"/>
          </p:nvPr>
        </p:nvSpPr>
        <p:spPr>
          <a:xfrm>
            <a:off x="779016" y="2794007"/>
            <a:ext cx="17925062" cy="7010400"/>
          </a:xfrm>
        </p:spPr>
        <p:txBody>
          <a:bodyPr lIns="0" t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500"/>
            </a:lvl1pPr>
            <a:lvl2pPr marL="712788" indent="-349250">
              <a:defRPr sz="2000"/>
            </a:lvl2pPr>
            <a:lvl3pPr>
              <a:defRPr sz="1800"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72092" y="658800"/>
            <a:ext cx="17927011" cy="2088000"/>
          </a:xfrm>
        </p:spPr>
        <p:txBody>
          <a:bodyPr tIns="144000"/>
          <a:lstStyle>
            <a:lvl1pPr marL="0" indent="0">
              <a:buNone/>
              <a:defRPr lang="de-DE" sz="5000" b="1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6000" indent="0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986878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meri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C13B66C2-32F3-BFB8-43D3-E49D0A3BD41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30250" y="10140950"/>
            <a:ext cx="8763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de-CH" altLang="de-DE" sz="900" b="1"/>
              <a:t>Seite </a:t>
            </a:r>
            <a:fld id="{411EE799-D9C3-4064-A18B-5C1CD6484DCD}" type="slidenum">
              <a:rPr lang="de-CH" altLang="de-DE" sz="900" b="1"/>
              <a:pPr eaLnBrk="1" hangingPunct="1">
                <a:lnSpc>
                  <a:spcPts val="1600"/>
                </a:lnSpc>
              </a:pPr>
              <a:t>‹Nr.›</a:t>
            </a:fld>
            <a:endParaRPr lang="de-CH" altLang="de-DE" sz="900" b="1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3BB9B5-2EB5-3A44-7B8F-088432440BD7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0"/>
            <a:ext cx="14401800" cy="1079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r Verbinder 8">
            <a:extLst>
              <a:ext uri="{FF2B5EF4-FFF2-40B4-BE49-F238E27FC236}">
                <a16:creationId xmlns:a16="http://schemas.microsoft.com/office/drawing/2014/main" id="{C690F606-8380-0236-593B-F853CD6F5B81}"/>
              </a:ext>
            </a:extLst>
          </p:cNvPr>
          <p:cNvCxnSpPr>
            <a:cxnSpLocks/>
          </p:cNvCxnSpPr>
          <p:nvPr/>
        </p:nvCxnSpPr>
        <p:spPr>
          <a:xfrm>
            <a:off x="814388" y="10080625"/>
            <a:ext cx="17783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876" y="2734627"/>
            <a:ext cx="14940403" cy="68523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500" b="1"/>
            </a:lvl1pPr>
            <a:lvl2pPr marL="741600" indent="-741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2500"/>
            </a:lvl2pPr>
            <a:lvl3pPr marL="1440000" indent="-741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2150"/>
            </a:lvl3pPr>
            <a:lvl4pPr marL="2160000" indent="-741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40"/>
            </a:lvl4pPr>
            <a:lvl5pPr marL="2880000" indent="-741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4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72092" y="658800"/>
            <a:ext cx="17927011" cy="2088000"/>
          </a:xfrm>
        </p:spPr>
        <p:txBody>
          <a:bodyPr tIns="144000"/>
          <a:lstStyle>
            <a:lvl1pPr marL="0" indent="0">
              <a:buNone/>
              <a:defRPr lang="de-DE" sz="5000" b="1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6000" indent="0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358119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6D6C7C30-4275-FE16-B975-E7785D8C5F8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30250" y="10140950"/>
            <a:ext cx="8763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de-CH" altLang="de-DE" sz="900" b="1"/>
              <a:t>Seite </a:t>
            </a:r>
            <a:fld id="{4AEA07F0-CA9D-4DD1-A721-622280D3B2A4}" type="slidenum">
              <a:rPr lang="de-CH" altLang="de-DE" sz="900" b="1"/>
              <a:pPr eaLnBrk="1" hangingPunct="1">
                <a:lnSpc>
                  <a:spcPts val="1600"/>
                </a:lnSpc>
              </a:pPr>
              <a:t>‹Nr.›</a:t>
            </a:fld>
            <a:endParaRPr lang="de-CH" altLang="de-DE" sz="900" b="1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6B6768-A07C-A865-ECCD-D4B30A5A03D0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0"/>
            <a:ext cx="14401800" cy="1079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r Verbinder 8">
            <a:extLst>
              <a:ext uri="{FF2B5EF4-FFF2-40B4-BE49-F238E27FC236}">
                <a16:creationId xmlns:a16="http://schemas.microsoft.com/office/drawing/2014/main" id="{CE12A5CF-BBA8-FF71-CCEE-C8F5D36C040A}"/>
              </a:ext>
            </a:extLst>
          </p:cNvPr>
          <p:cNvCxnSpPr>
            <a:cxnSpLocks/>
          </p:cNvCxnSpPr>
          <p:nvPr/>
        </p:nvCxnSpPr>
        <p:spPr>
          <a:xfrm>
            <a:off x="814388" y="10080625"/>
            <a:ext cx="17783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734627"/>
            <a:ext cx="14940403" cy="68523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500" b="1"/>
            </a:lvl1pPr>
            <a:lvl2pPr marL="360000" indent="-3600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500"/>
            </a:lvl2pPr>
            <a:lvl3pPr marL="720000" indent="-3600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3pPr>
            <a:lvl4pPr marL="1224000" indent="-51435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664000" indent="-5143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72092" y="658800"/>
            <a:ext cx="17927011" cy="2088000"/>
          </a:xfrm>
        </p:spPr>
        <p:txBody>
          <a:bodyPr tIns="144000"/>
          <a:lstStyle>
            <a:lvl1pPr marL="0" indent="0">
              <a:buNone/>
              <a:defRPr lang="de-DE" sz="5000" b="1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6000" indent="0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280749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14367" y="632734"/>
            <a:ext cx="10580327" cy="2087563"/>
          </a:xfrm>
        </p:spPr>
        <p:txBody>
          <a:bodyPr anchor="t"/>
          <a:lstStyle>
            <a:lvl1pPr>
              <a:lnSpc>
                <a:spcPts val="7000"/>
              </a:lnSpc>
              <a:defRPr sz="5500" b="1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271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 + 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9199224" cy="10799763"/>
          </a:xfrm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14367" y="632734"/>
            <a:ext cx="10580327" cy="2087563"/>
          </a:xfrm>
        </p:spPr>
        <p:txBody>
          <a:bodyPr anchor="t"/>
          <a:lstStyle>
            <a:lvl1pPr>
              <a:lnSpc>
                <a:spcPts val="7000"/>
              </a:lnSpc>
              <a:defRPr sz="5500" b="1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369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5A9B4F39-C2C1-FB9B-3FA2-0B07B9AAAC4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30250" y="10140950"/>
            <a:ext cx="8763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de-CH" altLang="de-DE" sz="900" b="1"/>
              <a:t>Seite </a:t>
            </a:r>
            <a:fld id="{2E76C650-B31E-4DB4-B41B-1A555FCE5028}" type="slidenum">
              <a:rPr lang="de-CH" altLang="de-DE" sz="900" b="1"/>
              <a:pPr eaLnBrk="1" hangingPunct="1">
                <a:lnSpc>
                  <a:spcPts val="1600"/>
                </a:lnSpc>
              </a:pPr>
              <a:t>‹Nr.›</a:t>
            </a:fld>
            <a:endParaRPr lang="de-CH" altLang="de-DE" sz="900" b="1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A62477-15ED-CA6F-80BE-148DFDDD4976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0"/>
            <a:ext cx="14401800" cy="1079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r Verbinder 8">
            <a:extLst>
              <a:ext uri="{FF2B5EF4-FFF2-40B4-BE49-F238E27FC236}">
                <a16:creationId xmlns:a16="http://schemas.microsoft.com/office/drawing/2014/main" id="{22FB0A25-FA39-A71D-17EF-CB81F5F6A31F}"/>
              </a:ext>
            </a:extLst>
          </p:cNvPr>
          <p:cNvCxnSpPr>
            <a:cxnSpLocks/>
          </p:cNvCxnSpPr>
          <p:nvPr/>
        </p:nvCxnSpPr>
        <p:spPr>
          <a:xfrm>
            <a:off x="814388" y="10080625"/>
            <a:ext cx="17783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178" y="2806462"/>
            <a:ext cx="5759682" cy="6852350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5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None/>
              <a:defRPr sz="2500"/>
            </a:lvl2pPr>
            <a:lvl3pPr marL="74565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None/>
              <a:defRPr sz="2150"/>
            </a:lvl3pPr>
            <a:lvl4pPr marL="142965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None/>
              <a:defRPr sz="1840"/>
            </a:lvl4pPr>
            <a:lvl5pPr marL="214965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None/>
              <a:defRPr sz="184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852149" y="2806462"/>
            <a:ext cx="5759682" cy="6852350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5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None/>
              <a:defRPr sz="2500"/>
            </a:lvl2pPr>
            <a:lvl3pPr marL="74565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None/>
              <a:defRPr sz="2150"/>
            </a:lvl3pPr>
            <a:lvl4pPr marL="142965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None/>
              <a:defRPr sz="1840"/>
            </a:lvl4pPr>
            <a:lvl5pPr marL="214965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None/>
              <a:defRPr sz="184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12885556" y="2806462"/>
            <a:ext cx="5759682" cy="6852350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5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None/>
              <a:defRPr sz="2500"/>
            </a:lvl2pPr>
            <a:lvl3pPr marL="74565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None/>
              <a:defRPr sz="2150"/>
            </a:lvl3pPr>
            <a:lvl4pPr marL="142965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None/>
              <a:defRPr sz="1840"/>
            </a:lvl4pPr>
            <a:lvl5pPr marL="214965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None/>
              <a:defRPr sz="184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72092" y="658800"/>
            <a:ext cx="17927011" cy="2088000"/>
          </a:xfrm>
        </p:spPr>
        <p:txBody>
          <a:bodyPr tIns="144000"/>
          <a:lstStyle>
            <a:lvl1pPr marL="0" indent="0">
              <a:buNone/>
              <a:defRPr lang="de-DE" sz="5000" b="1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6000" indent="0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0530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7">
            <a:extLst>
              <a:ext uri="{FF2B5EF4-FFF2-40B4-BE49-F238E27FC236}">
                <a16:creationId xmlns:a16="http://schemas.microsoft.com/office/drawing/2014/main" id="{749FFE7E-B199-240C-34EF-493B8D7FDD6A}"/>
              </a:ext>
            </a:extLst>
          </p:cNvPr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1320800" y="574675"/>
            <a:ext cx="16557625" cy="2087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0710029-69C9-2FED-D39D-C6146E0AEAEB}"/>
              </a:ext>
            </a:extLst>
          </p:cNvPr>
          <p:cNvSpPr>
            <a:spLocks noGrp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1320800" y="2874963"/>
            <a:ext cx="16557625" cy="685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802CDA1-FFBA-B8F3-2D9D-CBBB5207947E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27"/>
            </p:custDataLst>
          </p:nvPr>
        </p:nvSpPr>
        <p:spPr>
          <a:xfrm>
            <a:off x="13558838" y="10009188"/>
            <a:ext cx="4319587" cy="576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11AF10C-F3C6-49C5-8AB9-DDC377817F69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  <p:sldLayoutId id="2147484172" r:id="rId13"/>
    <p:sldLayoutId id="2147484173" r:id="rId14"/>
    <p:sldLayoutId id="2147484174" r:id="rId15"/>
    <p:sldLayoutId id="2147484175" r:id="rId16"/>
    <p:sldLayoutId id="2147484176" r:id="rId17"/>
    <p:sldLayoutId id="2147484177" r:id="rId18"/>
    <p:sldLayoutId id="2147484178" r:id="rId19"/>
    <p:sldLayoutId id="2147484181" r:id="rId20"/>
    <p:sldLayoutId id="2147484183" r:id="rId21"/>
    <p:sldLayoutId id="2147484185" r:id="rId22"/>
    <p:sldLayoutId id="2147484189" r:id="rId23"/>
  </p:sldLayoutIdLst>
  <p:txStyles>
    <p:titleStyle>
      <a:lvl1pPr algn="l" defTabSz="1439863" rtl="0" fontAlgn="base">
        <a:lnSpc>
          <a:spcPct val="90000"/>
        </a:lnSpc>
        <a:spcBef>
          <a:spcPct val="0"/>
        </a:spcBef>
        <a:spcAft>
          <a:spcPct val="0"/>
        </a:spcAft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439863" rtl="0" fontAlgn="base">
        <a:lnSpc>
          <a:spcPct val="90000"/>
        </a:lnSpc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Verdana" panose="020B0604030504040204" pitchFamily="34" charset="0"/>
        </a:defRPr>
      </a:lvl2pPr>
      <a:lvl3pPr algn="l" defTabSz="1439863" rtl="0" fontAlgn="base">
        <a:lnSpc>
          <a:spcPct val="90000"/>
        </a:lnSpc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Verdana" panose="020B0604030504040204" pitchFamily="34" charset="0"/>
        </a:defRPr>
      </a:lvl3pPr>
      <a:lvl4pPr algn="l" defTabSz="1439863" rtl="0" fontAlgn="base">
        <a:lnSpc>
          <a:spcPct val="90000"/>
        </a:lnSpc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Verdana" panose="020B0604030504040204" pitchFamily="34" charset="0"/>
        </a:defRPr>
      </a:lvl4pPr>
      <a:lvl5pPr algn="l" defTabSz="1439863" rtl="0" fontAlgn="base">
        <a:lnSpc>
          <a:spcPct val="90000"/>
        </a:lnSpc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Verdana" panose="020B0604030504040204" pitchFamily="34" charset="0"/>
        </a:defRPr>
      </a:lvl5pPr>
      <a:lvl6pPr marL="457200" algn="l" defTabSz="1439863" rtl="0" fontAlgn="base">
        <a:lnSpc>
          <a:spcPct val="90000"/>
        </a:lnSpc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Verdana" panose="020B0604030504040204" pitchFamily="34" charset="0"/>
        </a:defRPr>
      </a:lvl6pPr>
      <a:lvl7pPr marL="914400" algn="l" defTabSz="1439863" rtl="0" fontAlgn="base">
        <a:lnSpc>
          <a:spcPct val="90000"/>
        </a:lnSpc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Verdana" panose="020B0604030504040204" pitchFamily="34" charset="0"/>
        </a:defRPr>
      </a:lvl7pPr>
      <a:lvl8pPr marL="1371600" algn="l" defTabSz="1439863" rtl="0" fontAlgn="base">
        <a:lnSpc>
          <a:spcPct val="90000"/>
        </a:lnSpc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Verdana" panose="020B0604030504040204" pitchFamily="34" charset="0"/>
        </a:defRPr>
      </a:lvl8pPr>
      <a:lvl9pPr marL="1828800" algn="l" defTabSz="1439863" rtl="0" fontAlgn="base">
        <a:lnSpc>
          <a:spcPct val="90000"/>
        </a:lnSpc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Verdana" panose="020B0604030504040204" pitchFamily="34" charset="0"/>
        </a:defRPr>
      </a:lvl9pPr>
    </p:titleStyle>
    <p:bodyStyle>
      <a:lvl1pPr marL="358775" indent="-358775" algn="l" defTabSz="1439863" rtl="0" fontAlgn="base">
        <a:lnSpc>
          <a:spcPct val="90000"/>
        </a:lnSpc>
        <a:spcBef>
          <a:spcPts val="1575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79500" indent="-358775" algn="l" defTabSz="1439863" rtl="0" fontAlgn="base">
        <a:lnSpc>
          <a:spcPct val="90000"/>
        </a:lnSpc>
        <a:spcBef>
          <a:spcPts val="788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798638" indent="-358775" algn="l" defTabSz="1439863" rtl="0" fontAlgn="base">
        <a:lnSpc>
          <a:spcPct val="90000"/>
        </a:lnSpc>
        <a:spcBef>
          <a:spcPts val="788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519363" indent="-358775" algn="l" defTabSz="1439863" rtl="0" fontAlgn="base">
        <a:lnSpc>
          <a:spcPct val="90000"/>
        </a:lnSpc>
        <a:spcBef>
          <a:spcPts val="788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38500" indent="-358775" algn="l" defTabSz="1439863" rtl="0" fontAlgn="base">
        <a:lnSpc>
          <a:spcPct val="90000"/>
        </a:lnSpc>
        <a:spcBef>
          <a:spcPts val="788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959992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679991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399989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611998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19999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39997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59996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79994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599993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19991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3999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59988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1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jp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hyperlink" Target="http://www.google.ch/url?sa=i&amp;rct=j&amp;q=&amp;esrc=s&amp;frm=1&amp;source=images&amp;cd=&amp;cad=rja&amp;docid=cL7oRyTDvcsA8M&amp;tbnid=8-GCbfX_7wlqeM:&amp;ved=0CAUQjRw&amp;url=http://www.clker.com/clipart-green-check-mark.html&amp;ei=VoNyUrmaAsfFtQbipYHgCQ&amp;psig=AFQjCNGh-OLmEWiD0bHwYLzrfc1C0S2GKg&amp;ust=1383322828954219" TargetMode="Externa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6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4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Relationship Id="rId4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Relationship Id="rId4" Type="http://schemas.openxmlformats.org/officeDocument/2006/relationships/image" Target="../media/image2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Relationship Id="rId5" Type="http://schemas.openxmlformats.org/officeDocument/2006/relationships/image" Target="../media/image22.jpeg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gartenlexikon.de/stammpilze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FF7CBD67-DD89-B1A3-4E6A-A984D79DEFDA}"/>
              </a:ext>
            </a:extLst>
          </p:cNvPr>
          <p:cNvSpPr/>
          <p:nvPr/>
        </p:nvSpPr>
        <p:spPr>
          <a:xfrm>
            <a:off x="14063663" y="4343400"/>
            <a:ext cx="4481512" cy="1341438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38E6C1-DBD4-2002-17B9-E1BBA3814F2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2227263" y="827088"/>
            <a:ext cx="16317912" cy="3059112"/>
          </a:xfrm>
        </p:spPr>
        <p:txBody>
          <a:bodyPr/>
          <a:lstStyle/>
          <a:p>
            <a:pPr defTabSz="1439997" fontAlgn="auto">
              <a:defRPr/>
            </a:pPr>
            <a:r>
              <a:rPr lang="de-DE" altLang="de-DE" sz="5400" dirty="0"/>
              <a:t>Lehrreiche Fälle aus Winterthur</a:t>
            </a:r>
            <a:endParaRPr lang="de-CH" sz="54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9204A4D-352B-2815-AE1C-6B59B79752AF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2"/>
            </p:custDataLst>
          </p:nvPr>
        </p:nvSpPr>
        <p:spPr>
          <a:xfrm>
            <a:off x="1555750" y="828675"/>
            <a:ext cx="382588" cy="3059113"/>
          </a:xfrm>
        </p:spPr>
        <p:txBody>
          <a:bodyPr/>
          <a:lstStyle/>
          <a:p>
            <a:pPr defTabSz="1439997" fontAlgn="auto">
              <a:spcAft>
                <a:spcPts val="0"/>
              </a:spcAft>
              <a:defRPr/>
            </a:pPr>
            <a:endParaRPr lang="de-CH" sz="4409" dirty="0"/>
          </a:p>
        </p:txBody>
      </p:sp>
      <p:pic>
        <p:nvPicPr>
          <p:cNvPr id="25605" name="Grafik 4">
            <a:extLst>
              <a:ext uri="{FF2B5EF4-FFF2-40B4-BE49-F238E27FC236}">
                <a16:creationId xmlns:a16="http://schemas.microsoft.com/office/drawing/2014/main" id="{87942AC0-F983-26A8-4D72-8E11DD4BAD2C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4343400"/>
            <a:ext cx="13128625" cy="6157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FB572DA-6DFC-91BA-27D6-9405BE17A9F8}"/>
              </a:ext>
            </a:extLst>
          </p:cNvPr>
          <p:cNvSpPr txBox="1"/>
          <p:nvPr/>
        </p:nvSpPr>
        <p:spPr>
          <a:xfrm>
            <a:off x="2251075" y="2355850"/>
            <a:ext cx="12485688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48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rPr>
              <a:t>Dr. med. Alexandra Smith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 sz="8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36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rPr>
              <a:t>Leiterin Päd. Dermatologie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1B63E29-88A0-E2AF-1C6D-8D292EA48EF9}"/>
              </a:ext>
            </a:extLst>
          </p:cNvPr>
          <p:cNvSpPr txBox="1"/>
          <p:nvPr/>
        </p:nvSpPr>
        <p:spPr>
          <a:xfrm>
            <a:off x="14233525" y="4114800"/>
            <a:ext cx="466407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 sz="1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3000" b="1" dirty="0">
                <a:latin typeface="Calibri" panose="020F0502020204030204" pitchFamily="34" charset="0"/>
                <a:ea typeface="+mj-ea"/>
                <a:cs typeface="+mj-cs"/>
              </a:rPr>
              <a:t>Sprechstundenzentrum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3000" b="1" dirty="0">
                <a:latin typeface="Calibri" panose="020F0502020204030204" pitchFamily="34" charset="0"/>
                <a:ea typeface="+mj-ea"/>
                <a:cs typeface="+mj-cs"/>
              </a:rPr>
              <a:t>Kinder- u. Jugendmedizin</a:t>
            </a:r>
            <a:endParaRPr lang="de-CH" sz="800" b="1" dirty="0">
              <a:latin typeface="Calibri" panose="020F0502020204030204" pitchFamily="34" charset="0"/>
              <a:ea typeface="+mj-ea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latin typeface="+mn-lt"/>
              </a:rPr>
              <a:t>alexandra.smith@ksw.ch</a:t>
            </a:r>
            <a:r>
              <a:rPr lang="de-CH" sz="240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C930801-960F-785A-D382-51B8E7BFED8A}"/>
              </a:ext>
            </a:extLst>
          </p:cNvPr>
          <p:cNvSpPr txBox="1"/>
          <p:nvPr/>
        </p:nvSpPr>
        <p:spPr>
          <a:xfrm>
            <a:off x="5495925" y="287338"/>
            <a:ext cx="7326313" cy="98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58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1,5 Jahre alter Knabe</a:t>
            </a:r>
          </a:p>
        </p:txBody>
      </p:sp>
      <p:pic>
        <p:nvPicPr>
          <p:cNvPr id="38915" name="Picture 2" descr="C:\Users\Stephen\Downloads\Kind.png">
            <a:extLst>
              <a:ext uri="{FF2B5EF4-FFF2-40B4-BE49-F238E27FC236}">
                <a16:creationId xmlns:a16="http://schemas.microsoft.com/office/drawing/2014/main" id="{A285C41C-E638-35F3-F310-DD5B5DA16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8" y="1804988"/>
            <a:ext cx="10690225" cy="747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5B29E05-1A19-5A98-1ACF-357D2D4328DC}"/>
              </a:ext>
            </a:extLst>
          </p:cNvPr>
          <p:cNvSpPr txBox="1">
            <a:spLocks/>
          </p:cNvSpPr>
          <p:nvPr/>
        </p:nvSpPr>
        <p:spPr>
          <a:xfrm>
            <a:off x="382588" y="4243388"/>
            <a:ext cx="6359525" cy="984250"/>
          </a:xfrm>
          <a:prstGeom prst="rect">
            <a:avLst/>
          </a:prstGeom>
        </p:spPr>
        <p:txBody>
          <a:bodyPr/>
          <a:lstStyle>
            <a:lvl1pPr marL="0" indent="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2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r>
              <a:rPr lang="de-CH" sz="6000" dirty="0">
                <a:solidFill>
                  <a:srgbClr val="C00000"/>
                </a:solidFill>
                <a:latin typeface="Calibri" panose="020F0502020204030204" pitchFamily="34" charset="0"/>
              </a:rPr>
              <a:t>Ein wichtiges Detail</a:t>
            </a:r>
            <a:endParaRPr lang="de-CH" sz="6000" b="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endParaRPr lang="de-CH" sz="3200" b="0" dirty="0">
              <a:latin typeface="Calibri" panose="020F0502020204030204" pitchFamily="34" charset="0"/>
            </a:endParaRP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4D7E1885-AD14-EE1B-B135-5F1DF78F7893}"/>
              </a:ext>
            </a:extLst>
          </p:cNvPr>
          <p:cNvSpPr/>
          <p:nvPr/>
        </p:nvSpPr>
        <p:spPr>
          <a:xfrm rot="3017138">
            <a:off x="6206331" y="6196807"/>
            <a:ext cx="4211637" cy="1765300"/>
          </a:xfrm>
          <a:prstGeom prst="rightArrow">
            <a:avLst>
              <a:gd name="adj1" fmla="val 35277"/>
              <a:gd name="adj2" fmla="val 7392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1"/>
          <p:cNvSpPr>
            <a:extLst>
              <a:ext uri="smNativeData">
                <pr:smNativeData xmlns:pr="smNativeData" xmlns:p14="http://schemas.microsoft.com/office/powerpoint/2010/main" xmlns="" val="SMDATA_16_QBSVW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AiMAAK4lAADwKQAAhigAABAgAAAmAAAACAAAAP//////////"/>
              </a:ext>
            </a:extLst>
          </p:cNvSpPr>
          <p:nvPr/>
        </p:nvSpPr>
        <p:spPr>
          <a:xfrm>
            <a:off x="8961638" y="9025253"/>
            <a:ext cx="1773928" cy="7279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43994" tIns="71997" rIns="143994" bIns="71997" numCol="1" anchor="t"/>
          <a:lstStyle/>
          <a:p>
            <a:pPr>
              <a:defRPr lang="de-DE"/>
            </a:pPr>
            <a:r>
              <a:rPr lang="de-DE" sz="3779" dirty="0">
                <a:solidFill>
                  <a:schemeClr val="bg1"/>
                </a:solidFill>
              </a:rPr>
              <a:t>Rücken</a:t>
            </a:r>
          </a:p>
        </p:txBody>
      </p:sp>
      <p:pic>
        <p:nvPicPr>
          <p:cNvPr id="7" name="Grafik 6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8_QBSVW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TAQAAAAAAAAAAAAAAAAAAAAAAABkAAAAZAAAAAAAAAAjAAAABAAAAGQAAAAXAAAAFAAAAAAAAAAAAAAA/38AAP9/AAAAAAAACQAAAAQAAAAt7e6u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Pc1AAC8GwAA4EoAADAqAAAQAAAAJgAAAAgAAAD//////////w=="/>
              </a:ext>
            </a:extLst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14441" y="6244689"/>
            <a:ext cx="5352784" cy="369985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extfeld 7"/>
          <p:cNvSpPr>
            <a:extLst>
              <a:ext uri="smNativeData">
                <pr:smNativeData xmlns="" xmlns:p14="http://schemas.microsoft.com/office/powerpoint/2010/main" xmlns:pr="smNativeData" val="SMDATA_16_QBSVW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chQAAMQDAAA1SgAAvgcAABAgAAAmAAAACAAAAP//////////"/>
              </a:ext>
            </a:extLst>
          </p:cNvSpPr>
          <p:nvPr/>
        </p:nvSpPr>
        <p:spPr>
          <a:xfrm>
            <a:off x="4358761" y="855223"/>
            <a:ext cx="14526963" cy="1382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43994" tIns="71997" rIns="143994" bIns="71997" numCol="1" anchor="t"/>
          <a:lstStyle/>
          <a:p>
            <a:pPr>
              <a:defRPr lang="de-DE"/>
            </a:pPr>
            <a:r>
              <a:rPr lang="de-DE" sz="6000" b="1" dirty="0">
                <a:solidFill>
                  <a:srgbClr val="0070C0"/>
                </a:solidFill>
                <a:latin typeface="Calibri" panose="020F0502020204030204" pitchFamily="34" charset="0"/>
              </a:rPr>
              <a:t>Die Dermatologie wirft diesen Merksatz um!</a:t>
            </a:r>
          </a:p>
        </p:txBody>
      </p:sp>
      <p:pic>
        <p:nvPicPr>
          <p:cNvPr id="10" name="Grafik 4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8_QBSVW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4QAAAAAAAAD/AAAAIgUAAAAAAABkAAAAZAAAAAAAAAAjAAAABAAAAGQAAAAXAAAAFAAAAAAAAAAAAAAA/38AAP9/AAAAAAAACQAAAAQAAABz7/Kv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AAAAAAAAAAA2hMAAK8LAAAQAAAAJgAAAAgAAAD//////////w=="/>
              </a:ext>
            </a:extLst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01"/>
            <a:ext cx="4323758" cy="254473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Denkblase: wolkenförmig 1">
            <a:extLst>
              <a:ext uri="{FF2B5EF4-FFF2-40B4-BE49-F238E27FC236}">
                <a16:creationId xmlns:a16="http://schemas.microsoft.com/office/drawing/2014/main" id="{D831DED4-6AC5-9D19-E858-532210624536}"/>
              </a:ext>
            </a:extLst>
          </p:cNvPr>
          <p:cNvSpPr/>
          <p:nvPr/>
        </p:nvSpPr>
        <p:spPr>
          <a:xfrm>
            <a:off x="238572" y="4097499"/>
            <a:ext cx="16849872" cy="4294380"/>
          </a:xfrm>
          <a:prstGeom prst="cloudCallout">
            <a:avLst>
              <a:gd name="adj1" fmla="val 53843"/>
              <a:gd name="adj2" fmla="val 71538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Respekt auch vor scheinbar:</a:t>
            </a:r>
          </a:p>
          <a:p>
            <a:r>
              <a:rPr lang="de-DE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“ wenig spektakulären“  </a:t>
            </a:r>
          </a:p>
          <a:p>
            <a:r>
              <a:rPr lang="de-DE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„sich nicht verändernden“ Befunden!!!</a:t>
            </a:r>
          </a:p>
        </p:txBody>
      </p:sp>
    </p:spTree>
    <p:extLst>
      <p:ext uri="{BB962C8B-B14F-4D97-AF65-F5344CB8AC3E}">
        <p14:creationId xmlns:p14="http://schemas.microsoft.com/office/powerpoint/2010/main" val="4746888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66DC7DB9-8C8D-7165-2DDA-C8C138606F2D}"/>
              </a:ext>
            </a:extLst>
          </p:cNvPr>
          <p:cNvSpPr txBox="1"/>
          <p:nvPr/>
        </p:nvSpPr>
        <p:spPr>
          <a:xfrm>
            <a:off x="7544695" y="7453426"/>
            <a:ext cx="4109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Gefährlich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38C7983-0EAA-6DD6-4EB5-2321A73A9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97"/>
            <a:ext cx="18557059" cy="6396905"/>
          </a:xfrm>
          <a:prstGeom prst="rect">
            <a:avLst/>
          </a:prstGeom>
        </p:spPr>
      </p:pic>
      <p:pic>
        <p:nvPicPr>
          <p:cNvPr id="5" name="Picture 4" descr="C:\Users\Stephen\SkyDrive\Documents\AlexandraDocuments\DrugHypersensitivitySyndrome\AmbulanzAnimiert.gif">
            <a:extLst>
              <a:ext uri="{FF2B5EF4-FFF2-40B4-BE49-F238E27FC236}">
                <a16:creationId xmlns:a16="http://schemas.microsoft.com/office/drawing/2014/main" id="{57AAA1DA-E7B0-8F83-EC9E-60754F82D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980" y="7453426"/>
            <a:ext cx="2452498" cy="16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48C8B1E-5AAD-8D26-7521-B7F46FF260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t="8728" r="7419" b="2538"/>
          <a:stretch/>
        </p:blipFill>
        <p:spPr>
          <a:xfrm>
            <a:off x="0" y="6353612"/>
            <a:ext cx="6058159" cy="443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598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38C7983-0EAA-6DD6-4EB5-2321A73A9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4" y="0"/>
            <a:ext cx="18557059" cy="639690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B4C9583-61BE-96D0-46F6-01720416D274}"/>
              </a:ext>
            </a:extLst>
          </p:cNvPr>
          <p:cNvSpPr/>
          <p:nvPr/>
        </p:nvSpPr>
        <p:spPr>
          <a:xfrm>
            <a:off x="2110780" y="6393010"/>
            <a:ext cx="14977664" cy="36520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Eckdaten 1 </a:t>
            </a:r>
            <a:r>
              <a:rPr lang="de-DE" sz="5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Dermatofibrosacroma</a:t>
            </a: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sz="5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protuberans</a:t>
            </a: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 DFSP </a:t>
            </a:r>
          </a:p>
          <a:p>
            <a:endParaRPr lang="de-DE" sz="1732" dirty="0"/>
          </a:p>
          <a:p>
            <a:pPr marL="539965" indent="-539965">
              <a:buFont typeface="Arial" panose="020B0604020202020204" pitchFamily="34" charset="0"/>
              <a:buChar char="•"/>
            </a:pPr>
            <a:r>
              <a:rPr lang="de-DE" sz="4000" dirty="0">
                <a:latin typeface="Calibri" panose="020F0502020204030204" pitchFamily="34" charset="0"/>
              </a:rPr>
              <a:t>Invasiv wachsendes Weichteilsarkom CD 34 positiv</a:t>
            </a:r>
          </a:p>
          <a:p>
            <a:pPr marL="539965" indent="-539965">
              <a:buFont typeface="Arial" panose="020B0604020202020204" pitchFamily="34" charset="0"/>
              <a:buChar char="•"/>
            </a:pPr>
            <a:r>
              <a:rPr lang="de-DE" sz="4000" dirty="0">
                <a:latin typeface="Calibri" panose="020F0502020204030204" pitchFamily="34" charset="0"/>
              </a:rPr>
              <a:t>Äusserts selten Metastasen</a:t>
            </a:r>
          </a:p>
          <a:p>
            <a:pPr marL="539965" indent="-539965">
              <a:buFont typeface="Arial" panose="020B0604020202020204" pitchFamily="34" charset="0"/>
              <a:buChar char="•"/>
            </a:pPr>
            <a:r>
              <a:rPr lang="de-DE" sz="4000" dirty="0">
                <a:latin typeface="Calibri" panose="020F0502020204030204" pitchFamily="34" charset="0"/>
              </a:rPr>
              <a:t>Hohe </a:t>
            </a:r>
            <a:r>
              <a:rPr lang="de-DE" sz="4000" dirty="0" err="1">
                <a:latin typeface="Calibri" panose="020F0502020204030204" pitchFamily="34" charset="0"/>
              </a:rPr>
              <a:t>Rezidivraten</a:t>
            </a:r>
            <a:r>
              <a:rPr lang="de-DE" sz="4000" dirty="0">
                <a:latin typeface="Calibri" panose="020F0502020204030204" pitchFamily="34" charset="0"/>
              </a:rPr>
              <a:t> und Lokale Morbidität.</a:t>
            </a:r>
          </a:p>
          <a:p>
            <a:pPr marL="539965" indent="-539965">
              <a:buFont typeface="Arial" panose="020B0604020202020204" pitchFamily="34" charset="0"/>
              <a:buChar char="•"/>
            </a:pPr>
            <a:r>
              <a:rPr lang="de-DE" sz="4000" dirty="0">
                <a:latin typeface="Calibri" panose="020F0502020204030204" pitchFamily="34" charset="0"/>
              </a:rPr>
              <a:t>Therapie: Mohs- Chirurgie, einzelne Fälle </a:t>
            </a:r>
            <a:r>
              <a:rPr lang="de-DE" sz="4000" dirty="0" err="1">
                <a:latin typeface="Calibri" panose="020F0502020204030204" pitchFamily="34" charset="0"/>
              </a:rPr>
              <a:t>Imatinib</a:t>
            </a:r>
            <a:endParaRPr lang="de-DE" sz="4000" dirty="0">
              <a:latin typeface="Calibri" panose="020F0502020204030204" pitchFamily="34" charset="0"/>
            </a:endParaRPr>
          </a:p>
        </p:txBody>
      </p:sp>
      <p:sp>
        <p:nvSpPr>
          <p:cNvPr id="3" name="RedDot">
            <a:extLst>
              <a:ext uri="{FF2B5EF4-FFF2-40B4-BE49-F238E27FC236}">
                <a16:creationId xmlns:a16="http://schemas.microsoft.com/office/drawing/2014/main" id="{E78D8CDF-3C48-D4F3-040D-FAD748297E89}"/>
              </a:ext>
            </a:extLst>
          </p:cNvPr>
          <p:cNvSpPr/>
          <p:nvPr/>
        </p:nvSpPr>
        <p:spPr>
          <a:xfrm>
            <a:off x="16676254" y="359321"/>
            <a:ext cx="680363" cy="6666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48571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38C7983-0EAA-6DD6-4EB5-2321A73A9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4" y="0"/>
            <a:ext cx="18557059" cy="639690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063879B-32D8-2DB6-6D14-80E122F82311}"/>
              </a:ext>
            </a:extLst>
          </p:cNvPr>
          <p:cNvSpPr/>
          <p:nvPr/>
        </p:nvSpPr>
        <p:spPr>
          <a:xfrm>
            <a:off x="1534716" y="6396905"/>
            <a:ext cx="15481720" cy="30365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Eckdaten 2 </a:t>
            </a:r>
            <a:r>
              <a:rPr lang="de-DE" sz="5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Dermatofibrosacroma</a:t>
            </a: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sz="5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protuberans</a:t>
            </a: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 DFSP</a:t>
            </a:r>
          </a:p>
          <a:p>
            <a:endParaRPr lang="de-DE" sz="1732" b="1" dirty="0">
              <a:solidFill>
                <a:schemeClr val="accent1">
                  <a:lumMod val="75000"/>
                </a:schemeClr>
              </a:solidFill>
            </a:endParaRPr>
          </a:p>
          <a:p>
            <a:pPr marL="539965" indent="-539965">
              <a:buFont typeface="Arial" panose="020B0604020202020204" pitchFamily="34" charset="0"/>
              <a:buChar char="•"/>
            </a:pPr>
            <a:r>
              <a:rPr lang="de-DE" sz="4000" dirty="0">
                <a:latin typeface="Calibri" panose="020F0502020204030204" pitchFamily="34" charset="0"/>
              </a:rPr>
              <a:t>Oft Fehldiagnose: Narbe</a:t>
            </a:r>
          </a:p>
          <a:p>
            <a:pPr marL="539965" indent="-539965">
              <a:buFont typeface="Arial" panose="020B0604020202020204" pitchFamily="34" charset="0"/>
              <a:buChar char="•"/>
            </a:pPr>
            <a:r>
              <a:rPr lang="de-DE" sz="4000" dirty="0">
                <a:latin typeface="Calibri" panose="020F0502020204030204" pitchFamily="34" charset="0"/>
              </a:rPr>
              <a:t>Typisch jahrelang verzögerte Diagnose</a:t>
            </a:r>
          </a:p>
          <a:p>
            <a:pPr marL="539965" indent="-539965">
              <a:buFont typeface="Arial" panose="020B0604020202020204" pitchFamily="34" charset="0"/>
              <a:buChar char="•"/>
            </a:pPr>
            <a:r>
              <a:rPr lang="de-DE" sz="4000" dirty="0">
                <a:latin typeface="Calibri" panose="020F0502020204030204" pitchFamily="34" charset="0"/>
              </a:rPr>
              <a:t>Sehr selten aber häufig in der dermatologischen DD </a:t>
            </a:r>
          </a:p>
        </p:txBody>
      </p:sp>
      <p:sp>
        <p:nvSpPr>
          <p:cNvPr id="5" name="RedDot">
            <a:extLst>
              <a:ext uri="{FF2B5EF4-FFF2-40B4-BE49-F238E27FC236}">
                <a16:creationId xmlns:a16="http://schemas.microsoft.com/office/drawing/2014/main" id="{F898C4D1-6C03-BDD0-FB0A-EE788D0B24A9}"/>
              </a:ext>
            </a:extLst>
          </p:cNvPr>
          <p:cNvSpPr/>
          <p:nvPr/>
        </p:nvSpPr>
        <p:spPr>
          <a:xfrm>
            <a:off x="16676254" y="359321"/>
            <a:ext cx="680363" cy="6666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67963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1"/>
          <p:cNvSpPr>
            <a:extLst>
              <a:ext uri="smNativeData">
                <pr:smNativeData xmlns:pr="smNativeData" xmlns:p14="http://schemas.microsoft.com/office/powerpoint/2010/main" xmlns="" val="SMDATA_16_QBSVW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AiMAAK4lAADwKQAAhigAABAgAAAmAAAACAAAAP//////////"/>
              </a:ext>
            </a:extLst>
          </p:cNvSpPr>
          <p:nvPr/>
        </p:nvSpPr>
        <p:spPr>
          <a:xfrm>
            <a:off x="8961638" y="9025253"/>
            <a:ext cx="1773928" cy="7279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43994" tIns="71997" rIns="143994" bIns="71997" numCol="1" anchor="t"/>
          <a:lstStyle/>
          <a:p>
            <a:pPr>
              <a:defRPr lang="de-DE"/>
            </a:pPr>
            <a:r>
              <a:rPr lang="de-DE" sz="3779" dirty="0">
                <a:solidFill>
                  <a:schemeClr val="bg1"/>
                </a:solidFill>
              </a:rPr>
              <a:t>Rücken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4098CD-094C-8C0D-75D0-FD0515473EF1}"/>
              </a:ext>
            </a:extLst>
          </p:cNvPr>
          <p:cNvSpPr txBox="1"/>
          <p:nvPr/>
        </p:nvSpPr>
        <p:spPr>
          <a:xfrm>
            <a:off x="2995428" y="3259687"/>
            <a:ext cx="15480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b="1" dirty="0">
                <a:solidFill>
                  <a:srgbClr val="0070C0"/>
                </a:solidFill>
                <a:latin typeface="Calibri" panose="020F0502020204030204" pitchFamily="34" charset="0"/>
              </a:rPr>
              <a:t>Habe auch Respekt vor scheinbar </a:t>
            </a:r>
            <a:r>
              <a:rPr lang="de-DE" sz="72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Unspektatkulärem</a:t>
            </a:r>
            <a:r>
              <a:rPr lang="de-DE" sz="7200" b="1" dirty="0">
                <a:solidFill>
                  <a:srgbClr val="0070C0"/>
                </a:solidFill>
                <a:latin typeface="Calibri" panose="020F0502020204030204" pitchFamily="34" charset="0"/>
              </a:rPr>
              <a:t>!!!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D25AC9B-A0C1-AA15-3F8E-FDA7316211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28404" y="575345"/>
            <a:ext cx="2084960" cy="383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74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E361CA0-EF73-8CD7-4D55-8C5CE800FEAB}"/>
              </a:ext>
            </a:extLst>
          </p:cNvPr>
          <p:cNvSpPr txBox="1">
            <a:spLocks/>
          </p:cNvSpPr>
          <p:nvPr/>
        </p:nvSpPr>
        <p:spPr>
          <a:xfrm>
            <a:off x="3838575" y="2808288"/>
            <a:ext cx="9290050" cy="6840537"/>
          </a:xfrm>
          <a:prstGeom prst="rect">
            <a:avLst/>
          </a:prstGeom>
        </p:spPr>
        <p:txBody>
          <a:bodyPr/>
          <a:lstStyle>
            <a:lvl1pPr marL="0" indent="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2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Bakt. Abstrich Ulcus</a:t>
            </a: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endParaRPr lang="de-CH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Vorerst keine weitere Diagnostik</a:t>
            </a: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endParaRPr lang="de-CH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Adäquate Windelpflege</a:t>
            </a:r>
          </a:p>
          <a:p>
            <a:pPr fontAlgn="auto">
              <a:defRPr/>
            </a:pPr>
            <a:endParaRPr lang="de-CH" sz="4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Kontrolle in 1 Woche </a:t>
            </a:r>
          </a:p>
        </p:txBody>
      </p:sp>
      <p:sp>
        <p:nvSpPr>
          <p:cNvPr id="39939" name="Inhaltsplatzhalter 2">
            <a:extLst>
              <a:ext uri="{FF2B5EF4-FFF2-40B4-BE49-F238E27FC236}">
                <a16:creationId xmlns:a16="http://schemas.microsoft.com/office/drawing/2014/main" id="{6C5EE593-CE5E-0906-5BB8-4E07EBF12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574675"/>
            <a:ext cx="26193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39863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1363" indent="-741363" defTabSz="1439863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439863" indent="-741363" defTabSz="1439863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2159000" indent="-741363" defTabSz="1439863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879725" indent="-741363" defTabSz="1439863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3336925" indent="-741363" defTabSz="1439863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794125" indent="-741363" defTabSz="1439863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4251325" indent="-741363" defTabSz="1439863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708525" indent="-741363" defTabSz="1439863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de-CH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Plan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endParaRPr lang="de-CH" altLang="de-DE" sz="32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23BE6ACF-1B16-58E8-203A-DB45D38593FD}"/>
              </a:ext>
            </a:extLst>
          </p:cNvPr>
          <p:cNvSpPr txBox="1">
            <a:spLocks/>
          </p:cNvSpPr>
          <p:nvPr/>
        </p:nvSpPr>
        <p:spPr>
          <a:xfrm>
            <a:off x="1751013" y="2447925"/>
            <a:ext cx="14473237" cy="6840538"/>
          </a:xfrm>
          <a:prstGeom prst="rect">
            <a:avLst/>
          </a:prstGeom>
        </p:spPr>
        <p:txBody>
          <a:bodyPr/>
          <a:lstStyle>
            <a:lvl1pPr marL="0" indent="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2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r>
              <a:rPr lang="de-CH" sz="4800" dirty="0">
                <a:solidFill>
                  <a:srgbClr val="0070C0"/>
                </a:solidFill>
                <a:latin typeface="Calibri" panose="020F0502020204030204" pitchFamily="34" charset="0"/>
              </a:rPr>
              <a:t>Eine Woche später….</a:t>
            </a:r>
          </a:p>
          <a:p>
            <a:pPr fontAlgn="auto">
              <a:defRPr/>
            </a:pPr>
            <a:endParaRPr lang="de-CH" sz="4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endParaRPr lang="de-CH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Bakt. Abstrich: </a:t>
            </a:r>
            <a:r>
              <a:rPr lang="de-CH" sz="4000" dirty="0" err="1">
                <a:solidFill>
                  <a:srgbClr val="0070C0"/>
                </a:solidFill>
                <a:latin typeface="Calibri" panose="020F0502020204030204" pitchFamily="34" charset="0"/>
              </a:rPr>
              <a:t>Mischflora</a:t>
            </a: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endParaRPr lang="de-CH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Nahezu komplette Abheilung mit beginnender Narbenbildung unter adäquater Windelpflege mit Einmalwindeln!</a:t>
            </a: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endParaRPr lang="de-CH" sz="4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endParaRPr lang="de-CH" sz="4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fontAlgn="auto">
              <a:defRPr/>
            </a:pPr>
            <a:endParaRPr lang="de-CH" sz="40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Inhaltsplatzhalter 2">
            <a:extLst>
              <a:ext uri="{FF2B5EF4-FFF2-40B4-BE49-F238E27FC236}">
                <a16:creationId xmlns:a16="http://schemas.microsoft.com/office/drawing/2014/main" id="{D1BCD8F1-F02B-041F-574A-0EB6DEB1C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574675"/>
            <a:ext cx="26193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39863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1363" indent="-741363" defTabSz="1439863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439863" indent="-741363" defTabSz="1439863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2159000" indent="-741363" defTabSz="1439863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879725" indent="-741363" defTabSz="1439863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3336925" indent="-741363" defTabSz="1439863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794125" indent="-741363" defTabSz="1439863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4251325" indent="-741363" defTabSz="1439863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708525" indent="-741363" defTabSz="1439863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de-CH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Verlauf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endParaRPr lang="de-CH" altLang="de-DE" sz="32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574B8D-CAD8-AFE2-BE1B-91D6F8B29B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2600" y="574675"/>
            <a:ext cx="7769225" cy="1141413"/>
          </a:xfrm>
        </p:spPr>
        <p:txBody>
          <a:bodyPr/>
          <a:lstStyle/>
          <a:p>
            <a:pPr defTabSz="1439997" fontAlgn="auto">
              <a:spcAft>
                <a:spcPts val="0"/>
              </a:spcAft>
              <a:defRPr/>
            </a:pPr>
            <a:r>
              <a:rPr sz="4800" dirty="0">
                <a:solidFill>
                  <a:srgbClr val="0070C0"/>
                </a:solidFill>
                <a:latin typeface="Calibri" panose="020F0502020204030204" pitchFamily="34" charset="0"/>
              </a:rPr>
              <a:t>Stoffwindeln, ganz im Trend</a:t>
            </a:r>
          </a:p>
        </p:txBody>
      </p:sp>
      <p:pic>
        <p:nvPicPr>
          <p:cNvPr id="41987" name="Picture 2" descr="Stoffwindeln in der Praxis - Waschen, Wickeln, Unterwegs - Einfach mal  einfach">
            <a:extLst>
              <a:ext uri="{FF2B5EF4-FFF2-40B4-BE49-F238E27FC236}">
                <a16:creationId xmlns:a16="http://schemas.microsoft.com/office/drawing/2014/main" id="{BBF73B47-1124-2304-3BF7-C677797F8008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975" y="2287588"/>
            <a:ext cx="7548563" cy="7548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8" name="AutoShape 6" descr="Ratgeber zum Thema Stoffwindeln - Infos &amp; Tipps">
            <a:extLst>
              <a:ext uri="{FF2B5EF4-FFF2-40B4-BE49-F238E27FC236}">
                <a16:creationId xmlns:a16="http://schemas.microsoft.com/office/drawing/2014/main" id="{9E0446B9-6084-5FBB-7263-C7C430092C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47213" y="5246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41989" name="Picture 8" descr="Disana Stoffwindeln - 8 Gründe für das Wickeln mit nachhaltigen Windeln">
            <a:extLst>
              <a:ext uri="{FF2B5EF4-FFF2-40B4-BE49-F238E27FC236}">
                <a16:creationId xmlns:a16="http://schemas.microsoft.com/office/drawing/2014/main" id="{7B48F249-068B-AFC8-E5C8-E80235551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t="13156" r="31100"/>
          <a:stretch>
            <a:fillRect/>
          </a:stretch>
        </p:blipFill>
        <p:spPr bwMode="auto">
          <a:xfrm>
            <a:off x="1822450" y="2359025"/>
            <a:ext cx="5962650" cy="740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Grafik 1" descr="---1">
            <a:extLst>
              <a:ext uri="{FF2B5EF4-FFF2-40B4-BE49-F238E27FC236}">
                <a16:creationId xmlns:a16="http://schemas.microsoft.com/office/drawing/2014/main" id="{6BC89572-3E1D-FB55-72E2-95E7D98270AD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2159000"/>
            <a:ext cx="9906000" cy="791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342A42C-278D-2B68-9598-66B4111E0CD2}"/>
              </a:ext>
            </a:extLst>
          </p:cNvPr>
          <p:cNvSpPr txBox="1"/>
          <p:nvPr/>
        </p:nvSpPr>
        <p:spPr>
          <a:xfrm>
            <a:off x="3390900" y="574675"/>
            <a:ext cx="11896725" cy="1001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59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Und ein zweiter Fall folgt so gleich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33822C9-6824-0470-6811-2CF73FA0A4D0}"/>
              </a:ext>
            </a:extLst>
          </p:cNvPr>
          <p:cNvSpPr txBox="1"/>
          <p:nvPr/>
        </p:nvSpPr>
        <p:spPr>
          <a:xfrm>
            <a:off x="11625263" y="3671888"/>
            <a:ext cx="7326312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44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20 Monate altes Mädchen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Grafik 1" descr="---1">
            <a:extLst>
              <a:ext uri="{FF2B5EF4-FFF2-40B4-BE49-F238E27FC236}">
                <a16:creationId xmlns:a16="http://schemas.microsoft.com/office/drawing/2014/main" id="{76F0BA6B-2408-1DF5-24A2-5C913CBA76FD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2159000"/>
            <a:ext cx="9906000" cy="791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D1B6D39-7BB3-9875-CD26-97E7B66EBBCD}"/>
              </a:ext>
            </a:extLst>
          </p:cNvPr>
          <p:cNvSpPr txBox="1"/>
          <p:nvPr/>
        </p:nvSpPr>
        <p:spPr>
          <a:xfrm>
            <a:off x="3390900" y="574675"/>
            <a:ext cx="11896725" cy="1001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59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Und ein zweiter Fall folgt so gleich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340EAB6-F325-5247-1AB4-EF58382C3213}"/>
              </a:ext>
            </a:extLst>
          </p:cNvPr>
          <p:cNvSpPr txBox="1"/>
          <p:nvPr/>
        </p:nvSpPr>
        <p:spPr>
          <a:xfrm>
            <a:off x="11625263" y="3671888"/>
            <a:ext cx="7326312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44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20 Monate altes Mädchen</a:t>
            </a:r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991542ED-5ADF-D81D-C0AF-C830A3DF2C8F}"/>
              </a:ext>
            </a:extLst>
          </p:cNvPr>
          <p:cNvSpPr/>
          <p:nvPr/>
        </p:nvSpPr>
        <p:spPr>
          <a:xfrm rot="2286882">
            <a:off x="2305050" y="7380288"/>
            <a:ext cx="4211638" cy="1619250"/>
          </a:xfrm>
          <a:prstGeom prst="rightArrow">
            <a:avLst>
              <a:gd name="adj1" fmla="val 29352"/>
              <a:gd name="adj2" fmla="val 7392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624698F-4551-EF6B-7D90-3A49A3B6163C}"/>
              </a:ext>
            </a:extLst>
          </p:cNvPr>
          <p:cNvSpPr/>
          <p:nvPr/>
        </p:nvSpPr>
        <p:spPr>
          <a:xfrm>
            <a:off x="238125" y="5426075"/>
            <a:ext cx="3529013" cy="16557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b="1" dirty="0"/>
              <a:t>Stoffwindel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Main graphic">
            <a:extLst>
              <a:ext uri="{FF2B5EF4-FFF2-40B4-BE49-F238E27FC236}">
                <a16:creationId xmlns:a16="http://schemas.microsoft.com/office/drawing/2014/main" id="{438667EC-F548-1299-0FE9-43E4741A3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600450"/>
            <a:ext cx="7947025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Main graphic">
            <a:extLst>
              <a:ext uri="{FF2B5EF4-FFF2-40B4-BE49-F238E27FC236}">
                <a16:creationId xmlns:a16="http://schemas.microsoft.com/office/drawing/2014/main" id="{D5967D3C-E34E-9841-9009-2A763D4C0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13" y="3600450"/>
            <a:ext cx="72009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Shape 2">
            <a:extLst>
              <a:ext uri="{FF2B5EF4-FFF2-40B4-BE49-F238E27FC236}">
                <a16:creationId xmlns:a16="http://schemas.microsoft.com/office/drawing/2014/main" id="{62A2B191-E3EC-ED07-0BA3-D511BC35769B}"/>
              </a:ext>
            </a:extLst>
          </p:cNvPr>
          <p:cNvSpPr txBox="1"/>
          <p:nvPr/>
        </p:nvSpPr>
        <p:spPr>
          <a:xfrm>
            <a:off x="12258675" y="3625850"/>
            <a:ext cx="5481638" cy="711200"/>
          </a:xfrm>
          <a:prstGeom prst="rect">
            <a:avLst/>
          </a:prstGeom>
          <a:noFill/>
          <a:ln>
            <a:noFill/>
          </a:ln>
        </p:spPr>
        <p:txBody>
          <a:bodyPr lIns="141729" tIns="70865" rIns="141729" bIns="7086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60" b="1" spc="-2" dirty="0">
                <a:solidFill>
                  <a:schemeClr val="bg1"/>
                </a:solidFill>
                <a:latin typeface="Arial"/>
              </a:rPr>
              <a:t>Pediatric Dermatology, Vol.34, Issue: 6, Pages: e309-e312, Sept 2017 </a:t>
            </a:r>
            <a:endParaRPr lang="en-US" sz="1260" spc="-2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46085" name="Picture 2">
            <a:extLst>
              <a:ext uri="{FF2B5EF4-FFF2-40B4-BE49-F238E27FC236}">
                <a16:creationId xmlns:a16="http://schemas.microsoft.com/office/drawing/2014/main" id="{9726770C-4624-E1A8-7EEB-83065ABBB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0"/>
            <a:ext cx="1218247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Shape 2">
            <a:extLst>
              <a:ext uri="{FF2B5EF4-FFF2-40B4-BE49-F238E27FC236}">
                <a16:creationId xmlns:a16="http://schemas.microsoft.com/office/drawing/2014/main" id="{8EA32661-492E-38AF-E357-652FC3B0FFE2}"/>
              </a:ext>
            </a:extLst>
          </p:cNvPr>
          <p:cNvSpPr txBox="1"/>
          <p:nvPr/>
        </p:nvSpPr>
        <p:spPr>
          <a:xfrm>
            <a:off x="5032375" y="1714500"/>
            <a:ext cx="8863013" cy="711200"/>
          </a:xfrm>
          <a:prstGeom prst="rect">
            <a:avLst/>
          </a:prstGeom>
          <a:noFill/>
          <a:ln>
            <a:noFill/>
          </a:ln>
        </p:spPr>
        <p:txBody>
          <a:bodyPr lIns="141729" tIns="70865" rIns="141729" bIns="7086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spc="-2" dirty="0">
                <a:latin typeface="Arial"/>
              </a:rPr>
              <a:t>Pediatric Dermatology, Vol.34, Issue: 6, Pages: e309-e312, Sept 2017 </a:t>
            </a:r>
            <a:endParaRPr lang="en-US" sz="2000" spc="-2" dirty="0">
              <a:latin typeface="Arial"/>
            </a:endParaRPr>
          </a:p>
        </p:txBody>
      </p:sp>
      <p:pic>
        <p:nvPicPr>
          <p:cNvPr id="46087" name="Grafik 4">
            <a:extLst>
              <a:ext uri="{FF2B5EF4-FFF2-40B4-BE49-F238E27FC236}">
                <a16:creationId xmlns:a16="http://schemas.microsoft.com/office/drawing/2014/main" id="{53E7B34E-5F66-3BA1-4230-EA4261C4B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0"/>
            <a:ext cx="273050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Shape 2">
            <a:extLst>
              <a:ext uri="{FF2B5EF4-FFF2-40B4-BE49-F238E27FC236}">
                <a16:creationId xmlns:a16="http://schemas.microsoft.com/office/drawing/2014/main" id="{95B12447-0D9D-CE3F-10EB-BF193C5E6CC2}"/>
              </a:ext>
            </a:extLst>
          </p:cNvPr>
          <p:cNvSpPr txBox="1"/>
          <p:nvPr/>
        </p:nvSpPr>
        <p:spPr>
          <a:xfrm>
            <a:off x="3119438" y="3625850"/>
            <a:ext cx="5480050" cy="711200"/>
          </a:xfrm>
          <a:prstGeom prst="rect">
            <a:avLst/>
          </a:prstGeom>
          <a:noFill/>
          <a:ln>
            <a:noFill/>
          </a:ln>
        </p:spPr>
        <p:txBody>
          <a:bodyPr lIns="141729" tIns="70865" rIns="141729" bIns="7086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60" b="1" spc="-2" dirty="0">
                <a:solidFill>
                  <a:schemeClr val="bg1"/>
                </a:solidFill>
                <a:latin typeface="Arial"/>
              </a:rPr>
              <a:t>Pediatric Dermatology, Vol.34, Issue: 6, Pages: e309-e312, Sept 2017 </a:t>
            </a:r>
            <a:endParaRPr lang="en-US" sz="1260" spc="-2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Main graphic">
            <a:extLst>
              <a:ext uri="{FF2B5EF4-FFF2-40B4-BE49-F238E27FC236}">
                <a16:creationId xmlns:a16="http://schemas.microsoft.com/office/drawing/2014/main" id="{F1B4E8CE-6401-72C7-E808-43012DEB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3959225"/>
            <a:ext cx="668655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2">
            <a:extLst>
              <a:ext uri="{FF2B5EF4-FFF2-40B4-BE49-F238E27FC236}">
                <a16:creationId xmlns:a16="http://schemas.microsoft.com/office/drawing/2014/main" id="{6029F075-9BEA-D132-BBE3-AA30EED951BE}"/>
              </a:ext>
            </a:extLst>
          </p:cNvPr>
          <p:cNvSpPr txBox="1"/>
          <p:nvPr/>
        </p:nvSpPr>
        <p:spPr>
          <a:xfrm>
            <a:off x="4397375" y="9359900"/>
            <a:ext cx="5984875" cy="711200"/>
          </a:xfrm>
          <a:prstGeom prst="rect">
            <a:avLst/>
          </a:prstGeom>
          <a:noFill/>
          <a:ln>
            <a:noFill/>
          </a:ln>
        </p:spPr>
        <p:txBody>
          <a:bodyPr lIns="141729" tIns="70865" rIns="141729" bIns="7086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60" b="1" spc="-2" dirty="0">
                <a:solidFill>
                  <a:schemeClr val="bg1"/>
                </a:solidFill>
                <a:latin typeface="Arial"/>
              </a:rPr>
              <a:t>J </a:t>
            </a:r>
            <a:r>
              <a:rPr lang="en-US" sz="1260" b="1" spc="-2" dirty="0" err="1">
                <a:solidFill>
                  <a:schemeClr val="bg1"/>
                </a:solidFill>
                <a:latin typeface="Arial"/>
              </a:rPr>
              <a:t>Paediatrics</a:t>
            </a:r>
            <a:r>
              <a:rPr lang="en-US" sz="1260" b="1" spc="-2" dirty="0">
                <a:solidFill>
                  <a:schemeClr val="bg1"/>
                </a:solidFill>
                <a:latin typeface="Arial"/>
              </a:rPr>
              <a:t> Child Health, Vol: 58, Issue: 10, Pages: 1904-1904, Oct. 2021</a:t>
            </a:r>
            <a:endParaRPr lang="en-US" sz="1260" spc="-2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8" name="TextShape 1">
            <a:extLst>
              <a:ext uri="{FF2B5EF4-FFF2-40B4-BE49-F238E27FC236}">
                <a16:creationId xmlns:a16="http://schemas.microsoft.com/office/drawing/2014/main" id="{768AFEFF-5117-00DF-D21A-421F7EE8E51D}"/>
              </a:ext>
            </a:extLst>
          </p:cNvPr>
          <p:cNvSpPr txBox="1"/>
          <p:nvPr/>
        </p:nvSpPr>
        <p:spPr>
          <a:xfrm>
            <a:off x="4384675" y="239713"/>
            <a:ext cx="11337925" cy="711200"/>
          </a:xfrm>
          <a:prstGeom prst="rect">
            <a:avLst/>
          </a:prstGeom>
          <a:noFill/>
          <a:ln>
            <a:noFill/>
          </a:ln>
        </p:spPr>
        <p:txBody>
          <a:bodyPr lIns="141729" tIns="73699" rIns="141729" bIns="73699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32" spc="-2" dirty="0">
                <a:solidFill>
                  <a:srgbClr val="000000"/>
                </a:solidFill>
                <a:latin typeface="Arial"/>
              </a:rPr>
              <a:t>Unusual diaper dermatitis</a:t>
            </a:r>
          </a:p>
        </p:txBody>
      </p:sp>
      <p:pic>
        <p:nvPicPr>
          <p:cNvPr id="47109" name="Picture 2">
            <a:extLst>
              <a:ext uri="{FF2B5EF4-FFF2-40B4-BE49-F238E27FC236}">
                <a16:creationId xmlns:a16="http://schemas.microsoft.com/office/drawing/2014/main" id="{AEB67D59-AAE6-0C5C-9502-B4C851237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0"/>
          <a:stretch>
            <a:fillRect/>
          </a:stretch>
        </p:blipFill>
        <p:spPr bwMode="auto">
          <a:xfrm>
            <a:off x="2614613" y="34925"/>
            <a:ext cx="11233150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91EE377E-9FF1-7ED9-E5E9-96B5597DD30F}"/>
              </a:ext>
            </a:extLst>
          </p:cNvPr>
          <p:cNvSpPr txBox="1">
            <a:spLocks/>
          </p:cNvSpPr>
          <p:nvPr/>
        </p:nvSpPr>
        <p:spPr>
          <a:xfrm>
            <a:off x="1394928" y="2375545"/>
            <a:ext cx="13524556" cy="7272808"/>
          </a:xfrm>
          <a:prstGeom prst="rect">
            <a:avLst/>
          </a:prstGeom>
        </p:spPr>
        <p:txBody>
          <a:bodyPr/>
          <a:lstStyle>
            <a:lvl1pPr marL="358775" indent="-358775" algn="l" defTabSz="1439863" rtl="0" fontAlgn="base">
              <a:lnSpc>
                <a:spcPct val="90000"/>
              </a:lnSpc>
              <a:spcBef>
                <a:spcPts val="1575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indent="-358775" algn="l" defTabSz="1439863" rtl="0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8638" indent="-358775" algn="l" defTabSz="1439863" rtl="0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363" indent="-358775" algn="l" defTabSz="1439863" rtl="0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8500" indent="-358775" algn="l" defTabSz="1439863" rtl="0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CH" b="1" dirty="0">
                <a:solidFill>
                  <a:srgbClr val="0070C0"/>
                </a:solidFill>
                <a:latin typeface="Calibri" panose="020F0502020204030204" pitchFamily="34" charset="0"/>
              </a:rPr>
              <a:t>Sorgfältige Reinigung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CH" sz="4000" dirty="0">
                <a:latin typeface="Calibri" panose="020F0502020204030204" pitchFamily="34" charset="0"/>
              </a:rPr>
              <a:t>Bad alle 1-2 Tage mit </a:t>
            </a:r>
            <a:r>
              <a:rPr lang="de-CH" sz="4000" dirty="0" err="1">
                <a:latin typeface="Calibri" panose="020F0502020204030204" pitchFamily="34" charset="0"/>
              </a:rPr>
              <a:t>Badeöl</a:t>
            </a:r>
            <a:r>
              <a:rPr lang="de-CH" sz="4000" dirty="0">
                <a:latin typeface="Calibri" panose="020F0502020204030204" pitchFamily="34" charset="0"/>
              </a:rPr>
              <a:t> oder Syndet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CH" sz="4000" dirty="0">
                <a:latin typeface="Calibri" panose="020F0502020204030204" pitchFamily="34" charset="0"/>
              </a:rPr>
              <a:t>Wasser und weiches Baumwolltuch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CH" sz="4000" dirty="0">
                <a:latin typeface="Calibri" panose="020F0502020204030204" pitchFamily="34" charset="0"/>
              </a:rPr>
              <a:t>Windelbereich nicht trockenfönen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CH" sz="4000" dirty="0">
              <a:latin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de-CH" b="1" dirty="0" err="1">
                <a:solidFill>
                  <a:srgbClr val="0070C0"/>
                </a:solidFill>
                <a:latin typeface="Calibri" panose="020F0502020204030204" pitchFamily="34" charset="0"/>
              </a:rPr>
              <a:t>Barrierecreme</a:t>
            </a:r>
            <a:endParaRPr lang="de-CH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CH" sz="4000" dirty="0">
                <a:latin typeface="Calibri" panose="020F0502020204030204" pitchFamily="34" charset="0"/>
              </a:rPr>
              <a:t>Anwendung bei jedem Windelwechsel oder mind. 2 x </a:t>
            </a:r>
            <a:r>
              <a:rPr lang="de-CH" sz="4000" dirty="0" err="1">
                <a:latin typeface="Calibri" panose="020F0502020204030204" pitchFamily="34" charset="0"/>
              </a:rPr>
              <a:t>tgl</a:t>
            </a:r>
            <a:endParaRPr lang="de-CH" sz="40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CH" sz="4000" dirty="0">
                <a:latin typeface="Calibri" panose="020F0502020204030204" pitchFamily="34" charset="0"/>
              </a:rPr>
              <a:t>Zinkhaltige Externa bewährt, nicht zu okklusiv (Cremes, nicht Paste!)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CH" sz="4000" dirty="0">
                <a:latin typeface="Calibri" panose="020F0502020204030204" pitchFamily="34" charset="0"/>
              </a:rPr>
              <a:t>keine Babypuder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A8649-E486-7AFB-9335-73105F21C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3" b="4600"/>
          <a:stretch/>
        </p:blipFill>
        <p:spPr bwMode="auto">
          <a:xfrm>
            <a:off x="15382081" y="3587013"/>
            <a:ext cx="387891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Stephen\Downloads\BabyPuder.jpg">
            <a:extLst>
              <a:ext uri="{FF2B5EF4-FFF2-40B4-BE49-F238E27FC236}">
                <a16:creationId xmlns:a16="http://schemas.microsoft.com/office/drawing/2014/main" id="{AC077BD3-F767-698E-8676-752DA32E2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0305" y="7127629"/>
            <a:ext cx="3878919" cy="290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imer und ein Lappen Vektor Symbol Illustration 23277328 Vektor Kunst bei  Vecteezy">
            <a:extLst>
              <a:ext uri="{FF2B5EF4-FFF2-40B4-BE49-F238E27FC236}">
                <a16:creationId xmlns:a16="http://schemas.microsoft.com/office/drawing/2014/main" id="{C34879BF-4BAD-6213-4FB3-719A9817B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6" t="18164" r="15989" b="16137"/>
          <a:stretch/>
        </p:blipFill>
        <p:spPr bwMode="auto">
          <a:xfrm>
            <a:off x="15704236" y="-26755"/>
            <a:ext cx="355451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www.clker.com/cliparts/f/0/2/3/12161809281371254023jean_victor_balin_tick.svg.thumb.png">
            <a:hlinkClick r:id="rId5"/>
            <a:extLst>
              <a:ext uri="{FF2B5EF4-FFF2-40B4-BE49-F238E27FC236}">
                <a16:creationId xmlns:a16="http://schemas.microsoft.com/office/drawing/2014/main" id="{7B361274-59D5-B1B3-4781-DEEB5A49F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0389">
            <a:off x="16885026" y="2011098"/>
            <a:ext cx="2011149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clker.com/cliparts/f/0/2/3/12161809281371254023jean_victor_balin_tick.svg.thumb.png">
            <a:hlinkClick r:id="rId5"/>
            <a:extLst>
              <a:ext uri="{FF2B5EF4-FFF2-40B4-BE49-F238E27FC236}">
                <a16:creationId xmlns:a16="http://schemas.microsoft.com/office/drawing/2014/main" id="{7A481440-C403-4ADF-8BA2-2D6751127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009">
            <a:off x="15914283" y="4607793"/>
            <a:ext cx="2390082" cy="179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&quot;Nein&quot;-Symbol 13">
            <a:extLst>
              <a:ext uri="{FF2B5EF4-FFF2-40B4-BE49-F238E27FC236}">
                <a16:creationId xmlns:a16="http://schemas.microsoft.com/office/drawing/2014/main" id="{5789480E-4291-5463-604C-C396C6BC8499}"/>
              </a:ext>
            </a:extLst>
          </p:cNvPr>
          <p:cNvSpPr/>
          <p:nvPr/>
        </p:nvSpPr>
        <p:spPr bwMode="auto">
          <a:xfrm>
            <a:off x="17890600" y="8627892"/>
            <a:ext cx="1368153" cy="1403741"/>
          </a:xfrm>
          <a:prstGeom prst="noSmoking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1367448-8ACF-389E-E461-AEF03863E772}"/>
              </a:ext>
            </a:extLst>
          </p:cNvPr>
          <p:cNvSpPr txBox="1"/>
          <p:nvPr/>
        </p:nvSpPr>
        <p:spPr>
          <a:xfrm>
            <a:off x="324915" y="835203"/>
            <a:ext cx="163536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44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Prävention und Therapie der </a:t>
            </a:r>
            <a:r>
              <a:rPr lang="de-CH" sz="4400" b="1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irritativ</a:t>
            </a:r>
            <a:r>
              <a:rPr lang="de-CH" sz="44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- toxischen  Windeldermatitis</a:t>
            </a:r>
          </a:p>
        </p:txBody>
      </p:sp>
    </p:spTree>
    <p:extLst>
      <p:ext uri="{BB962C8B-B14F-4D97-AF65-F5344CB8AC3E}">
        <p14:creationId xmlns:p14="http://schemas.microsoft.com/office/powerpoint/2010/main" val="938895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BF95DEC5-AE32-ADE2-6E7C-AB75E56CC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3021" r="2710" b="3268"/>
          <a:stretch>
            <a:fillRect/>
          </a:stretch>
        </p:blipFill>
        <p:spPr bwMode="auto">
          <a:xfrm>
            <a:off x="0" y="0"/>
            <a:ext cx="6994525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6A73D2AB-E357-D154-3C4A-2310FEFB6BA8}"/>
              </a:ext>
            </a:extLst>
          </p:cNvPr>
          <p:cNvSpPr txBox="1">
            <a:spLocks/>
          </p:cNvSpPr>
          <p:nvPr/>
        </p:nvSpPr>
        <p:spPr>
          <a:xfrm>
            <a:off x="2470150" y="5256213"/>
            <a:ext cx="14330363" cy="2087562"/>
          </a:xfrm>
          <a:prstGeom prst="rect">
            <a:avLst/>
          </a:prstGeom>
        </p:spPr>
        <p:txBody>
          <a:bodyPr tIns="144000">
            <a:normAutofit fontScale="70000" lnSpcReduction="20000"/>
          </a:bodyPr>
          <a:lstStyle>
            <a:lvl1pPr marL="0" indent="0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None/>
              <a:defRPr lang="de-DE" sz="5000" b="1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6000" indent="0" algn="l" defTabSz="143999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54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rPr>
              <a:t>Einfache Therapie mit großer Wirkung!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sz="2100" dirty="0">
              <a:solidFill>
                <a:srgbClr val="0070C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685800" indent="-6858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54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rPr>
              <a:t>Welch ein Segen, dass es super-absorbierende Einmalwindeln gibt!</a:t>
            </a:r>
          </a:p>
        </p:txBody>
      </p:sp>
      <p:pic>
        <p:nvPicPr>
          <p:cNvPr id="48132" name="Grafik 7">
            <a:extLst>
              <a:ext uri="{FF2B5EF4-FFF2-40B4-BE49-F238E27FC236}">
                <a16:creationId xmlns:a16="http://schemas.microsoft.com/office/drawing/2014/main" id="{7527ED65-69EF-7EBB-4701-31E0EB447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9013" y="215900"/>
            <a:ext cx="29337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781EC52-A77C-90F3-5E8E-22C296842958}"/>
              </a:ext>
            </a:extLst>
          </p:cNvPr>
          <p:cNvSpPr txBox="1">
            <a:spLocks/>
          </p:cNvSpPr>
          <p:nvPr/>
        </p:nvSpPr>
        <p:spPr>
          <a:xfrm>
            <a:off x="1822450" y="1655763"/>
            <a:ext cx="14041438" cy="5184775"/>
          </a:xfrm>
          <a:prstGeom prst="rect">
            <a:avLst/>
          </a:prstGeom>
        </p:spPr>
        <p:txBody>
          <a:bodyPr/>
          <a:lstStyle>
            <a:lvl1pPr marL="0" indent="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2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Fälle, die uns durchaus in der täglichen Praxis begegnen, doch in der Literatur deutlich unterrepräsentiert sind</a:t>
            </a: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endParaRPr lang="de-CH" sz="4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Dermatologische Differentialdiagnosen, die auch der Hausarzt kennen sollte</a:t>
            </a: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endParaRPr lang="de-CH" sz="4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Etwas Kurioses, …</a:t>
            </a:r>
          </a:p>
          <a:p>
            <a:pPr fontAlgn="auto">
              <a:defRPr/>
            </a:pPr>
            <a:endParaRPr lang="de-CH" sz="40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27651" name="Grafik 4">
            <a:extLst>
              <a:ext uri="{FF2B5EF4-FFF2-40B4-BE49-F238E27FC236}">
                <a16:creationId xmlns:a16="http://schemas.microsoft.com/office/drawing/2014/main" id="{7B0346A3-354C-C671-D319-7C1499AC14AA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350" y="5500688"/>
            <a:ext cx="8886825" cy="4167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nhaltsplatzhalter 1">
            <a:extLst>
              <a:ext uri="{FF2B5EF4-FFF2-40B4-BE49-F238E27FC236}">
                <a16:creationId xmlns:a16="http://schemas.microsoft.com/office/drawing/2014/main" id="{D6E557A8-31DD-C2EF-67C4-AC839A3DD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439863"/>
            <a:ext cx="17895888" cy="772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feld 2">
            <a:extLst>
              <a:ext uri="{FF2B5EF4-FFF2-40B4-BE49-F238E27FC236}">
                <a16:creationId xmlns:a16="http://schemas.microsoft.com/office/drawing/2014/main" id="{18183941-701E-7605-4B7F-9C464DD68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4650" y="1033463"/>
            <a:ext cx="6261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GB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7 Jahre alter Knabe</a:t>
            </a:r>
          </a:p>
        </p:txBody>
      </p:sp>
      <p:sp>
        <p:nvSpPr>
          <p:cNvPr id="50179" name="Textfeld 3">
            <a:extLst>
              <a:ext uri="{FF2B5EF4-FFF2-40B4-BE49-F238E27FC236}">
                <a16:creationId xmlns:a16="http://schemas.microsoft.com/office/drawing/2014/main" id="{ACC43C43-0D93-53B6-66A5-ED545201F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8175" y="3959225"/>
            <a:ext cx="8274050" cy="21240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de-CH" altLang="de-DE" sz="4400">
                <a:latin typeface="Calibri" panose="020F0502020204030204" pitchFamily="34" charset="0"/>
              </a:rPr>
              <a:t>Grössenprogredienz seit 3 Mo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CH" altLang="de-DE" sz="4400">
                <a:latin typeface="Calibri" panose="020F0502020204030204" pitchFamily="34" charset="0"/>
              </a:rPr>
              <a:t>stets afebril und guter AZ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CH" altLang="de-DE" sz="4400">
                <a:latin typeface="Calibri" panose="020F0502020204030204" pitchFamily="34" charset="0"/>
              </a:rPr>
              <a:t>LK-Stationen unauffällig</a:t>
            </a:r>
          </a:p>
        </p:txBody>
      </p:sp>
      <p:pic>
        <p:nvPicPr>
          <p:cNvPr id="50180" name="Picture 4" descr="C:\Users\Stephen\Desktop\NielOtt-Borrelienlymphocytom\09.11.2017\DSC_1191.JPG">
            <a:extLst>
              <a:ext uri="{FF2B5EF4-FFF2-40B4-BE49-F238E27FC236}">
                <a16:creationId xmlns:a16="http://schemas.microsoft.com/office/drawing/2014/main" id="{13FFC514-1814-C213-996A-BA293F411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" r="-810"/>
          <a:stretch>
            <a:fillRect/>
          </a:stretch>
        </p:blipFill>
        <p:spPr bwMode="auto">
          <a:xfrm>
            <a:off x="-23813" y="0"/>
            <a:ext cx="8543926" cy="1000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: abgerundete Ecken 2">
            <a:extLst>
              <a:ext uri="{FF2B5EF4-FFF2-40B4-BE49-F238E27FC236}">
                <a16:creationId xmlns:a16="http://schemas.microsoft.com/office/drawing/2014/main" id="{2CA31E4D-17E3-30EF-318F-3E00C4E4812C}"/>
              </a:ext>
            </a:extLst>
          </p:cNvPr>
          <p:cNvSpPr/>
          <p:nvPr/>
        </p:nvSpPr>
        <p:spPr>
          <a:xfrm>
            <a:off x="2903538" y="47625"/>
            <a:ext cx="3200400" cy="28956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2E6039-7984-33AC-3DB0-F16785C44D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60403" y="514925"/>
            <a:ext cx="7775355" cy="2088000"/>
          </a:xfrm>
        </p:spPr>
        <p:txBody>
          <a:bodyPr/>
          <a:lstStyle/>
          <a:p>
            <a:r>
              <a:rPr lang="de-DE" dirty="0"/>
              <a:t>Weiteres Vorgehen?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6929386-D9DA-DA04-C75A-7B001FEAD751}"/>
              </a:ext>
            </a:extLst>
          </p:cNvPr>
          <p:cNvSpPr/>
          <p:nvPr/>
        </p:nvSpPr>
        <p:spPr>
          <a:xfrm>
            <a:off x="11565802" y="3095625"/>
            <a:ext cx="729271" cy="7200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BF4690A-AFC7-13DF-7B78-6743EA181548}"/>
              </a:ext>
            </a:extLst>
          </p:cNvPr>
          <p:cNvSpPr/>
          <p:nvPr/>
        </p:nvSpPr>
        <p:spPr>
          <a:xfrm>
            <a:off x="11565803" y="4428113"/>
            <a:ext cx="729271" cy="65322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4" descr="C:\Users\Stephen\Desktop\NielOtt-Borrelienlymphocytom\09.11.2017\DSC_1191.JPG">
            <a:extLst>
              <a:ext uri="{FF2B5EF4-FFF2-40B4-BE49-F238E27FC236}">
                <a16:creationId xmlns:a16="http://schemas.microsoft.com/office/drawing/2014/main" id="{FF88B6D4-B142-1EA1-E873-DCFACC835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" r="-810"/>
          <a:stretch>
            <a:fillRect/>
          </a:stretch>
        </p:blipFill>
        <p:spPr bwMode="auto">
          <a:xfrm>
            <a:off x="-60036" y="17553"/>
            <a:ext cx="8543926" cy="1000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13">
            <a:extLst>
              <a:ext uri="{FF2B5EF4-FFF2-40B4-BE49-F238E27FC236}">
                <a16:creationId xmlns:a16="http://schemas.microsoft.com/office/drawing/2014/main" id="{CE7516AE-1E92-E37F-CAEC-0698C8FC5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6875" y="2844800"/>
            <a:ext cx="4067175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de-DE" altLang="de-DE" dirty="0"/>
          </a:p>
          <a:p>
            <a:pPr eaLnBrk="1" hangingPunct="1"/>
            <a:r>
              <a:rPr lang="de-DE" altLang="de-DE" sz="4400" dirty="0">
                <a:latin typeface="Calibri" panose="020F0502020204030204" pitchFamily="34" charset="0"/>
              </a:rPr>
              <a:t>Biopsie</a:t>
            </a:r>
          </a:p>
          <a:p>
            <a:pPr eaLnBrk="1" hangingPunct="1"/>
            <a:endParaRPr lang="de-DE" altLang="de-DE" sz="4400" dirty="0">
              <a:latin typeface="Calibri" panose="020F0502020204030204" pitchFamily="34" charset="0"/>
            </a:endParaRPr>
          </a:p>
          <a:p>
            <a:pPr eaLnBrk="1" hangingPunct="1"/>
            <a:r>
              <a:rPr lang="de-DE" altLang="de-DE" sz="4400" dirty="0">
                <a:latin typeface="Calibri" panose="020F0502020204030204" pitchFamily="34" charset="0"/>
              </a:rPr>
              <a:t>Labor</a:t>
            </a:r>
          </a:p>
        </p:txBody>
      </p:sp>
      <p:pic>
        <p:nvPicPr>
          <p:cNvPr id="9" name="Grafik 18">
            <a:extLst>
              <a:ext uri="{FF2B5EF4-FFF2-40B4-BE49-F238E27FC236}">
                <a16:creationId xmlns:a16="http://schemas.microsoft.com/office/drawing/2014/main" id="{14DF2E54-0486-9072-B630-EBBE38710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0835" y="1372175"/>
            <a:ext cx="2289175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Stephen\SkyDrive\Pictures\TrimmDichParcours\Fragezeichen1.gif">
            <a:extLst>
              <a:ext uri="{FF2B5EF4-FFF2-40B4-BE49-F238E27FC236}">
                <a16:creationId xmlns:a16="http://schemas.microsoft.com/office/drawing/2014/main" id="{0D6E79D7-ED45-DE18-ED7F-812D237B73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547" y="82812"/>
            <a:ext cx="1057275" cy="149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000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feld 2">
            <a:extLst>
              <a:ext uri="{FF2B5EF4-FFF2-40B4-BE49-F238E27FC236}">
                <a16:creationId xmlns:a16="http://schemas.microsoft.com/office/drawing/2014/main" id="{100E40CE-3093-ADC1-0917-6E0891718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4650" y="1033463"/>
            <a:ext cx="6261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GB" alt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7 Jahre alter </a:t>
            </a:r>
            <a:r>
              <a:rPr lang="en-GB" altLang="de-DE" sz="5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Knabe</a:t>
            </a:r>
            <a:endParaRPr lang="en-GB" altLang="de-DE" sz="54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52227" name="Picture 4" descr="C:\Users\Stephen\Desktop\NielOtt-Borrelienlymphocytom\09.11.2017\DSC_1191.JPG">
            <a:extLst>
              <a:ext uri="{FF2B5EF4-FFF2-40B4-BE49-F238E27FC236}">
                <a16:creationId xmlns:a16="http://schemas.microsoft.com/office/drawing/2014/main" id="{E0AAEF35-55A9-CF0B-2F01-237CA9942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" r="-810"/>
          <a:stretch>
            <a:fillRect/>
          </a:stretch>
        </p:blipFill>
        <p:spPr bwMode="auto">
          <a:xfrm>
            <a:off x="-23813" y="0"/>
            <a:ext cx="8543926" cy="1000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: abgerundete Ecken 2">
            <a:extLst>
              <a:ext uri="{FF2B5EF4-FFF2-40B4-BE49-F238E27FC236}">
                <a16:creationId xmlns:a16="http://schemas.microsoft.com/office/drawing/2014/main" id="{488059F3-B2A8-AD91-669E-4F70066E4AE2}"/>
              </a:ext>
            </a:extLst>
          </p:cNvPr>
          <p:cNvSpPr/>
          <p:nvPr/>
        </p:nvSpPr>
        <p:spPr>
          <a:xfrm>
            <a:off x="2903538" y="47625"/>
            <a:ext cx="3200400" cy="28956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2229" name="Grafik 1">
            <a:extLst>
              <a:ext uri="{FF2B5EF4-FFF2-40B4-BE49-F238E27FC236}">
                <a16:creationId xmlns:a16="http://schemas.microsoft.com/office/drawing/2014/main" id="{B643C33F-0514-1F34-4756-7DAF06FBB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288" y="4343400"/>
            <a:ext cx="4037012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enkblase: wolkenförmig 4">
            <a:extLst>
              <a:ext uri="{FF2B5EF4-FFF2-40B4-BE49-F238E27FC236}">
                <a16:creationId xmlns:a16="http://schemas.microsoft.com/office/drawing/2014/main" id="{6BE3D121-CB8B-23A8-FCF0-9AF2F0BD3DA7}"/>
              </a:ext>
            </a:extLst>
          </p:cNvPr>
          <p:cNvSpPr/>
          <p:nvPr/>
        </p:nvSpPr>
        <p:spPr>
          <a:xfrm>
            <a:off x="7654925" y="3240088"/>
            <a:ext cx="7283450" cy="4319587"/>
          </a:xfrm>
          <a:prstGeom prst="cloudCallout">
            <a:avLst>
              <a:gd name="adj1" fmla="val 73972"/>
              <a:gd name="adj2" fmla="val 2596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28DA5CF-B1B2-DA8F-DD03-3A8AB2011816}"/>
              </a:ext>
            </a:extLst>
          </p:cNvPr>
          <p:cNvSpPr txBox="1">
            <a:spLocks/>
          </p:cNvSpPr>
          <p:nvPr/>
        </p:nvSpPr>
        <p:spPr>
          <a:xfrm>
            <a:off x="8570913" y="4657725"/>
            <a:ext cx="6553200" cy="1484313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Brauchen wir wirklich eine Histologie?</a:t>
            </a:r>
            <a:r>
              <a:rPr lang="de-CH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feld 2">
            <a:extLst>
              <a:ext uri="{FF2B5EF4-FFF2-40B4-BE49-F238E27FC236}">
                <a16:creationId xmlns:a16="http://schemas.microsoft.com/office/drawing/2014/main" id="{F46B28E4-5E66-F7C9-4963-5220C4207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4650" y="1033463"/>
            <a:ext cx="6261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GB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7 Jahre alter Knabe</a:t>
            </a:r>
          </a:p>
        </p:txBody>
      </p:sp>
      <p:pic>
        <p:nvPicPr>
          <p:cNvPr id="54275" name="Picture 4" descr="C:\Users\Stephen\Desktop\NielOtt-Borrelienlymphocytom\09.11.2017\DSC_1191.JPG">
            <a:extLst>
              <a:ext uri="{FF2B5EF4-FFF2-40B4-BE49-F238E27FC236}">
                <a16:creationId xmlns:a16="http://schemas.microsoft.com/office/drawing/2014/main" id="{5A5B6C6F-2841-D19D-63F9-1E8F952CC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" r="-810"/>
          <a:stretch>
            <a:fillRect/>
          </a:stretch>
        </p:blipFill>
        <p:spPr bwMode="auto">
          <a:xfrm>
            <a:off x="-23813" y="0"/>
            <a:ext cx="8543926" cy="1000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: abgerundete Ecken 2">
            <a:extLst>
              <a:ext uri="{FF2B5EF4-FFF2-40B4-BE49-F238E27FC236}">
                <a16:creationId xmlns:a16="http://schemas.microsoft.com/office/drawing/2014/main" id="{69D523B2-317D-8531-267E-B1752A03EC83}"/>
              </a:ext>
            </a:extLst>
          </p:cNvPr>
          <p:cNvSpPr/>
          <p:nvPr/>
        </p:nvSpPr>
        <p:spPr>
          <a:xfrm>
            <a:off x="2903538" y="47625"/>
            <a:ext cx="3200400" cy="28956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3E01679-8781-07D1-D7C5-8E7B47A0B320}"/>
              </a:ext>
            </a:extLst>
          </p:cNvPr>
          <p:cNvSpPr txBox="1">
            <a:spLocks/>
          </p:cNvSpPr>
          <p:nvPr/>
        </p:nvSpPr>
        <p:spPr>
          <a:xfrm>
            <a:off x="9383713" y="4824413"/>
            <a:ext cx="8353425" cy="3455987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Labor:</a:t>
            </a:r>
            <a:r>
              <a:rPr lang="de-CH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de-CH" sz="40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  <p:pic>
        <p:nvPicPr>
          <p:cNvPr id="54278" name="Grafik 8">
            <a:extLst>
              <a:ext uri="{FF2B5EF4-FFF2-40B4-BE49-F238E27FC236}">
                <a16:creationId xmlns:a16="http://schemas.microsoft.com/office/drawing/2014/main" id="{C16788BD-2EEF-5106-C872-2DE4A2124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725" y="1957388"/>
            <a:ext cx="2354263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enkblase: wolkenförmig 9">
            <a:extLst>
              <a:ext uri="{FF2B5EF4-FFF2-40B4-BE49-F238E27FC236}">
                <a16:creationId xmlns:a16="http://schemas.microsoft.com/office/drawing/2014/main" id="{E0A54C85-F5F7-9D5A-AC56-C52FCD085A2B}"/>
              </a:ext>
            </a:extLst>
          </p:cNvPr>
          <p:cNvSpPr/>
          <p:nvPr/>
        </p:nvSpPr>
        <p:spPr>
          <a:xfrm>
            <a:off x="11615738" y="2179638"/>
            <a:ext cx="4306887" cy="1995487"/>
          </a:xfrm>
          <a:prstGeom prst="cloudCallout">
            <a:avLst>
              <a:gd name="adj1" fmla="val 94259"/>
              <a:gd name="adj2" fmla="val 6788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520DE46-1F4F-04A7-6292-31FBE9BD93E7}"/>
              </a:ext>
            </a:extLst>
          </p:cNvPr>
          <p:cNvSpPr txBox="1">
            <a:spLocks/>
          </p:cNvSpPr>
          <p:nvPr/>
        </p:nvSpPr>
        <p:spPr>
          <a:xfrm>
            <a:off x="12682538" y="2605088"/>
            <a:ext cx="2533650" cy="792162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6000" b="1" dirty="0">
                <a:solidFill>
                  <a:srgbClr val="0070C0"/>
                </a:solidFill>
                <a:latin typeface="Calibri" panose="020F0502020204030204" pitchFamily="34" charset="0"/>
              </a:rPr>
              <a:t>Nein !!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BF4690A-AFC7-13DF-7B78-6743EA181548}"/>
              </a:ext>
            </a:extLst>
          </p:cNvPr>
          <p:cNvSpPr/>
          <p:nvPr/>
        </p:nvSpPr>
        <p:spPr>
          <a:xfrm>
            <a:off x="9338654" y="2737677"/>
            <a:ext cx="729271" cy="65322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feld 2">
            <a:extLst>
              <a:ext uri="{FF2B5EF4-FFF2-40B4-BE49-F238E27FC236}">
                <a16:creationId xmlns:a16="http://schemas.microsoft.com/office/drawing/2014/main" id="{F46B28E4-5E66-F7C9-4963-5220C4207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4650" y="1033463"/>
            <a:ext cx="6261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GB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7 Jahre alter Knabe</a:t>
            </a:r>
          </a:p>
        </p:txBody>
      </p:sp>
      <p:pic>
        <p:nvPicPr>
          <p:cNvPr id="54275" name="Picture 4" descr="C:\Users\Stephen\Desktop\NielOtt-Borrelienlymphocytom\09.11.2017\DSC_1191.JPG">
            <a:extLst>
              <a:ext uri="{FF2B5EF4-FFF2-40B4-BE49-F238E27FC236}">
                <a16:creationId xmlns:a16="http://schemas.microsoft.com/office/drawing/2014/main" id="{5A5B6C6F-2841-D19D-63F9-1E8F952CC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" r="-810"/>
          <a:stretch>
            <a:fillRect/>
          </a:stretch>
        </p:blipFill>
        <p:spPr bwMode="auto">
          <a:xfrm>
            <a:off x="-23813" y="0"/>
            <a:ext cx="8543926" cy="1000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: abgerundete Ecken 2">
            <a:extLst>
              <a:ext uri="{FF2B5EF4-FFF2-40B4-BE49-F238E27FC236}">
                <a16:creationId xmlns:a16="http://schemas.microsoft.com/office/drawing/2014/main" id="{69D523B2-317D-8531-267E-B1752A03EC83}"/>
              </a:ext>
            </a:extLst>
          </p:cNvPr>
          <p:cNvSpPr/>
          <p:nvPr/>
        </p:nvSpPr>
        <p:spPr>
          <a:xfrm>
            <a:off x="2903538" y="47625"/>
            <a:ext cx="3200400" cy="28956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3E01679-8781-07D1-D7C5-8E7B47A0B320}"/>
              </a:ext>
            </a:extLst>
          </p:cNvPr>
          <p:cNvSpPr txBox="1">
            <a:spLocks/>
          </p:cNvSpPr>
          <p:nvPr/>
        </p:nvSpPr>
        <p:spPr>
          <a:xfrm>
            <a:off x="9383713" y="4824413"/>
            <a:ext cx="8353425" cy="3455987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Labor:</a:t>
            </a:r>
            <a:r>
              <a:rPr lang="de-CH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4000" dirty="0" err="1">
                <a:latin typeface="Calibri" panose="020F0502020204030204" pitchFamily="34" charset="0"/>
              </a:rPr>
              <a:t>Unauff</a:t>
            </a:r>
            <a:r>
              <a:rPr lang="de-CH" sz="4000" dirty="0">
                <a:latin typeface="Calibri" panose="020F0502020204030204" pitchFamily="34" charset="0"/>
              </a:rPr>
              <a:t>. Diff. BB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4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Borrelienserologie</a:t>
            </a:r>
            <a:r>
              <a:rPr lang="de-CH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de-CH" sz="4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IgG</a:t>
            </a:r>
            <a:r>
              <a:rPr lang="de-CH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 + IgM -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4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Westernblot</a:t>
            </a:r>
            <a:r>
              <a:rPr lang="de-CH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: 5 spezifische Bande +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40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  <p:pic>
        <p:nvPicPr>
          <p:cNvPr id="54278" name="Grafik 8">
            <a:extLst>
              <a:ext uri="{FF2B5EF4-FFF2-40B4-BE49-F238E27FC236}">
                <a16:creationId xmlns:a16="http://schemas.microsoft.com/office/drawing/2014/main" id="{C16788BD-2EEF-5106-C872-2DE4A2124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725" y="1957388"/>
            <a:ext cx="2354263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enkblase: wolkenförmig 9">
            <a:extLst>
              <a:ext uri="{FF2B5EF4-FFF2-40B4-BE49-F238E27FC236}">
                <a16:creationId xmlns:a16="http://schemas.microsoft.com/office/drawing/2014/main" id="{E0A54C85-F5F7-9D5A-AC56-C52FCD085A2B}"/>
              </a:ext>
            </a:extLst>
          </p:cNvPr>
          <p:cNvSpPr/>
          <p:nvPr/>
        </p:nvSpPr>
        <p:spPr>
          <a:xfrm>
            <a:off x="11615738" y="2179638"/>
            <a:ext cx="4306887" cy="1995487"/>
          </a:xfrm>
          <a:prstGeom prst="cloudCallout">
            <a:avLst>
              <a:gd name="adj1" fmla="val 94259"/>
              <a:gd name="adj2" fmla="val 6788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520DE46-1F4F-04A7-6292-31FBE9BD93E7}"/>
              </a:ext>
            </a:extLst>
          </p:cNvPr>
          <p:cNvSpPr txBox="1">
            <a:spLocks/>
          </p:cNvSpPr>
          <p:nvPr/>
        </p:nvSpPr>
        <p:spPr>
          <a:xfrm>
            <a:off x="12682538" y="2605088"/>
            <a:ext cx="2533650" cy="792162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6000" b="1" dirty="0">
                <a:solidFill>
                  <a:srgbClr val="0070C0"/>
                </a:solidFill>
                <a:latin typeface="Calibri" panose="020F0502020204030204" pitchFamily="34" charset="0"/>
              </a:rPr>
              <a:t>Nein !!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00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16FC53B3-A186-BB19-204D-CFE086624AFE}"/>
              </a:ext>
            </a:extLst>
          </p:cNvPr>
          <p:cNvSpPr/>
          <p:nvPr/>
        </p:nvSpPr>
        <p:spPr>
          <a:xfrm>
            <a:off x="5819775" y="5903913"/>
            <a:ext cx="11917363" cy="18684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6323" name="Titel 1">
            <a:extLst>
              <a:ext uri="{FF2B5EF4-FFF2-40B4-BE49-F238E27FC236}">
                <a16:creationId xmlns:a16="http://schemas.microsoft.com/office/drawing/2014/main" id="{8A86153E-83F9-8DF9-5EBC-E34EEA96D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163" y="431800"/>
            <a:ext cx="61928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Diagnose</a:t>
            </a:r>
            <a:endParaRPr lang="en-GB" altLang="de-DE" sz="54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78CE8DE-C9F9-1893-EE8D-3587EFC4511D}"/>
              </a:ext>
            </a:extLst>
          </p:cNvPr>
          <p:cNvSpPr txBox="1">
            <a:spLocks/>
          </p:cNvSpPr>
          <p:nvPr/>
        </p:nvSpPr>
        <p:spPr>
          <a:xfrm>
            <a:off x="5819775" y="1727200"/>
            <a:ext cx="6551613" cy="3455988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Labor:</a:t>
            </a:r>
            <a:r>
              <a:rPr lang="de-CH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dirty="0" err="1">
                <a:latin typeface="Calibri" panose="020F0502020204030204" pitchFamily="34" charset="0"/>
              </a:rPr>
              <a:t>Unauff</a:t>
            </a:r>
            <a:r>
              <a:rPr lang="de-CH" sz="3200" dirty="0">
                <a:latin typeface="Calibri" panose="020F0502020204030204" pitchFamily="34" charset="0"/>
              </a:rPr>
              <a:t>. Diff. BB</a:t>
            </a:r>
            <a:endParaRPr lang="de-CH" sz="16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Borrelienserologie</a:t>
            </a:r>
            <a:r>
              <a:rPr lang="de-CH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de-CH" sz="32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IgG</a:t>
            </a:r>
            <a:r>
              <a:rPr lang="de-CH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 + IgM -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Westernblot</a:t>
            </a:r>
            <a:r>
              <a:rPr lang="de-CH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: 5 spezifische Bande+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  <p:pic>
        <p:nvPicPr>
          <p:cNvPr id="56325" name="Picture 4" descr="C:\Users\Stephen\Desktop\NielOtt-Borrelienlymphocytom\09.11.2017\DSC_1191.JPG">
            <a:extLst>
              <a:ext uri="{FF2B5EF4-FFF2-40B4-BE49-F238E27FC236}">
                <a16:creationId xmlns:a16="http://schemas.microsoft.com/office/drawing/2014/main" id="{A7AF70DE-7643-7D79-A37D-DC9D6C469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" r="-810"/>
          <a:stretch>
            <a:fillRect/>
          </a:stretch>
        </p:blipFill>
        <p:spPr bwMode="auto">
          <a:xfrm>
            <a:off x="166688" y="1727200"/>
            <a:ext cx="516255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: abgerundete Ecken 2">
            <a:extLst>
              <a:ext uri="{FF2B5EF4-FFF2-40B4-BE49-F238E27FC236}">
                <a16:creationId xmlns:a16="http://schemas.microsoft.com/office/drawing/2014/main" id="{BEF8779D-0C0C-0B70-CBDB-9D4C7FA9E520}"/>
              </a:ext>
            </a:extLst>
          </p:cNvPr>
          <p:cNvSpPr/>
          <p:nvPr/>
        </p:nvSpPr>
        <p:spPr>
          <a:xfrm>
            <a:off x="1966913" y="1943100"/>
            <a:ext cx="1760537" cy="1887538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E440373-B4D9-6629-F6F9-A17C43BE8092}"/>
              </a:ext>
            </a:extLst>
          </p:cNvPr>
          <p:cNvSpPr txBox="1">
            <a:spLocks/>
          </p:cNvSpPr>
          <p:nvPr/>
        </p:nvSpPr>
        <p:spPr>
          <a:xfrm>
            <a:off x="5999163" y="6043613"/>
            <a:ext cx="11593512" cy="1728787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4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Lymphadenosis</a:t>
            </a:r>
            <a:r>
              <a:rPr lang="de-CH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CH" sz="4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cutis</a:t>
            </a:r>
            <a:r>
              <a:rPr lang="de-CH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CH" sz="4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benigna</a:t>
            </a:r>
            <a:r>
              <a:rPr lang="de-CH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 bei Borreliose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600" dirty="0">
                <a:latin typeface="Calibri" panose="020F0502020204030204" pitchFamily="34" charset="0"/>
              </a:rPr>
              <a:t>Typische Klinik &amp; Lokalisation &amp; passendes Labor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16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  <p:pic>
        <p:nvPicPr>
          <p:cNvPr id="56328" name="Grafik 10">
            <a:extLst>
              <a:ext uri="{FF2B5EF4-FFF2-40B4-BE49-F238E27FC236}">
                <a16:creationId xmlns:a16="http://schemas.microsoft.com/office/drawing/2014/main" id="{C51F455E-4C5D-A8EE-A1AB-68CC74E9A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8413" y="1500188"/>
            <a:ext cx="2354262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B83CD309-FD65-FBF3-5252-19D3E30048E8}"/>
              </a:ext>
            </a:extLst>
          </p:cNvPr>
          <p:cNvSpPr/>
          <p:nvPr/>
        </p:nvSpPr>
        <p:spPr>
          <a:xfrm>
            <a:off x="454025" y="1793875"/>
            <a:ext cx="17354550" cy="7566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E055E399-650C-9709-B63A-6FCDFDC2A1E3}"/>
              </a:ext>
            </a:extLst>
          </p:cNvPr>
          <p:cNvSpPr txBox="1">
            <a:spLocks/>
          </p:cNvSpPr>
          <p:nvPr/>
        </p:nvSpPr>
        <p:spPr>
          <a:xfrm>
            <a:off x="3478213" y="1808163"/>
            <a:ext cx="14074775" cy="7848600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dirty="0">
                <a:latin typeface="Calibri" panose="020F0502020204030204" pitchFamily="34" charset="0"/>
              </a:rPr>
              <a:t>Seltene Hautmanifestation der Borreliose, Kinder 3x häufiger als Erwachsene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16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dirty="0">
                <a:latin typeface="Calibri" panose="020F0502020204030204" pitchFamily="34" charset="0"/>
              </a:rPr>
              <a:t>Frühe Phase der hämatogenen Dissemination, ca. 2 Mo. nach Zeckenbiss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dirty="0">
                <a:latin typeface="Calibri" panose="020F0502020204030204" pitchFamily="34" charset="0"/>
              </a:rPr>
              <a:t>Proliferation </a:t>
            </a:r>
            <a:r>
              <a:rPr lang="de-CH" sz="3200" dirty="0" err="1">
                <a:latin typeface="Calibri" panose="020F0502020204030204" pitchFamily="34" charset="0"/>
              </a:rPr>
              <a:t>polyklonaler</a:t>
            </a:r>
            <a:r>
              <a:rPr lang="de-CH" sz="3200" dirty="0">
                <a:latin typeface="Calibri" panose="020F0502020204030204" pitchFamily="34" charset="0"/>
              </a:rPr>
              <a:t> B- Lymphozyten, </a:t>
            </a:r>
            <a:r>
              <a:rPr lang="de-CH" sz="3200" dirty="0" err="1">
                <a:latin typeface="Calibri" panose="020F0502020204030204" pitchFamily="34" charset="0"/>
              </a:rPr>
              <a:t>Borreliennachweis</a:t>
            </a:r>
            <a:r>
              <a:rPr lang="de-CH" sz="3200" dirty="0">
                <a:latin typeface="Calibri" panose="020F0502020204030204" pitchFamily="34" charset="0"/>
              </a:rPr>
              <a:t> im betroffenen  Gewebe möglich(PCR)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16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dirty="0">
                <a:latin typeface="Calibri" panose="020F0502020204030204" pitchFamily="34" charset="0"/>
              </a:rPr>
              <a:t>Ohr &gt; Mamille &gt; Skrotum,  in Distanz zum Zeckenbiss 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16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dirty="0">
                <a:latin typeface="Calibri" panose="020F0502020204030204" pitchFamily="34" charset="0"/>
              </a:rPr>
              <a:t>Typische Klinik, Serologie+ Western Blot+ typischer Verlauf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dirty="0">
                <a:latin typeface="Calibri" panose="020F0502020204030204" pitchFamily="34" charset="0"/>
              </a:rPr>
              <a:t>Im Zweifel: Biopsie z. A. Lymphom.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14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dirty="0">
                <a:latin typeface="Calibri" panose="020F0502020204030204" pitchFamily="34" charset="0"/>
              </a:rPr>
              <a:t>Spontane Rückbildung innerhalb von Monaten- Jahren, 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3200" dirty="0">
                <a:latin typeface="Calibri" panose="020F0502020204030204" pitchFamily="34" charset="0"/>
              </a:rPr>
              <a:t>      beschleunigt durch Antibiose 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16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  <p:sp>
        <p:nvSpPr>
          <p:cNvPr id="57348" name="Titel 1">
            <a:extLst>
              <a:ext uri="{FF2B5EF4-FFF2-40B4-BE49-F238E27FC236}">
                <a16:creationId xmlns:a16="http://schemas.microsoft.com/office/drawing/2014/main" id="{C6E7B2FB-C557-412F-B6D2-BE7965626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025" y="296863"/>
            <a:ext cx="106711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Borrelienlymphozytom, Eckdaten</a:t>
            </a:r>
            <a:endParaRPr lang="en-GB" altLang="de-DE" sz="54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477C600-38CA-9232-238D-B226E7519851}"/>
              </a:ext>
            </a:extLst>
          </p:cNvPr>
          <p:cNvSpPr txBox="1">
            <a:spLocks/>
          </p:cNvSpPr>
          <p:nvPr/>
        </p:nvSpPr>
        <p:spPr>
          <a:xfrm>
            <a:off x="958850" y="5008563"/>
            <a:ext cx="2519363" cy="1081087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Lokalisation: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54391B43-1575-C11A-B84A-5F53C5B5BF78}"/>
              </a:ext>
            </a:extLst>
          </p:cNvPr>
          <p:cNvSpPr txBox="1">
            <a:spLocks/>
          </p:cNvSpPr>
          <p:nvPr/>
        </p:nvSpPr>
        <p:spPr>
          <a:xfrm>
            <a:off x="1020763" y="7775575"/>
            <a:ext cx="2520950" cy="1081088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Verlauf: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8612688-ED5D-4C9A-9BEA-E36E1058C59E}"/>
              </a:ext>
            </a:extLst>
          </p:cNvPr>
          <p:cNvSpPr txBox="1">
            <a:spLocks/>
          </p:cNvSpPr>
          <p:nvPr/>
        </p:nvSpPr>
        <p:spPr>
          <a:xfrm>
            <a:off x="1020763" y="6049963"/>
            <a:ext cx="2520950" cy="1081087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Diagnose: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B91376D-7D3E-2A72-B33E-1BFAFC058574}"/>
              </a:ext>
            </a:extLst>
          </p:cNvPr>
          <p:cNvSpPr txBox="1">
            <a:spLocks/>
          </p:cNvSpPr>
          <p:nvPr/>
        </p:nvSpPr>
        <p:spPr>
          <a:xfrm>
            <a:off x="993775" y="1793875"/>
            <a:ext cx="2520950" cy="1079500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Inzidenz: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C4E73CFA-1F14-03F6-7F59-C9C432B7541A}"/>
              </a:ext>
            </a:extLst>
          </p:cNvPr>
          <p:cNvSpPr txBox="1">
            <a:spLocks/>
          </p:cNvSpPr>
          <p:nvPr/>
        </p:nvSpPr>
        <p:spPr>
          <a:xfrm>
            <a:off x="958850" y="2873375"/>
            <a:ext cx="2519363" cy="1081088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Pathogenese: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C:\Users\Stephen\Desktop\NielOtt-Borrelienlymphocytom\14.12.2017\IMG_2012.JPG">
            <a:extLst>
              <a:ext uri="{FF2B5EF4-FFF2-40B4-BE49-F238E27FC236}">
                <a16:creationId xmlns:a16="http://schemas.microsoft.com/office/drawing/2014/main" id="{E86342AA-24FD-81EC-8FE4-94E24ACC1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2713038"/>
            <a:ext cx="3914775" cy="58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4" descr="C:\Users\Stephen\Desktop\NielOtt-Borrelienlymphocytom\09.11.2017\DSC_1191.JPG">
            <a:extLst>
              <a:ext uri="{FF2B5EF4-FFF2-40B4-BE49-F238E27FC236}">
                <a16:creationId xmlns:a16="http://schemas.microsoft.com/office/drawing/2014/main" id="{ABFEDD8D-99EC-46FD-D32C-B0478AE46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2713038"/>
            <a:ext cx="404812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2" descr="C:\Users\Stephen\Desktop\NielOtt-Borrelienlymphocytom\18.01.2018\IMG_2119.JPG">
            <a:extLst>
              <a:ext uri="{FF2B5EF4-FFF2-40B4-BE49-F238E27FC236}">
                <a16:creationId xmlns:a16="http://schemas.microsoft.com/office/drawing/2014/main" id="{D8C93F8D-FC1B-7F97-383E-3B2923E0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7"/>
          <a:stretch>
            <a:fillRect/>
          </a:stretch>
        </p:blipFill>
        <p:spPr bwMode="auto">
          <a:xfrm>
            <a:off x="9344025" y="2708275"/>
            <a:ext cx="4027488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2" descr="C:\Users\Stephen\Desktop\CaseReportBorrelienLymphocytom\01.03.2018\IMG_2224.JPG">
            <a:extLst>
              <a:ext uri="{FF2B5EF4-FFF2-40B4-BE49-F238E27FC236}">
                <a16:creationId xmlns:a16="http://schemas.microsoft.com/office/drawing/2014/main" id="{33247493-E09B-4559-EE4D-BA2DC29F5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513" y="2713038"/>
            <a:ext cx="3887787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feld 18">
            <a:extLst>
              <a:ext uri="{FF2B5EF4-FFF2-40B4-BE49-F238E27FC236}">
                <a16:creationId xmlns:a16="http://schemas.microsoft.com/office/drawing/2014/main" id="{9B04321D-D725-3B68-4E61-0FCE1FB93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2693988"/>
            <a:ext cx="15882938" cy="58007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59399" name="Titel 1">
            <a:extLst>
              <a:ext uri="{FF2B5EF4-FFF2-40B4-BE49-F238E27FC236}">
                <a16:creationId xmlns:a16="http://schemas.microsoft.com/office/drawing/2014/main" id="{3EFB5999-3DE0-4B4C-3D7C-99526388E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0" y="1409700"/>
            <a:ext cx="1677828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Verlauf Borrelienlymphozytom über 3 Monate</a:t>
            </a:r>
            <a:endParaRPr lang="en-GB" altLang="de-DE" sz="54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59400" name="Textfeld 9">
            <a:extLst>
              <a:ext uri="{FF2B5EF4-FFF2-40B4-BE49-F238E27FC236}">
                <a16:creationId xmlns:a16="http://schemas.microsoft.com/office/drawing/2014/main" id="{A2595260-9B0F-3F70-EF91-4798FAF90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8013" y="7343775"/>
            <a:ext cx="503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DE" altLang="de-DE"/>
              <a:t>A</a:t>
            </a:r>
            <a:endParaRPr lang="en-GB" altLang="de-DE"/>
          </a:p>
        </p:txBody>
      </p:sp>
      <p:sp>
        <p:nvSpPr>
          <p:cNvPr id="59401" name="Textfeld 11">
            <a:extLst>
              <a:ext uri="{FF2B5EF4-FFF2-40B4-BE49-F238E27FC236}">
                <a16:creationId xmlns:a16="http://schemas.microsoft.com/office/drawing/2014/main" id="{8EF79C1A-8509-B229-EB1A-FB01C4C88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300" y="7345363"/>
            <a:ext cx="31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DE" altLang="de-DE"/>
              <a:t>B</a:t>
            </a:r>
            <a:endParaRPr lang="en-GB" altLang="de-DE"/>
          </a:p>
        </p:txBody>
      </p:sp>
      <p:sp>
        <p:nvSpPr>
          <p:cNvPr id="59402" name="Textfeld 14">
            <a:extLst>
              <a:ext uri="{FF2B5EF4-FFF2-40B4-BE49-F238E27FC236}">
                <a16:creationId xmlns:a16="http://schemas.microsoft.com/office/drawing/2014/main" id="{575D9722-A0C2-46D4-6897-FD381896E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3175" y="7185025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DE" altLang="de-DE"/>
              <a:t>C</a:t>
            </a:r>
            <a:endParaRPr lang="en-GB" altLang="de-DE"/>
          </a:p>
        </p:txBody>
      </p:sp>
      <p:sp>
        <p:nvSpPr>
          <p:cNvPr id="59403" name="Textfeld 16">
            <a:extLst>
              <a:ext uri="{FF2B5EF4-FFF2-40B4-BE49-F238E27FC236}">
                <a16:creationId xmlns:a16="http://schemas.microsoft.com/office/drawing/2014/main" id="{2B0A35C6-5578-E0B0-964E-9CE105A7E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7988" y="7150100"/>
            <a:ext cx="327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DE" altLang="de-DE"/>
              <a:t>D</a:t>
            </a:r>
            <a:endParaRPr lang="en-GB" alt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7295C7B-57A2-087F-86AF-BB296F64E575}"/>
              </a:ext>
            </a:extLst>
          </p:cNvPr>
          <p:cNvSpPr/>
          <p:nvPr/>
        </p:nvSpPr>
        <p:spPr>
          <a:xfrm>
            <a:off x="3400425" y="8636000"/>
            <a:ext cx="2867025" cy="696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Amoxicillin</a:t>
            </a:r>
            <a:endParaRPr lang="en-GB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59405" name="Textfeld 19">
            <a:extLst>
              <a:ext uri="{FF2B5EF4-FFF2-40B4-BE49-F238E27FC236}">
                <a16:creationId xmlns:a16="http://schemas.microsoft.com/office/drawing/2014/main" id="{51736DC4-3DB2-64F8-050F-7EABBC8B4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9548813"/>
            <a:ext cx="1525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DE" altLang="de-DE" sz="2800"/>
              <a:t>Diagnose</a:t>
            </a:r>
            <a:endParaRPr lang="en-GB" altLang="de-DE" sz="2800"/>
          </a:p>
        </p:txBody>
      </p:sp>
      <p:sp>
        <p:nvSpPr>
          <p:cNvPr id="59406" name="Textfeld 20">
            <a:extLst>
              <a:ext uri="{FF2B5EF4-FFF2-40B4-BE49-F238E27FC236}">
                <a16:creationId xmlns:a16="http://schemas.microsoft.com/office/drawing/2014/main" id="{CF10AC46-BC79-309C-B064-3DFFCA0B8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3" y="9520238"/>
            <a:ext cx="10334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DE" altLang="de-DE" sz="2800"/>
              <a:t>4 Wo.</a:t>
            </a:r>
            <a:endParaRPr lang="en-GB" altLang="de-DE" sz="2800"/>
          </a:p>
        </p:txBody>
      </p:sp>
      <p:sp>
        <p:nvSpPr>
          <p:cNvPr id="59407" name="Textfeld 21">
            <a:extLst>
              <a:ext uri="{FF2B5EF4-FFF2-40B4-BE49-F238E27FC236}">
                <a16:creationId xmlns:a16="http://schemas.microsoft.com/office/drawing/2014/main" id="{89D958FA-B6D5-E69E-FFF7-364A6BC11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5650" y="9567863"/>
            <a:ext cx="10334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DE" altLang="de-DE" sz="2800"/>
              <a:t>8 Wo.</a:t>
            </a:r>
            <a:endParaRPr lang="en-GB" altLang="de-DE" sz="2800"/>
          </a:p>
        </p:txBody>
      </p:sp>
      <p:sp>
        <p:nvSpPr>
          <p:cNvPr id="59408" name="Textfeld 22">
            <a:extLst>
              <a:ext uri="{FF2B5EF4-FFF2-40B4-BE49-F238E27FC236}">
                <a16:creationId xmlns:a16="http://schemas.microsoft.com/office/drawing/2014/main" id="{827DC191-48A9-CD9D-FCD0-DC6C02077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9975" y="9504363"/>
            <a:ext cx="1216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DE" altLang="de-DE" sz="2800"/>
              <a:t>12 Wo.</a:t>
            </a:r>
            <a:endParaRPr lang="en-GB" altLang="de-DE" sz="2800"/>
          </a:p>
        </p:txBody>
      </p:sp>
      <p:sp>
        <p:nvSpPr>
          <p:cNvPr id="24" name="Pfeil: nach rechts 12">
            <a:extLst>
              <a:ext uri="{FF2B5EF4-FFF2-40B4-BE49-F238E27FC236}">
                <a16:creationId xmlns:a16="http://schemas.microsoft.com/office/drawing/2014/main" id="{A334F111-98E0-672A-4BD0-07E45790B0D8}"/>
              </a:ext>
            </a:extLst>
          </p:cNvPr>
          <p:cNvSpPr/>
          <p:nvPr/>
        </p:nvSpPr>
        <p:spPr>
          <a:xfrm>
            <a:off x="1376363" y="9288463"/>
            <a:ext cx="15882937" cy="387350"/>
          </a:xfrm>
          <a:prstGeom prst="rightArrow">
            <a:avLst>
              <a:gd name="adj1" fmla="val 50000"/>
              <a:gd name="adj2" fmla="val 1181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Rechteck: abgerundete Ecken 2">
            <a:extLst>
              <a:ext uri="{FF2B5EF4-FFF2-40B4-BE49-F238E27FC236}">
                <a16:creationId xmlns:a16="http://schemas.microsoft.com/office/drawing/2014/main" id="{B96200E1-89C5-F330-5EBE-64B9DFFBB15C}"/>
              </a:ext>
            </a:extLst>
          </p:cNvPr>
          <p:cNvSpPr/>
          <p:nvPr/>
        </p:nvSpPr>
        <p:spPr>
          <a:xfrm>
            <a:off x="3219450" y="2811463"/>
            <a:ext cx="1457325" cy="174466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C0C0DF4-1392-6C1E-E414-24455F8A3896}"/>
              </a:ext>
            </a:extLst>
          </p:cNvPr>
          <p:cNvSpPr/>
          <p:nvPr/>
        </p:nvSpPr>
        <p:spPr>
          <a:xfrm>
            <a:off x="14519275" y="2889250"/>
            <a:ext cx="1455738" cy="174466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Rechteck: abgerundete Ecken 2">
            <a:extLst>
              <a:ext uri="{FF2B5EF4-FFF2-40B4-BE49-F238E27FC236}">
                <a16:creationId xmlns:a16="http://schemas.microsoft.com/office/drawing/2014/main" id="{4F3BA9AE-AFDA-9FF5-7BBC-4ED5A3F97734}"/>
              </a:ext>
            </a:extLst>
          </p:cNvPr>
          <p:cNvSpPr/>
          <p:nvPr/>
        </p:nvSpPr>
        <p:spPr>
          <a:xfrm>
            <a:off x="10231438" y="3732213"/>
            <a:ext cx="1455737" cy="174466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Rechteck: abgerundete Ecken 2">
            <a:extLst>
              <a:ext uri="{FF2B5EF4-FFF2-40B4-BE49-F238E27FC236}">
                <a16:creationId xmlns:a16="http://schemas.microsoft.com/office/drawing/2014/main" id="{404DDA40-C147-7D39-B34D-435940D83EC9}"/>
              </a:ext>
            </a:extLst>
          </p:cNvPr>
          <p:cNvSpPr/>
          <p:nvPr/>
        </p:nvSpPr>
        <p:spPr>
          <a:xfrm>
            <a:off x="6519863" y="2889250"/>
            <a:ext cx="1457325" cy="174466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Grafik 4">
            <a:extLst>
              <a:ext uri="{FF2B5EF4-FFF2-40B4-BE49-F238E27FC236}">
                <a16:creationId xmlns:a16="http://schemas.microsoft.com/office/drawing/2014/main" id="{438DBF6E-DED4-CE33-5A09-A0EB972B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3024188"/>
            <a:ext cx="7775575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itel 1">
            <a:extLst>
              <a:ext uri="{FF2B5EF4-FFF2-40B4-BE49-F238E27FC236}">
                <a16:creationId xmlns:a16="http://schemas.microsoft.com/office/drawing/2014/main" id="{413E9EEF-9E67-C44D-B415-92B5027B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988" y="358775"/>
            <a:ext cx="158432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Dieses Bild kennen wir alle aus dem Medizinstudium!</a:t>
            </a: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e-DE" altLang="de-DE" sz="5400" b="1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4800" b="1">
                <a:solidFill>
                  <a:srgbClr val="0070C0"/>
                </a:solidFill>
                <a:latin typeface="Calibri" panose="020F0502020204030204" pitchFamily="34" charset="0"/>
              </a:rPr>
              <a:t>Die typische Examensfrage </a:t>
            </a:r>
            <a:endParaRPr lang="en-GB" altLang="de-DE" sz="48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62468" name="Textfeld 6">
            <a:extLst>
              <a:ext uri="{FF2B5EF4-FFF2-40B4-BE49-F238E27FC236}">
                <a16:creationId xmlns:a16="http://schemas.microsoft.com/office/drawing/2014/main" id="{364F96B6-325D-D823-A0D7-3AE2BB2E4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663" y="8816975"/>
            <a:ext cx="6624637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de-DE" altLang="de-DE" sz="1600" b="1">
                <a:solidFill>
                  <a:schemeClr val="bg1"/>
                </a:solidFill>
              </a:rPr>
              <a:t>C. Pakmen et al., Borrelia associated Lymphom, 2009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1EBDFBE-64B5-0D23-A28B-7E64AF78839C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1"/>
            </p:custDataLst>
          </p:nvPr>
        </p:nvSpPr>
        <p:spPr>
          <a:xfrm>
            <a:off x="671513" y="658813"/>
            <a:ext cx="17424400" cy="2087562"/>
          </a:xfrm>
        </p:spPr>
        <p:txBody>
          <a:bodyPr/>
          <a:lstStyle/>
          <a:p>
            <a:pPr algn="ctr" defTabSz="1439997" fontAlgn="auto">
              <a:spcAft>
                <a:spcPts val="0"/>
              </a:spcAft>
              <a:defRPr lang="de-DE"/>
            </a:pPr>
            <a:r>
              <a:rPr sz="5400" dirty="0">
                <a:solidFill>
                  <a:schemeClr val="tx1"/>
                </a:solidFill>
              </a:rPr>
              <a:t>Aus Respekt vor unseren Patienten!!!</a:t>
            </a:r>
          </a:p>
        </p:txBody>
      </p:sp>
      <p:pic>
        <p:nvPicPr>
          <p:cNvPr id="29699" name="Grafik 3" descr="31pTRD5DdmL">
            <a:extLst>
              <a:ext uri="{FF2B5EF4-FFF2-40B4-BE49-F238E27FC236}">
                <a16:creationId xmlns:a16="http://schemas.microsoft.com/office/drawing/2014/main" id="{407C1D12-7B5C-B804-1652-665769AF7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871663"/>
            <a:ext cx="11714163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feld 2">
            <a:extLst>
              <a:ext uri="{FF2B5EF4-FFF2-40B4-BE49-F238E27FC236}">
                <a16:creationId xmlns:a16="http://schemas.microsoft.com/office/drawing/2014/main" id="{9C41C046-74CE-B0C8-B0C7-4DD52D409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47763" y="4967288"/>
            <a:ext cx="403225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DE" altLang="de-DE" sz="8000" b="1">
                <a:solidFill>
                  <a:srgbClr val="C00000"/>
                </a:solidFill>
              </a:rPr>
              <a:t>Danke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>
            <a:extLst>
              <a:ext uri="{FF2B5EF4-FFF2-40B4-BE49-F238E27FC236}">
                <a16:creationId xmlns:a16="http://schemas.microsoft.com/office/drawing/2014/main" id="{F36D5A22-2B9C-30D5-241E-322AA370D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338" y="792163"/>
            <a:ext cx="74580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Borrelienlymphozytom</a:t>
            </a:r>
            <a:endParaRPr lang="en-GB" altLang="de-DE" sz="54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63491" name="Grafik 5">
            <a:extLst>
              <a:ext uri="{FF2B5EF4-FFF2-40B4-BE49-F238E27FC236}">
                <a16:creationId xmlns:a16="http://schemas.microsoft.com/office/drawing/2014/main" id="{569098F4-B54E-5752-DB14-72A39E34C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1885950"/>
            <a:ext cx="6192837" cy="812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Grafik 6" descr="IMG_0608">
            <a:extLst>
              <a:ext uri="{FF2B5EF4-FFF2-40B4-BE49-F238E27FC236}">
                <a16:creationId xmlns:a16="http://schemas.microsoft.com/office/drawing/2014/main" id="{C6062F96-11C3-DF25-C189-3698C1A60AE9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013" y="2879725"/>
            <a:ext cx="6969125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AutoShape 4">
            <a:extLst>
              <a:ext uri="{FF2B5EF4-FFF2-40B4-BE49-F238E27FC236}">
                <a16:creationId xmlns:a16="http://schemas.microsoft.com/office/drawing/2014/main" id="{B6C31EEF-FA3A-77D2-968C-CA86ECED5A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47213" y="5246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el 1">
            <a:extLst>
              <a:ext uri="{FF2B5EF4-FFF2-40B4-BE49-F238E27FC236}">
                <a16:creationId xmlns:a16="http://schemas.microsoft.com/office/drawing/2014/main" id="{E3987831-DA4B-5B71-6502-8D909E273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647700"/>
            <a:ext cx="129254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Harte geschwollene Helix, stark fluktuierend</a:t>
            </a:r>
            <a:endParaRPr lang="en-GB" altLang="de-DE" sz="54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64515" name="AutoShape 4">
            <a:extLst>
              <a:ext uri="{FF2B5EF4-FFF2-40B4-BE49-F238E27FC236}">
                <a16:creationId xmlns:a16="http://schemas.microsoft.com/office/drawing/2014/main" id="{AC512756-D9EC-7A9F-D082-9548BF159E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47213" y="5246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64516" name="Grafik 9">
            <a:extLst>
              <a:ext uri="{FF2B5EF4-FFF2-40B4-BE49-F238E27FC236}">
                <a16:creationId xmlns:a16="http://schemas.microsoft.com/office/drawing/2014/main" id="{349770AF-C9A5-E480-A21B-B545DE651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3" t="27242" r="10210" b="20670"/>
          <a:stretch>
            <a:fillRect/>
          </a:stretch>
        </p:blipFill>
        <p:spPr bwMode="auto">
          <a:xfrm>
            <a:off x="10247313" y="2016125"/>
            <a:ext cx="6505575" cy="793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Grafik 12">
            <a:extLst>
              <a:ext uri="{FF2B5EF4-FFF2-40B4-BE49-F238E27FC236}">
                <a16:creationId xmlns:a16="http://schemas.microsoft.com/office/drawing/2014/main" id="{785F2379-726F-387B-A5C3-55E3AD0F8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8" t="24664" r="8598" b="23248"/>
          <a:stretch>
            <a:fillRect/>
          </a:stretch>
        </p:blipFill>
        <p:spPr bwMode="auto">
          <a:xfrm>
            <a:off x="2038350" y="1992313"/>
            <a:ext cx="6481763" cy="796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8">
            <a:extLst>
              <a:ext uri="{FF2B5EF4-FFF2-40B4-BE49-F238E27FC236}">
                <a16:creationId xmlns:a16="http://schemas.microsoft.com/office/drawing/2014/main" id="{A101E072-BE8D-CA2C-2993-62678F5DE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130" y="3743697"/>
            <a:ext cx="1117609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Main graphic">
            <a:extLst>
              <a:ext uri="{FF2B5EF4-FFF2-40B4-BE49-F238E27FC236}">
                <a16:creationId xmlns:a16="http://schemas.microsoft.com/office/drawing/2014/main" id="{65B3B6B4-2BAC-FFFD-719E-9B4295F8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650"/>
            <a:ext cx="8005763" cy="928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2">
            <a:extLst>
              <a:ext uri="{FF2B5EF4-FFF2-40B4-BE49-F238E27FC236}">
                <a16:creationId xmlns:a16="http://schemas.microsoft.com/office/drawing/2014/main" id="{F9ADDDE5-D9EB-3AAF-152F-7C20F06D37D7}"/>
              </a:ext>
            </a:extLst>
          </p:cNvPr>
          <p:cNvSpPr txBox="1"/>
          <p:nvPr/>
        </p:nvSpPr>
        <p:spPr>
          <a:xfrm>
            <a:off x="331788" y="9217025"/>
            <a:ext cx="7342187" cy="93503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spc="-1" dirty="0">
                <a:solidFill>
                  <a:schemeClr val="bg1"/>
                </a:solidFill>
                <a:latin typeface="Arial"/>
              </a:rPr>
              <a:t>An Erythematous Ear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spc="-1" dirty="0">
                <a:solidFill>
                  <a:schemeClr val="bg1"/>
                </a:solidFill>
                <a:latin typeface="Arial"/>
              </a:rPr>
              <a:t>Pediatric Dermatology, Vol.: 29, Issue: 6, 765-766, Oct. 2012</a:t>
            </a:r>
            <a:endParaRPr lang="en-US" sz="20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A8975D2-58DB-5307-20BD-FB77D1F6D938}"/>
              </a:ext>
            </a:extLst>
          </p:cNvPr>
          <p:cNvSpPr txBox="1"/>
          <p:nvPr/>
        </p:nvSpPr>
        <p:spPr>
          <a:xfrm>
            <a:off x="8199458" y="5903937"/>
            <a:ext cx="6746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spc="-1" dirty="0">
                <a:latin typeface="Arial"/>
              </a:rPr>
              <a:t>Pediatric Dermatology, Vol.: 29, Issue: 6, Oct. 2012</a:t>
            </a:r>
            <a:endParaRPr lang="en-US" sz="2000" spc="-1" dirty="0">
              <a:latin typeface="Arial"/>
            </a:endParaRPr>
          </a:p>
        </p:txBody>
      </p:sp>
      <p:pic>
        <p:nvPicPr>
          <p:cNvPr id="65542" name="Grafik 5">
            <a:extLst>
              <a:ext uri="{FF2B5EF4-FFF2-40B4-BE49-F238E27FC236}">
                <a16:creationId xmlns:a16="http://schemas.microsoft.com/office/drawing/2014/main" id="{FC96B802-3F19-6791-C903-E5F6FB3AB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58" y="972343"/>
            <a:ext cx="4614608" cy="24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alen mit Kindern: Hand mit Blumen nach Picasso - Doro ...">
            <a:extLst>
              <a:ext uri="{FF2B5EF4-FFF2-40B4-BE49-F238E27FC236}">
                <a16:creationId xmlns:a16="http://schemas.microsoft.com/office/drawing/2014/main" id="{9762FCE1-B5E0-3900-4A0D-1D8E5A00B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0"/>
          <a:stretch>
            <a:fillRect/>
          </a:stretch>
        </p:blipFill>
        <p:spPr bwMode="auto">
          <a:xfrm>
            <a:off x="0" y="0"/>
            <a:ext cx="8424863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itel 1">
            <a:extLst>
              <a:ext uri="{FF2B5EF4-FFF2-40B4-BE49-F238E27FC236}">
                <a16:creationId xmlns:a16="http://schemas.microsoft.com/office/drawing/2014/main" id="{D6DA1E72-583C-42FF-6846-7756AE962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050" y="3600450"/>
            <a:ext cx="1144905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Borrelienlymphozytom: </a:t>
            </a: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3600" b="1">
                <a:solidFill>
                  <a:srgbClr val="0070C0"/>
                </a:solidFill>
                <a:latin typeface="Calibri" panose="020F0502020204030204" pitchFamily="34" charset="0"/>
              </a:rPr>
              <a:t>Welch ein bunter Strauß an klinischen Präsentationen!!</a:t>
            </a:r>
            <a:endParaRPr lang="en-GB" altLang="de-DE" sz="36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el 1">
            <a:extLst>
              <a:ext uri="{FF2B5EF4-FFF2-40B4-BE49-F238E27FC236}">
                <a16:creationId xmlns:a16="http://schemas.microsoft.com/office/drawing/2014/main" id="{AE46AAB2-7B31-065B-9FE8-A61192512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350" y="863600"/>
            <a:ext cx="745966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Borrelienlymphozytom</a:t>
            </a:r>
            <a:endParaRPr lang="en-GB" altLang="de-DE" sz="54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6DE85A8-B6EA-4391-3F00-D771DA937CA4}"/>
              </a:ext>
            </a:extLst>
          </p:cNvPr>
          <p:cNvSpPr txBox="1"/>
          <p:nvPr/>
        </p:nvSpPr>
        <p:spPr>
          <a:xfrm>
            <a:off x="3802063" y="3816350"/>
            <a:ext cx="11595100" cy="37338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457200" indent="-457200" defTabSz="1439997" eaLnBrk="1" fontAlgn="auto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de-DE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Langer Verlauf bis zur Abheilung!</a:t>
            </a:r>
          </a:p>
          <a:p>
            <a:pPr defTabSz="1439997" eaLnBrk="1" fontAlgn="auto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defRPr/>
            </a:pPr>
            <a:endParaRPr lang="de-DE" sz="44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457200" indent="-457200" defTabSz="1439997" eaLnBrk="1" fontAlgn="auto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de-DE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Lokalisation nicht nur am Ohrläppchen!</a:t>
            </a:r>
          </a:p>
          <a:p>
            <a:pPr defTabSz="1439997" eaLnBrk="1" fontAlgn="auto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defRPr/>
            </a:pPr>
            <a:endParaRPr lang="de-DE" sz="44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457200" indent="-457200" defTabSz="1439997" eaLnBrk="1" fontAlgn="auto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de-DE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Im Zweifel Biopsie: Ausschluss Lymphom!!!</a:t>
            </a:r>
          </a:p>
        </p:txBody>
      </p:sp>
      <p:pic>
        <p:nvPicPr>
          <p:cNvPr id="66564" name="Grafik 1">
            <a:extLst>
              <a:ext uri="{FF2B5EF4-FFF2-40B4-BE49-F238E27FC236}">
                <a16:creationId xmlns:a16="http://schemas.microsoft.com/office/drawing/2014/main" id="{C8EAC10F-FFCC-1DED-B728-1C98FEB9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0" y="863600"/>
            <a:ext cx="3794125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2" descr="Malen mit Kindern: Hand mit Blumen nach Picasso - Doro ...">
            <a:extLst>
              <a:ext uri="{FF2B5EF4-FFF2-40B4-BE49-F238E27FC236}">
                <a16:creationId xmlns:a16="http://schemas.microsoft.com/office/drawing/2014/main" id="{2315045A-579E-7D43-6075-6F031C935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0"/>
          <a:stretch>
            <a:fillRect/>
          </a:stretch>
        </p:blipFill>
        <p:spPr bwMode="auto">
          <a:xfrm>
            <a:off x="-11113" y="-4763"/>
            <a:ext cx="3640138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Grafik 2">
            <a:extLst>
              <a:ext uri="{FF2B5EF4-FFF2-40B4-BE49-F238E27FC236}">
                <a16:creationId xmlns:a16="http://schemas.microsoft.com/office/drawing/2014/main" id="{A79AAE54-9DDB-BE76-FC0F-4B4CDD2BB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449263"/>
            <a:ext cx="13992225" cy="951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Grafik 1">
            <a:extLst>
              <a:ext uri="{FF2B5EF4-FFF2-40B4-BE49-F238E27FC236}">
                <a16:creationId xmlns:a16="http://schemas.microsoft.com/office/drawing/2014/main" id="{D3469054-FB24-DF81-A1CD-CAE06C94F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688" y="8928100"/>
            <a:ext cx="27447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73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feld 3">
            <a:extLst>
              <a:ext uri="{FF2B5EF4-FFF2-40B4-BE49-F238E27FC236}">
                <a16:creationId xmlns:a16="http://schemas.microsoft.com/office/drawing/2014/main" id="{46D2E604-1B81-9A90-3FE3-CB6137BFE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75" y="719138"/>
            <a:ext cx="9353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de-CH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8 Jahre alter Knabe</a:t>
            </a:r>
          </a:p>
        </p:txBody>
      </p:sp>
      <p:pic>
        <p:nvPicPr>
          <p:cNvPr id="69635" name="Grafik 4" descr="IMG_1393">
            <a:extLst>
              <a:ext uri="{FF2B5EF4-FFF2-40B4-BE49-F238E27FC236}">
                <a16:creationId xmlns:a16="http://schemas.microsoft.com/office/drawing/2014/main" id="{3496957F-86DE-862F-78F6-ECDE2C6D2B67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2171700"/>
            <a:ext cx="5427662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Grafik 5" descr="IMG_1418">
            <a:extLst>
              <a:ext uri="{FF2B5EF4-FFF2-40B4-BE49-F238E27FC236}">
                <a16:creationId xmlns:a16="http://schemas.microsoft.com/office/drawing/2014/main" id="{C49C5D4C-1C0C-2B4D-BB06-3FF5F52F8E3D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2093913"/>
            <a:ext cx="5500688" cy="764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Grafik 6" descr="7d124748-dad7-49e6-9ae3-5e77946cbe3e">
            <a:extLst>
              <a:ext uri="{FF2B5EF4-FFF2-40B4-BE49-F238E27FC236}">
                <a16:creationId xmlns:a16="http://schemas.microsoft.com/office/drawing/2014/main" id="{C56A2766-AD6E-209F-A7A2-53894B8E3F43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588" y="2122488"/>
            <a:ext cx="4103687" cy="761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feil nach rechts 9">
            <a:extLst>
              <a:ext uri="{FF2B5EF4-FFF2-40B4-BE49-F238E27FC236}">
                <a16:creationId xmlns:a16="http://schemas.microsoft.com/office/drawing/2014/main" id="{7C45B4A1-5875-EAD0-36CD-93BDDD1BF6C8}"/>
              </a:ext>
            </a:extLst>
          </p:cNvPr>
          <p:cNvSpPr/>
          <p:nvPr/>
        </p:nvSpPr>
        <p:spPr>
          <a:xfrm flipV="1">
            <a:off x="5984875" y="5576888"/>
            <a:ext cx="1444625" cy="708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69639" name="Textfeld 10">
            <a:extLst>
              <a:ext uri="{FF2B5EF4-FFF2-40B4-BE49-F238E27FC236}">
                <a16:creationId xmlns:a16="http://schemas.microsoft.com/office/drawing/2014/main" id="{31FD7F2D-5314-ED66-DBB3-2686A281C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4875" y="5703888"/>
            <a:ext cx="145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CH" altLang="de-DE" sz="2400">
                <a:solidFill>
                  <a:schemeClr val="bg1"/>
                </a:solidFill>
              </a:rPr>
              <a:t>3 Tage</a:t>
            </a:r>
          </a:p>
        </p:txBody>
      </p:sp>
      <p:sp>
        <p:nvSpPr>
          <p:cNvPr id="12" name="Pfeil nach rechts 5">
            <a:extLst>
              <a:ext uri="{FF2B5EF4-FFF2-40B4-BE49-F238E27FC236}">
                <a16:creationId xmlns:a16="http://schemas.microsoft.com/office/drawing/2014/main" id="{5F12588D-DDB5-48E1-D061-A3CDEA916BBF}"/>
              </a:ext>
            </a:extLst>
          </p:cNvPr>
          <p:cNvSpPr/>
          <p:nvPr/>
        </p:nvSpPr>
        <p:spPr>
          <a:xfrm flipV="1">
            <a:off x="12890500" y="5576888"/>
            <a:ext cx="1454150" cy="758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 dirty="0"/>
          </a:p>
        </p:txBody>
      </p:sp>
      <p:sp>
        <p:nvSpPr>
          <p:cNvPr id="69641" name="Textfeld 12">
            <a:extLst>
              <a:ext uri="{FF2B5EF4-FFF2-40B4-BE49-F238E27FC236}">
                <a16:creationId xmlns:a16="http://schemas.microsoft.com/office/drawing/2014/main" id="{5F9365A8-D03B-7ED0-1954-E6C4CFFB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3063" y="5726113"/>
            <a:ext cx="1138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CH" altLang="de-DE" sz="2400">
                <a:solidFill>
                  <a:schemeClr val="bg1"/>
                </a:solidFill>
              </a:rPr>
              <a:t>1 Tag</a:t>
            </a:r>
          </a:p>
        </p:txBody>
      </p:sp>
    </p:spTree>
    <p:extLst>
      <p:ext uri="{BB962C8B-B14F-4D97-AF65-F5344CB8AC3E}">
        <p14:creationId xmlns:p14="http://schemas.microsoft.com/office/powerpoint/2010/main" val="1649220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feld 3">
            <a:extLst>
              <a:ext uri="{FF2B5EF4-FFF2-40B4-BE49-F238E27FC236}">
                <a16:creationId xmlns:a16="http://schemas.microsoft.com/office/drawing/2014/main" id="{D2CC4F8A-AE6A-F5A9-BD2E-4F0A081FF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75" y="719138"/>
            <a:ext cx="9353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de-CH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8 Jahre alter Knabe</a:t>
            </a:r>
          </a:p>
        </p:txBody>
      </p:sp>
      <p:pic>
        <p:nvPicPr>
          <p:cNvPr id="70659" name="Grafik 5" descr="IMG_1418">
            <a:extLst>
              <a:ext uri="{FF2B5EF4-FFF2-40B4-BE49-F238E27FC236}">
                <a16:creationId xmlns:a16="http://schemas.microsoft.com/office/drawing/2014/main" id="{128964FC-ED83-44D6-4AE1-7B8F706531CB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2155825"/>
            <a:ext cx="5500687" cy="764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Grafik 6" descr="7d124748-dad7-49e6-9ae3-5e77946cbe3e">
            <a:extLst>
              <a:ext uri="{FF2B5EF4-FFF2-40B4-BE49-F238E27FC236}">
                <a16:creationId xmlns:a16="http://schemas.microsoft.com/office/drawing/2014/main" id="{F48A195B-870E-E276-A386-A3764B76F95E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2154238"/>
            <a:ext cx="4103687" cy="761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feld 13">
            <a:extLst>
              <a:ext uri="{FF2B5EF4-FFF2-40B4-BE49-F238E27FC236}">
                <a16:creationId xmlns:a16="http://schemas.microsoft.com/office/drawing/2014/main" id="{8D8EAD9B-AC7D-D70F-647C-31E590D5D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6875" y="2844800"/>
            <a:ext cx="4067175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de-DE" altLang="de-DE" dirty="0"/>
          </a:p>
          <a:p>
            <a:pPr eaLnBrk="1" hangingPunct="1"/>
            <a:r>
              <a:rPr lang="de-DE" altLang="de-DE" sz="4400" dirty="0" err="1">
                <a:latin typeface="Calibri" panose="020F0502020204030204" pitchFamily="34" charset="0"/>
              </a:rPr>
              <a:t>Tinea</a:t>
            </a:r>
            <a:endParaRPr lang="de-DE" altLang="de-DE" sz="4400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sz="4400" dirty="0">
              <a:latin typeface="Calibri" panose="020F0502020204030204" pitchFamily="34" charset="0"/>
            </a:endParaRPr>
          </a:p>
          <a:p>
            <a:pPr eaLnBrk="1" hangingPunct="1"/>
            <a:r>
              <a:rPr lang="de-DE" altLang="de-DE" sz="4400" dirty="0">
                <a:latin typeface="Calibri" panose="020F0502020204030204" pitchFamily="34" charset="0"/>
              </a:rPr>
              <a:t>Impetigo</a:t>
            </a:r>
          </a:p>
          <a:p>
            <a:pPr eaLnBrk="1" hangingPunct="1"/>
            <a:endParaRPr lang="de-DE" altLang="de-DE" sz="4400" dirty="0">
              <a:latin typeface="Calibri" panose="020F0502020204030204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385F0F3-3DEE-76CE-B269-BAD4FE9FBB36}"/>
              </a:ext>
            </a:extLst>
          </p:cNvPr>
          <p:cNvSpPr/>
          <p:nvPr/>
        </p:nvSpPr>
        <p:spPr>
          <a:xfrm>
            <a:off x="11760200" y="3265488"/>
            <a:ext cx="431800" cy="4238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1FBB2E4-7848-1FBB-21B7-8494A48BEDF9}"/>
              </a:ext>
            </a:extLst>
          </p:cNvPr>
          <p:cNvSpPr/>
          <p:nvPr/>
        </p:nvSpPr>
        <p:spPr>
          <a:xfrm>
            <a:off x="11744421" y="4607793"/>
            <a:ext cx="431800" cy="4238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0665" name="Picture 2" descr="C:\Users\Stephen\SkyDrive\Pictures\TrimmDichParcours\Fragezeichen1.gif">
            <a:extLst>
              <a:ext uri="{FF2B5EF4-FFF2-40B4-BE49-F238E27FC236}">
                <a16:creationId xmlns:a16="http://schemas.microsoft.com/office/drawing/2014/main" id="{07D55CB8-1C2D-50CA-99FE-EDF93423F8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311150"/>
            <a:ext cx="10572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Grafik 18">
            <a:extLst>
              <a:ext uri="{FF2B5EF4-FFF2-40B4-BE49-F238E27FC236}">
                <a16:creationId xmlns:a16="http://schemas.microsoft.com/office/drawing/2014/main" id="{BA0ADD40-0863-9214-AD15-FF1BB4C9E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688" y="298450"/>
            <a:ext cx="2289175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751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feld 3">
            <a:extLst>
              <a:ext uri="{FF2B5EF4-FFF2-40B4-BE49-F238E27FC236}">
                <a16:creationId xmlns:a16="http://schemas.microsoft.com/office/drawing/2014/main" id="{51A7D719-192E-1659-835C-F5210B99E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75" y="719138"/>
            <a:ext cx="9353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de-CH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Trichophyton mentagophytes</a:t>
            </a:r>
          </a:p>
        </p:txBody>
      </p:sp>
      <p:pic>
        <p:nvPicPr>
          <p:cNvPr id="71683" name="Grafik 10">
            <a:extLst>
              <a:ext uri="{FF2B5EF4-FFF2-40B4-BE49-F238E27FC236}">
                <a16:creationId xmlns:a16="http://schemas.microsoft.com/office/drawing/2014/main" id="{F1705216-860D-58D2-93F0-7692EA651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16125"/>
            <a:ext cx="11952288" cy="795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Grafik 11">
            <a:extLst>
              <a:ext uri="{FF2B5EF4-FFF2-40B4-BE49-F238E27FC236}">
                <a16:creationId xmlns:a16="http://schemas.microsoft.com/office/drawing/2014/main" id="{1A10EC21-B75D-430F-3E9A-A7B52697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088" y="9101138"/>
            <a:ext cx="27447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1FBB2E4-7848-1FBB-21B7-8494A48BEDF9}"/>
              </a:ext>
            </a:extLst>
          </p:cNvPr>
          <p:cNvSpPr/>
          <p:nvPr/>
        </p:nvSpPr>
        <p:spPr>
          <a:xfrm>
            <a:off x="14280132" y="969168"/>
            <a:ext cx="431800" cy="4238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426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feld 3">
            <a:extLst>
              <a:ext uri="{FF2B5EF4-FFF2-40B4-BE49-F238E27FC236}">
                <a16:creationId xmlns:a16="http://schemas.microsoft.com/office/drawing/2014/main" id="{699CAFA6-DA03-8386-268C-7BB7CCDEF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719138"/>
            <a:ext cx="167052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de-CH" altLang="de-DE" sz="6000" b="1">
                <a:solidFill>
                  <a:srgbClr val="0070C0"/>
                </a:solidFill>
                <a:latin typeface="Calibri" panose="020F0502020204030204" pitchFamily="34" charset="0"/>
              </a:rPr>
              <a:t>8 Jahre alter Knabe: Hochinflammatorische Tinea</a:t>
            </a:r>
          </a:p>
        </p:txBody>
      </p:sp>
      <p:pic>
        <p:nvPicPr>
          <p:cNvPr id="72707" name="Grafik 5" descr="IMG_1418">
            <a:extLst>
              <a:ext uri="{FF2B5EF4-FFF2-40B4-BE49-F238E27FC236}">
                <a16:creationId xmlns:a16="http://schemas.microsoft.com/office/drawing/2014/main" id="{7CE3F10C-6356-8826-9282-417FA1117E0D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2155825"/>
            <a:ext cx="5500687" cy="764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Grafik 6" descr="7d124748-dad7-49e6-9ae3-5e77946cbe3e">
            <a:extLst>
              <a:ext uri="{FF2B5EF4-FFF2-40B4-BE49-F238E27FC236}">
                <a16:creationId xmlns:a16="http://schemas.microsoft.com/office/drawing/2014/main" id="{11576E91-3119-E30F-4C10-0D5A915EF9A0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2154238"/>
            <a:ext cx="4103687" cy="761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6162EF5-B7E0-420E-25C5-6A18816A1078}"/>
              </a:ext>
            </a:extLst>
          </p:cNvPr>
          <p:cNvSpPr txBox="1"/>
          <p:nvPr/>
        </p:nvSpPr>
        <p:spPr>
          <a:xfrm>
            <a:off x="11039475" y="3959225"/>
            <a:ext cx="6164263" cy="258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Therapiebeginn </a:t>
            </a:r>
          </a:p>
          <a:p>
            <a:pPr marL="457170" indent="-4571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5400" dirty="0" err="1">
                <a:latin typeface="Calibri" panose="020F0502020204030204" pitchFamily="34" charset="0"/>
              </a:rPr>
              <a:t>Terbinafin</a:t>
            </a:r>
            <a:r>
              <a:rPr lang="de-DE" sz="5400" dirty="0">
                <a:latin typeface="Calibri" panose="020F0502020204030204" pitchFamily="34" charset="0"/>
              </a:rPr>
              <a:t> </a:t>
            </a:r>
            <a:r>
              <a:rPr lang="de-DE" sz="5400" dirty="0" err="1">
                <a:latin typeface="Calibri" panose="020F0502020204030204" pitchFamily="34" charset="0"/>
              </a:rPr>
              <a:t>po</a:t>
            </a:r>
            <a:r>
              <a:rPr lang="de-DE" sz="5400" dirty="0">
                <a:latin typeface="Calibri" panose="020F0502020204030204" pitchFamily="34" charset="0"/>
              </a:rPr>
              <a:t>. </a:t>
            </a:r>
          </a:p>
          <a:p>
            <a:pPr marL="457170" indent="-4571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5400" dirty="0">
                <a:latin typeface="Calibri" panose="020F0502020204030204" pitchFamily="34" charset="0"/>
              </a:rPr>
              <a:t>Terbinafin Creme </a:t>
            </a:r>
          </a:p>
        </p:txBody>
      </p:sp>
    </p:spTree>
    <p:extLst>
      <p:ext uri="{BB962C8B-B14F-4D97-AF65-F5344CB8AC3E}">
        <p14:creationId xmlns:p14="http://schemas.microsoft.com/office/powerpoint/2010/main" val="935906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7AD3772D-84F5-8104-1945-3D7F51B38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3021" r="2710" b="3268"/>
          <a:stretch>
            <a:fillRect/>
          </a:stretch>
        </p:blipFill>
        <p:spPr bwMode="auto">
          <a:xfrm>
            <a:off x="4343400" y="3382963"/>
            <a:ext cx="10512425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Ostheimer Stern f. Krippenstall">
            <a:extLst>
              <a:ext uri="{FF2B5EF4-FFF2-40B4-BE49-F238E27FC236}">
                <a16:creationId xmlns:a16="http://schemas.microsoft.com/office/drawing/2014/main" id="{434BFCFB-41F3-3283-F3D1-49C79EF1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0" b="24477"/>
          <a:stretch>
            <a:fillRect/>
          </a:stretch>
        </p:blipFill>
        <p:spPr bwMode="auto">
          <a:xfrm>
            <a:off x="6862763" y="431800"/>
            <a:ext cx="5100637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feld 5">
            <a:extLst>
              <a:ext uri="{FF2B5EF4-FFF2-40B4-BE49-F238E27FC236}">
                <a16:creationId xmlns:a16="http://schemas.microsoft.com/office/drawing/2014/main" id="{60D4F6DC-1F17-8FDE-A635-C2567F9C3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263" y="431800"/>
            <a:ext cx="61849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de-CH" altLang="de-DE" sz="6000" b="1">
                <a:solidFill>
                  <a:srgbClr val="0070C0"/>
                </a:solidFill>
                <a:latin typeface="Calibri" panose="020F0502020204030204" pitchFamily="34" charset="0"/>
              </a:rPr>
              <a:t>Verlauf: 1 Woche</a:t>
            </a:r>
          </a:p>
        </p:txBody>
      </p:sp>
      <p:pic>
        <p:nvPicPr>
          <p:cNvPr id="73731" name="Grafik 7" descr="IMG_1393">
            <a:extLst>
              <a:ext uri="{FF2B5EF4-FFF2-40B4-BE49-F238E27FC236}">
                <a16:creationId xmlns:a16="http://schemas.microsoft.com/office/drawing/2014/main" id="{8D1E6FC2-0C3F-41D0-4058-E6971AE18856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1727200"/>
            <a:ext cx="5183187" cy="846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Grafik 8" descr="IMG_1418">
            <a:extLst>
              <a:ext uri="{FF2B5EF4-FFF2-40B4-BE49-F238E27FC236}">
                <a16:creationId xmlns:a16="http://schemas.microsoft.com/office/drawing/2014/main" id="{4F27DAE0-B875-A585-BCC8-335FD7C594C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727200"/>
            <a:ext cx="4462463" cy="846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Grafik 9" descr="7d124748-dad7-49e6-9ae3-5e77946cbe3e">
            <a:extLst>
              <a:ext uri="{FF2B5EF4-FFF2-40B4-BE49-F238E27FC236}">
                <a16:creationId xmlns:a16="http://schemas.microsoft.com/office/drawing/2014/main" id="{697C8E19-48B8-594A-6A82-5DAA472DD74C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088" y="1727200"/>
            <a:ext cx="3921125" cy="846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Grafik 12" descr="IMG_1476">
            <a:extLst>
              <a:ext uri="{FF2B5EF4-FFF2-40B4-BE49-F238E27FC236}">
                <a16:creationId xmlns:a16="http://schemas.microsoft.com/office/drawing/2014/main" id="{635CAA3D-0F93-625E-0448-4C1C597EAB2F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213" y="1724025"/>
            <a:ext cx="3587750" cy="846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Textfeld 19">
            <a:extLst>
              <a:ext uri="{FF2B5EF4-FFF2-40B4-BE49-F238E27FC236}">
                <a16:creationId xmlns:a16="http://schemas.microsoft.com/office/drawing/2014/main" id="{FE6C30A5-5ABB-721A-0FE0-0D3B73094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1188" y="2447925"/>
            <a:ext cx="3479800" cy="400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DE" altLang="de-DE" sz="2000" b="1">
                <a:solidFill>
                  <a:schemeClr val="bg1"/>
                </a:solidFill>
              </a:rPr>
              <a:t>2 Tage Terbinafin p.o</a:t>
            </a:r>
            <a:r>
              <a:rPr lang="de-DE" altLang="de-DE" sz="200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2" name="Pfeil nach rechts 21">
            <a:extLst>
              <a:ext uri="{FF2B5EF4-FFF2-40B4-BE49-F238E27FC236}">
                <a16:creationId xmlns:a16="http://schemas.microsoft.com/office/drawing/2014/main" id="{6D4D8B5B-C27F-F722-A84D-460E5479AE73}"/>
              </a:ext>
            </a:extLst>
          </p:cNvPr>
          <p:cNvSpPr/>
          <p:nvPr/>
        </p:nvSpPr>
        <p:spPr>
          <a:xfrm flipV="1">
            <a:off x="5561013" y="5387975"/>
            <a:ext cx="1223962" cy="579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23" name="Pfeil nach rechts 22">
            <a:extLst>
              <a:ext uri="{FF2B5EF4-FFF2-40B4-BE49-F238E27FC236}">
                <a16:creationId xmlns:a16="http://schemas.microsoft.com/office/drawing/2014/main" id="{610C2715-22D1-53E8-8B47-2C72ED25F860}"/>
              </a:ext>
            </a:extLst>
          </p:cNvPr>
          <p:cNvSpPr/>
          <p:nvPr/>
        </p:nvSpPr>
        <p:spPr>
          <a:xfrm flipV="1">
            <a:off x="10174288" y="5437188"/>
            <a:ext cx="1081087" cy="579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832FCC95-6873-8986-73AF-02E4D2F00A17}"/>
              </a:ext>
            </a:extLst>
          </p:cNvPr>
          <p:cNvSpPr/>
          <p:nvPr/>
        </p:nvSpPr>
        <p:spPr>
          <a:xfrm flipV="1">
            <a:off x="14149388" y="5394325"/>
            <a:ext cx="995362" cy="579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73739" name="Rechteck 1">
            <a:extLst>
              <a:ext uri="{FF2B5EF4-FFF2-40B4-BE49-F238E27FC236}">
                <a16:creationId xmlns:a16="http://schemas.microsoft.com/office/drawing/2014/main" id="{BF1F99FC-3F8E-F5AD-03F3-9DA909388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963" y="5483225"/>
            <a:ext cx="949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CH" altLang="de-DE">
                <a:solidFill>
                  <a:schemeClr val="bg1"/>
                </a:solidFill>
              </a:rPr>
              <a:t>3 Tage</a:t>
            </a:r>
          </a:p>
        </p:txBody>
      </p:sp>
      <p:sp>
        <p:nvSpPr>
          <p:cNvPr id="73740" name="Rechteck 2">
            <a:extLst>
              <a:ext uri="{FF2B5EF4-FFF2-40B4-BE49-F238E27FC236}">
                <a16:creationId xmlns:a16="http://schemas.microsoft.com/office/drawing/2014/main" id="{61503514-B929-2F31-7F6E-B99D1BCF9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5238" y="5541963"/>
            <a:ext cx="811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CH" altLang="de-DE">
                <a:solidFill>
                  <a:schemeClr val="bg1"/>
                </a:solidFill>
              </a:rPr>
              <a:t>1 Tag</a:t>
            </a:r>
          </a:p>
        </p:txBody>
      </p:sp>
      <p:sp>
        <p:nvSpPr>
          <p:cNvPr id="73741" name="Rechteck 3">
            <a:extLst>
              <a:ext uri="{FF2B5EF4-FFF2-40B4-BE49-F238E27FC236}">
                <a16:creationId xmlns:a16="http://schemas.microsoft.com/office/drawing/2014/main" id="{8EC1FC3F-E15B-FC90-0573-C05B86339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9388" y="5499100"/>
            <a:ext cx="949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CH" altLang="de-DE">
                <a:solidFill>
                  <a:schemeClr val="bg1"/>
                </a:solidFill>
              </a:rPr>
              <a:t>2 Tage</a:t>
            </a:r>
          </a:p>
        </p:txBody>
      </p:sp>
    </p:spTree>
    <p:extLst>
      <p:ext uri="{BB962C8B-B14F-4D97-AF65-F5344CB8AC3E}">
        <p14:creationId xmlns:p14="http://schemas.microsoft.com/office/powerpoint/2010/main" val="480086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feld 3">
            <a:extLst>
              <a:ext uri="{FF2B5EF4-FFF2-40B4-BE49-F238E27FC236}">
                <a16:creationId xmlns:a16="http://schemas.microsoft.com/office/drawing/2014/main" id="{65A3F29E-2558-B991-14EF-65A4871A4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088" y="719138"/>
            <a:ext cx="161305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de-CH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Panik der Familie: </a:t>
            </a:r>
          </a:p>
          <a:p>
            <a:pPr eaLnBrk="1" hangingPunct="1"/>
            <a:r>
              <a:rPr lang="de-CH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«Der Pilz hat sich auf den ganzen Körper ausgebreitet»</a:t>
            </a:r>
          </a:p>
        </p:txBody>
      </p:sp>
      <p:pic>
        <p:nvPicPr>
          <p:cNvPr id="74755" name="Grafik 7" descr="IMG_1481">
            <a:extLst>
              <a:ext uri="{FF2B5EF4-FFF2-40B4-BE49-F238E27FC236}">
                <a16:creationId xmlns:a16="http://schemas.microsoft.com/office/drawing/2014/main" id="{AA7DB04A-6F8C-F47D-D5AF-FC18DB162856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363" y="3001963"/>
            <a:ext cx="4703762" cy="604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Grafik 8" descr="IMG_1484">
            <a:extLst>
              <a:ext uri="{FF2B5EF4-FFF2-40B4-BE49-F238E27FC236}">
                <a16:creationId xmlns:a16="http://schemas.microsoft.com/office/drawing/2014/main" id="{8A766D62-3388-596B-2ABF-AF289AF4F7F3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5" y="2973388"/>
            <a:ext cx="4205288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Grafik 9" descr="IMG_1486">
            <a:extLst>
              <a:ext uri="{FF2B5EF4-FFF2-40B4-BE49-F238E27FC236}">
                <a16:creationId xmlns:a16="http://schemas.microsoft.com/office/drawing/2014/main" id="{F7938CA4-4A78-A0B1-C995-1273C8A46621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001963"/>
            <a:ext cx="10079038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feld 13">
            <a:extLst>
              <a:ext uri="{FF2B5EF4-FFF2-40B4-BE49-F238E27FC236}">
                <a16:creationId xmlns:a16="http://schemas.microsoft.com/office/drawing/2014/main" id="{78E3F3EC-A21A-B580-64B2-E42731763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675" y="9359900"/>
            <a:ext cx="4411663" cy="6461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3600" b="1">
                <a:solidFill>
                  <a:schemeClr val="bg1"/>
                </a:solidFill>
                <a:latin typeface="Calibri" panose="020F0502020204030204" pitchFamily="34" charset="0"/>
              </a:rPr>
              <a:t>2 Tage Terbinafin p.o</a:t>
            </a:r>
            <a:r>
              <a:rPr lang="de-DE" altLang="de-DE" sz="360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832333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Grafik 6" descr="IMG_1490">
            <a:extLst>
              <a:ext uri="{FF2B5EF4-FFF2-40B4-BE49-F238E27FC236}">
                <a16:creationId xmlns:a16="http://schemas.microsoft.com/office/drawing/2014/main" id="{519BB64E-68A8-F1DB-A98B-87C319EA331A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371475"/>
            <a:ext cx="10512425" cy="960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Grafik 11" descr="IMG_1480">
            <a:extLst>
              <a:ext uri="{FF2B5EF4-FFF2-40B4-BE49-F238E27FC236}">
                <a16:creationId xmlns:a16="http://schemas.microsoft.com/office/drawing/2014/main" id="{E8676C3F-B27C-B99D-DA6B-6C4B5BD25475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638" y="4929188"/>
            <a:ext cx="615632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feld 13">
            <a:extLst>
              <a:ext uri="{FF2B5EF4-FFF2-40B4-BE49-F238E27FC236}">
                <a16:creationId xmlns:a16="http://schemas.microsoft.com/office/drawing/2014/main" id="{71329531-D46E-B205-A47F-ACDAD2DF2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675" y="9359900"/>
            <a:ext cx="4411663" cy="6461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3600" b="1">
                <a:solidFill>
                  <a:schemeClr val="bg1"/>
                </a:solidFill>
                <a:latin typeface="Calibri" panose="020F0502020204030204" pitchFamily="34" charset="0"/>
              </a:rPr>
              <a:t>2 Tage Terbinafin p.o</a:t>
            </a:r>
            <a:r>
              <a:rPr lang="de-DE" altLang="de-DE" sz="360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75781" name="Grafik 10" descr="IMG_1484">
            <a:extLst>
              <a:ext uri="{FF2B5EF4-FFF2-40B4-BE49-F238E27FC236}">
                <a16:creationId xmlns:a16="http://schemas.microsoft.com/office/drawing/2014/main" id="{54E7A838-771D-55C6-A417-8550F100DE1A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338" y="371475"/>
            <a:ext cx="6240462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256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FA75E8-A605-7B90-47A7-D2F522EAA8F3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1"/>
            </p:custDataLst>
          </p:nvPr>
        </p:nvSpPr>
        <p:spPr>
          <a:xfrm>
            <a:off x="671513" y="658813"/>
            <a:ext cx="17927637" cy="1141412"/>
          </a:xfrm>
        </p:spPr>
        <p:txBody>
          <a:bodyPr/>
          <a:lstStyle/>
          <a:p>
            <a:pPr algn="ctr" defTabSz="1439997" fontAlgn="auto">
              <a:spcAft>
                <a:spcPts val="0"/>
              </a:spcAft>
              <a:defRPr/>
            </a:pPr>
            <a:r>
              <a:rPr lang="de-CH" sz="5400" dirty="0" err="1">
                <a:solidFill>
                  <a:srgbClr val="0070C0"/>
                </a:solidFill>
                <a:latin typeface="Calibri" panose="020F0502020204030204" pitchFamily="34" charset="0"/>
              </a:rPr>
              <a:t>Dermatophytid</a:t>
            </a:r>
            <a:r>
              <a:rPr lang="de-CH" sz="5400" dirty="0">
                <a:solidFill>
                  <a:srgbClr val="0070C0"/>
                </a:solidFill>
                <a:latin typeface="Calibri" panose="020F0502020204030204" pitchFamily="34" charset="0"/>
              </a:rPr>
              <a:t>- Reaktion (</a:t>
            </a:r>
            <a:r>
              <a:rPr lang="de-CH" sz="5400" dirty="0" err="1">
                <a:solidFill>
                  <a:srgbClr val="0070C0"/>
                </a:solidFill>
                <a:latin typeface="Calibri" panose="020F0502020204030204" pitchFamily="34" charset="0"/>
              </a:rPr>
              <a:t>id</a:t>
            </a:r>
            <a:r>
              <a:rPr lang="de-CH" sz="5400" dirty="0">
                <a:solidFill>
                  <a:srgbClr val="0070C0"/>
                </a:solidFill>
                <a:latin typeface="Calibri" panose="020F0502020204030204" pitchFamily="34" charset="0"/>
              </a:rPr>
              <a:t>- Reaktion)</a:t>
            </a:r>
          </a:p>
        </p:txBody>
      </p:sp>
      <p:pic>
        <p:nvPicPr>
          <p:cNvPr id="76803" name="Grafik 4">
            <a:extLst>
              <a:ext uri="{FF2B5EF4-FFF2-40B4-BE49-F238E27FC236}">
                <a16:creationId xmlns:a16="http://schemas.microsoft.com/office/drawing/2014/main" id="{ADD0A0A0-C289-4AF4-0493-A1D33DE9A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975" y="307975"/>
            <a:ext cx="2354263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8">
            <a:extLst>
              <a:ext uri="{FF2B5EF4-FFF2-40B4-BE49-F238E27FC236}">
                <a16:creationId xmlns:a16="http://schemas.microsoft.com/office/drawing/2014/main" id="{5FAF0395-77FE-0DCD-312C-DED33413053A}"/>
              </a:ext>
            </a:extLst>
          </p:cNvPr>
          <p:cNvSpPr txBox="1"/>
          <p:nvPr/>
        </p:nvSpPr>
        <p:spPr>
          <a:xfrm>
            <a:off x="886644" y="2476499"/>
            <a:ext cx="16201206" cy="67398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E29EC0AB-B32C-EE90-83E4-BD08149F2956}"/>
              </a:ext>
            </a:extLst>
          </p:cNvPr>
          <p:cNvSpPr txBox="1"/>
          <p:nvPr/>
        </p:nvSpPr>
        <p:spPr>
          <a:xfrm>
            <a:off x="3983038" y="2663825"/>
            <a:ext cx="13465175" cy="63547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78" indent="-34287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3600" dirty="0"/>
              <a:t>Hypersensitivitätsreaktion auf Bestandteile der Dermatophyten </a:t>
            </a:r>
          </a:p>
          <a:p>
            <a:pPr marL="342878" indent="-34287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3600" dirty="0"/>
              <a:t>v.a. bei </a:t>
            </a:r>
            <a:r>
              <a:rPr lang="de-DE" sz="3600" dirty="0" err="1"/>
              <a:t>zoophiler</a:t>
            </a:r>
            <a:r>
              <a:rPr lang="de-DE" sz="3600" dirty="0"/>
              <a:t> und stark entzündlicher </a:t>
            </a:r>
            <a:r>
              <a:rPr lang="de-DE" sz="3600" dirty="0" err="1"/>
              <a:t>Tinea</a:t>
            </a:r>
            <a:endParaRPr lang="de-DE" sz="3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3600" dirty="0"/>
          </a:p>
          <a:p>
            <a:pPr marL="342878" indent="-34287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3600" dirty="0"/>
              <a:t>Akute Phase der Infektion</a:t>
            </a:r>
          </a:p>
          <a:p>
            <a:pPr marL="342878" indent="-34287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3600" dirty="0"/>
              <a:t>wenige Tage nach Therapiebeginn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3600" dirty="0"/>
          </a:p>
          <a:p>
            <a:pPr marL="342878" indent="-34287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3600" dirty="0"/>
              <a:t>Juckende Bläschen, lichenoide Papeln, </a:t>
            </a:r>
            <a:r>
              <a:rPr lang="de-DE" sz="3600" dirty="0" err="1"/>
              <a:t>dyshidrosiform</a:t>
            </a:r>
            <a:r>
              <a:rPr lang="de-DE" sz="3600" dirty="0"/>
              <a:t>, </a:t>
            </a:r>
            <a:r>
              <a:rPr lang="de-DE" sz="3600" dirty="0" err="1"/>
              <a:t>ekzematisch</a:t>
            </a:r>
            <a:r>
              <a:rPr lang="de-DE" sz="3600" dirty="0"/>
              <a:t>, </a:t>
            </a:r>
          </a:p>
          <a:p>
            <a:pPr marL="342878" indent="-34287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3600" dirty="0"/>
              <a:t>Systemische Reaktionen mit Fieber und Arthralgien möglich.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101" dirty="0"/>
          </a:p>
        </p:txBody>
      </p:sp>
      <p:sp>
        <p:nvSpPr>
          <p:cNvPr id="76806" name="Textfeld 7">
            <a:extLst>
              <a:ext uri="{FF2B5EF4-FFF2-40B4-BE49-F238E27FC236}">
                <a16:creationId xmlns:a16="http://schemas.microsoft.com/office/drawing/2014/main" id="{FDBD642D-C265-C23A-8676-684273C95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650" y="2663825"/>
            <a:ext cx="30972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indent="-358775">
              <a:lnSpc>
                <a:spcPct val="90000"/>
              </a:lnSpc>
              <a:spcBef>
                <a:spcPts val="788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indent="-358775" fontAlgn="base">
              <a:lnSpc>
                <a:spcPct val="90000"/>
              </a:lnSpc>
              <a:spcBef>
                <a:spcPts val="78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b="1" dirty="0">
                <a:solidFill>
                  <a:srgbClr val="0070C0"/>
                </a:solidFill>
                <a:latin typeface="Calibri" panose="020F0502020204030204" pitchFamily="34" charset="0"/>
              </a:rPr>
              <a:t>Ätiologie:</a:t>
            </a: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e-DE" altLang="de-DE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e-DE" altLang="de-DE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b="1" dirty="0">
                <a:solidFill>
                  <a:srgbClr val="0070C0"/>
                </a:solidFill>
                <a:latin typeface="Calibri" panose="020F0502020204030204" pitchFamily="34" charset="0"/>
              </a:rPr>
              <a:t>Wann:</a:t>
            </a: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e-DE" altLang="de-DE" dirty="0">
              <a:latin typeface="Calibri" panose="020F0502020204030204" pitchFamily="34" charset="0"/>
            </a:endParaRP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e-DE" altLang="de-DE" sz="2400" dirty="0">
              <a:latin typeface="Calibri" panose="020F0502020204030204" pitchFamily="34" charset="0"/>
            </a:endParaRP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b="1" dirty="0">
                <a:solidFill>
                  <a:srgbClr val="0070C0"/>
                </a:solidFill>
                <a:latin typeface="Calibri" panose="020F0502020204030204" pitchFamily="34" charset="0"/>
              </a:rPr>
              <a:t>Klinik:</a:t>
            </a:r>
          </a:p>
        </p:txBody>
      </p:sp>
    </p:spTree>
    <p:extLst>
      <p:ext uri="{BB962C8B-B14F-4D97-AF65-F5344CB8AC3E}">
        <p14:creationId xmlns:p14="http://schemas.microsoft.com/office/powerpoint/2010/main" val="84143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6AB4650-AC0B-3425-0B65-FA23A7E45494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1"/>
            </p:custDataLst>
          </p:nvPr>
        </p:nvSpPr>
        <p:spPr>
          <a:xfrm>
            <a:off x="671513" y="658813"/>
            <a:ext cx="17927637" cy="1141412"/>
          </a:xfrm>
        </p:spPr>
        <p:txBody>
          <a:bodyPr/>
          <a:lstStyle/>
          <a:p>
            <a:pPr algn="ctr" defTabSz="1439997" fontAlgn="auto">
              <a:spcAft>
                <a:spcPts val="0"/>
              </a:spcAft>
              <a:defRPr/>
            </a:pPr>
            <a:r>
              <a:rPr lang="de-CH" sz="5400" dirty="0" err="1">
                <a:solidFill>
                  <a:srgbClr val="0070C0"/>
                </a:solidFill>
                <a:latin typeface="Calibri" panose="020F0502020204030204" pitchFamily="34" charset="0"/>
              </a:rPr>
              <a:t>Dermatophytid</a:t>
            </a:r>
            <a:r>
              <a:rPr lang="de-CH" sz="5400" dirty="0">
                <a:solidFill>
                  <a:srgbClr val="0070C0"/>
                </a:solidFill>
                <a:latin typeface="Calibri" panose="020F0502020204030204" pitchFamily="34" charset="0"/>
              </a:rPr>
              <a:t>- Reaktion (</a:t>
            </a:r>
            <a:r>
              <a:rPr lang="de-CH" sz="5400" dirty="0" err="1">
                <a:solidFill>
                  <a:srgbClr val="0070C0"/>
                </a:solidFill>
                <a:latin typeface="Calibri" panose="020F0502020204030204" pitchFamily="34" charset="0"/>
              </a:rPr>
              <a:t>id</a:t>
            </a:r>
            <a:r>
              <a:rPr lang="de-CH" sz="5400" dirty="0">
                <a:solidFill>
                  <a:srgbClr val="0070C0"/>
                </a:solidFill>
                <a:latin typeface="Calibri" panose="020F0502020204030204" pitchFamily="34" charset="0"/>
              </a:rPr>
              <a:t>- Reaktion)</a:t>
            </a:r>
          </a:p>
        </p:txBody>
      </p:sp>
      <p:pic>
        <p:nvPicPr>
          <p:cNvPr id="78851" name="Grafik 4">
            <a:extLst>
              <a:ext uri="{FF2B5EF4-FFF2-40B4-BE49-F238E27FC236}">
                <a16:creationId xmlns:a16="http://schemas.microsoft.com/office/drawing/2014/main" id="{274E4BEE-14B1-42D1-A4C5-9DEC09953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975" y="307975"/>
            <a:ext cx="2354263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8">
            <a:extLst>
              <a:ext uri="{FF2B5EF4-FFF2-40B4-BE49-F238E27FC236}">
                <a16:creationId xmlns:a16="http://schemas.microsoft.com/office/drawing/2014/main" id="{415FAF64-0C58-C0C0-866C-62987459D973}"/>
              </a:ext>
            </a:extLst>
          </p:cNvPr>
          <p:cNvSpPr txBox="1"/>
          <p:nvPr/>
        </p:nvSpPr>
        <p:spPr>
          <a:xfrm>
            <a:off x="958652" y="2476499"/>
            <a:ext cx="16129198" cy="5059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B1799D6-4FD8-707A-8FEC-B93AB9A29D80}"/>
              </a:ext>
            </a:extLst>
          </p:cNvPr>
          <p:cNvSpPr txBox="1"/>
          <p:nvPr/>
        </p:nvSpPr>
        <p:spPr>
          <a:xfrm>
            <a:off x="4487863" y="2857500"/>
            <a:ext cx="11520487" cy="4678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878" indent="-34287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000" dirty="0">
                <a:latin typeface="Calibri" panose="020F0502020204030204" pitchFamily="34" charset="0"/>
              </a:rPr>
              <a:t>Fernreaktion, räumlich von </a:t>
            </a:r>
            <a:r>
              <a:rPr lang="de-DE" sz="4000" dirty="0" err="1">
                <a:latin typeface="Calibri" panose="020F0502020204030204" pitchFamily="34" charset="0"/>
              </a:rPr>
              <a:t>Tinea</a:t>
            </a:r>
            <a:r>
              <a:rPr lang="de-DE" sz="4000" dirty="0">
                <a:latin typeface="Calibri" panose="020F0502020204030204" pitchFamily="34" charset="0"/>
              </a:rPr>
              <a:t> entfernt, </a:t>
            </a:r>
          </a:p>
          <a:p>
            <a:pPr marL="342878" indent="-34287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000" dirty="0">
                <a:latin typeface="Calibri" panose="020F0502020204030204" pitchFamily="34" charset="0"/>
              </a:rPr>
              <a:t>oft an Händen / Füssen Extremitäten </a:t>
            </a:r>
          </a:p>
          <a:p>
            <a:pPr marL="342878" indent="-34287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000" dirty="0">
                <a:latin typeface="Calibri" panose="020F0502020204030204" pitchFamily="34" charset="0"/>
              </a:rPr>
              <a:t>exanthematisch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4000" dirty="0">
              <a:latin typeface="Calibri" panose="020F0502020204030204" pitchFamily="34" charset="0"/>
            </a:endParaRPr>
          </a:p>
          <a:p>
            <a:pPr marL="342878" indent="-34287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000" dirty="0">
                <a:latin typeface="Calibri" panose="020F0502020204030204" pitchFamily="34" charset="0"/>
              </a:rPr>
              <a:t>Antimykotische Therapie weiter</a:t>
            </a:r>
          </a:p>
          <a:p>
            <a:pPr marL="342878" indent="-34287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000" dirty="0">
                <a:latin typeface="Calibri" panose="020F0502020204030204" pitchFamily="34" charset="0"/>
              </a:rPr>
              <a:t>Symptomatisch: </a:t>
            </a:r>
            <a:r>
              <a:rPr lang="de-DE" sz="4000" dirty="0" err="1">
                <a:latin typeface="Calibri" panose="020F0502020204030204" pitchFamily="34" charset="0"/>
              </a:rPr>
              <a:t>topische</a:t>
            </a:r>
            <a:r>
              <a:rPr lang="de-DE" sz="4000" dirty="0">
                <a:latin typeface="Calibri" panose="020F0502020204030204" pitchFamily="34" charset="0"/>
              </a:rPr>
              <a:t> Steroide und ggf. kurze Zeit </a:t>
            </a:r>
            <a:r>
              <a:rPr lang="de-DE" sz="4000" dirty="0" err="1">
                <a:latin typeface="Calibri" panose="020F0502020204030204" pitchFamily="34" charset="0"/>
              </a:rPr>
              <a:t>system</a:t>
            </a:r>
            <a:r>
              <a:rPr lang="de-DE" sz="4000" dirty="0">
                <a:latin typeface="Calibri" panose="020F0502020204030204" pitchFamily="34" charset="0"/>
              </a:rPr>
              <a:t>. Steroide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+mn-lt"/>
            </a:endParaRPr>
          </a:p>
        </p:txBody>
      </p:sp>
      <p:sp>
        <p:nvSpPr>
          <p:cNvPr id="78854" name="Textfeld 10">
            <a:extLst>
              <a:ext uri="{FF2B5EF4-FFF2-40B4-BE49-F238E27FC236}">
                <a16:creationId xmlns:a16="http://schemas.microsoft.com/office/drawing/2014/main" id="{74D00DB1-38FF-140E-3BAB-7CB58FF6A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88" y="2765425"/>
            <a:ext cx="3241675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DE" altLang="de-DE" sz="4400" b="1">
                <a:solidFill>
                  <a:srgbClr val="0070C0"/>
                </a:solidFill>
                <a:latin typeface="Calibri" panose="020F0502020204030204" pitchFamily="34" charset="0"/>
              </a:rPr>
              <a:t>Lokalisation:</a:t>
            </a:r>
          </a:p>
          <a:p>
            <a:pPr eaLnBrk="1" hangingPunct="1"/>
            <a:endParaRPr lang="de-DE" altLang="de-DE" sz="4400">
              <a:latin typeface="Calibri" panose="020F0502020204030204" pitchFamily="34" charset="0"/>
            </a:endParaRPr>
          </a:p>
          <a:p>
            <a:pPr eaLnBrk="1" hangingPunct="1"/>
            <a:endParaRPr lang="de-DE" altLang="de-DE" sz="4400">
              <a:latin typeface="Calibri" panose="020F0502020204030204" pitchFamily="34" charset="0"/>
            </a:endParaRPr>
          </a:p>
          <a:p>
            <a:pPr eaLnBrk="1" hangingPunct="1"/>
            <a:endParaRPr lang="de-DE" altLang="de-DE" sz="4400">
              <a:latin typeface="Calibri" panose="020F0502020204030204" pitchFamily="34" charset="0"/>
            </a:endParaRPr>
          </a:p>
          <a:p>
            <a:pPr eaLnBrk="1" hangingPunct="1"/>
            <a:r>
              <a:rPr lang="de-DE" altLang="de-DE" sz="4400" b="1">
                <a:solidFill>
                  <a:srgbClr val="0070C0"/>
                </a:solidFill>
                <a:latin typeface="Calibri" panose="020F0502020204030204" pitchFamily="34" charset="0"/>
              </a:rPr>
              <a:t>Therapie:</a:t>
            </a:r>
          </a:p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56327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F2992D-1692-9076-EDC9-499CEEDD6E95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1"/>
            </p:custDataLst>
          </p:nvPr>
        </p:nvSpPr>
        <p:spPr>
          <a:xfrm>
            <a:off x="671513" y="1008063"/>
            <a:ext cx="17926050" cy="1139825"/>
          </a:xfrm>
        </p:spPr>
        <p:txBody>
          <a:bodyPr/>
          <a:lstStyle/>
          <a:p>
            <a:pPr algn="ctr" defTabSz="1439997" fontAlgn="auto">
              <a:spcAft>
                <a:spcPts val="0"/>
              </a:spcAft>
              <a:defRPr/>
            </a:pPr>
            <a:r>
              <a:rPr lang="de-CH" sz="5400" dirty="0" err="1">
                <a:solidFill>
                  <a:srgbClr val="0070C0"/>
                </a:solidFill>
                <a:latin typeface="Calibri" panose="020F0502020204030204" pitchFamily="34" charset="0"/>
              </a:rPr>
              <a:t>Dermatophytid</a:t>
            </a:r>
            <a:r>
              <a:rPr lang="de-CH" sz="5400" dirty="0">
                <a:solidFill>
                  <a:srgbClr val="0070C0"/>
                </a:solidFill>
                <a:latin typeface="Calibri" panose="020F0502020204030204" pitchFamily="34" charset="0"/>
              </a:rPr>
              <a:t> Reaktion (</a:t>
            </a:r>
            <a:r>
              <a:rPr lang="de-CH" sz="5400" dirty="0" err="1">
                <a:solidFill>
                  <a:srgbClr val="0070C0"/>
                </a:solidFill>
                <a:latin typeface="Calibri" panose="020F0502020204030204" pitchFamily="34" charset="0"/>
              </a:rPr>
              <a:t>id</a:t>
            </a:r>
            <a:r>
              <a:rPr lang="de-CH" sz="5400" dirty="0">
                <a:solidFill>
                  <a:srgbClr val="0070C0"/>
                </a:solidFill>
                <a:latin typeface="Calibri" panose="020F0502020204030204" pitchFamily="34" charset="0"/>
              </a:rPr>
              <a:t>- Reaktion)</a:t>
            </a:r>
          </a:p>
        </p:txBody>
      </p:sp>
      <p:pic>
        <p:nvPicPr>
          <p:cNvPr id="80899" name="Grafik 7">
            <a:extLst>
              <a:ext uri="{FF2B5EF4-FFF2-40B4-BE49-F238E27FC236}">
                <a16:creationId xmlns:a16="http://schemas.microsoft.com/office/drawing/2014/main" id="{2D6AF577-F314-9496-BBB1-91F3E0807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613" y="58738"/>
            <a:ext cx="26479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5E6E238-7DFA-3B51-C05E-9C5C44D049DC}"/>
              </a:ext>
            </a:extLst>
          </p:cNvPr>
          <p:cNvSpPr txBox="1"/>
          <p:nvPr/>
        </p:nvSpPr>
        <p:spPr>
          <a:xfrm>
            <a:off x="1895475" y="3400425"/>
            <a:ext cx="14976475" cy="4462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170" indent="-4571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400" dirty="0">
                <a:latin typeface="Calibri" panose="020F0502020204030204" pitchFamily="34" charset="0"/>
              </a:rPr>
              <a:t>Eine Mykose kann mit einer </a:t>
            </a:r>
            <a:r>
              <a:rPr lang="de-DE" sz="4400" dirty="0" err="1">
                <a:latin typeface="Calibri" panose="020F0502020204030204" pitchFamily="34" charset="0"/>
              </a:rPr>
              <a:t>id</a:t>
            </a:r>
            <a:r>
              <a:rPr lang="de-DE" sz="4400" dirty="0">
                <a:latin typeface="Calibri" panose="020F0502020204030204" pitchFamily="34" charset="0"/>
              </a:rPr>
              <a:t>-Reaktion vergesellschaftet sein.</a:t>
            </a:r>
          </a:p>
          <a:p>
            <a:pPr marL="457170" indent="-4571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4400" dirty="0">
              <a:latin typeface="Calibri" panose="020F0502020204030204" pitchFamily="34" charset="0"/>
            </a:endParaRPr>
          </a:p>
          <a:p>
            <a:pPr marL="457170" indent="-4571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400" dirty="0">
                <a:latin typeface="Calibri" panose="020F0502020204030204" pitchFamily="34" charset="0"/>
              </a:rPr>
              <a:t>Die </a:t>
            </a:r>
            <a:r>
              <a:rPr lang="de-DE" sz="4400" dirty="0" err="1">
                <a:latin typeface="Calibri" panose="020F0502020204030204" pitchFamily="34" charset="0"/>
              </a:rPr>
              <a:t>id</a:t>
            </a:r>
            <a:r>
              <a:rPr lang="de-DE" sz="4400" dirty="0">
                <a:latin typeface="Calibri" panose="020F0502020204030204" pitchFamily="34" charset="0"/>
              </a:rPr>
              <a:t>-Reaktion verschlechtert sich oft unter antimykotischer Therapie. </a:t>
            </a:r>
          </a:p>
          <a:p>
            <a:pPr marL="457170" indent="-4571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4400" dirty="0">
              <a:latin typeface="Calibri" panose="020F0502020204030204" pitchFamily="34" charset="0"/>
            </a:endParaRPr>
          </a:p>
          <a:p>
            <a:pPr marL="457170" indent="-4571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400" dirty="0">
                <a:latin typeface="Calibri" panose="020F0502020204030204" pitchFamily="34" charset="0"/>
              </a:rPr>
              <a:t>Antimykotische Therapie trotzdem fortführen!</a:t>
            </a:r>
          </a:p>
        </p:txBody>
      </p:sp>
    </p:spTree>
    <p:extLst>
      <p:ext uri="{BB962C8B-B14F-4D97-AF65-F5344CB8AC3E}">
        <p14:creationId xmlns:p14="http://schemas.microsoft.com/office/powerpoint/2010/main" val="63250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>
            <a:extLst>
              <a:ext uri="{FF2B5EF4-FFF2-40B4-BE49-F238E27FC236}">
                <a16:creationId xmlns:a16="http://schemas.microsoft.com/office/drawing/2014/main" id="{4E17E7AE-5C51-A441-7538-72B3E4615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7"/>
          <a:stretch/>
        </p:blipFill>
        <p:spPr bwMode="auto">
          <a:xfrm>
            <a:off x="23724" y="-25983"/>
            <a:ext cx="9765446" cy="1008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7">
            <a:extLst>
              <a:ext uri="{FF2B5EF4-FFF2-40B4-BE49-F238E27FC236}">
                <a16:creationId xmlns:a16="http://schemas.microsoft.com/office/drawing/2014/main" id="{A897D390-CE5B-0CE3-7693-6E63B4EB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271" y="5183857"/>
            <a:ext cx="26479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053AA756-D19C-3A32-2E57-48601C83B00E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1"/>
            </p:custDataLst>
          </p:nvPr>
        </p:nvSpPr>
        <p:spPr>
          <a:xfrm>
            <a:off x="10247684" y="359321"/>
            <a:ext cx="8277870" cy="1728192"/>
          </a:xfrm>
        </p:spPr>
        <p:txBody>
          <a:bodyPr>
            <a:normAutofit/>
          </a:bodyPr>
          <a:lstStyle/>
          <a:p>
            <a:pPr algn="ctr" defTabSz="1439997" fontAlgn="auto">
              <a:spcAft>
                <a:spcPts val="0"/>
              </a:spcAft>
              <a:defRPr/>
            </a:pPr>
            <a:r>
              <a:rPr lang="de-CH" sz="5400" dirty="0">
                <a:solidFill>
                  <a:srgbClr val="0070C0"/>
                </a:solidFill>
                <a:latin typeface="Calibri" panose="020F0502020204030204" pitchFamily="34" charset="0"/>
              </a:rPr>
              <a:t>Hochinflammatorische </a:t>
            </a:r>
            <a:r>
              <a:rPr lang="de-CH" sz="5400" dirty="0" err="1">
                <a:solidFill>
                  <a:srgbClr val="0070C0"/>
                </a:solidFill>
                <a:latin typeface="Calibri" panose="020F0502020204030204" pitchFamily="34" charset="0"/>
              </a:rPr>
              <a:t>Tinea</a:t>
            </a:r>
            <a:r>
              <a:rPr lang="de-CH" sz="54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CH" sz="5400" dirty="0" err="1">
                <a:solidFill>
                  <a:srgbClr val="0070C0"/>
                </a:solidFill>
                <a:latin typeface="Calibri" panose="020F0502020204030204" pitchFamily="34" charset="0"/>
              </a:rPr>
              <a:t>facei</a:t>
            </a:r>
            <a:r>
              <a:rPr lang="de-CH" sz="5400" dirty="0">
                <a:solidFill>
                  <a:srgbClr val="0070C0"/>
                </a:solidFill>
                <a:latin typeface="Calibri" panose="020F0502020204030204" pitchFamily="34" charset="0"/>
              </a:rPr>
              <a:t>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9BD04D2-A835-05D9-CC21-A866B1F71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3708" y="2890142"/>
            <a:ext cx="8274050" cy="280076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de-CH" altLang="de-DE" sz="4400" dirty="0">
                <a:latin typeface="Calibri" panose="020F0502020204030204" pitchFamily="34" charset="0"/>
              </a:rPr>
              <a:t>Seit 1 Woche rasch progrediente Pusteln, Krusten, ödematöse Schwellung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CH" altLang="de-DE" sz="4400" dirty="0">
                <a:latin typeface="Calibri" panose="020F0502020204030204" pitchFamily="34" charset="0"/>
              </a:rPr>
              <a:t>Augenbrauenverlust</a:t>
            </a:r>
          </a:p>
        </p:txBody>
      </p:sp>
    </p:spTree>
    <p:extLst>
      <p:ext uri="{BB962C8B-B14F-4D97-AF65-F5344CB8AC3E}">
        <p14:creationId xmlns:p14="http://schemas.microsoft.com/office/powerpoint/2010/main" val="10832174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F2992D-1692-9076-EDC9-499CEEDD6E95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1"/>
            </p:custDataLst>
          </p:nvPr>
        </p:nvSpPr>
        <p:spPr>
          <a:xfrm>
            <a:off x="9599612" y="431329"/>
            <a:ext cx="8277870" cy="1728192"/>
          </a:xfrm>
        </p:spPr>
        <p:txBody>
          <a:bodyPr>
            <a:normAutofit/>
          </a:bodyPr>
          <a:lstStyle/>
          <a:p>
            <a:pPr algn="ctr" defTabSz="1439997" fontAlgn="auto">
              <a:spcAft>
                <a:spcPts val="0"/>
              </a:spcAft>
              <a:defRPr/>
            </a:pPr>
            <a:r>
              <a:rPr lang="de-CH" sz="5400" dirty="0">
                <a:solidFill>
                  <a:srgbClr val="0070C0"/>
                </a:solidFill>
                <a:latin typeface="Calibri" panose="020F0502020204030204" pitchFamily="34" charset="0"/>
              </a:rPr>
              <a:t>Auch bei ungewöhnlicher Präsentation an Pilz denken!</a:t>
            </a:r>
          </a:p>
        </p:txBody>
      </p:sp>
      <p:pic>
        <p:nvPicPr>
          <p:cNvPr id="3" name="Grafik 1" descr="IMG_0183">
            <a:extLst>
              <a:ext uri="{FF2B5EF4-FFF2-40B4-BE49-F238E27FC236}">
                <a16:creationId xmlns:a16="http://schemas.microsoft.com/office/drawing/2014/main" id="{2B77B6CD-25D2-2F9F-6663-E4F8AAADA618}"/>
              </a:ext>
            </a:extLst>
          </p:cNvPr>
          <p:cNvPicPr>
            <a:picLocks noGrp="1" noChangeAspect="1" noChangeArrowheads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8" t="888" r="28892" b="13811"/>
          <a:stretch/>
        </p:blipFill>
        <p:spPr bwMode="auto">
          <a:xfrm>
            <a:off x="56580" y="-1"/>
            <a:ext cx="9038976" cy="1006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36A2BD6-8556-5400-E3EE-B2959B07B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7072" y="2735585"/>
            <a:ext cx="8274050" cy="415498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de-CH" altLang="de-DE" sz="4400" dirty="0">
                <a:latin typeface="Calibri" panose="020F0502020204030204" pitchFamily="34" charset="0"/>
              </a:rPr>
              <a:t>Seit 6 Monaten hartnäckige,  erythematöse Plaque am Mundwinkel  mit schmerzhaften Rhagaden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CH" altLang="de-DE" sz="4400" dirty="0">
                <a:latin typeface="Calibri" panose="020F0502020204030204" pitchFamily="34" charset="0"/>
              </a:rPr>
              <a:t>Status nach </a:t>
            </a:r>
            <a:r>
              <a:rPr lang="de-CH" altLang="de-DE" sz="4400" dirty="0" err="1">
                <a:latin typeface="Calibri" panose="020F0502020204030204" pitchFamily="34" charset="0"/>
              </a:rPr>
              <a:t>topischen</a:t>
            </a:r>
            <a:r>
              <a:rPr lang="de-CH" altLang="de-DE" sz="4400" dirty="0">
                <a:latin typeface="Calibri" panose="020F0502020204030204" pitchFamily="34" charset="0"/>
              </a:rPr>
              <a:t> Steroiden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CH" altLang="de-DE" sz="4400" dirty="0">
                <a:latin typeface="Calibri" panose="020F0502020204030204" pitchFamily="34" charset="0"/>
              </a:rPr>
              <a:t>Status nach </a:t>
            </a:r>
            <a:r>
              <a:rPr lang="de-CH" altLang="de-DE" sz="4400" dirty="0" err="1">
                <a:latin typeface="Calibri" panose="020F0502020204030204" pitchFamily="34" charset="0"/>
              </a:rPr>
              <a:t>Fucidin</a:t>
            </a:r>
            <a:r>
              <a:rPr lang="de-CH" altLang="de-DE" sz="4400" dirty="0">
                <a:latin typeface="Calibri" panose="020F0502020204030204" pitchFamily="34" charset="0"/>
              </a:rPr>
              <a:t>, </a:t>
            </a:r>
            <a:r>
              <a:rPr lang="de-CH" altLang="de-DE" sz="4400" dirty="0" err="1">
                <a:latin typeface="Calibri" panose="020F0502020204030204" pitchFamily="34" charset="0"/>
              </a:rPr>
              <a:t>Bactoban</a:t>
            </a:r>
            <a:r>
              <a:rPr lang="de-CH" altLang="de-DE" sz="4400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80899" name="Grafik 7">
            <a:extLst>
              <a:ext uri="{FF2B5EF4-FFF2-40B4-BE49-F238E27FC236}">
                <a16:creationId xmlns:a16="http://schemas.microsoft.com/office/drawing/2014/main" id="{2D6AF577-F314-9496-BBB1-91F3E0807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245" y="5188088"/>
            <a:ext cx="26479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4342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D688A-3477-4BF8-B46D-F44ABF7BEC53}"/>
              </a:ext>
            </a:extLst>
          </p:cNvPr>
          <p:cNvSpPr txBox="1">
            <a:spLocks/>
          </p:cNvSpPr>
          <p:nvPr/>
        </p:nvSpPr>
        <p:spPr>
          <a:xfrm>
            <a:off x="772924" y="500292"/>
            <a:ext cx="7654678" cy="838200"/>
          </a:xfrm>
          <a:prstGeom prst="rect">
            <a:avLst/>
          </a:prstGeom>
        </p:spPr>
        <p:txBody>
          <a:bodyPr/>
          <a:lstStyle>
            <a:lvl1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1439997" eaLnBrk="1" fontAlgn="auto" hangingPunct="1">
              <a:spcAft>
                <a:spcPts val="0"/>
              </a:spcAft>
              <a:defRPr/>
            </a:pPr>
            <a:r>
              <a:rPr lang="de-DE" sz="4400" b="1" dirty="0">
                <a:solidFill>
                  <a:srgbClr val="0070C0"/>
                </a:solidFill>
              </a:rPr>
              <a:t>Was ist Ihre Diagnose</a:t>
            </a:r>
            <a:endParaRPr lang="en-GB" sz="4400" b="1" dirty="0">
              <a:solidFill>
                <a:srgbClr val="0070C0"/>
              </a:solidFill>
            </a:endParaRPr>
          </a:p>
        </p:txBody>
      </p: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3FD90CEB-BB80-46E7-A9D5-296476FBE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5146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9718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4290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8862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82DE8404-4B9B-42C5-AAE6-E435FFDE9984}" type="slidenum">
              <a:rPr lang="de-CH" altLang="en-US" smtClean="0"/>
              <a:pPr/>
              <a:t>48</a:t>
            </a:fld>
            <a:endParaRPr lang="de-CH" altLang="en-US"/>
          </a:p>
        </p:txBody>
      </p:sp>
      <p:pic>
        <p:nvPicPr>
          <p:cNvPr id="4" name="Grafik 6">
            <a:extLst>
              <a:ext uri="{FF2B5EF4-FFF2-40B4-BE49-F238E27FC236}">
                <a16:creationId xmlns:a16="http://schemas.microsoft.com/office/drawing/2014/main" id="{F40185A0-AC5F-4C00-9BA1-7857D45F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13091" r="21330" b="10497"/>
          <a:stretch>
            <a:fillRect/>
          </a:stretch>
        </p:blipFill>
        <p:spPr bwMode="auto">
          <a:xfrm>
            <a:off x="10388936" y="3435468"/>
            <a:ext cx="8321676" cy="666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10D1591-693F-42D5-B39F-66F20CCF31E5}"/>
              </a:ext>
            </a:extLst>
          </p:cNvPr>
          <p:cNvSpPr txBox="1"/>
          <p:nvPr/>
        </p:nvSpPr>
        <p:spPr>
          <a:xfrm>
            <a:off x="1154518" y="1546622"/>
            <a:ext cx="65626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Tinea</a:t>
            </a:r>
            <a:r>
              <a:rPr lang="de-DE" sz="3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capitis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800" b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Bakterieller</a:t>
            </a:r>
            <a:r>
              <a:rPr lang="en-GB" sz="3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Abscess</a:t>
            </a:r>
            <a:r>
              <a:rPr lang="de-DE" sz="3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2" descr="C:\Users\Stephen\SkyDrive\Pictures\TrimmDichParcours\Fragezeichen1.gif">
            <a:extLst>
              <a:ext uri="{FF2B5EF4-FFF2-40B4-BE49-F238E27FC236}">
                <a16:creationId xmlns:a16="http://schemas.microsoft.com/office/drawing/2014/main" id="{05078ABD-55D4-44FA-8953-126914FD49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254" y="82651"/>
            <a:ext cx="761827" cy="125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9503E04-16D3-4871-B168-869AFB1B16CD}"/>
              </a:ext>
            </a:extLst>
          </p:cNvPr>
          <p:cNvSpPr txBox="1"/>
          <p:nvPr/>
        </p:nvSpPr>
        <p:spPr>
          <a:xfrm>
            <a:off x="10380388" y="935385"/>
            <a:ext cx="8321676" cy="2046110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3600" dirty="0">
                <a:latin typeface="Calibri" panose="020F0502020204030204" pitchFamily="34" charset="0"/>
              </a:rPr>
              <a:t>2-jähriges Mädchen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1000" dirty="0">
              <a:latin typeface="Calibri" panose="020F050202020403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3600" dirty="0">
                <a:latin typeface="Calibri" panose="020F0502020204030204" pitchFamily="34" charset="0"/>
              </a:rPr>
              <a:t>3-4 </a:t>
            </a:r>
            <a:r>
              <a:rPr lang="de-DE" sz="3600" dirty="0" err="1">
                <a:latin typeface="Calibri" panose="020F0502020204030204" pitchFamily="34" charset="0"/>
              </a:rPr>
              <a:t>Wo.progrediente</a:t>
            </a:r>
            <a:r>
              <a:rPr lang="de-DE" sz="3600" dirty="0">
                <a:latin typeface="Calibri" panose="020F0502020204030204" pitchFamily="34" charset="0"/>
              </a:rPr>
              <a:t> Läsion der Kopfhaut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1000" dirty="0">
              <a:latin typeface="Calibri" panose="020F050202020403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3600" dirty="0">
                <a:latin typeface="Calibri" panose="020F0502020204030204" pitchFamily="34" charset="0"/>
              </a:rPr>
              <a:t>Schmerzhaft vergrößerte </a:t>
            </a:r>
            <a:r>
              <a:rPr lang="de-DE" sz="3600" dirty="0" err="1">
                <a:latin typeface="Calibri" panose="020F0502020204030204" pitchFamily="34" charset="0"/>
              </a:rPr>
              <a:t>nuchale</a:t>
            </a:r>
            <a:r>
              <a:rPr lang="de-DE" sz="3600" dirty="0">
                <a:latin typeface="Calibri" panose="020F0502020204030204" pitchFamily="34" charset="0"/>
              </a:rPr>
              <a:t> LK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6D7EB00-ECEA-47DB-BE07-20BC2D85DFCC}"/>
              </a:ext>
            </a:extLst>
          </p:cNvPr>
          <p:cNvSpPr/>
          <p:nvPr/>
        </p:nvSpPr>
        <p:spPr>
          <a:xfrm>
            <a:off x="7007324" y="2456362"/>
            <a:ext cx="463426" cy="4982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34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1F183D7-7917-4F00-B2E2-6DCDA15DEED8}"/>
              </a:ext>
            </a:extLst>
          </p:cNvPr>
          <p:cNvSpPr/>
          <p:nvPr/>
        </p:nvSpPr>
        <p:spPr>
          <a:xfrm>
            <a:off x="7007324" y="1546621"/>
            <a:ext cx="463426" cy="50698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34"/>
          </a:p>
        </p:txBody>
      </p:sp>
      <p:pic>
        <p:nvPicPr>
          <p:cNvPr id="10" name="Inhaltsplatzhalter 7">
            <a:extLst>
              <a:ext uri="{FF2B5EF4-FFF2-40B4-BE49-F238E27FC236}">
                <a16:creationId xmlns:a16="http://schemas.microsoft.com/office/drawing/2014/main" id="{711B886B-9A96-4CDC-9313-A1BB852AF6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t="18909" r="-705" b="15422"/>
          <a:stretch>
            <a:fillRect/>
          </a:stretch>
        </p:blipFill>
        <p:spPr bwMode="auto">
          <a:xfrm>
            <a:off x="1318691" y="3435468"/>
            <a:ext cx="8300055" cy="6625645"/>
          </a:xfrm>
        </p:spPr>
      </p:pic>
    </p:spTree>
    <p:extLst>
      <p:ext uri="{BB962C8B-B14F-4D97-AF65-F5344CB8AC3E}">
        <p14:creationId xmlns:p14="http://schemas.microsoft.com/office/powerpoint/2010/main" val="39546711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E25A3-499A-4DF6-9D8E-F9C593E76697}"/>
              </a:ext>
            </a:extLst>
          </p:cNvPr>
          <p:cNvSpPr txBox="1">
            <a:spLocks/>
          </p:cNvSpPr>
          <p:nvPr/>
        </p:nvSpPr>
        <p:spPr>
          <a:xfrm>
            <a:off x="1606724" y="745156"/>
            <a:ext cx="13933548" cy="5933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1439997" eaLnBrk="1" fontAlgn="auto" hangingPunct="1">
              <a:spcAft>
                <a:spcPts val="0"/>
              </a:spcAft>
              <a:defRPr/>
            </a:pP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Diagnose: </a:t>
            </a:r>
            <a:r>
              <a:rPr lang="de-DE" sz="5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Kerion</a:t>
            </a: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sz="5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celsi</a:t>
            </a: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 = </a:t>
            </a:r>
            <a:r>
              <a:rPr lang="de-DE" sz="5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Tinea</a:t>
            </a: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 capitis profunda</a:t>
            </a:r>
            <a:endParaRPr lang="en-GB" sz="54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9E277E-9AA0-4088-BA7E-0368AF810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4836" y="3719301"/>
            <a:ext cx="12695237" cy="5136964"/>
          </a:xfrm>
        </p:spPr>
        <p:txBody>
          <a:bodyPr>
            <a:normAutofit fontScale="92500" lnSpcReduction="10000"/>
          </a:bodyPr>
          <a:lstStyle/>
          <a:p>
            <a:pPr defTabSz="1439997" fontAlgn="auto">
              <a:spcAft>
                <a:spcPts val="0"/>
              </a:spcAft>
              <a:defRPr/>
            </a:pPr>
            <a:r>
              <a:rPr lang="de-DE" sz="4300" b="0" dirty="0" err="1">
                <a:latin typeface="Calibri" panose="020F0502020204030204" pitchFamily="34" charset="0"/>
              </a:rPr>
              <a:t>Trichophyton</a:t>
            </a:r>
            <a:r>
              <a:rPr lang="de-DE" sz="4300" b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4300" b="0" dirty="0" err="1">
                <a:latin typeface="Calibri" panose="020F0502020204030204" pitchFamily="34" charset="0"/>
              </a:rPr>
              <a:t>mentagrophytes</a:t>
            </a:r>
            <a:r>
              <a:rPr lang="de-DE" sz="4300" b="0" dirty="0">
                <a:latin typeface="Calibri" panose="020F0502020204030204" pitchFamily="34" charset="0"/>
              </a:rPr>
              <a:t> (</a:t>
            </a:r>
            <a:r>
              <a:rPr lang="de-DE" sz="4300" b="0" dirty="0" err="1">
                <a:latin typeface="Calibri" panose="020F0502020204030204" pitchFamily="34" charset="0"/>
              </a:rPr>
              <a:t>Meerschweinschen</a:t>
            </a:r>
            <a:r>
              <a:rPr lang="de-DE" sz="4300" b="0" dirty="0">
                <a:latin typeface="Calibri" panose="020F0502020204030204" pitchFamily="34" charset="0"/>
              </a:rPr>
              <a:t>,  Nagetiere) </a:t>
            </a:r>
          </a:p>
          <a:p>
            <a:pPr marL="857250" indent="-857250" defTabSz="1439997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4300" b="0" dirty="0">
              <a:latin typeface="Calibri" panose="020F0502020204030204" pitchFamily="34" charset="0"/>
            </a:endParaRPr>
          </a:p>
          <a:p>
            <a:pPr defTabSz="1439997" fontAlgn="auto">
              <a:spcAft>
                <a:spcPts val="0"/>
              </a:spcAft>
              <a:defRPr/>
            </a:pPr>
            <a:r>
              <a:rPr lang="de-DE" sz="4300" b="0" dirty="0">
                <a:solidFill>
                  <a:srgbClr val="C00000"/>
                </a:solidFill>
                <a:latin typeface="Calibri" panose="020F0502020204030204" pitchFamily="34" charset="0"/>
              </a:rPr>
              <a:t>T. </a:t>
            </a:r>
            <a:r>
              <a:rPr lang="de-DE" sz="4300" b="0" dirty="0" err="1">
                <a:solidFill>
                  <a:srgbClr val="C00000"/>
                </a:solidFill>
                <a:latin typeface="Calibri" panose="020F0502020204030204" pitchFamily="34" charset="0"/>
              </a:rPr>
              <a:t>verrucosum</a:t>
            </a:r>
            <a:r>
              <a:rPr lang="de-DE" sz="4300" b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4300" b="0" dirty="0">
                <a:latin typeface="Calibri" panose="020F0502020204030204" pitchFamily="34" charset="0"/>
              </a:rPr>
              <a:t>(Rind) …</a:t>
            </a:r>
          </a:p>
          <a:p>
            <a:pPr defTabSz="1439997" fontAlgn="auto">
              <a:spcAft>
                <a:spcPts val="0"/>
              </a:spcAft>
              <a:defRPr/>
            </a:pPr>
            <a:endParaRPr lang="de-DE" sz="5200" b="0" dirty="0">
              <a:latin typeface="Calibri" panose="020F0502020204030204" pitchFamily="34" charset="0"/>
            </a:endParaRPr>
          </a:p>
          <a:p>
            <a:pPr defTabSz="1439997" fontAlgn="auto">
              <a:spcAft>
                <a:spcPts val="0"/>
              </a:spcAft>
              <a:defRPr/>
            </a:pPr>
            <a:br>
              <a:rPr lang="de-DE" sz="5200" b="0" dirty="0">
                <a:latin typeface="Calibri" panose="020F0502020204030204" pitchFamily="34" charset="0"/>
              </a:rPr>
            </a:br>
            <a:r>
              <a:rPr lang="de-DE" sz="4300" b="0" dirty="0">
                <a:latin typeface="Calibri" panose="020F0502020204030204" pitchFamily="34" charset="0"/>
              </a:rPr>
              <a:t>Mykologie: </a:t>
            </a:r>
          </a:p>
          <a:p>
            <a:pPr marL="857250" indent="-857250" defTabSz="1439997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300" b="0" dirty="0">
                <a:latin typeface="Calibri" panose="020F0502020204030204" pitchFamily="34" charset="0"/>
              </a:rPr>
              <a:t>Haare inkl. Wurzel und Schuppen. Dermatophyten PCR</a:t>
            </a:r>
          </a:p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GB" sz="4409" dirty="0"/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418C1714-8B71-4B4A-914A-0D66ABA16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36" y="-21161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5146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9718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4290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8862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2F72AA19-C655-4FBA-9491-2648CCF2B6F2}" type="slidenum">
              <a:rPr lang="de-CH" altLang="en-US" smtClean="0"/>
              <a:pPr/>
              <a:t>49</a:t>
            </a:fld>
            <a:endParaRPr lang="de-CH" altLang="en-US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10F4018-7BAB-EDC5-AD28-3366BF15B01B}"/>
              </a:ext>
            </a:extLst>
          </p:cNvPr>
          <p:cNvSpPr/>
          <p:nvPr/>
        </p:nvSpPr>
        <p:spPr>
          <a:xfrm>
            <a:off x="15720292" y="745156"/>
            <a:ext cx="782203" cy="8309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34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8EFE22F-E7BC-4567-4D0C-2173DB86F713}"/>
              </a:ext>
            </a:extLst>
          </p:cNvPr>
          <p:cNvSpPr txBox="1"/>
          <p:nvPr/>
        </p:nvSpPr>
        <p:spPr>
          <a:xfrm>
            <a:off x="2613312" y="3239641"/>
            <a:ext cx="5904656" cy="38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Häufige Erreger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4D0A6CF-A414-507A-CE95-C33E8082F86D}"/>
              </a:ext>
            </a:extLst>
          </p:cNvPr>
          <p:cNvSpPr txBox="1"/>
          <p:nvPr/>
        </p:nvSpPr>
        <p:spPr>
          <a:xfrm>
            <a:off x="2593008" y="6624017"/>
            <a:ext cx="2592288" cy="38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Diagnostik </a:t>
            </a:r>
          </a:p>
        </p:txBody>
      </p:sp>
    </p:spTree>
    <p:extLst>
      <p:ext uri="{BB962C8B-B14F-4D97-AF65-F5344CB8AC3E}">
        <p14:creationId xmlns:p14="http://schemas.microsoft.com/office/powerpoint/2010/main" val="3165203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0B71B7E-E8D0-5145-5A3E-12EAE6EC7151}"/>
              </a:ext>
            </a:extLst>
          </p:cNvPr>
          <p:cNvSpPr txBox="1"/>
          <p:nvPr/>
        </p:nvSpPr>
        <p:spPr>
          <a:xfrm>
            <a:off x="5495925" y="287338"/>
            <a:ext cx="7326313" cy="98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58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1,5 Jahre alter Knabe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0A5E3D0-8AB5-A456-22D4-424AD0C3CDAB}"/>
              </a:ext>
            </a:extLst>
          </p:cNvPr>
          <p:cNvSpPr txBox="1">
            <a:spLocks/>
          </p:cNvSpPr>
          <p:nvPr/>
        </p:nvSpPr>
        <p:spPr>
          <a:xfrm>
            <a:off x="3551238" y="2303463"/>
            <a:ext cx="12457112" cy="5761037"/>
          </a:xfrm>
          <a:prstGeom prst="rect">
            <a:avLst/>
          </a:prstGeom>
        </p:spPr>
        <p:txBody>
          <a:bodyPr/>
          <a:lstStyle>
            <a:lvl1pPr marL="0" indent="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2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Anamnese: </a:t>
            </a: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3200" b="0" dirty="0">
                <a:latin typeface="Calibri" panose="020F0502020204030204" pitchFamily="34" charset="0"/>
              </a:rPr>
              <a:t>Seit 2 Wochen zunehmend schmerzlose Läsionen im Windelbereich </a:t>
            </a: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3200" b="0" dirty="0">
                <a:latin typeface="Calibri" panose="020F0502020204030204" pitchFamily="34" charset="0"/>
              </a:rPr>
              <a:t>vorangehend keine Windeldermatitis</a:t>
            </a: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3200" b="0" dirty="0">
                <a:latin typeface="Calibri" panose="020F0502020204030204" pitchFamily="34" charset="0"/>
              </a:rPr>
              <a:t>Sehr guter Allgemeinzustand </a:t>
            </a: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3200" b="0" dirty="0">
                <a:latin typeface="Calibri" panose="020F0502020204030204" pitchFamily="34" charset="0"/>
              </a:rPr>
              <a:t>Windelpflege mit Wasser, selten Zinkcreme</a:t>
            </a:r>
          </a:p>
          <a:p>
            <a:pPr fontAlgn="auto">
              <a:defRPr/>
            </a:pPr>
            <a:endParaRPr lang="de-CH" sz="4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fontAlgn="auto"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Persönliche Anamnese: </a:t>
            </a: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3200" b="0" dirty="0">
                <a:latin typeface="Calibri" panose="020F0502020204030204" pitchFamily="34" charset="0"/>
              </a:rPr>
              <a:t>keine Vorerkrankungen</a:t>
            </a: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3200" b="0" dirty="0">
                <a:latin typeface="Calibri" panose="020F0502020204030204" pitchFamily="34" charset="0"/>
              </a:rPr>
              <a:t>Sehr gute psychomotorische Entwicklung</a:t>
            </a:r>
            <a:endParaRPr lang="de-CH" sz="4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endParaRPr lang="de-CH" sz="3200" b="0" dirty="0">
              <a:latin typeface="Calibri" panose="020F0502020204030204" pitchFamily="34" charset="0"/>
            </a:endParaRPr>
          </a:p>
          <a:p>
            <a:pPr fontAlgn="auto">
              <a:defRPr/>
            </a:pPr>
            <a:endParaRPr lang="de-CH" sz="3200" b="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0A7EE-C010-4077-838C-9B1C29238CD0}"/>
              </a:ext>
            </a:extLst>
          </p:cNvPr>
          <p:cNvSpPr txBox="1">
            <a:spLocks/>
          </p:cNvSpPr>
          <p:nvPr/>
        </p:nvSpPr>
        <p:spPr>
          <a:xfrm>
            <a:off x="3184252" y="706710"/>
            <a:ext cx="12693650" cy="723900"/>
          </a:xfrm>
          <a:prstGeom prst="rect">
            <a:avLst/>
          </a:prstGeom>
        </p:spPr>
        <p:txBody>
          <a:bodyPr/>
          <a:lstStyle>
            <a:lvl1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1439997" eaLnBrk="1" fontAlgn="auto" hangingPunct="1">
              <a:spcAft>
                <a:spcPts val="0"/>
              </a:spcAft>
              <a:defRPr/>
            </a:pPr>
            <a:r>
              <a:rPr lang="de-DE" sz="3779" b="1">
                <a:solidFill>
                  <a:srgbClr val="0070C0"/>
                </a:solidFill>
              </a:rPr>
              <a:t>Follow-Up nach 6 Wochen Therapie </a:t>
            </a:r>
            <a:endParaRPr lang="en-GB" sz="3779" b="1" dirty="0">
              <a:solidFill>
                <a:srgbClr val="0070C0"/>
              </a:solidFill>
            </a:endParaRPr>
          </a:p>
        </p:txBody>
      </p:sp>
      <p:pic>
        <p:nvPicPr>
          <p:cNvPr id="3" name="Inhaltsplatzhalter 5">
            <a:extLst>
              <a:ext uri="{FF2B5EF4-FFF2-40B4-BE49-F238E27FC236}">
                <a16:creationId xmlns:a16="http://schemas.microsoft.com/office/drawing/2014/main" id="{70F3BA38-52F0-4CC9-8BD4-3744D55A40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252" y="1727473"/>
            <a:ext cx="5922963" cy="7626350"/>
          </a:xfrm>
        </p:spPr>
      </p:pic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01F47C52-1D01-4A6C-9B64-ACC6606B3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2" y="-15689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5146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9718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4290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8862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982A65B5-A760-484F-9936-D0FFF666232F}" type="slidenum">
              <a:rPr lang="de-CH" altLang="en-US" smtClean="0"/>
              <a:pPr/>
              <a:t>50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35982617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0AFFAE-A45D-C867-9DB5-6CAAB376E4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02949" y="935385"/>
            <a:ext cx="11665296" cy="1212689"/>
          </a:xfrm>
        </p:spPr>
        <p:txBody>
          <a:bodyPr>
            <a:normAutofit/>
          </a:bodyPr>
          <a:lstStyle/>
          <a:p>
            <a:r>
              <a:rPr lang="de-DE" dirty="0"/>
              <a:t>Therapieentscheidung bei </a:t>
            </a:r>
            <a:r>
              <a:rPr lang="de-DE" dirty="0" err="1"/>
              <a:t>Tinea</a:t>
            </a:r>
            <a:r>
              <a:rPr lang="de-DE" dirty="0"/>
              <a:t> 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8029F876-487E-8AEE-27FE-4A53FFBD890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116" y="3383657"/>
          <a:ext cx="19179109" cy="5339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2979">
                  <a:extLst>
                    <a:ext uri="{9D8B030D-6E8A-4147-A177-3AD203B41FA5}">
                      <a16:colId xmlns:a16="http://schemas.microsoft.com/office/drawing/2014/main" val="2557696043"/>
                    </a:ext>
                  </a:extLst>
                </a:gridCol>
                <a:gridCol w="3918352">
                  <a:extLst>
                    <a:ext uri="{9D8B030D-6E8A-4147-A177-3AD203B41FA5}">
                      <a16:colId xmlns:a16="http://schemas.microsoft.com/office/drawing/2014/main" val="4054452990"/>
                    </a:ext>
                  </a:extLst>
                </a:gridCol>
                <a:gridCol w="3845790">
                  <a:extLst>
                    <a:ext uri="{9D8B030D-6E8A-4147-A177-3AD203B41FA5}">
                      <a16:colId xmlns:a16="http://schemas.microsoft.com/office/drawing/2014/main" val="4218132717"/>
                    </a:ext>
                  </a:extLst>
                </a:gridCol>
                <a:gridCol w="3804983">
                  <a:extLst>
                    <a:ext uri="{9D8B030D-6E8A-4147-A177-3AD203B41FA5}">
                      <a16:colId xmlns:a16="http://schemas.microsoft.com/office/drawing/2014/main" val="2854248185"/>
                    </a:ext>
                  </a:extLst>
                </a:gridCol>
                <a:gridCol w="4127005">
                  <a:extLst>
                    <a:ext uri="{9D8B030D-6E8A-4147-A177-3AD203B41FA5}">
                      <a16:colId xmlns:a16="http://schemas.microsoft.com/office/drawing/2014/main" val="4233678418"/>
                    </a:ext>
                  </a:extLst>
                </a:gridCol>
              </a:tblGrid>
              <a:tr h="1253676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Limitierte </a:t>
                      </a:r>
                      <a:r>
                        <a:rPr lang="de-DE" dirty="0" err="1"/>
                        <a:t>Tinea</a:t>
                      </a:r>
                      <a:r>
                        <a:rPr lang="de-DE" dirty="0"/>
                        <a:t> Corporis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Ausgedehnte </a:t>
                      </a:r>
                    </a:p>
                    <a:p>
                      <a:r>
                        <a:rPr lang="de-DE" dirty="0" err="1"/>
                        <a:t>Tinea</a:t>
                      </a:r>
                      <a:r>
                        <a:rPr lang="de-DE" dirty="0"/>
                        <a:t> corporis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Tinea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facei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Kerion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celsi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137987"/>
                  </a:ext>
                </a:extLst>
              </a:tr>
              <a:tr h="2535005">
                <a:tc>
                  <a:txBody>
                    <a:bodyPr/>
                    <a:lstStyle/>
                    <a:p>
                      <a:r>
                        <a:rPr lang="de-DE" b="1" dirty="0"/>
                        <a:t>Lokale Therapie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Terbinafin Creme </a:t>
                      </a:r>
                      <a:r>
                        <a:rPr lang="de-DE" dirty="0"/>
                        <a:t>3-4 Wochen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Terbinafin Creme </a:t>
                      </a:r>
                    </a:p>
                    <a:p>
                      <a:r>
                        <a:rPr lang="de-DE" dirty="0"/>
                        <a:t>3-4 Wochen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Terbinafin Creme</a:t>
                      </a:r>
                      <a:r>
                        <a:rPr lang="de-DE" dirty="0"/>
                        <a:t> </a:t>
                      </a:r>
                    </a:p>
                    <a:p>
                      <a:r>
                        <a:rPr lang="de-DE" dirty="0"/>
                        <a:t>3-4 Wochen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b="1" dirty="0"/>
                        <a:t>Terbinafin Creme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dirty="0"/>
                        <a:t>8 Wochen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dirty="0"/>
                        <a:t>und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b="1" dirty="0" err="1"/>
                        <a:t>Ketokonazol</a:t>
                      </a:r>
                      <a:r>
                        <a:rPr lang="de-DE" dirty="0"/>
                        <a:t> </a:t>
                      </a:r>
                      <a:r>
                        <a:rPr lang="de-DE" b="1" dirty="0"/>
                        <a:t>Shampoo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dirty="0"/>
                        <a:t>3x/ Woche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520100"/>
                  </a:ext>
                </a:extLst>
              </a:tr>
              <a:tr h="970229">
                <a:tc>
                  <a:txBody>
                    <a:bodyPr/>
                    <a:lstStyle/>
                    <a:p>
                      <a:r>
                        <a:rPr lang="de-DE" b="1" dirty="0"/>
                        <a:t>Systemtherapie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Ja:</a:t>
                      </a:r>
                      <a:r>
                        <a:rPr lang="de-DE" dirty="0"/>
                        <a:t> 3-4 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Ja:</a:t>
                      </a:r>
                      <a:r>
                        <a:rPr lang="de-DE" dirty="0"/>
                        <a:t> 3-4 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Ja:</a:t>
                      </a:r>
                      <a:r>
                        <a:rPr lang="de-DE" dirty="0"/>
                        <a:t> 6-8 Wo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319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7597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A9D526-9C89-4371-A59B-311FEFBEABF1}"/>
              </a:ext>
            </a:extLst>
          </p:cNvPr>
          <p:cNvSpPr txBox="1">
            <a:spLocks/>
          </p:cNvSpPr>
          <p:nvPr/>
        </p:nvSpPr>
        <p:spPr>
          <a:xfrm>
            <a:off x="4123506" y="739264"/>
            <a:ext cx="12695237" cy="1148384"/>
          </a:xfrm>
          <a:prstGeom prst="rect">
            <a:avLst/>
          </a:prstGeom>
        </p:spPr>
        <p:txBody>
          <a:bodyPr/>
          <a:lstStyle>
            <a:lvl1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1439997" eaLnBrk="1" fontAlgn="auto" hangingPunct="1">
              <a:spcAft>
                <a:spcPts val="0"/>
              </a:spcAft>
              <a:defRPr/>
            </a:pPr>
            <a:r>
              <a:rPr lang="de-DE" sz="4800" b="1" dirty="0">
                <a:solidFill>
                  <a:srgbClr val="0070C0"/>
                </a:solidFill>
              </a:rPr>
              <a:t>Systemische Therapie</a:t>
            </a:r>
            <a:endParaRPr lang="en-GB" sz="4800" b="1" dirty="0">
              <a:solidFill>
                <a:srgbClr val="0070C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D63395-51F4-45A3-B7B1-A1D26A660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642" y="2120900"/>
            <a:ext cx="14491939" cy="655796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GB" sz="4800" dirty="0" err="1">
                <a:latin typeface="Calibri" panose="020F0502020204030204" pitchFamily="34" charset="0"/>
              </a:rPr>
              <a:t>Erste</a:t>
            </a:r>
            <a:r>
              <a:rPr lang="en-GB" sz="4800" dirty="0">
                <a:latin typeface="Calibri" panose="020F0502020204030204" pitchFamily="34" charset="0"/>
              </a:rPr>
              <a:t> Wahl: </a:t>
            </a:r>
            <a:r>
              <a:rPr lang="en-GB" sz="4800" dirty="0" err="1">
                <a:solidFill>
                  <a:srgbClr val="0070C0"/>
                </a:solidFill>
                <a:latin typeface="Calibri" panose="020F0502020204030204" pitchFamily="34" charset="0"/>
              </a:rPr>
              <a:t>Terbinafin</a:t>
            </a:r>
            <a:r>
              <a:rPr lang="en-GB" sz="4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GB" sz="4800" dirty="0" err="1">
                <a:solidFill>
                  <a:srgbClr val="0070C0"/>
                </a:solidFill>
                <a:latin typeface="Calibri" panose="020F0502020204030204" pitchFamily="34" charset="0"/>
              </a:rPr>
              <a:t>Tabl</a:t>
            </a:r>
            <a:r>
              <a:rPr lang="en-GB" sz="4800" dirty="0">
                <a:solidFill>
                  <a:srgbClr val="0070C0"/>
                </a:solidFill>
                <a:latin typeface="Calibri" panose="020F0502020204030204" pitchFamily="34" charset="0"/>
              </a:rPr>
              <a:t>. </a:t>
            </a:r>
          </a:p>
          <a:p>
            <a:pPr defTabSz="1439997" fontAlgn="auto">
              <a:spcAft>
                <a:spcPts val="0"/>
              </a:spcAft>
              <a:defRPr/>
            </a:pPr>
            <a:r>
              <a:rPr lang="de-DE" sz="4400" b="0" dirty="0">
                <a:solidFill>
                  <a:srgbClr val="0070C0"/>
                </a:solidFill>
                <a:latin typeface="Calibri" panose="020F0502020204030204" pitchFamily="34" charset="0"/>
              </a:rPr>
              <a:t>(v.a. </a:t>
            </a:r>
            <a:r>
              <a:rPr lang="de-DE" sz="4400" b="0" dirty="0" err="1">
                <a:solidFill>
                  <a:srgbClr val="0070C0"/>
                </a:solidFill>
                <a:latin typeface="Calibri" panose="020F0502020204030204" pitchFamily="34" charset="0"/>
              </a:rPr>
              <a:t>Trichophyton</a:t>
            </a:r>
            <a:r>
              <a:rPr lang="de-DE" sz="4400" b="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sz="4400" b="0" dirty="0" err="1">
                <a:solidFill>
                  <a:srgbClr val="0070C0"/>
                </a:solidFill>
                <a:latin typeface="Calibri" panose="020F0502020204030204" pitchFamily="34" charset="0"/>
              </a:rPr>
              <a:t>spezies</a:t>
            </a:r>
            <a:r>
              <a:rPr lang="de-DE" sz="4400" b="0" dirty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  <a:br>
              <a:rPr lang="en-GB" sz="4409" b="0" dirty="0">
                <a:latin typeface="Calibri" panose="020F0502020204030204" pitchFamily="34" charset="0"/>
              </a:rPr>
            </a:br>
            <a:r>
              <a:rPr lang="en-GB" sz="4409" b="0" dirty="0">
                <a:latin typeface="Calibri" panose="020F0502020204030204" pitchFamily="34" charset="0"/>
              </a:rPr>
              <a:t> </a:t>
            </a:r>
            <a:r>
              <a:rPr lang="en-GB" sz="3900" b="0" dirty="0">
                <a:latin typeface="Calibri" panose="020F0502020204030204" pitchFamily="34" charset="0"/>
              </a:rPr>
              <a:t>&gt;40 kg: 250mg/d,  </a:t>
            </a:r>
            <a:r>
              <a:rPr lang="de-DE" sz="3900" b="0" dirty="0">
                <a:latin typeface="Calibri" panose="020F0502020204030204" pitchFamily="34" charset="0"/>
              </a:rPr>
              <a:t>20-40 kg: 125mg/d, &lt;20 kg: 62.5mg/d</a:t>
            </a:r>
          </a:p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GB" sz="4409" b="0" dirty="0">
              <a:latin typeface="Calibri" panose="020F0502020204030204" pitchFamily="34" charset="0"/>
            </a:endParaRPr>
          </a:p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GB" sz="4800" dirty="0" err="1">
                <a:latin typeface="Calibri" panose="020F0502020204030204" pitchFamily="34" charset="0"/>
              </a:rPr>
              <a:t>Zweite</a:t>
            </a:r>
            <a:r>
              <a:rPr lang="en-GB" sz="4800" dirty="0">
                <a:latin typeface="Calibri" panose="020F0502020204030204" pitchFamily="34" charset="0"/>
              </a:rPr>
              <a:t> Wahl: </a:t>
            </a:r>
            <a:r>
              <a:rPr lang="en-GB" sz="4800" dirty="0">
                <a:solidFill>
                  <a:srgbClr val="0070C0"/>
                </a:solidFill>
                <a:latin typeface="Calibri" panose="020F0502020204030204" pitchFamily="34" charset="0"/>
              </a:rPr>
              <a:t>Itraconazole (</a:t>
            </a:r>
            <a:r>
              <a:rPr lang="en-GB" sz="4800" dirty="0" err="1">
                <a:solidFill>
                  <a:srgbClr val="0070C0"/>
                </a:solidFill>
                <a:latin typeface="Calibri" panose="020F0502020204030204" pitchFamily="34" charset="0"/>
              </a:rPr>
              <a:t>Sporanox</a:t>
            </a:r>
            <a:r>
              <a:rPr lang="en-GB" sz="4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GB" sz="4800" dirty="0" err="1">
                <a:solidFill>
                  <a:srgbClr val="0070C0"/>
                </a:solidFill>
                <a:latin typeface="Calibri" panose="020F0502020204030204" pitchFamily="34" charset="0"/>
              </a:rPr>
              <a:t>Lösung</a:t>
            </a:r>
            <a:r>
              <a:rPr lang="en-GB" sz="4800" dirty="0">
                <a:solidFill>
                  <a:srgbClr val="0070C0"/>
                </a:solidFill>
                <a:latin typeface="Calibri" panose="020F0502020204030204" pitchFamily="34" charset="0"/>
              </a:rPr>
              <a:t>®)</a:t>
            </a:r>
          </a:p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GB" sz="4400" b="0" dirty="0" err="1">
                <a:solidFill>
                  <a:srgbClr val="0070C0"/>
                </a:solidFill>
                <a:latin typeface="Calibri" panose="020F0502020204030204" pitchFamily="34" charset="0"/>
              </a:rPr>
              <a:t>favorisiert</a:t>
            </a:r>
            <a:r>
              <a:rPr lang="en-GB" sz="4400" b="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GB" sz="4400" b="0" dirty="0" err="1">
                <a:solidFill>
                  <a:srgbClr val="0070C0"/>
                </a:solidFill>
                <a:latin typeface="Calibri" panose="020F0502020204030204" pitchFamily="34" charset="0"/>
              </a:rPr>
              <a:t>bei</a:t>
            </a:r>
            <a:r>
              <a:rPr lang="en-GB" sz="4400" b="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GB" sz="4400" b="0" dirty="0" err="1">
                <a:solidFill>
                  <a:srgbClr val="0070C0"/>
                </a:solidFill>
                <a:latin typeface="Calibri" panose="020F0502020204030204" pitchFamily="34" charset="0"/>
              </a:rPr>
              <a:t>Mikrosporum</a:t>
            </a:r>
            <a:r>
              <a:rPr lang="en-GB" sz="4400" b="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GB" sz="4400" b="0" dirty="0" err="1">
                <a:solidFill>
                  <a:srgbClr val="0070C0"/>
                </a:solidFill>
                <a:latin typeface="Calibri" panose="020F0502020204030204" pitchFamily="34" charset="0"/>
              </a:rPr>
              <a:t>spezies</a:t>
            </a:r>
            <a:r>
              <a:rPr lang="en-GB" sz="4400" b="0" dirty="0">
                <a:solidFill>
                  <a:srgbClr val="0070C0"/>
                </a:solidFill>
                <a:latin typeface="Calibri" panose="020F0502020204030204" pitchFamily="34" charset="0"/>
              </a:rPr>
              <a:t>. </a:t>
            </a:r>
          </a:p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GB" sz="3900" b="0" dirty="0">
                <a:latin typeface="Calibri" panose="020F0502020204030204" pitchFamily="34" charset="0"/>
              </a:rPr>
              <a:t>5mg/kg/d für 4-8 Wo</a:t>
            </a:r>
          </a:p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GB" sz="3900" b="0" dirty="0">
                <a:latin typeface="Calibri" panose="020F0502020204030204" pitchFamily="34" charset="0"/>
              </a:rPr>
              <a:t>(Off label </a:t>
            </a:r>
            <a:r>
              <a:rPr lang="en-GB" sz="3900" b="0" dirty="0" err="1">
                <a:latin typeface="Calibri" panose="020F0502020204030204" pitchFamily="34" charset="0"/>
              </a:rPr>
              <a:t>Therapie</a:t>
            </a:r>
            <a:r>
              <a:rPr lang="en-GB" sz="3900" b="0" dirty="0">
                <a:latin typeface="Calibri" panose="020F0502020204030204" pitchFamily="34" charset="0"/>
              </a:rPr>
              <a:t> </a:t>
            </a:r>
            <a:r>
              <a:rPr lang="en-GB" sz="3900" b="0" dirty="0" err="1">
                <a:latin typeface="Calibri" panose="020F0502020204030204" pitchFamily="34" charset="0"/>
              </a:rPr>
              <a:t>bei</a:t>
            </a:r>
            <a:r>
              <a:rPr lang="en-GB" sz="3900" b="0" dirty="0">
                <a:latin typeface="Calibri" panose="020F0502020204030204" pitchFamily="34" charset="0"/>
              </a:rPr>
              <a:t> </a:t>
            </a:r>
            <a:r>
              <a:rPr lang="en-GB" sz="3900" b="0" dirty="0" err="1">
                <a:latin typeface="Calibri" panose="020F0502020204030204" pitchFamily="34" charset="0"/>
              </a:rPr>
              <a:t>Kindern</a:t>
            </a:r>
            <a:r>
              <a:rPr lang="en-GB" sz="3900" b="0" dirty="0">
                <a:latin typeface="Calibri" panose="020F0502020204030204" pitchFamily="34" charset="0"/>
              </a:rPr>
              <a:t>)</a:t>
            </a:r>
          </a:p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GB" sz="3900" b="0" dirty="0">
              <a:latin typeface="Calibri" panose="020F0502020204030204" pitchFamily="34" charset="0"/>
            </a:endParaRPr>
          </a:p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GB" sz="4409" b="0" dirty="0">
                <a:latin typeface="Calibri" panose="020F0502020204030204" pitchFamily="34" charset="0"/>
              </a:rPr>
              <a:t>(</a:t>
            </a:r>
            <a:r>
              <a:rPr lang="en-GB" sz="4800" dirty="0">
                <a:solidFill>
                  <a:srgbClr val="0070C0"/>
                </a:solidFill>
                <a:latin typeface="Calibri" panose="020F0502020204030204" pitchFamily="34" charset="0"/>
              </a:rPr>
              <a:t>Griseofulvin: </a:t>
            </a:r>
            <a:r>
              <a:rPr lang="en-GB" sz="4409" b="0" dirty="0">
                <a:latin typeface="Calibri" panose="020F0502020204030204" pitchFamily="34" charset="0"/>
              </a:rPr>
              <a:t>für “non-responders”, via </a:t>
            </a:r>
            <a:r>
              <a:rPr lang="en-GB" sz="4409" b="0" dirty="0" err="1">
                <a:latin typeface="Calibri" panose="020F0502020204030204" pitchFamily="34" charset="0"/>
              </a:rPr>
              <a:t>internationale</a:t>
            </a:r>
            <a:r>
              <a:rPr lang="en-GB" sz="4409" b="0" dirty="0">
                <a:latin typeface="Calibri" panose="020F0502020204030204" pitchFamily="34" charset="0"/>
              </a:rPr>
              <a:t> </a:t>
            </a:r>
            <a:r>
              <a:rPr lang="en-GB" sz="4409" b="0" dirty="0" err="1">
                <a:latin typeface="Calibri" panose="020F0502020204030204" pitchFamily="34" charset="0"/>
              </a:rPr>
              <a:t>Apotheke</a:t>
            </a:r>
            <a:r>
              <a:rPr lang="en-GB" sz="4409" b="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F75F20E2-077B-4686-BF0B-482564985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7044" y="-67594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5146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9718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4290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8862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4E852C45-C7AD-4393-BA85-07D0ACADCE9C}" type="slidenum">
              <a:rPr lang="de-CH" altLang="en-US" smtClean="0"/>
              <a:pPr/>
              <a:t>52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821456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7C2FAD6F-4862-494B-8744-BDDA9E304DE0}"/>
              </a:ext>
            </a:extLst>
          </p:cNvPr>
          <p:cNvSpPr txBox="1">
            <a:spLocks/>
          </p:cNvSpPr>
          <p:nvPr/>
        </p:nvSpPr>
        <p:spPr>
          <a:xfrm>
            <a:off x="3249613" y="1047750"/>
            <a:ext cx="12695237" cy="7239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l" defTabSz="14398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1439997" eaLnBrk="1" fontAlgn="auto" hangingPunct="1">
              <a:spcAft>
                <a:spcPts val="0"/>
              </a:spcAft>
              <a:defRPr/>
            </a:pPr>
            <a:r>
              <a:rPr lang="de-DE" sz="6929" b="1">
                <a:solidFill>
                  <a:srgbClr val="0070C0"/>
                </a:solidFill>
              </a:rPr>
              <a:t>Weitere Maßnahmen</a:t>
            </a:r>
            <a:endParaRPr lang="en-GB" sz="6929" dirty="0">
              <a:solidFill>
                <a:srgbClr val="0070C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A6A78E-E410-4424-B467-94AE8C713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708" y="2951609"/>
            <a:ext cx="16647143" cy="590456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685800" indent="-685800" defTabSz="1439997" fontAlgn="auto">
              <a:spcBef>
                <a:spcPts val="2834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000" b="0" dirty="0">
                <a:latin typeface="Calibri" panose="020F0502020204030204" pitchFamily="34" charset="0"/>
              </a:rPr>
              <a:t>Betroffene Familienmitglieder, Haus- / Nutztiere identifizieren.</a:t>
            </a:r>
            <a:endParaRPr lang="en-GB" sz="4000" b="0" dirty="0">
              <a:latin typeface="Calibri" panose="020F0502020204030204" pitchFamily="34" charset="0"/>
            </a:endParaRPr>
          </a:p>
          <a:p>
            <a:pPr marL="685800" indent="-685800" defTabSz="1439997" fontAlgn="auto">
              <a:spcBef>
                <a:spcPts val="2834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000" b="0" dirty="0">
                <a:latin typeface="Calibri" panose="020F0502020204030204" pitchFamily="34" charset="0"/>
              </a:rPr>
              <a:t>Zahnbürstentest für mögliche asymptomatische Träger</a:t>
            </a:r>
            <a:endParaRPr lang="en-GB" sz="4000" b="0" dirty="0">
              <a:latin typeface="Calibri" panose="020F0502020204030204" pitchFamily="34" charset="0"/>
            </a:endParaRPr>
          </a:p>
          <a:p>
            <a:pPr marL="685800" indent="-685800" defTabSz="1439997" fontAlgn="auto">
              <a:spcBef>
                <a:spcPts val="2834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000" b="0" dirty="0">
                <a:latin typeface="Calibri" panose="020F0502020204030204" pitchFamily="34" charset="0"/>
              </a:rPr>
              <a:t>Desinfektion oder Entsorgung kontaminierter Gegenstände (Waschen bei 90°).</a:t>
            </a:r>
          </a:p>
          <a:p>
            <a:pPr marL="685800" indent="-685800" defTabSz="1439997" fontAlgn="auto">
              <a:spcBef>
                <a:spcPts val="2834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000" b="0" dirty="0">
                <a:latin typeface="Calibri" panose="020F0502020204030204" pitchFamily="34" charset="0"/>
              </a:rPr>
              <a:t>Therapiekontrolle nach 4, (6) und 8 Wo. (mit Kulturen)</a:t>
            </a:r>
          </a:p>
          <a:p>
            <a:pPr marL="685800" indent="-685800" defTabSz="1439997" fontAlgn="auto">
              <a:spcBef>
                <a:spcPts val="2834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4000" b="0" dirty="0" err="1">
                <a:latin typeface="Calibri" panose="020F0502020204030204" pitchFamily="34" charset="0"/>
              </a:rPr>
              <a:t>Laborkontrolle</a:t>
            </a:r>
            <a:r>
              <a:rPr lang="en-GB" sz="4000" b="0" dirty="0">
                <a:latin typeface="Calibri" panose="020F0502020204030204" pitchFamily="34" charset="0"/>
              </a:rPr>
              <a:t>: Diff BB </a:t>
            </a:r>
            <a:r>
              <a:rPr lang="en-GB" sz="4000" b="0" dirty="0" err="1">
                <a:latin typeface="Calibri" panose="020F0502020204030204" pitchFamily="34" charset="0"/>
              </a:rPr>
              <a:t>Transaminasen</a:t>
            </a:r>
            <a:r>
              <a:rPr lang="en-GB" sz="4000" b="0" dirty="0">
                <a:latin typeface="Calibri" panose="020F0502020204030204" pitchFamily="34" charset="0"/>
              </a:rPr>
              <a:t>: </a:t>
            </a:r>
            <a:r>
              <a:rPr lang="en-GB" sz="4000" b="0" dirty="0" err="1">
                <a:latin typeface="Calibri" panose="020F0502020204030204" pitchFamily="34" charset="0"/>
              </a:rPr>
              <a:t>vor</a:t>
            </a:r>
            <a:r>
              <a:rPr lang="en-GB" sz="4000" b="0" dirty="0">
                <a:latin typeface="Calibri" panose="020F0502020204030204" pitchFamily="34" charset="0"/>
              </a:rPr>
              <a:t> </a:t>
            </a:r>
            <a:r>
              <a:rPr lang="en-GB" sz="4000" b="0" dirty="0" err="1">
                <a:latin typeface="Calibri" panose="020F0502020204030204" pitchFamily="34" charset="0"/>
              </a:rPr>
              <a:t>Therapie</a:t>
            </a:r>
            <a:r>
              <a:rPr lang="en-GB" sz="4000" b="0" dirty="0">
                <a:latin typeface="Calibri" panose="020F0502020204030204" pitchFamily="34" charset="0"/>
              </a:rPr>
              <a:t>, </a:t>
            </a:r>
            <a:r>
              <a:rPr lang="en-GB" sz="4000" b="0" dirty="0" err="1">
                <a:latin typeface="Calibri" panose="020F0502020204030204" pitchFamily="34" charset="0"/>
              </a:rPr>
              <a:t>nach</a:t>
            </a:r>
            <a:r>
              <a:rPr lang="en-GB" sz="4000" b="0" dirty="0">
                <a:latin typeface="Calibri" panose="020F0502020204030204" pitchFamily="34" charset="0"/>
              </a:rPr>
              <a:t> 4 Wo. </a:t>
            </a:r>
            <a:r>
              <a:rPr lang="en-GB" sz="4000" b="0" dirty="0" err="1">
                <a:latin typeface="Calibri" panose="020F0502020204030204" pitchFamily="34" charset="0"/>
              </a:rPr>
              <a:t>Therapie</a:t>
            </a:r>
            <a:r>
              <a:rPr lang="en-GB" sz="4000" b="0" dirty="0">
                <a:latin typeface="Calibri" panose="020F0502020204030204" pitchFamily="34" charset="0"/>
              </a:rPr>
              <a:t> und </a:t>
            </a:r>
            <a:r>
              <a:rPr lang="en-GB" sz="4000" b="0" dirty="0" err="1">
                <a:latin typeface="Calibri" panose="020F0502020204030204" pitchFamily="34" charset="0"/>
              </a:rPr>
              <a:t>Therapieende</a:t>
            </a:r>
            <a:r>
              <a:rPr lang="en-GB" sz="4000" b="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2F220F91-2DB5-42B8-81EC-386033394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5146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9718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4290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8862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B68FF407-6B79-4AF0-8D9C-28FC0FAF1107}" type="slidenum">
              <a:rPr lang="de-CH" altLang="en-US" smtClean="0"/>
              <a:pPr/>
              <a:t>53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5914594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">
            <a:extLst>
              <a:ext uri="{FF2B5EF4-FFF2-40B4-BE49-F238E27FC236}">
                <a16:creationId xmlns:a16="http://schemas.microsoft.com/office/drawing/2014/main" id="{02C880FA-52EE-D111-59E1-6780E4769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100" y="369044"/>
            <a:ext cx="3794125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5F370BD-39BD-A957-9A8F-B6300B44D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8743"/>
            <a:ext cx="4430939" cy="2953959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F94FFD-4B2A-0E4E-70D3-DE9D18ACEA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43428" y="437275"/>
            <a:ext cx="2302784" cy="852649"/>
          </a:xfrm>
        </p:spPr>
        <p:txBody>
          <a:bodyPr>
            <a:noAutofit/>
          </a:bodyPr>
          <a:lstStyle/>
          <a:p>
            <a:r>
              <a:rPr lang="de-DE" sz="6600" dirty="0" err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rPr>
              <a:t>Tinea</a:t>
            </a:r>
            <a:endParaRPr lang="de-DE" sz="6600" dirty="0">
              <a:solidFill>
                <a:srgbClr val="0070C0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6D1467E-F54E-8C94-B95D-E2DADC3ADCCF}"/>
              </a:ext>
            </a:extLst>
          </p:cNvPr>
          <p:cNvSpPr txBox="1"/>
          <p:nvPr/>
        </p:nvSpPr>
        <p:spPr>
          <a:xfrm>
            <a:off x="4703068" y="2853030"/>
            <a:ext cx="11595100" cy="509370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457200" indent="-457200" defTabSz="1439997" eaLnBrk="1" fontAlgn="auto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de-DE" sz="4400" dirty="0">
                <a:solidFill>
                  <a:srgbClr val="0070C0"/>
                </a:solidFill>
                <a:latin typeface="Calibri" panose="020F0502020204030204" pitchFamily="34" charset="0"/>
              </a:rPr>
              <a:t>häufig hochentzündliche Manifestationen mit Pusteln bei Kindern!</a:t>
            </a:r>
          </a:p>
          <a:p>
            <a:pPr defTabSz="1439997" eaLnBrk="1" fontAlgn="auto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defRPr/>
            </a:pPr>
            <a:endParaRPr lang="de-DE" sz="12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457200" indent="-457200" defTabSz="1439997" eaLnBrk="1" fontAlgn="auto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de-DE" sz="4400" dirty="0">
                <a:solidFill>
                  <a:srgbClr val="0070C0"/>
                </a:solidFill>
                <a:latin typeface="Calibri" panose="020F0502020204030204" pitchFamily="34" charset="0"/>
              </a:rPr>
              <a:t>Bitte Diagnostik vor Therapie!</a:t>
            </a:r>
          </a:p>
          <a:p>
            <a:pPr defTabSz="1439997" eaLnBrk="1" fontAlgn="auto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defRPr/>
            </a:pPr>
            <a:endParaRPr lang="de-DE" sz="12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457200" indent="-457200" defTabSz="1439997" eaLnBrk="1" fontAlgn="auto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de-DE" sz="4400" dirty="0">
                <a:solidFill>
                  <a:srgbClr val="0070C0"/>
                </a:solidFill>
                <a:latin typeface="Calibri" panose="020F0502020204030204" pitchFamily="34" charset="0"/>
              </a:rPr>
              <a:t>Ausreichend lange behandeln insbesondere bei </a:t>
            </a:r>
            <a:r>
              <a:rPr lang="de-DE" sz="4400" dirty="0" err="1">
                <a:solidFill>
                  <a:srgbClr val="0070C0"/>
                </a:solidFill>
                <a:latin typeface="Calibri" panose="020F0502020204030204" pitchFamily="34" charset="0"/>
              </a:rPr>
              <a:t>Tinea</a:t>
            </a:r>
            <a:r>
              <a:rPr lang="de-DE" sz="4400" dirty="0">
                <a:solidFill>
                  <a:srgbClr val="0070C0"/>
                </a:solidFill>
                <a:latin typeface="Calibri" panose="020F0502020204030204" pitchFamily="34" charset="0"/>
              </a:rPr>
              <a:t> capitis!</a:t>
            </a:r>
          </a:p>
          <a:p>
            <a:pPr marL="457200" indent="-457200" defTabSz="1439997" eaLnBrk="1" fontAlgn="auto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de-DE" sz="12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457200" indent="-457200" defTabSz="1439997" eaLnBrk="1" fontAlgn="auto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de-DE" sz="4400" dirty="0" err="1">
                <a:solidFill>
                  <a:srgbClr val="0070C0"/>
                </a:solidFill>
                <a:latin typeface="Calibri" panose="020F0502020204030204" pitchFamily="34" charset="0"/>
              </a:rPr>
              <a:t>Dermatophytid</a:t>
            </a:r>
            <a:r>
              <a:rPr lang="de-DE" sz="4400" dirty="0">
                <a:solidFill>
                  <a:srgbClr val="0070C0"/>
                </a:solidFill>
                <a:latin typeface="Calibri" panose="020F0502020204030204" pitchFamily="34" charset="0"/>
              </a:rPr>
              <a:t>- Reaktionen sind häufig!</a:t>
            </a:r>
          </a:p>
        </p:txBody>
      </p:sp>
    </p:spTree>
    <p:extLst>
      <p:ext uri="{BB962C8B-B14F-4D97-AF65-F5344CB8AC3E}">
        <p14:creationId xmlns:p14="http://schemas.microsoft.com/office/powerpoint/2010/main" val="37618360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E985F7E-0975-6C85-FBDD-6A367DC4BC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193" y="791369"/>
            <a:ext cx="9410546" cy="885698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D4A0BFC-D410-56D3-674D-4BE11D17C5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9971" y="8784257"/>
            <a:ext cx="6021759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633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19F2654-C3B8-4778-8C6F-C489271310F3}"/>
              </a:ext>
            </a:extLst>
          </p:cNvPr>
          <p:cNvSpPr txBox="1">
            <a:spLocks/>
          </p:cNvSpPr>
          <p:nvPr/>
        </p:nvSpPr>
        <p:spPr>
          <a:xfrm>
            <a:off x="4631060" y="890463"/>
            <a:ext cx="9073008" cy="8858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4000" b="1" dirty="0">
                <a:solidFill>
                  <a:srgbClr val="30549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CH" sz="6400" b="1" dirty="0">
                <a:solidFill>
                  <a:srgbClr val="0070C0"/>
                </a:solidFill>
                <a:latin typeface="Calibri" panose="020F0502020204030204" pitchFamily="34" charset="0"/>
              </a:rPr>
              <a:t>2 </a:t>
            </a:r>
            <a:r>
              <a:rPr lang="de-CH" sz="5800" b="1" dirty="0">
                <a:solidFill>
                  <a:srgbClr val="0070C0"/>
                </a:solidFill>
                <a:latin typeface="Calibri" panose="020F0502020204030204" pitchFamily="34" charset="0"/>
              </a:rPr>
              <a:t>Monate</a:t>
            </a:r>
            <a:r>
              <a:rPr lang="de-CH" sz="6400" b="1" dirty="0">
                <a:solidFill>
                  <a:srgbClr val="0070C0"/>
                </a:solidFill>
                <a:latin typeface="Calibri" panose="020F0502020204030204" pitchFamily="34" charset="0"/>
              </a:rPr>
              <a:t> alter Knabe</a:t>
            </a:r>
          </a:p>
        </p:txBody>
      </p:sp>
      <p:sp>
        <p:nvSpPr>
          <p:cNvPr id="2" name="Rechteck 1"/>
          <p:cNvSpPr/>
          <p:nvPr/>
        </p:nvSpPr>
        <p:spPr>
          <a:xfrm>
            <a:off x="5207124" y="2734520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Vorstellung auf dem Notfall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182788" y="4175745"/>
            <a:ext cx="15193688" cy="4248472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CH" sz="4400" b="0" dirty="0">
                <a:latin typeface="Calibri" panose="020F0502020204030204" pitchFamily="34" charset="0"/>
              </a:rPr>
              <a:t>Seit 1 Woche vermehrte Schreiphasen, Unruhe, trinke </a:t>
            </a:r>
            <a:br>
              <a:rPr lang="de-CH" sz="4400" b="0" dirty="0">
                <a:latin typeface="Calibri" panose="020F0502020204030204" pitchFamily="34" charset="0"/>
              </a:rPr>
            </a:br>
            <a:r>
              <a:rPr lang="de-CH" sz="4400" b="0" dirty="0">
                <a:latin typeface="Calibri" panose="020F0502020204030204" pitchFamily="34" charset="0"/>
              </a:rPr>
              <a:t>kleinere Mengen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CH" sz="2000" b="0" dirty="0">
              <a:latin typeface="Calibri" panose="020F0502020204030204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4400" b="0" dirty="0">
                <a:latin typeface="Calibri" panose="020F0502020204030204" pitchFamily="34" charset="0"/>
              </a:rPr>
              <a:t>Im Alter von 1 Monat Wechsel auf Formula Nahrung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CH" sz="2000" b="0" dirty="0">
              <a:latin typeface="Calibri" panose="020F0502020204030204" pitchFamily="34" charset="0"/>
            </a:endParaRP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CH" sz="4400" b="0" dirty="0">
                <a:latin typeface="Calibri" panose="020F0502020204030204" pitchFamily="34" charset="0"/>
              </a:rPr>
              <a:t>Termingeburt, bisher gute Entwicklung</a:t>
            </a:r>
          </a:p>
        </p:txBody>
      </p:sp>
    </p:spTree>
    <p:extLst>
      <p:ext uri="{BB962C8B-B14F-4D97-AF65-F5344CB8AC3E}">
        <p14:creationId xmlns:p14="http://schemas.microsoft.com/office/powerpoint/2010/main" val="17523008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C135DD9-FA76-47A6-9EBA-E1ECF6291272}"/>
              </a:ext>
            </a:extLst>
          </p:cNvPr>
          <p:cNvSpPr txBox="1"/>
          <p:nvPr/>
        </p:nvSpPr>
        <p:spPr>
          <a:xfrm>
            <a:off x="11039772" y="796395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b="1" dirty="0">
                <a:solidFill>
                  <a:srgbClr val="0070C0"/>
                </a:solidFill>
              </a:rPr>
              <a:t> </a:t>
            </a:r>
            <a:r>
              <a:rPr lang="de-CH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Knabe 2 Monate</a:t>
            </a:r>
          </a:p>
        </p:txBody>
      </p:sp>
      <p:pic>
        <p:nvPicPr>
          <p:cNvPr id="7" name="Grafik 6" descr="IMG_088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55054" y="1470994"/>
            <a:ext cx="8824219" cy="763284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EDCF215-5EFE-1A70-E165-CAD0E4160346}"/>
              </a:ext>
            </a:extLst>
          </p:cNvPr>
          <p:cNvSpPr txBox="1"/>
          <p:nvPr/>
        </p:nvSpPr>
        <p:spPr>
          <a:xfrm>
            <a:off x="10565603" y="3671689"/>
            <a:ext cx="77048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4800" dirty="0">
                <a:latin typeface="Calibri" panose="020F0502020204030204" pitchFamily="34" charset="0"/>
              </a:rPr>
              <a:t>Schreien und Unruhe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48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4800" dirty="0">
                <a:latin typeface="Calibri" panose="020F0502020204030204" pitchFamily="34" charset="0"/>
              </a:rPr>
              <a:t>Vitalparameter unauffällig</a:t>
            </a:r>
          </a:p>
          <a:p>
            <a:r>
              <a:rPr lang="de-DE" sz="4800" dirty="0">
                <a:latin typeface="Calibri" panose="020F050202020403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4800" dirty="0">
                <a:latin typeface="Calibri" panose="020F0502020204030204" pitchFamily="34" charset="0"/>
              </a:rPr>
              <a:t>Gute Hydrierung</a:t>
            </a:r>
          </a:p>
        </p:txBody>
      </p:sp>
    </p:spTree>
    <p:extLst>
      <p:ext uri="{BB962C8B-B14F-4D97-AF65-F5344CB8AC3E}">
        <p14:creationId xmlns:p14="http://schemas.microsoft.com/office/powerpoint/2010/main" val="6024342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C135DD9-FA76-47A6-9EBA-E1ECF6291272}"/>
              </a:ext>
            </a:extLst>
          </p:cNvPr>
          <p:cNvSpPr txBox="1"/>
          <p:nvPr/>
        </p:nvSpPr>
        <p:spPr>
          <a:xfrm>
            <a:off x="11039772" y="796395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b="1" dirty="0">
                <a:solidFill>
                  <a:srgbClr val="0070C0"/>
                </a:solidFill>
              </a:rPr>
              <a:t> </a:t>
            </a:r>
            <a:r>
              <a:rPr lang="de-CH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Knabe 2 Monate</a:t>
            </a:r>
          </a:p>
        </p:txBody>
      </p:sp>
      <p:pic>
        <p:nvPicPr>
          <p:cNvPr id="7" name="Grafik 6" descr="IMG_088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55054" y="1470994"/>
            <a:ext cx="8824219" cy="76328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hteck: abgerundete Ecken 5">
            <a:extLst>
              <a:ext uri="{FF2B5EF4-FFF2-40B4-BE49-F238E27FC236}">
                <a16:creationId xmlns:a16="http://schemas.microsoft.com/office/drawing/2014/main" id="{C203BD12-8AB4-405E-9EA0-86E4F5C7076C}"/>
              </a:ext>
            </a:extLst>
          </p:cNvPr>
          <p:cNvSpPr/>
          <p:nvPr/>
        </p:nvSpPr>
        <p:spPr>
          <a:xfrm>
            <a:off x="9383588" y="4812382"/>
            <a:ext cx="7632848" cy="2020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800" b="1" dirty="0">
                <a:latin typeface="Calibri" panose="020F0502020204030204" pitchFamily="34" charset="0"/>
              </a:rPr>
              <a:t>Großflächige Ulzeration</a:t>
            </a:r>
            <a:r>
              <a:rPr lang="de-DE" sz="4800" dirty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de-DE" sz="4800" dirty="0"/>
              <a:t> </a:t>
            </a:r>
            <a:r>
              <a:rPr lang="de-DE" sz="4800" dirty="0">
                <a:latin typeface="Calibri" panose="020F0502020204030204" pitchFamily="34" charset="0"/>
              </a:rPr>
              <a:t>harter Gaumen, rechts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9D84827-C47D-49E5-AF90-81AFF2BD436A}"/>
              </a:ext>
            </a:extLst>
          </p:cNvPr>
          <p:cNvSpPr/>
          <p:nvPr/>
        </p:nvSpPr>
        <p:spPr>
          <a:xfrm>
            <a:off x="4076595" y="4852250"/>
            <a:ext cx="2308536" cy="198017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cxnSp>
        <p:nvCxnSpPr>
          <p:cNvPr id="12" name="Gerader Verbinder 8">
            <a:extLst>
              <a:ext uri="{FF2B5EF4-FFF2-40B4-BE49-F238E27FC236}">
                <a16:creationId xmlns:a16="http://schemas.microsoft.com/office/drawing/2014/main" id="{F5E4C355-B488-46F8-AEE5-511297CBA0A6}"/>
              </a:ext>
            </a:extLst>
          </p:cNvPr>
          <p:cNvCxnSpPr>
            <a:cxnSpLocks/>
          </p:cNvCxnSpPr>
          <p:nvPr/>
        </p:nvCxnSpPr>
        <p:spPr>
          <a:xfrm>
            <a:off x="6385131" y="5842338"/>
            <a:ext cx="299845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1036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3">
            <a:extLst>
              <a:ext uri="{FF2B5EF4-FFF2-40B4-BE49-F238E27FC236}">
                <a16:creationId xmlns:a16="http://schemas.microsoft.com/office/drawing/2014/main" id="{E8BF92FE-9A4D-0D9B-0001-C116DF1F4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908" y="2879601"/>
            <a:ext cx="5148400" cy="7200800"/>
          </a:xfrm>
          <a:prstGeom prst="rect">
            <a:avLst/>
          </a:prstGeom>
        </p:spPr>
      </p:pic>
      <p:sp>
        <p:nvSpPr>
          <p:cNvPr id="3" name="Denkblase: wolkenförmig 2">
            <a:extLst>
              <a:ext uri="{FF2B5EF4-FFF2-40B4-BE49-F238E27FC236}">
                <a16:creationId xmlns:a16="http://schemas.microsoft.com/office/drawing/2014/main" id="{80E4E885-C0F6-3F13-C7AE-B28806B0AB66}"/>
              </a:ext>
            </a:extLst>
          </p:cNvPr>
          <p:cNvSpPr/>
          <p:nvPr/>
        </p:nvSpPr>
        <p:spPr>
          <a:xfrm>
            <a:off x="1462708" y="2447553"/>
            <a:ext cx="8854400" cy="5399881"/>
          </a:xfrm>
          <a:prstGeom prst="cloudCallout">
            <a:avLst>
              <a:gd name="adj1" fmla="val 96490"/>
              <a:gd name="adj2" fmla="val 1843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3">
            <a:extLst>
              <a:ext uri="{FF2B5EF4-FFF2-40B4-BE49-F238E27FC236}">
                <a16:creationId xmlns:a16="http://schemas.microsoft.com/office/drawing/2014/main" id="{C1A403F1-E1E9-E21F-65EC-1CB3FBFA01AA}"/>
              </a:ext>
            </a:extLst>
          </p:cNvPr>
          <p:cNvSpPr txBox="1"/>
          <p:nvPr/>
        </p:nvSpPr>
        <p:spPr>
          <a:xfrm>
            <a:off x="3550940" y="3599681"/>
            <a:ext cx="57266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de-DE" sz="4400" dirty="0">
                <a:latin typeface="Calibri" panose="020F0502020204030204" pitchFamily="34" charset="0"/>
              </a:rPr>
              <a:t>Immundefekt </a:t>
            </a:r>
            <a:endParaRPr lang="de-DE" sz="2000" dirty="0"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</a:pPr>
            <a:r>
              <a:rPr lang="de-DE" sz="4400" dirty="0">
                <a:latin typeface="Calibri" panose="020F0502020204030204" pitchFamily="34" charset="0"/>
              </a:rPr>
              <a:t>Autoimmunerkrankung</a:t>
            </a:r>
          </a:p>
          <a:p>
            <a:pPr>
              <a:spcBef>
                <a:spcPts val="1800"/>
              </a:spcBef>
            </a:pPr>
            <a:r>
              <a:rPr lang="de-DE" sz="4400" dirty="0">
                <a:latin typeface="Calibri" panose="020F0502020204030204" pitchFamily="34" charset="0"/>
              </a:rPr>
              <a:t>Trauma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1E45D3E-9D77-99C6-CA8A-D2247C9F87C0}"/>
              </a:ext>
            </a:extLst>
          </p:cNvPr>
          <p:cNvSpPr txBox="1">
            <a:spLocks/>
          </p:cNvSpPr>
          <p:nvPr/>
        </p:nvSpPr>
        <p:spPr>
          <a:xfrm>
            <a:off x="4847084" y="630242"/>
            <a:ext cx="9505056" cy="8858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4000" b="1" dirty="0">
                <a:solidFill>
                  <a:srgbClr val="30549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CH" sz="5900" b="1" dirty="0">
                <a:solidFill>
                  <a:srgbClr val="0070C0"/>
                </a:solidFill>
                <a:latin typeface="Calibri" panose="020F0502020204030204" pitchFamily="34" charset="0"/>
              </a:rPr>
              <a:t>Überlegungen auf dem Notfall</a:t>
            </a:r>
          </a:p>
        </p:txBody>
      </p:sp>
    </p:spTree>
    <p:extLst>
      <p:ext uri="{BB962C8B-B14F-4D97-AF65-F5344CB8AC3E}">
        <p14:creationId xmlns:p14="http://schemas.microsoft.com/office/powerpoint/2010/main" val="760050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Stephen\Downloads\Kind.png">
            <a:extLst>
              <a:ext uri="{FF2B5EF4-FFF2-40B4-BE49-F238E27FC236}">
                <a16:creationId xmlns:a16="http://schemas.microsoft.com/office/drawing/2014/main" id="{F6DFDBCE-E150-58BD-DB0B-C2BCEF628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1800225"/>
            <a:ext cx="11798300" cy="825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1A272F7-08CE-0036-632F-DDA3B95CC703}"/>
              </a:ext>
            </a:extLst>
          </p:cNvPr>
          <p:cNvSpPr txBox="1"/>
          <p:nvPr/>
        </p:nvSpPr>
        <p:spPr>
          <a:xfrm>
            <a:off x="5495925" y="287338"/>
            <a:ext cx="7326313" cy="98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58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1,5 Jahre alter Knabe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19F2654-C3B8-4778-8C6F-C489271310F3}"/>
              </a:ext>
            </a:extLst>
          </p:cNvPr>
          <p:cNvSpPr txBox="1">
            <a:spLocks/>
          </p:cNvSpPr>
          <p:nvPr/>
        </p:nvSpPr>
        <p:spPr>
          <a:xfrm>
            <a:off x="4631060" y="890463"/>
            <a:ext cx="9073008" cy="8858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4000" b="1" dirty="0">
                <a:solidFill>
                  <a:srgbClr val="30549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CH" sz="6400" b="1" dirty="0">
                <a:solidFill>
                  <a:srgbClr val="0070C0"/>
                </a:solidFill>
                <a:latin typeface="Calibri" panose="020F0502020204030204" pitchFamily="34" charset="0"/>
              </a:rPr>
              <a:t>Diagnostik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974876" y="2087513"/>
            <a:ext cx="13537504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5000" b="1" dirty="0">
                <a:solidFill>
                  <a:srgbClr val="0070C0"/>
                </a:solidFill>
                <a:latin typeface="Calibri" panose="020F0502020204030204" pitchFamily="34" charset="0"/>
              </a:rPr>
              <a:t>Labor: 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de-CH" sz="4400" dirty="0">
                <a:latin typeface="Calibri" panose="020F0502020204030204" pitchFamily="34" charset="0"/>
              </a:rPr>
              <a:t>Diff-BB, CRP, Leber- Nierenwerte: unauffällig 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de-CH" sz="32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de-CH" sz="5000" b="1" dirty="0">
                <a:solidFill>
                  <a:srgbClr val="0070C0"/>
                </a:solidFill>
                <a:latin typeface="Calibri" panose="020F0502020204030204" pitchFamily="34" charset="0"/>
              </a:rPr>
              <a:t>Infektiologische Diagnostik: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de-CH" sz="4400" dirty="0">
                <a:latin typeface="Calibri" panose="020F0502020204030204" pitchFamily="34" charset="0"/>
              </a:rPr>
              <a:t>Bakt. Abstrich negativ 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de-CH" sz="1200" dirty="0">
              <a:latin typeface="Calibri" panose="020F0502020204030204" pitchFamily="34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de-CH" sz="4400" dirty="0">
                <a:latin typeface="Calibri" panose="020F0502020204030204" pitchFamily="34" charset="0"/>
              </a:rPr>
              <a:t>kein Nachweis von Candida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de-CH" sz="1200" dirty="0">
              <a:latin typeface="Calibri" panose="020F0502020204030204" pitchFamily="34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de-CH" sz="4400" dirty="0">
                <a:latin typeface="Calibri" panose="020F0502020204030204" pitchFamily="34" charset="0"/>
              </a:rPr>
              <a:t>Syphilis: negativ, Diphterie: negativ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de-CH" sz="1200" dirty="0">
              <a:latin typeface="Calibri" panose="020F0502020204030204" pitchFamily="34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de-CH" sz="4400" dirty="0">
                <a:latin typeface="Calibri" panose="020F0502020204030204" pitchFamily="34" charset="0"/>
              </a:rPr>
              <a:t>HIV Serologie negativ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de-CH" sz="1200" dirty="0">
              <a:latin typeface="Calibri" panose="020F0502020204030204" pitchFamily="34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de-CH" sz="4400" dirty="0">
                <a:latin typeface="Calibri" panose="020F0502020204030204" pitchFamily="34" charset="0"/>
              </a:rPr>
              <a:t>HSV PCR negativ</a:t>
            </a:r>
          </a:p>
        </p:txBody>
      </p:sp>
    </p:spTree>
    <p:extLst>
      <p:ext uri="{BB962C8B-B14F-4D97-AF65-F5344CB8AC3E}">
        <p14:creationId xmlns:p14="http://schemas.microsoft.com/office/powerpoint/2010/main" val="16530697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C135DD9-FA76-47A6-9EBA-E1ECF6291272}"/>
              </a:ext>
            </a:extLst>
          </p:cNvPr>
          <p:cNvSpPr txBox="1"/>
          <p:nvPr/>
        </p:nvSpPr>
        <p:spPr>
          <a:xfrm>
            <a:off x="11039772" y="796395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b="1" dirty="0">
                <a:solidFill>
                  <a:srgbClr val="0070C0"/>
                </a:solidFill>
              </a:rPr>
              <a:t> </a:t>
            </a:r>
            <a:r>
              <a:rPr lang="de-CH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4 Wochen später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95F823B-EAD1-4A9E-B8AD-3A5BA6C541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619" y="822437"/>
            <a:ext cx="8532243" cy="84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702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C135DD9-FA76-47A6-9EBA-E1ECF6291272}"/>
              </a:ext>
            </a:extLst>
          </p:cNvPr>
          <p:cNvSpPr txBox="1"/>
          <p:nvPr/>
        </p:nvSpPr>
        <p:spPr>
          <a:xfrm>
            <a:off x="11039772" y="796395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b="1" dirty="0">
                <a:solidFill>
                  <a:srgbClr val="0070C0"/>
                </a:solidFill>
              </a:rPr>
              <a:t> </a:t>
            </a:r>
            <a:r>
              <a:rPr lang="de-CH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4 Wochen später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95F823B-EAD1-4A9E-B8AD-3A5BA6C541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619" y="810043"/>
            <a:ext cx="8532243" cy="846587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83EFBB0-50FF-499B-8578-6724B986BCF3}"/>
              </a:ext>
            </a:extLst>
          </p:cNvPr>
          <p:cNvSpPr/>
          <p:nvPr/>
        </p:nvSpPr>
        <p:spPr>
          <a:xfrm>
            <a:off x="2110780" y="3423270"/>
            <a:ext cx="2304256" cy="154647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02167A0-F191-4B3D-AF2B-3CF92F2A8E4B}"/>
              </a:ext>
            </a:extLst>
          </p:cNvPr>
          <p:cNvSpPr/>
          <p:nvPr/>
        </p:nvSpPr>
        <p:spPr>
          <a:xfrm>
            <a:off x="5063108" y="3582205"/>
            <a:ext cx="2304256" cy="176058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r Verbinder 6">
            <a:extLst>
              <a:ext uri="{FF2B5EF4-FFF2-40B4-BE49-F238E27FC236}">
                <a16:creationId xmlns:a16="http://schemas.microsoft.com/office/drawing/2014/main" id="{90C8D480-059B-4F97-9D7F-B3CBA1391B28}"/>
              </a:ext>
            </a:extLst>
          </p:cNvPr>
          <p:cNvCxnSpPr>
            <a:cxnSpLocks/>
          </p:cNvCxnSpPr>
          <p:nvPr/>
        </p:nvCxnSpPr>
        <p:spPr>
          <a:xfrm>
            <a:off x="7367364" y="4679801"/>
            <a:ext cx="1835498" cy="7239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55C4E59-8088-87C0-0468-B30C30C937EE}"/>
              </a:ext>
            </a:extLst>
          </p:cNvPr>
          <p:cNvSpPr/>
          <p:nvPr/>
        </p:nvSpPr>
        <p:spPr>
          <a:xfrm>
            <a:off x="9213151" y="4679801"/>
            <a:ext cx="4850130" cy="14478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latin typeface="Calibri" panose="020F0502020204030204" pitchFamily="34" charset="0"/>
              </a:rPr>
              <a:t>Symmetrische bilaterale  Ulzeration</a:t>
            </a:r>
            <a:r>
              <a:rPr lang="de-DE" sz="3200" dirty="0">
                <a:latin typeface="Calibri" panose="020F0502020204030204" pitchFamily="34" charset="0"/>
              </a:rPr>
              <a:t> </a:t>
            </a:r>
            <a:r>
              <a:rPr lang="de-DE" sz="2400" dirty="0">
                <a:latin typeface="Calibri" panose="020F0502020204030204" pitchFamily="34" charset="0"/>
              </a:rPr>
              <a:t> </a:t>
            </a:r>
            <a:endParaRPr lang="de-DE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2367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C135DD9-FA76-47A6-9EBA-E1ECF6291272}"/>
              </a:ext>
            </a:extLst>
          </p:cNvPr>
          <p:cNvSpPr txBox="1"/>
          <p:nvPr/>
        </p:nvSpPr>
        <p:spPr>
          <a:xfrm>
            <a:off x="2182788" y="867576"/>
            <a:ext cx="14905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b="1" dirty="0">
                <a:solidFill>
                  <a:srgbClr val="0070C0"/>
                </a:solidFill>
              </a:rPr>
              <a:t> </a:t>
            </a:r>
            <a:r>
              <a:rPr lang="de-DE" sz="5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Bednar´s</a:t>
            </a: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 Aphten – „Nippel Trauma“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65A9E30-4017-7735-8B82-7A34C3AE6F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390" y="2790887"/>
            <a:ext cx="6465650" cy="641535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745F292-D68A-4BC1-996E-0C51AB37339D}"/>
              </a:ext>
            </a:extLst>
          </p:cNvPr>
          <p:cNvSpPr txBox="1"/>
          <p:nvPr/>
        </p:nvSpPr>
        <p:spPr>
          <a:xfrm>
            <a:off x="6719292" y="4659737"/>
            <a:ext cx="11089232" cy="29854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Klassischer klinischer Befund</a:t>
            </a:r>
          </a:p>
          <a:p>
            <a:endParaRPr lang="de-DE" sz="800" dirty="0">
              <a:latin typeface="Calibri" panose="020F0502020204030204" pitchFamily="34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de-DE" sz="3600" dirty="0">
                <a:latin typeface="Calibri" panose="020F0502020204030204" pitchFamily="34" charset="0"/>
              </a:rPr>
              <a:t>Symmetrische große Ulzerationen am hinteren Gaumen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de-DE" sz="2800" dirty="0">
              <a:latin typeface="Calibri" panose="020F0502020204030204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Ausschluss von Infektionen</a:t>
            </a:r>
            <a:endParaRPr lang="de-DE" sz="5400" dirty="0">
              <a:latin typeface="Calibri" panose="020F0502020204030204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de-DE" sz="800" dirty="0">
                <a:solidFill>
                  <a:srgbClr val="305496"/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22E5107-AF98-4EBB-577A-D3DB38B93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80332" y="534503"/>
            <a:ext cx="2084960" cy="383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770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C135DD9-FA76-47A6-9EBA-E1ECF6291272}"/>
              </a:ext>
            </a:extLst>
          </p:cNvPr>
          <p:cNvSpPr txBox="1"/>
          <p:nvPr/>
        </p:nvSpPr>
        <p:spPr>
          <a:xfrm>
            <a:off x="2182788" y="867576"/>
            <a:ext cx="14905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b="1" dirty="0">
                <a:solidFill>
                  <a:srgbClr val="0070C0"/>
                </a:solidFill>
              </a:rPr>
              <a:t> </a:t>
            </a:r>
            <a:r>
              <a:rPr lang="de-DE" sz="5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Bednar´s</a:t>
            </a: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 Aphten – „Nippel Trauma“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65A9E30-4017-7735-8B82-7A34C3AE6F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390" y="2790887"/>
            <a:ext cx="6465650" cy="641535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22E5107-AF98-4EBB-577A-D3DB38B93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22812" y="287313"/>
            <a:ext cx="2084960" cy="383850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745F292-D68A-4BC1-996E-0C51AB37339D}"/>
              </a:ext>
            </a:extLst>
          </p:cNvPr>
          <p:cNvSpPr txBox="1"/>
          <p:nvPr/>
        </p:nvSpPr>
        <p:spPr>
          <a:xfrm>
            <a:off x="6681652" y="2605328"/>
            <a:ext cx="10441160" cy="67864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de-DE" sz="4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Äthiologie</a:t>
            </a:r>
            <a:r>
              <a:rPr lang="de-DE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:</a:t>
            </a:r>
          </a:p>
          <a:p>
            <a:pPr marL="571500" indent="-571500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de-DE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„Nippel- Trauma“ durch heftiges Saugen </a:t>
            </a:r>
            <a:r>
              <a:rPr lang="de-DE" sz="4400" dirty="0">
                <a:latin typeface="Calibri" panose="020F0502020204030204" pitchFamily="34" charset="0"/>
              </a:rPr>
              <a:t>inadäquater Sauger, </a:t>
            </a:r>
            <a:r>
              <a:rPr lang="de-DE" sz="4400" dirty="0" err="1">
                <a:latin typeface="Calibri" panose="020F0502020204030204" pitchFamily="34" charset="0"/>
              </a:rPr>
              <a:t>Nucki</a:t>
            </a:r>
            <a:r>
              <a:rPr lang="de-DE" sz="4400" dirty="0">
                <a:latin typeface="Calibri" panose="020F0502020204030204" pitchFamily="34" charset="0"/>
              </a:rPr>
              <a:t> oder </a:t>
            </a:r>
            <a:r>
              <a:rPr lang="de-DE" sz="4400" dirty="0" err="1">
                <a:latin typeface="Calibri" panose="020F0502020204030204" pitchFamily="34" charset="0"/>
              </a:rPr>
              <a:t>Fütterposition</a:t>
            </a:r>
            <a:r>
              <a:rPr lang="de-DE" sz="4400" dirty="0">
                <a:latin typeface="Calibri" panose="020F0502020204030204" pitchFamily="34" charset="0"/>
              </a:rPr>
              <a:t> </a:t>
            </a:r>
          </a:p>
          <a:p>
            <a:pPr marL="571500" indent="-571500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de-DE" sz="1200" dirty="0">
              <a:latin typeface="Calibri" panose="020F0502020204030204" pitchFamily="34" charset="0"/>
            </a:endParaRPr>
          </a:p>
          <a:p>
            <a:pPr marL="617538" indent="-617538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de-DE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Immunologischer Prozess? </a:t>
            </a:r>
          </a:p>
          <a:p>
            <a:pPr marL="622300">
              <a:buClr>
                <a:schemeClr val="accent1">
                  <a:lumMod val="75000"/>
                </a:schemeClr>
              </a:buClr>
            </a:pPr>
            <a:r>
              <a:rPr lang="de-DE" sz="4400" dirty="0">
                <a:latin typeface="Calibri" panose="020F0502020204030204" pitchFamily="34" charset="0"/>
              </a:rPr>
              <a:t>Nähe zu lymphatischem Gewebe</a:t>
            </a:r>
          </a:p>
          <a:p>
            <a:pPr marL="622300">
              <a:buClr>
                <a:schemeClr val="accent1">
                  <a:lumMod val="75000"/>
                </a:schemeClr>
              </a:buClr>
            </a:pPr>
            <a:r>
              <a:rPr lang="de-DE" sz="4400" dirty="0">
                <a:latin typeface="Calibri" panose="020F0502020204030204" pitchFamily="34" charset="0"/>
              </a:rPr>
              <a:t> </a:t>
            </a:r>
          </a:p>
          <a:p>
            <a:pPr marL="622300">
              <a:buClr>
                <a:schemeClr val="accent1">
                  <a:lumMod val="75000"/>
                </a:schemeClr>
              </a:buClr>
            </a:pPr>
            <a:endParaRPr lang="de-DE" sz="1200" dirty="0">
              <a:latin typeface="Calibri" panose="020F0502020204030204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de-DE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Vorkommen: </a:t>
            </a:r>
          </a:p>
          <a:p>
            <a:pPr marL="622300" indent="-6223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de-DE" sz="4400" dirty="0">
                <a:latin typeface="Calibri" panose="020F0502020204030204" pitchFamily="34" charset="0"/>
              </a:rPr>
              <a:t>Termin- u. spontangeborene Säuglinge</a:t>
            </a:r>
          </a:p>
        </p:txBody>
      </p:sp>
    </p:spTree>
    <p:extLst>
      <p:ext uri="{BB962C8B-B14F-4D97-AF65-F5344CB8AC3E}">
        <p14:creationId xmlns:p14="http://schemas.microsoft.com/office/powerpoint/2010/main" val="40430736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C135DD9-FA76-47A6-9EBA-E1ECF6291272}"/>
              </a:ext>
            </a:extLst>
          </p:cNvPr>
          <p:cNvSpPr txBox="1"/>
          <p:nvPr/>
        </p:nvSpPr>
        <p:spPr>
          <a:xfrm>
            <a:off x="2182788" y="867576"/>
            <a:ext cx="14905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Richtige Position  +  </a:t>
            </a:r>
            <a:r>
              <a:rPr lang="de-DE" sz="5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orthodontischer</a:t>
            </a: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 Sauger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3B92CD4-9A1D-4DC5-A37B-294013905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739" y="3410103"/>
            <a:ext cx="10544274" cy="55181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6E13A01-7C29-4232-94BC-4391140B6F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1445" y="4607793"/>
            <a:ext cx="2484517" cy="274027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C8C6B4A-9262-4A1A-A56F-C4E8AF31B590}"/>
              </a:ext>
            </a:extLst>
          </p:cNvPr>
          <p:cNvSpPr txBox="1"/>
          <p:nvPr/>
        </p:nvSpPr>
        <p:spPr>
          <a:xfrm>
            <a:off x="13488044" y="7578901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rgbClr val="305496"/>
                </a:solidFill>
                <a:latin typeface="+mj-lt"/>
                <a:ea typeface="+mj-ea"/>
                <a:cs typeface="+mj-cs"/>
              </a:rPr>
              <a:t>Orthodontischer</a:t>
            </a:r>
            <a:r>
              <a:rPr lang="de-DE" sz="2400" b="1" dirty="0">
                <a:solidFill>
                  <a:srgbClr val="305496"/>
                </a:solidFill>
                <a:latin typeface="+mj-lt"/>
                <a:ea typeface="+mj-ea"/>
                <a:cs typeface="+mj-cs"/>
              </a:rPr>
              <a:t> Sauger</a:t>
            </a:r>
          </a:p>
        </p:txBody>
      </p:sp>
      <p:sp>
        <p:nvSpPr>
          <p:cNvPr id="11" name="Sprechblase: rechteckig mit abgerundeten Ecken 7">
            <a:extLst>
              <a:ext uri="{FF2B5EF4-FFF2-40B4-BE49-F238E27FC236}">
                <a16:creationId xmlns:a16="http://schemas.microsoft.com/office/drawing/2014/main" id="{C6D22807-492A-4D6C-B72D-8CF1C42FFF21}"/>
              </a:ext>
            </a:extLst>
          </p:cNvPr>
          <p:cNvSpPr/>
          <p:nvPr/>
        </p:nvSpPr>
        <p:spPr>
          <a:xfrm>
            <a:off x="11677107" y="3599681"/>
            <a:ext cx="3621873" cy="917021"/>
          </a:xfrm>
          <a:prstGeom prst="wedgeRoundRectCallout">
            <a:avLst>
              <a:gd name="adj1" fmla="val 47457"/>
              <a:gd name="adj2" fmla="val 77095"/>
              <a:gd name="adj3" fmla="val 16667"/>
            </a:avLst>
          </a:prstGeom>
          <a:solidFill>
            <a:schemeClr val="bg1"/>
          </a:solidFill>
          <a:ln w="38100">
            <a:solidFill>
              <a:srgbClr val="1E6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rgbClr val="088E8B"/>
                </a:solidFill>
                <a:latin typeface="Calibri" panose="020F0502020204030204" pitchFamily="34" charset="0"/>
              </a:rPr>
              <a:t>Adäquate Öffnung</a:t>
            </a:r>
          </a:p>
          <a:p>
            <a:pPr algn="ctr"/>
            <a:r>
              <a:rPr lang="de-DE" sz="3200" b="1" dirty="0">
                <a:solidFill>
                  <a:srgbClr val="088E8B"/>
                </a:solidFill>
                <a:latin typeface="Calibri" panose="020F0502020204030204" pitchFamily="34" charset="0"/>
              </a:rPr>
              <a:t>wählen!!!</a:t>
            </a:r>
          </a:p>
        </p:txBody>
      </p:sp>
    </p:spTree>
    <p:extLst>
      <p:ext uri="{BB962C8B-B14F-4D97-AF65-F5344CB8AC3E}">
        <p14:creationId xmlns:p14="http://schemas.microsoft.com/office/powerpoint/2010/main" val="16496328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C6047E-EEB1-9361-2A21-B5622543D0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53146">
            <a:off x="4328024" y="1325602"/>
            <a:ext cx="10879570" cy="731060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B88FEA-C40F-3F9D-7088-A46F895C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3588" y="8064177"/>
            <a:ext cx="7826288" cy="154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280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163312" y="1057006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Verlauf</a:t>
            </a:r>
            <a:endParaRPr lang="de-CH" sz="54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Grafik 4" descr="IMG_0889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27123" y="2827282"/>
            <a:ext cx="6042068" cy="474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IMG_1205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31832" y="2856520"/>
            <a:ext cx="6042070" cy="46915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feil nach rechts 6"/>
          <p:cNvSpPr/>
          <p:nvPr/>
        </p:nvSpPr>
        <p:spPr>
          <a:xfrm>
            <a:off x="1973162" y="9309665"/>
            <a:ext cx="14327054" cy="5698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2834720" y="8375968"/>
            <a:ext cx="3312368" cy="6183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</a:rPr>
              <a:t>Initialer Befund</a:t>
            </a:r>
          </a:p>
        </p:txBody>
      </p:sp>
      <p:sp>
        <p:nvSpPr>
          <p:cNvPr id="10" name="Rechteck 9"/>
          <p:cNvSpPr/>
          <p:nvPr/>
        </p:nvSpPr>
        <p:spPr>
          <a:xfrm>
            <a:off x="7955372" y="8397089"/>
            <a:ext cx="3080175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</a:rPr>
              <a:t>nach 4 Wo</a:t>
            </a:r>
          </a:p>
        </p:txBody>
      </p:sp>
      <p:sp>
        <p:nvSpPr>
          <p:cNvPr id="11" name="Rechteck 10"/>
          <p:cNvSpPr/>
          <p:nvPr/>
        </p:nvSpPr>
        <p:spPr>
          <a:xfrm>
            <a:off x="12807189" y="8397526"/>
            <a:ext cx="3312368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</a:rPr>
              <a:t>Nach 8 Wo</a:t>
            </a:r>
          </a:p>
        </p:txBody>
      </p:sp>
      <p:sp>
        <p:nvSpPr>
          <p:cNvPr id="13" name="Rechteck 12"/>
          <p:cNvSpPr/>
          <p:nvPr/>
        </p:nvSpPr>
        <p:spPr>
          <a:xfrm>
            <a:off x="12407924" y="2181238"/>
            <a:ext cx="4115126" cy="6042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400" dirty="0">
                <a:latin typeface="Calibri" panose="020F0502020204030204" pitchFamily="34" charset="0"/>
              </a:rPr>
              <a:t>Narbenlose Abheilung</a:t>
            </a:r>
          </a:p>
        </p:txBody>
      </p:sp>
    </p:spTree>
    <p:extLst>
      <p:ext uri="{BB962C8B-B14F-4D97-AF65-F5344CB8AC3E}">
        <p14:creationId xmlns:p14="http://schemas.microsoft.com/office/powerpoint/2010/main" val="29775176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163312" y="1057006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Verlauf</a:t>
            </a:r>
            <a:endParaRPr lang="de-CH" sz="54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Grafik 4" descr="IMG_088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27123" y="2827282"/>
            <a:ext cx="6042068" cy="474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IMG_1205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31832" y="2856520"/>
            <a:ext cx="6042070" cy="46915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feil nach rechts 6"/>
          <p:cNvSpPr/>
          <p:nvPr/>
        </p:nvSpPr>
        <p:spPr>
          <a:xfrm>
            <a:off x="1973162" y="9309665"/>
            <a:ext cx="14327054" cy="5698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2834720" y="8375968"/>
            <a:ext cx="3312368" cy="6183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</a:rPr>
              <a:t>Initialer Befund</a:t>
            </a:r>
          </a:p>
        </p:txBody>
      </p:sp>
      <p:sp>
        <p:nvSpPr>
          <p:cNvPr id="10" name="Rechteck 9"/>
          <p:cNvSpPr/>
          <p:nvPr/>
        </p:nvSpPr>
        <p:spPr>
          <a:xfrm>
            <a:off x="7955372" y="8397089"/>
            <a:ext cx="3080175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</a:rPr>
              <a:t>nach 4 Wo</a:t>
            </a:r>
          </a:p>
        </p:txBody>
      </p:sp>
      <p:sp>
        <p:nvSpPr>
          <p:cNvPr id="11" name="Rechteck 10"/>
          <p:cNvSpPr/>
          <p:nvPr/>
        </p:nvSpPr>
        <p:spPr>
          <a:xfrm>
            <a:off x="12807189" y="8397526"/>
            <a:ext cx="3312368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</a:rPr>
              <a:t>Nach 8 Wo</a:t>
            </a:r>
          </a:p>
        </p:txBody>
      </p:sp>
      <p:sp>
        <p:nvSpPr>
          <p:cNvPr id="13" name="Rechteck 12"/>
          <p:cNvSpPr/>
          <p:nvPr/>
        </p:nvSpPr>
        <p:spPr>
          <a:xfrm>
            <a:off x="12403696" y="2181238"/>
            <a:ext cx="4119354" cy="6042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400" dirty="0">
                <a:latin typeface="Calibri" panose="020F0502020204030204" pitchFamily="34" charset="0"/>
              </a:rPr>
              <a:t>Narbenlose Abheilung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1ACDA5B-C8D6-46B0-95D6-C3FC0FC8E607}"/>
              </a:ext>
            </a:extLst>
          </p:cNvPr>
          <p:cNvSpPr txBox="1"/>
          <p:nvPr/>
        </p:nvSpPr>
        <p:spPr>
          <a:xfrm>
            <a:off x="1318692" y="3239641"/>
            <a:ext cx="15913767" cy="393954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rgbClr val="305496"/>
                </a:solidFill>
                <a:latin typeface="Calibri" panose="020F0502020204030204" pitchFamily="34" charset="0"/>
              </a:rPr>
              <a:t>Beachte : </a:t>
            </a:r>
          </a:p>
          <a:p>
            <a:r>
              <a:rPr lang="de-DE" sz="4400" dirty="0">
                <a:latin typeface="Calibri" panose="020F0502020204030204" pitchFamily="34" charset="0"/>
              </a:rPr>
              <a:t>Die Abheilung der Läsionen benötigt mehrere Wochen - Monate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768529D-979C-486A-A1F0-D3F6581A9FD3}"/>
              </a:ext>
            </a:extLst>
          </p:cNvPr>
          <p:cNvSpPr txBox="1"/>
          <p:nvPr/>
        </p:nvSpPr>
        <p:spPr>
          <a:xfrm>
            <a:off x="4348157" y="4967833"/>
            <a:ext cx="9865096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Calibri" panose="020F0502020204030204" pitchFamily="34" charset="0"/>
              </a:rPr>
              <a:t>2 Monate:   Aktueller Fall</a:t>
            </a:r>
          </a:p>
          <a:p>
            <a:r>
              <a:rPr lang="de-DE" sz="3200" dirty="0">
                <a:latin typeface="Calibri" panose="020F0502020204030204" pitchFamily="34" charset="0"/>
              </a:rPr>
              <a:t>2 Monate:   Theiler M, et al. Arch Dis Child, 2018</a:t>
            </a:r>
          </a:p>
          <a:p>
            <a:r>
              <a:rPr lang="de-DE" sz="3200" dirty="0">
                <a:latin typeface="Calibri" panose="020F0502020204030204" pitchFamily="34" charset="0"/>
              </a:rPr>
              <a:t>4 Monate:   </a:t>
            </a:r>
            <a:r>
              <a:rPr lang="de-DE" sz="3200" dirty="0" err="1">
                <a:latin typeface="Calibri" panose="020F0502020204030204" pitchFamily="34" charset="0"/>
              </a:rPr>
              <a:t>Tricarico</a:t>
            </a:r>
            <a:r>
              <a:rPr lang="de-DE" sz="3200" dirty="0">
                <a:latin typeface="Calibri" panose="020F0502020204030204" pitchFamily="34" charset="0"/>
              </a:rPr>
              <a:t> A, et al. Am J </a:t>
            </a:r>
            <a:r>
              <a:rPr lang="de-DE" sz="3200" dirty="0" err="1">
                <a:latin typeface="Calibri" panose="020F0502020204030204" pitchFamily="34" charset="0"/>
              </a:rPr>
              <a:t>Otolaryngol</a:t>
            </a:r>
            <a:r>
              <a:rPr lang="de-DE" sz="3200" dirty="0">
                <a:latin typeface="Calibri" panose="020F0502020204030204" pitchFamily="34" charset="0"/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31727031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68B61B0-21B2-CA73-FBCF-A7C79AA72F6A}"/>
              </a:ext>
            </a:extLst>
          </p:cNvPr>
          <p:cNvSpPr/>
          <p:nvPr/>
        </p:nvSpPr>
        <p:spPr>
          <a:xfrm>
            <a:off x="6971320" y="4031729"/>
            <a:ext cx="4428492" cy="1368152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84BD8F3-B026-7730-E749-40F8668D3170}"/>
              </a:ext>
            </a:extLst>
          </p:cNvPr>
          <p:cNvSpPr/>
          <p:nvPr/>
        </p:nvSpPr>
        <p:spPr>
          <a:xfrm>
            <a:off x="2110780" y="6984057"/>
            <a:ext cx="9721080" cy="5040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625ED42-672A-4717-9353-5667DBDC4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12" y="1805065"/>
            <a:ext cx="18261832" cy="70215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C3B4794-04F9-8263-1C3C-9C527D2E6687}"/>
              </a:ext>
            </a:extLst>
          </p:cNvPr>
          <p:cNvSpPr/>
          <p:nvPr/>
        </p:nvSpPr>
        <p:spPr>
          <a:xfrm>
            <a:off x="2110780" y="7033914"/>
            <a:ext cx="9721080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C0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53623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Stephen\Downloads\Kind.png">
            <a:extLst>
              <a:ext uri="{FF2B5EF4-FFF2-40B4-BE49-F238E27FC236}">
                <a16:creationId xmlns:a16="http://schemas.microsoft.com/office/drawing/2014/main" id="{41C3E619-133B-7071-6A35-B82821FAF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8" t="36836" r="54832" b="26698"/>
          <a:stretch>
            <a:fillRect/>
          </a:stretch>
        </p:blipFill>
        <p:spPr bwMode="auto">
          <a:xfrm>
            <a:off x="2405063" y="2303463"/>
            <a:ext cx="5797550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2790305-AE40-B010-C826-2FAABD974995}"/>
              </a:ext>
            </a:extLst>
          </p:cNvPr>
          <p:cNvSpPr txBox="1"/>
          <p:nvPr/>
        </p:nvSpPr>
        <p:spPr>
          <a:xfrm>
            <a:off x="5495925" y="287338"/>
            <a:ext cx="7326313" cy="98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58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1,5 Jahre alter Knabe</a:t>
            </a:r>
          </a:p>
        </p:txBody>
      </p:sp>
      <p:pic>
        <p:nvPicPr>
          <p:cNvPr id="35844" name="Picture 2" descr="C:\Users\Stephen\Downloads\Kind.png">
            <a:extLst>
              <a:ext uri="{FF2B5EF4-FFF2-40B4-BE49-F238E27FC236}">
                <a16:creationId xmlns:a16="http://schemas.microsoft.com/office/drawing/2014/main" id="{AB45FA1C-7725-E0D6-CAAA-8ECA5DF6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275" y="2265363"/>
            <a:ext cx="8399463" cy="58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6625ED42-672A-4717-9353-5667DBDC4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12" y="1805065"/>
            <a:ext cx="18261832" cy="70215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9B9F92B-9C07-4D1A-B831-C579152CDE7C}"/>
              </a:ext>
            </a:extLst>
          </p:cNvPr>
          <p:cNvSpPr txBox="1"/>
          <p:nvPr/>
        </p:nvSpPr>
        <p:spPr>
          <a:xfrm rot="700847">
            <a:off x="3005246" y="3044636"/>
            <a:ext cx="11957885" cy="2739211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400" dirty="0">
              <a:solidFill>
                <a:srgbClr val="C00000"/>
              </a:solidFill>
            </a:endParaRPr>
          </a:p>
          <a:p>
            <a:pPr algn="ctr"/>
            <a:r>
              <a:rPr lang="de-DE" sz="48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Bednar´s</a:t>
            </a:r>
            <a:r>
              <a:rPr lang="de-DE" sz="4800" b="1" dirty="0">
                <a:solidFill>
                  <a:srgbClr val="C00000"/>
                </a:solidFill>
                <a:latin typeface="Calibri" panose="020F0502020204030204" pitchFamily="34" charset="0"/>
              </a:rPr>
              <a:t> Aphten sind gar nicht so selten!!!</a:t>
            </a:r>
          </a:p>
          <a:p>
            <a:pPr algn="ctr"/>
            <a:r>
              <a:rPr lang="de-DE" sz="4800" b="1" dirty="0">
                <a:solidFill>
                  <a:srgbClr val="C00000"/>
                </a:solidFill>
                <a:latin typeface="Calibri" panose="020F0502020204030204" pitchFamily="34" charset="0"/>
              </a:rPr>
              <a:t>Es lohnt sich, diese Diagnose im Kopf zu behalten</a:t>
            </a:r>
          </a:p>
          <a:p>
            <a:pPr algn="ctr"/>
            <a:endParaRPr lang="de-DE" sz="1400" dirty="0">
              <a:solidFill>
                <a:srgbClr val="C0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A3D4A2-22E4-017C-04F5-1F1E85D2D3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92300" y="503337"/>
            <a:ext cx="2338226" cy="43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78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4C52C1B2-3835-5AE3-7A8B-81F865A2F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r="4610"/>
          <a:stretch>
            <a:fillRect/>
          </a:stretch>
        </p:blipFill>
        <p:spPr bwMode="auto">
          <a:xfrm>
            <a:off x="3838972" y="1439441"/>
            <a:ext cx="12477278" cy="799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756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Grafik 1" descr="--1.3.6.1.4.1.24930.8.141.43864700-05">
            <a:extLst>
              <a:ext uri="{FF2B5EF4-FFF2-40B4-BE49-F238E27FC236}">
                <a16:creationId xmlns:a16="http://schemas.microsoft.com/office/drawing/2014/main" id="{1E5E9B96-9D94-3E95-E625-3C592E54AE07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1"/>
          <a:stretch>
            <a:fillRect/>
          </a:stretch>
        </p:blipFill>
        <p:spPr bwMode="auto">
          <a:xfrm>
            <a:off x="3550940" y="1993998"/>
            <a:ext cx="11757025" cy="883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6">
            <a:extLst>
              <a:ext uri="{FF2B5EF4-FFF2-40B4-BE49-F238E27FC236}">
                <a16:creationId xmlns:a16="http://schemas.microsoft.com/office/drawing/2014/main" id="{ED63485D-353E-7175-CFAD-AD570228F5E9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5639172" y="357188"/>
            <a:ext cx="9027541" cy="1022945"/>
          </a:xfrm>
          <a:prstGeom prst="rect">
            <a:avLst/>
          </a:prstGeom>
          <a:noFill/>
          <a:ln>
            <a:noFill/>
          </a:ln>
          <a:effectLst/>
        </p:spPr>
        <p:txBody>
          <a:bodyPr lIns="143994" tIns="71997" rIns="143994" bIns="7199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2 Monate alter Säugling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Grafik 1" descr="--1.3.6.1.4.1.24930.8.141.43864700-10">
            <a:extLst>
              <a:ext uri="{FF2B5EF4-FFF2-40B4-BE49-F238E27FC236}">
                <a16:creationId xmlns:a16="http://schemas.microsoft.com/office/drawing/2014/main" id="{A535AF8B-930A-9753-C18C-C17A442977EF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30969" r="30685" b="37276"/>
          <a:stretch>
            <a:fillRect/>
          </a:stretch>
        </p:blipFill>
        <p:spPr bwMode="auto">
          <a:xfrm>
            <a:off x="10439400" y="160338"/>
            <a:ext cx="7429500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Grafik 2" descr="--1.3.6.1.4.1.24930.8.141.43864700-11">
            <a:extLst>
              <a:ext uri="{FF2B5EF4-FFF2-40B4-BE49-F238E27FC236}">
                <a16:creationId xmlns:a16="http://schemas.microsoft.com/office/drawing/2014/main" id="{961FBEA1-E3FF-4670-8C3F-B9B8C779DA45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9" r="11629"/>
          <a:stretch>
            <a:fillRect/>
          </a:stretch>
        </p:blipFill>
        <p:spPr bwMode="auto">
          <a:xfrm>
            <a:off x="10439400" y="5553075"/>
            <a:ext cx="74295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Grafik 3" descr="--1.3.6.1.4.1.24930.8.141.43864700-06">
            <a:extLst>
              <a:ext uri="{FF2B5EF4-FFF2-40B4-BE49-F238E27FC236}">
                <a16:creationId xmlns:a16="http://schemas.microsoft.com/office/drawing/2014/main" id="{12CA42B9-FDEB-3EE0-53F7-197E2E8D1A89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0" t="11147" r="14397" b="5762"/>
          <a:stretch>
            <a:fillRect/>
          </a:stretch>
        </p:blipFill>
        <p:spPr bwMode="auto">
          <a:xfrm>
            <a:off x="1581150" y="160338"/>
            <a:ext cx="6911975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Grafik 4" descr="--1.3.6.1.4.1.24930.8.141.43864700-05">
            <a:extLst>
              <a:ext uri="{FF2B5EF4-FFF2-40B4-BE49-F238E27FC236}">
                <a16:creationId xmlns:a16="http://schemas.microsoft.com/office/drawing/2014/main" id="{D18B8875-7784-FB02-1A6D-7A172A906DA3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1"/>
          <a:stretch>
            <a:fillRect/>
          </a:stretch>
        </p:blipFill>
        <p:spPr bwMode="auto">
          <a:xfrm>
            <a:off x="1581150" y="5446713"/>
            <a:ext cx="6911975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5F89C58-4198-FDA5-7074-198650FAB113}"/>
              </a:ext>
            </a:extLst>
          </p:cNvPr>
          <p:cNvSpPr/>
          <p:nvPr/>
        </p:nvSpPr>
        <p:spPr>
          <a:xfrm>
            <a:off x="11206163" y="1503363"/>
            <a:ext cx="2425700" cy="31146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834"/>
          </a:p>
        </p:txBody>
      </p:sp>
      <p:sp>
        <p:nvSpPr>
          <p:cNvPr id="8" name="Textfeld 14">
            <a:extLst>
              <a:ext uri="{FF2B5EF4-FFF2-40B4-BE49-F238E27FC236}">
                <a16:creationId xmlns:a16="http://schemas.microsoft.com/office/drawing/2014/main" id="{97953158-D251-2ECF-0873-0B2AC618F352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5968549" y="4799843"/>
            <a:ext cx="7056784" cy="1526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143994" tIns="71997" rIns="143994" bIns="71997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Ein buntes Bild!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oliennummernplatzhalter 2">
            <a:extLst>
              <a:ext uri="{FF2B5EF4-FFF2-40B4-BE49-F238E27FC236}">
                <a16:creationId xmlns:a16="http://schemas.microsoft.com/office/drawing/2014/main" id="{0337D149-A458-E118-6B55-0E9740CDDFA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00FE36-0CC8-4248-A219-6D340548CE76}" type="slidenum">
              <a:rPr lang="de-DE" altLang="de-DE" sz="1200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de-DE" altLang="de-DE" sz="1200"/>
          </a:p>
        </p:txBody>
      </p:sp>
      <p:pic>
        <p:nvPicPr>
          <p:cNvPr id="94211" name="Grafik 5">
            <a:extLst>
              <a:ext uri="{FF2B5EF4-FFF2-40B4-BE49-F238E27FC236}">
                <a16:creationId xmlns:a16="http://schemas.microsoft.com/office/drawing/2014/main" id="{9AC38EF5-E24F-86A1-F84D-28F2A3466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0"/>
            <a:ext cx="16003588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1">
            <a:extLst>
              <a:ext uri="{FF2B5EF4-FFF2-40B4-BE49-F238E27FC236}">
                <a16:creationId xmlns:a16="http://schemas.microsoft.com/office/drawing/2014/main" id="{33EEA5D1-2F7B-A7AA-9CF5-FA4EDF810E04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1711325" y="-10625138"/>
            <a:ext cx="20785138" cy="9740900"/>
          </a:xfrm>
          <a:prstGeom prst="rect">
            <a:avLst/>
          </a:prstGeom>
          <a:noFill/>
          <a:ln>
            <a:noFill/>
          </a:ln>
          <a:effectLst/>
        </p:spPr>
        <p:txBody>
          <a:bodyPr lIns="143994" tIns="71997" rIns="143994" bIns="7199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2834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2834">
                <a:latin typeface="+mn-lt"/>
              </a:rPr>
              <a:t>DD Urtikaria Pigmentosa : z.T auch positives Darier Zeichen auf Grund lokaler kumulation von Mastzellen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2834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2834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2834">
                <a:latin typeface="+mn-lt"/>
              </a:rPr>
              <a:t>Immunologisch mediierrte eczematöse „id“ Reaktion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2834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2834">
                <a:latin typeface="+mn-lt"/>
              </a:rPr>
              <a:t>Incubationszeit mit minimalen Symptomen: 3-6 Wochen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2834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2834">
                <a:latin typeface="+mn-lt"/>
              </a:rPr>
              <a:t>Säuglinge zeigen im gegensatz zu älzeren Kindern nur wenige Excoriationen 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2834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2834">
                <a:latin typeface="+mn-lt"/>
              </a:rPr>
              <a:t>Moderate Milben Last ( meher 100) während ältere gesunde Kinder ca 10-12 Milben zeigen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2834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2834">
                <a:latin typeface="+mn-lt"/>
              </a:rPr>
              <a:t>Milbengänge bei Säuglingen: Kopf, Hals, brust+ Abdomen, Hand und Fussflächen (Kontaktflächen mit Bezugspersonen)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2834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2834">
                <a:latin typeface="+mn-lt"/>
              </a:rPr>
              <a:t>Immundefiziernte Kinder: minimaler pruirtus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2834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2834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2834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2834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2834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2834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2834">
              <a:latin typeface="+mn-lt"/>
            </a:endParaRPr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D0F0095F-7299-1E95-25DE-5D3412A0DD97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742628" y="4269187"/>
            <a:ext cx="17611725" cy="4875110"/>
          </a:xfrm>
          <a:prstGeom prst="rect">
            <a:avLst/>
          </a:prstGeom>
          <a:noFill/>
          <a:ln>
            <a:noFill/>
          </a:ln>
          <a:effectLst/>
        </p:spPr>
        <p:txBody>
          <a:bodyPr lIns="143994" tIns="71997" rIns="143994" bIns="71997"/>
          <a:lstStyle/>
          <a:p>
            <a:pPr marL="449971" indent="-449971" eaLnBrk="1" fontAlgn="auto" hangingPunct="1">
              <a:spcBef>
                <a:spcPts val="0"/>
              </a:spcBef>
              <a:spcAft>
                <a:spcPts val="0"/>
              </a:spcAft>
              <a:buFont typeface="Arial" pitchFamily="2" charset="0"/>
              <a:buChar char="•"/>
              <a:defRPr lang="de-DE"/>
            </a:pPr>
            <a:r>
              <a:rPr lang="de-DE" sz="3600" b="1" dirty="0">
                <a:solidFill>
                  <a:srgbClr val="305496"/>
                </a:solidFill>
                <a:latin typeface="+mn-lt"/>
              </a:rPr>
              <a:t>ausgeprägten Inflammatorische Reaktionen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3600" dirty="0">
              <a:latin typeface="+mn-lt"/>
            </a:endParaRPr>
          </a:p>
          <a:p>
            <a:pPr marL="449971" indent="-449971" eaLnBrk="1" fontAlgn="auto" hangingPunct="1">
              <a:spcBef>
                <a:spcPts val="0"/>
              </a:spcBef>
              <a:spcAft>
                <a:spcPts val="0"/>
              </a:spcAft>
              <a:buFont typeface="Arial" pitchFamily="2" charset="0"/>
              <a:buChar char="•"/>
              <a:defRPr lang="de-DE"/>
            </a:pPr>
            <a:r>
              <a:rPr lang="de-DE" sz="3600" b="1" dirty="0">
                <a:solidFill>
                  <a:srgbClr val="305496"/>
                </a:solidFill>
                <a:latin typeface="+mn-lt"/>
              </a:rPr>
              <a:t>Buntes polymorphes Bild :</a:t>
            </a:r>
          </a:p>
          <a:p>
            <a:pPr marL="449971" indent="-449971" eaLnBrk="1" fontAlgn="auto" hangingPunct="1">
              <a:spcBef>
                <a:spcPts val="0"/>
              </a:spcBef>
              <a:spcAft>
                <a:spcPts val="0"/>
              </a:spcAft>
              <a:buFont typeface="Arial" pitchFamily="2" charset="0"/>
              <a:buChar char="•"/>
              <a:defRPr lang="de-DE"/>
            </a:pPr>
            <a:endParaRPr lang="de-DE" sz="3600" dirty="0">
              <a:latin typeface="+mn-lt"/>
            </a:endParaRPr>
          </a:p>
          <a:p>
            <a:pPr marL="449971" indent="-449971" eaLnBrk="1" fontAlgn="auto" hangingPunct="1">
              <a:spcBef>
                <a:spcPts val="0"/>
              </a:spcBef>
              <a:spcAft>
                <a:spcPts val="0"/>
              </a:spcAft>
              <a:buFont typeface="Arial" pitchFamily="2" charset="0"/>
              <a:buChar char="•"/>
              <a:defRPr lang="de-DE"/>
            </a:pPr>
            <a:endParaRPr lang="de-DE" sz="3600" dirty="0">
              <a:latin typeface="+mn-lt"/>
            </a:endParaRPr>
          </a:p>
          <a:p>
            <a:pPr marL="449971" indent="-449971" eaLnBrk="1" fontAlgn="auto" hangingPunct="1">
              <a:spcBef>
                <a:spcPts val="0"/>
              </a:spcBef>
              <a:spcAft>
                <a:spcPts val="0"/>
              </a:spcAft>
              <a:buFont typeface="Arial" pitchFamily="2" charset="0"/>
              <a:buChar char="•"/>
              <a:defRPr lang="de-DE"/>
            </a:pPr>
            <a:endParaRPr lang="de-DE" sz="36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3600" dirty="0">
              <a:latin typeface="+mn-lt"/>
            </a:endParaRPr>
          </a:p>
          <a:p>
            <a:pPr marL="449971" indent="-449971" eaLnBrk="1" fontAlgn="auto" hangingPunct="1">
              <a:spcBef>
                <a:spcPts val="0"/>
              </a:spcBef>
              <a:spcAft>
                <a:spcPts val="0"/>
              </a:spcAft>
              <a:buFont typeface="Arial" pitchFamily="2" charset="0"/>
              <a:buChar char="•"/>
              <a:defRPr lang="de-DE"/>
            </a:pPr>
            <a:r>
              <a:rPr lang="de-DE" sz="3600" b="1" dirty="0">
                <a:solidFill>
                  <a:srgbClr val="305496"/>
                </a:solidFill>
                <a:latin typeface="+mn-lt"/>
              </a:rPr>
              <a:t>Ganz typisch: Scabies Knoten!!!  </a:t>
            </a:r>
            <a:r>
              <a:rPr lang="de-DE" sz="3600" b="1" dirty="0" err="1">
                <a:solidFill>
                  <a:srgbClr val="305496"/>
                </a:solidFill>
                <a:latin typeface="+mn-lt"/>
              </a:rPr>
              <a:t>z.T</a:t>
            </a:r>
            <a:r>
              <a:rPr lang="de-DE" sz="3600" b="1" dirty="0">
                <a:solidFill>
                  <a:srgbClr val="305496"/>
                </a:solidFill>
                <a:latin typeface="+mn-lt"/>
              </a:rPr>
              <a:t> rein noduläre Scabies</a:t>
            </a:r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DC62A544-B8A0-F3D3-9862-79C892A458C3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14503400" y="4445000"/>
            <a:ext cx="290513" cy="5826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43994" tIns="71997" rIns="143994" bIns="7199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endParaRPr lang="de-DE" sz="2834">
              <a:latin typeface="+mn-lt"/>
            </a:endParaRPr>
          </a:p>
        </p:txBody>
      </p:sp>
      <p:sp>
        <p:nvSpPr>
          <p:cNvPr id="7" name="Textfeld 9">
            <a:extLst>
              <a:ext uri="{FF2B5EF4-FFF2-40B4-BE49-F238E27FC236}">
                <a16:creationId xmlns:a16="http://schemas.microsoft.com/office/drawing/2014/main" id="{316DEA3D-9F93-B538-E92B-D00A26810FD8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8159452" y="5426932"/>
            <a:ext cx="9226104" cy="2460500"/>
          </a:xfrm>
          <a:prstGeom prst="rect">
            <a:avLst/>
          </a:prstGeom>
          <a:solidFill>
            <a:srgbClr val="DFECF7"/>
          </a:solidFill>
          <a:ln>
            <a:noFill/>
          </a:ln>
          <a:effectLst/>
        </p:spPr>
        <p:txBody>
          <a:bodyPr lIns="143994" tIns="71997" rIns="143994" bIns="71997"/>
          <a:lstStyle/>
          <a:p>
            <a:pPr marL="539965" indent="-539965" eaLnBrk="1" fontAlgn="auto" hangingPunct="1">
              <a:spcBef>
                <a:spcPts val="0"/>
              </a:spcBef>
              <a:spcAft>
                <a:spcPts val="0"/>
              </a:spcAft>
              <a:buFont typeface="Arial" pitchFamily="2" charset="0"/>
              <a:buChar char="•"/>
              <a:defRPr lang="de-DE"/>
            </a:pPr>
            <a:r>
              <a:rPr lang="de-DE" sz="2800" dirty="0">
                <a:latin typeface="+mn-lt"/>
              </a:rPr>
              <a:t>„J“-förmige Gänge</a:t>
            </a:r>
          </a:p>
          <a:p>
            <a:pPr marL="539965" indent="-539965" eaLnBrk="1" fontAlgn="auto" hangingPunct="1">
              <a:spcBef>
                <a:spcPts val="0"/>
              </a:spcBef>
              <a:spcAft>
                <a:spcPts val="0"/>
              </a:spcAft>
              <a:buFont typeface="Arial" pitchFamily="2" charset="0"/>
              <a:buChar char="•"/>
              <a:defRPr lang="de-DE"/>
            </a:pPr>
            <a:r>
              <a:rPr lang="de-DE" sz="2800" dirty="0" err="1">
                <a:latin typeface="+mn-lt"/>
              </a:rPr>
              <a:t>Erythematöse</a:t>
            </a:r>
            <a:r>
              <a:rPr lang="de-DE" sz="2800" dirty="0">
                <a:latin typeface="+mn-lt"/>
              </a:rPr>
              <a:t> ödematöse </a:t>
            </a:r>
            <a:r>
              <a:rPr lang="de-DE" sz="2800" dirty="0" err="1">
                <a:latin typeface="+mn-lt"/>
              </a:rPr>
              <a:t>Paplulo-vesikel</a:t>
            </a:r>
            <a:endParaRPr lang="de-DE" sz="2800" dirty="0">
              <a:latin typeface="+mn-lt"/>
            </a:endParaRPr>
          </a:p>
          <a:p>
            <a:pPr marL="539965" indent="-539965" eaLnBrk="1" fontAlgn="auto" hangingPunct="1">
              <a:spcBef>
                <a:spcPts val="0"/>
              </a:spcBef>
              <a:spcAft>
                <a:spcPts val="0"/>
              </a:spcAft>
              <a:buFont typeface="Arial" pitchFamily="2" charset="0"/>
              <a:buChar char="•"/>
              <a:defRPr lang="de-DE"/>
            </a:pPr>
            <a:r>
              <a:rPr lang="de-DE" sz="2800" dirty="0">
                <a:latin typeface="+mn-lt"/>
              </a:rPr>
              <a:t>Pusteln </a:t>
            </a:r>
          </a:p>
          <a:p>
            <a:pPr marL="539965" indent="-539965" eaLnBrk="1" fontAlgn="auto" hangingPunct="1">
              <a:spcBef>
                <a:spcPts val="0"/>
              </a:spcBef>
              <a:spcAft>
                <a:spcPts val="0"/>
              </a:spcAft>
              <a:buFont typeface="Arial" pitchFamily="2" charset="0"/>
              <a:buChar char="•"/>
              <a:defRPr lang="de-DE"/>
            </a:pPr>
            <a:r>
              <a:rPr lang="de-DE" sz="2800" dirty="0">
                <a:latin typeface="+mn-lt"/>
              </a:rPr>
              <a:t>bräunlich-rötliche Knoten, </a:t>
            </a:r>
          </a:p>
          <a:p>
            <a:pPr marL="539965" indent="-539965" eaLnBrk="1" fontAlgn="auto" hangingPunct="1">
              <a:spcBef>
                <a:spcPts val="0"/>
              </a:spcBef>
              <a:spcAft>
                <a:spcPts val="0"/>
              </a:spcAft>
              <a:buFont typeface="Arial" pitchFamily="2" charset="0"/>
              <a:buChar char="•"/>
              <a:defRPr lang="de-DE"/>
            </a:pPr>
            <a:r>
              <a:rPr lang="de-DE" sz="2800" dirty="0">
                <a:latin typeface="+mn-lt"/>
              </a:rPr>
              <a:t>hämorrhagische Krusten  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id="{A1BA7A40-D7A8-7D19-8758-E3C47530E0C7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2110780" y="2680494"/>
            <a:ext cx="13806263" cy="727075"/>
          </a:xfrm>
          <a:prstGeom prst="rect">
            <a:avLst/>
          </a:prstGeom>
          <a:noFill/>
          <a:ln>
            <a:noFill/>
          </a:ln>
          <a:effectLst/>
        </p:spPr>
        <p:txBody>
          <a:bodyPr lIns="143994" tIns="71997" rIns="143994" bIns="7199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3200" b="1" dirty="0">
                <a:solidFill>
                  <a:srgbClr val="305496"/>
                </a:solidFill>
                <a:latin typeface="+mn-lt"/>
              </a:rPr>
              <a:t>Johns Hopkins </a:t>
            </a:r>
            <a:r>
              <a:rPr lang="de-DE" sz="3200" b="1" dirty="0" err="1">
                <a:solidFill>
                  <a:srgbClr val="305496"/>
                </a:solidFill>
                <a:latin typeface="+mn-lt"/>
              </a:rPr>
              <a:t>Children´s</a:t>
            </a:r>
            <a:r>
              <a:rPr lang="de-DE" sz="3200" b="1" dirty="0">
                <a:solidFill>
                  <a:srgbClr val="305496"/>
                </a:solidFill>
                <a:latin typeface="+mn-lt"/>
              </a:rPr>
              <a:t> Center, Retrospektive </a:t>
            </a:r>
            <a:r>
              <a:rPr lang="de-DE" sz="3200" b="1" dirty="0" err="1">
                <a:solidFill>
                  <a:srgbClr val="305496"/>
                </a:solidFill>
                <a:latin typeface="+mn-lt"/>
              </a:rPr>
              <a:t>studie</a:t>
            </a:r>
            <a:r>
              <a:rPr lang="de-DE" sz="3200" b="1" dirty="0">
                <a:solidFill>
                  <a:srgbClr val="305496"/>
                </a:solidFill>
                <a:latin typeface="+mn-lt"/>
              </a:rPr>
              <a:t> </a:t>
            </a:r>
            <a:endParaRPr lang="de-DE" sz="3200" dirty="0">
              <a:latin typeface="+mn-lt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Inhaltsplatzhalter 4">
            <a:extLst>
              <a:ext uri="{FF2B5EF4-FFF2-40B4-BE49-F238E27FC236}">
                <a16:creationId xmlns:a16="http://schemas.microsoft.com/office/drawing/2014/main" id="{D74DD1FE-E671-EBA6-FE61-A6BA2C8ADBE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88" y="520700"/>
            <a:ext cx="9259887" cy="9372600"/>
          </a:xfrm>
        </p:spPr>
      </p:pic>
      <p:sp>
        <p:nvSpPr>
          <p:cNvPr id="96259" name="Foliennummernplatzhalter 2">
            <a:extLst>
              <a:ext uri="{FF2B5EF4-FFF2-40B4-BE49-F238E27FC236}">
                <a16:creationId xmlns:a16="http://schemas.microsoft.com/office/drawing/2014/main" id="{B5AB4CBD-88AE-DEA8-C7C5-E0D8ACFA23F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C7CD15-0C24-4743-AFAA-34BBB90C801C}" type="slidenum">
              <a:rPr lang="de-DE" altLang="de-DE" sz="1200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de-DE" altLang="de-DE" sz="1200"/>
          </a:p>
        </p:txBody>
      </p:sp>
      <p:sp>
        <p:nvSpPr>
          <p:cNvPr id="4" name="Textfeld 5">
            <a:extLst>
              <a:ext uri="{FF2B5EF4-FFF2-40B4-BE49-F238E27FC236}">
                <a16:creationId xmlns:a16="http://schemas.microsoft.com/office/drawing/2014/main" id="{127648BA-06EC-A4FA-F623-A18FAE970829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1606724" y="10071101"/>
            <a:ext cx="15400338" cy="630237"/>
          </a:xfrm>
          <a:prstGeom prst="rect">
            <a:avLst/>
          </a:prstGeom>
          <a:noFill/>
          <a:ln>
            <a:noFill/>
          </a:ln>
          <a:effectLst/>
        </p:spPr>
        <p:txBody>
          <a:bodyPr lIns="143994" tIns="71997" rIns="143994" bIns="7199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2400" dirty="0" err="1">
                <a:latin typeface="+mn-lt"/>
              </a:rPr>
              <a:t>Tayrn</a:t>
            </a:r>
            <a:r>
              <a:rPr lang="de-DE" sz="2400" dirty="0">
                <a:latin typeface="+mn-lt"/>
              </a:rPr>
              <a:t> A. Hill et al., Comment on „</a:t>
            </a:r>
            <a:r>
              <a:rPr lang="de-DE" sz="2400" dirty="0" err="1">
                <a:latin typeface="+mn-lt"/>
              </a:rPr>
              <a:t>Scabies</a:t>
            </a:r>
            <a:r>
              <a:rPr lang="de-DE" sz="2400" dirty="0">
                <a:latin typeface="+mn-lt"/>
              </a:rPr>
              <a:t> in </a:t>
            </a:r>
            <a:r>
              <a:rPr lang="de-DE" sz="2400" dirty="0" err="1">
                <a:latin typeface="+mn-lt"/>
              </a:rPr>
              <a:t>babies</a:t>
            </a:r>
            <a:r>
              <a:rPr lang="de-DE" sz="2400" dirty="0">
                <a:latin typeface="+mn-lt"/>
              </a:rPr>
              <a:t>; </a:t>
            </a:r>
            <a:r>
              <a:rPr lang="de-DE" sz="2400" dirty="0" err="1">
                <a:latin typeface="+mn-lt"/>
              </a:rPr>
              <a:t>Pediatric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Dermatology</a:t>
            </a:r>
            <a:r>
              <a:rPr lang="de-DE" sz="2400" dirty="0">
                <a:latin typeface="+mn-lt"/>
              </a:rPr>
              <a:t> 2017;34;460-694</a:t>
            </a:r>
          </a:p>
        </p:txBody>
      </p:sp>
      <p:pic>
        <p:nvPicPr>
          <p:cNvPr id="96261" name="Grafik 6">
            <a:extLst>
              <a:ext uri="{FF2B5EF4-FFF2-40B4-BE49-F238E27FC236}">
                <a16:creationId xmlns:a16="http://schemas.microsoft.com/office/drawing/2014/main" id="{8577B45E-20F0-AD04-93FE-E40CF495A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520700"/>
            <a:ext cx="7072313" cy="941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Inhaltsplatzhalter 4">
            <a:extLst>
              <a:ext uri="{FF2B5EF4-FFF2-40B4-BE49-F238E27FC236}">
                <a16:creationId xmlns:a16="http://schemas.microsoft.com/office/drawing/2014/main" id="{28DD4E95-67EB-7D11-2B6C-D44B34A1134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2708275"/>
            <a:ext cx="17449800" cy="7588250"/>
          </a:xfrm>
        </p:spPr>
      </p:pic>
      <p:sp>
        <p:nvSpPr>
          <p:cNvPr id="98307" name="Foliennummernplatzhalter 2">
            <a:extLst>
              <a:ext uri="{FF2B5EF4-FFF2-40B4-BE49-F238E27FC236}">
                <a16:creationId xmlns:a16="http://schemas.microsoft.com/office/drawing/2014/main" id="{1284F56E-828B-F5DC-DBED-5DE03D69CEC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A56AAF-4A3E-473D-84C4-AE90566B08C6}" type="slidenum">
              <a:rPr lang="de-DE" altLang="de-DE" sz="1200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de-DE" altLang="de-DE" sz="1200"/>
          </a:p>
        </p:txBody>
      </p:sp>
      <p:pic>
        <p:nvPicPr>
          <p:cNvPr id="98308" name="Grafik 5">
            <a:extLst>
              <a:ext uri="{FF2B5EF4-FFF2-40B4-BE49-F238E27FC236}">
                <a16:creationId xmlns:a16="http://schemas.microsoft.com/office/drawing/2014/main" id="{8663FD3A-02CC-C00B-D143-E4D796A47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2992438"/>
            <a:ext cx="32131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6">
            <a:extLst>
              <a:ext uri="{FF2B5EF4-FFF2-40B4-BE49-F238E27FC236}">
                <a16:creationId xmlns:a16="http://schemas.microsoft.com/office/drawing/2014/main" id="{AE0A66C8-28B3-6D72-56E9-29F77092F3C1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1462708" y="885824"/>
            <a:ext cx="15913768" cy="1114425"/>
          </a:xfrm>
          <a:prstGeom prst="rect">
            <a:avLst/>
          </a:prstGeom>
          <a:noFill/>
          <a:ln>
            <a:noFill/>
          </a:ln>
          <a:effectLst/>
        </p:spPr>
        <p:txBody>
          <a:bodyPr lIns="143994" tIns="71997" rIns="143994" bIns="7199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5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Dermatoskopie</a:t>
            </a: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:  sensitiv zur Bestätigung der Diagnose</a:t>
            </a:r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C34AA8D3-5E68-38B5-113C-713570A5D2FA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1178914" y="9023351"/>
            <a:ext cx="8940800" cy="1093787"/>
          </a:xfrm>
          <a:prstGeom prst="rect">
            <a:avLst/>
          </a:prstGeom>
          <a:noFill/>
          <a:ln>
            <a:noFill/>
          </a:ln>
          <a:effectLst/>
        </p:spPr>
        <p:txBody>
          <a:bodyPr lIns="143994" tIns="71997" rIns="143994" bIns="7199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3149" dirty="0" err="1">
                <a:latin typeface="+mn-lt"/>
              </a:rPr>
              <a:t>Chessa</a:t>
            </a:r>
            <a:r>
              <a:rPr lang="de-DE" sz="3149" dirty="0">
                <a:latin typeface="+mn-lt"/>
              </a:rPr>
              <a:t> M.A.;</a:t>
            </a:r>
            <a:r>
              <a:rPr lang="de-DE" sz="3149" dirty="0" err="1">
                <a:latin typeface="+mn-lt"/>
              </a:rPr>
              <a:t>Pediatric</a:t>
            </a:r>
            <a:r>
              <a:rPr lang="de-DE" sz="3149" dirty="0">
                <a:latin typeface="+mn-lt"/>
              </a:rPr>
              <a:t> Dermatology;2018;25:284</a:t>
            </a: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60E19643-F9B1-445F-467D-04E5FA29DAA5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4829175" y="3171825"/>
            <a:ext cx="3906341" cy="1507976"/>
          </a:xfrm>
          <a:prstGeom prst="rect">
            <a:avLst/>
          </a:prstGeom>
          <a:solidFill>
            <a:schemeClr val="bg2"/>
          </a:solidFill>
          <a:ln w="38100">
            <a:solidFill>
              <a:srgbClr val="C00000"/>
            </a:solidFill>
          </a:ln>
          <a:effectLst/>
        </p:spPr>
        <p:txBody>
          <a:bodyPr lIns="143994" tIns="71997" rIns="143994" bIns="7199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4409" b="1" dirty="0">
                <a:solidFill>
                  <a:srgbClr val="C00000"/>
                </a:solidFill>
                <a:latin typeface="+mn-lt"/>
              </a:rPr>
              <a:t>„Dreieck – Zeichen“</a:t>
            </a:r>
          </a:p>
        </p:txBody>
      </p:sp>
      <p:sp>
        <p:nvSpPr>
          <p:cNvPr id="8" name="Rechtwinkliges Dreieck 7">
            <a:extLst>
              <a:ext uri="{FF2B5EF4-FFF2-40B4-BE49-F238E27FC236}">
                <a16:creationId xmlns:a16="http://schemas.microsoft.com/office/drawing/2014/main" id="{90B98AA1-68F3-7B4D-810C-FDEEFD57BB49}"/>
              </a:ext>
            </a:extLst>
          </p:cNvPr>
          <p:cNvSpPr/>
          <p:nvPr/>
        </p:nvSpPr>
        <p:spPr>
          <a:xfrm rot="16200000">
            <a:off x="14677232" y="5212556"/>
            <a:ext cx="3179762" cy="2955925"/>
          </a:xfrm>
          <a:prstGeom prst="rtTriangl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834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956494D-6AE1-6982-65EF-9BCF64BA8392}"/>
              </a:ext>
            </a:extLst>
          </p:cNvPr>
          <p:cNvCxnSpPr>
            <a:cxnSpLocks/>
          </p:cNvCxnSpPr>
          <p:nvPr/>
        </p:nvCxnSpPr>
        <p:spPr>
          <a:xfrm flipH="1">
            <a:off x="6575276" y="4679801"/>
            <a:ext cx="1008112" cy="144016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oliennummernplatzhalter 2">
            <a:extLst>
              <a:ext uri="{FF2B5EF4-FFF2-40B4-BE49-F238E27FC236}">
                <a16:creationId xmlns:a16="http://schemas.microsoft.com/office/drawing/2014/main" id="{047DA270-2C0F-DFCC-38F9-718A53ED46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746E36-49E8-4BAC-B7D1-01CB2A9846D3}" type="slidenum">
              <a:rPr lang="de-DE" altLang="de-DE" sz="1200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de-DE" altLang="de-DE" sz="1200"/>
          </a:p>
        </p:txBody>
      </p:sp>
      <p:pic>
        <p:nvPicPr>
          <p:cNvPr id="100355" name="Grafik 10">
            <a:extLst>
              <a:ext uri="{FF2B5EF4-FFF2-40B4-BE49-F238E27FC236}">
                <a16:creationId xmlns:a16="http://schemas.microsoft.com/office/drawing/2014/main" id="{0C803655-EB64-E7E7-C4B7-19CA0224E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" y="3372104"/>
            <a:ext cx="8399463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4">
            <a:extLst>
              <a:ext uri="{FF2B5EF4-FFF2-40B4-BE49-F238E27FC236}">
                <a16:creationId xmlns:a16="http://schemas.microsoft.com/office/drawing/2014/main" id="{AFCF6EB9-FB9C-C20D-B2A1-E071E1F0385F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2700438" y="1109916"/>
            <a:ext cx="13264950" cy="1116012"/>
          </a:xfrm>
          <a:prstGeom prst="rect">
            <a:avLst/>
          </a:prstGeom>
          <a:noFill/>
          <a:ln>
            <a:noFill/>
          </a:ln>
          <a:effectLst/>
        </p:spPr>
        <p:txBody>
          <a:bodyPr lIns="143994" tIns="71997" rIns="143994" bIns="7199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Abkratzpräparat unter dem Lichtmikroskop</a:t>
            </a:r>
            <a:r>
              <a:rPr lang="de-DE" sz="6299" b="1" dirty="0">
                <a:solidFill>
                  <a:srgbClr val="305496"/>
                </a:solidFill>
                <a:latin typeface="+mn-lt"/>
              </a:rPr>
              <a:t> </a:t>
            </a:r>
          </a:p>
        </p:txBody>
      </p:sp>
      <p:pic>
        <p:nvPicPr>
          <p:cNvPr id="100357" name="Inhaltsplatzhalter 3">
            <a:extLst>
              <a:ext uri="{FF2B5EF4-FFF2-40B4-BE49-F238E27FC236}">
                <a16:creationId xmlns:a16="http://schemas.microsoft.com/office/drawing/2014/main" id="{FC5EE269-182A-F685-7147-27D7159CF38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t="1770" r="4021"/>
          <a:stretch>
            <a:fillRect/>
          </a:stretch>
        </p:blipFill>
        <p:spPr bwMode="auto">
          <a:xfrm>
            <a:off x="9332913" y="3408363"/>
            <a:ext cx="9353550" cy="6335712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6391D45-BF74-25AB-C445-686AE51B5DFA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4332288" y="7948613"/>
            <a:ext cx="1413980" cy="823912"/>
          </a:xfrm>
          <a:prstGeom prst="rect">
            <a:avLst/>
          </a:prstGeom>
          <a:solidFill>
            <a:srgbClr val="DFECF7"/>
          </a:solidFill>
          <a:ln>
            <a:noFill/>
          </a:ln>
          <a:effectLst/>
        </p:spPr>
        <p:txBody>
          <a:bodyPr lIns="143994" tIns="71997" rIns="143994" bIns="7199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4409">
                <a:latin typeface="+mn-lt"/>
              </a:rPr>
              <a:t>Eier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39799A-0C25-52A6-2B88-46AA6E0902EB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9486900" y="3400425"/>
            <a:ext cx="2056928" cy="823913"/>
          </a:xfrm>
          <a:prstGeom prst="rect">
            <a:avLst/>
          </a:prstGeom>
          <a:solidFill>
            <a:srgbClr val="DFECF7"/>
          </a:solidFill>
          <a:ln>
            <a:noFill/>
          </a:ln>
          <a:effectLst/>
        </p:spPr>
        <p:txBody>
          <a:bodyPr lIns="143994" tIns="71997" rIns="143994" bIns="7199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4409" dirty="0">
                <a:latin typeface="+mn-lt"/>
              </a:rPr>
              <a:t>Milbe</a:t>
            </a:r>
          </a:p>
        </p:txBody>
      </p:sp>
      <p:sp>
        <p:nvSpPr>
          <p:cNvPr id="8" name="Textfeld 9">
            <a:extLst>
              <a:ext uri="{FF2B5EF4-FFF2-40B4-BE49-F238E27FC236}">
                <a16:creationId xmlns:a16="http://schemas.microsoft.com/office/drawing/2014/main" id="{733C6DEC-34D2-5C33-4D46-18C224D7A5A1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645318" y="4806822"/>
            <a:ext cx="3633029" cy="823913"/>
          </a:xfrm>
          <a:prstGeom prst="rect">
            <a:avLst/>
          </a:prstGeom>
          <a:solidFill>
            <a:srgbClr val="DFECF7"/>
          </a:solidFill>
          <a:ln>
            <a:noFill/>
          </a:ln>
          <a:effectLst/>
        </p:spPr>
        <p:txBody>
          <a:bodyPr lIns="143994" tIns="71997" rIns="143994" bIns="7199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4409" dirty="0">
                <a:latin typeface="+mn-lt"/>
              </a:rPr>
              <a:t>Kotbällchen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1A706CDB-8533-778B-E7CC-1240B3D222D9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2753844" y="9965069"/>
            <a:ext cx="11755586" cy="855663"/>
          </a:xfrm>
          <a:prstGeom prst="rect">
            <a:avLst/>
          </a:prstGeom>
          <a:noFill/>
          <a:ln>
            <a:noFill/>
          </a:ln>
          <a:effectLst/>
        </p:spPr>
        <p:txBody>
          <a:bodyPr lIns="143994" tIns="71997" rIns="143994" bIns="7199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2834">
                <a:latin typeface="+mn-lt"/>
              </a:rPr>
              <a:t>Hurwitz Clinical Pediatric Dermatology, 5 th ED, Elsevier 2016</a:t>
            </a:r>
          </a:p>
        </p:txBody>
      </p:sp>
      <p:sp>
        <p:nvSpPr>
          <p:cNvPr id="10" name="Pfeil: nach oben 12">
            <a:extLst>
              <a:ext uri="{FF2B5EF4-FFF2-40B4-BE49-F238E27FC236}">
                <a16:creationId xmlns:a16="http://schemas.microsoft.com/office/drawing/2014/main" id="{498689BC-9EA4-7ACC-1D4A-D219EA5CF0F9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 rot="18390655" flipH="1">
            <a:off x="3823494" y="7770019"/>
            <a:ext cx="88900" cy="439738"/>
          </a:xfrm>
          <a:prstGeom prst="upArrow">
            <a:avLst>
              <a:gd name="adj1" fmla="val 50000"/>
              <a:gd name="adj2" fmla="val 137500"/>
            </a:avLst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headEnd type="none"/>
            <a:tailEnd type="none"/>
          </a:ln>
          <a:effectLst/>
        </p:spPr>
        <p:txBody>
          <a:bodyPr lIns="143994" tIns="71997" rIns="143994" bIns="71997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lang="de-DE">
                <a:solidFill>
                  <a:srgbClr val="FFFFFF"/>
                </a:solidFill>
              </a:defRPr>
            </a:pPr>
            <a:endParaRPr lang="de-DE" sz="2834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Pfeil: nach oben 13">
            <a:extLst>
              <a:ext uri="{FF2B5EF4-FFF2-40B4-BE49-F238E27FC236}">
                <a16:creationId xmlns:a16="http://schemas.microsoft.com/office/drawing/2014/main" id="{1504A132-736D-5B89-8226-7DD6EF326C00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 rot="19562381" flipH="1">
            <a:off x="4779963" y="7278688"/>
            <a:ext cx="87312" cy="439737"/>
          </a:xfrm>
          <a:prstGeom prst="upArrow">
            <a:avLst>
              <a:gd name="adj1" fmla="val 50000"/>
              <a:gd name="adj2" fmla="val 137500"/>
            </a:avLst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headEnd type="none"/>
            <a:tailEnd type="none"/>
          </a:ln>
          <a:effectLst/>
        </p:spPr>
        <p:txBody>
          <a:bodyPr lIns="143994" tIns="71997" rIns="143994" bIns="71997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lang="de-DE">
                <a:solidFill>
                  <a:srgbClr val="FFFFFF"/>
                </a:solidFill>
              </a:defRPr>
            </a:pPr>
            <a:endParaRPr lang="de-DE" sz="2834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Pfeil: nach oben 16">
            <a:extLst>
              <a:ext uri="{FF2B5EF4-FFF2-40B4-BE49-F238E27FC236}">
                <a16:creationId xmlns:a16="http://schemas.microsoft.com/office/drawing/2014/main" id="{773354DA-E1CF-838A-11A9-23F81D103311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 rot="2448061" flipH="1">
            <a:off x="5524500" y="7383463"/>
            <a:ext cx="88900" cy="439737"/>
          </a:xfrm>
          <a:prstGeom prst="upArrow">
            <a:avLst>
              <a:gd name="adj1" fmla="val 50000"/>
              <a:gd name="adj2" fmla="val 137188"/>
            </a:avLst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headEnd type="none"/>
            <a:tailEnd type="none"/>
          </a:ln>
          <a:effectLst/>
        </p:spPr>
        <p:txBody>
          <a:bodyPr lIns="143994" tIns="71997" rIns="143994" bIns="71997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lang="de-DE">
                <a:solidFill>
                  <a:srgbClr val="FFFFFF"/>
                </a:solidFill>
              </a:defRPr>
            </a:pPr>
            <a:endParaRPr lang="de-DE" sz="2834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" name="Pfeil: nach oben 18">
            <a:extLst>
              <a:ext uri="{FF2B5EF4-FFF2-40B4-BE49-F238E27FC236}">
                <a16:creationId xmlns:a16="http://schemas.microsoft.com/office/drawing/2014/main" id="{2FF1082E-1B19-ABFC-8353-8591817FBBA0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 rot="7624152">
            <a:off x="3203575" y="5270501"/>
            <a:ext cx="71437" cy="341312"/>
          </a:xfrm>
          <a:prstGeom prst="upArrow">
            <a:avLst>
              <a:gd name="adj1" fmla="val 50000"/>
              <a:gd name="adj2" fmla="val 130243"/>
            </a:avLst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headEnd type="none"/>
            <a:tailEnd type="none"/>
          </a:ln>
          <a:effectLst/>
        </p:spPr>
        <p:txBody>
          <a:bodyPr lIns="143994" tIns="71997" rIns="143994" bIns="71997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lang="de-DE">
                <a:solidFill>
                  <a:srgbClr val="FFFFFF"/>
                </a:solidFill>
              </a:defRPr>
            </a:pPr>
            <a:endParaRPr lang="de-DE" sz="2834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4" name="Pfeil: nach oben 19">
            <a:extLst>
              <a:ext uri="{FF2B5EF4-FFF2-40B4-BE49-F238E27FC236}">
                <a16:creationId xmlns:a16="http://schemas.microsoft.com/office/drawing/2014/main" id="{BD9E09E6-BCE0-6C4A-1205-C3275EFF1F2E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 rot="10800000" flipH="1">
            <a:off x="2830860" y="6067432"/>
            <a:ext cx="87312" cy="439738"/>
          </a:xfrm>
          <a:prstGeom prst="upArrow">
            <a:avLst>
              <a:gd name="adj1" fmla="val 50000"/>
              <a:gd name="adj2" fmla="val 137500"/>
            </a:avLst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headEnd type="none"/>
            <a:tailEnd type="none"/>
          </a:ln>
          <a:effectLst/>
        </p:spPr>
        <p:txBody>
          <a:bodyPr lIns="143994" tIns="71997" rIns="143994" bIns="71997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lang="de-DE">
                <a:solidFill>
                  <a:srgbClr val="FFFFFF"/>
                </a:solidFill>
              </a:defRPr>
            </a:pPr>
            <a:endParaRPr lang="de-DE" sz="2834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Grafik 6">
            <a:extLst>
              <a:ext uri="{FF2B5EF4-FFF2-40B4-BE49-F238E27FC236}">
                <a16:creationId xmlns:a16="http://schemas.microsoft.com/office/drawing/2014/main" id="{695E8B5B-2AE3-1BE3-C0F0-0967A4464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r="4610"/>
          <a:stretch>
            <a:fillRect/>
          </a:stretch>
        </p:blipFill>
        <p:spPr bwMode="auto">
          <a:xfrm>
            <a:off x="0" y="3383657"/>
            <a:ext cx="7570788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8">
            <a:extLst>
              <a:ext uri="{FF2B5EF4-FFF2-40B4-BE49-F238E27FC236}">
                <a16:creationId xmlns:a16="http://schemas.microsoft.com/office/drawing/2014/main" id="{3A933C83-4258-C4B8-E018-45FBC5317198}"/>
              </a:ext>
            </a:extLst>
          </p:cNvPr>
          <p:cNvSpPr txBox="1"/>
          <p:nvPr/>
        </p:nvSpPr>
        <p:spPr>
          <a:xfrm>
            <a:off x="7295356" y="1716088"/>
            <a:ext cx="11146632" cy="8601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01379" name="Foliennummernplatzhalter 2">
            <a:extLst>
              <a:ext uri="{FF2B5EF4-FFF2-40B4-BE49-F238E27FC236}">
                <a16:creationId xmlns:a16="http://schemas.microsoft.com/office/drawing/2014/main" id="{47BC3F58-F13D-B0CE-C87A-A28712BECA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F7E04A-ECBE-4CDD-8386-ED36F4E48FE2}" type="slidenum">
              <a:rPr lang="de-DE" altLang="de-DE" sz="1200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de-DE" altLang="de-DE" sz="120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F2831CF-A3D5-A82D-AB95-588150921366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777875" y="482600"/>
            <a:ext cx="17664113" cy="1019175"/>
          </a:xfrm>
          <a:prstGeom prst="rect">
            <a:avLst/>
          </a:prstGeom>
          <a:noFill/>
          <a:ln>
            <a:noFill/>
          </a:ln>
          <a:effectLst/>
        </p:spPr>
        <p:txBody>
          <a:bodyPr lIns="143994" tIns="71997" rIns="143994" bIns="71997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6000" b="1" dirty="0">
                <a:solidFill>
                  <a:srgbClr val="0070C0"/>
                </a:solidFill>
                <a:latin typeface="Calibri" panose="020F0502020204030204" pitchFamily="34" charset="0"/>
              </a:rPr>
              <a:t>Scabies : „Ein Chamäleon der Differentialdiagnosen“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7461538-3156-8BF2-9101-8F7D51692C4D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7768954" y="1716088"/>
            <a:ext cx="10673034" cy="8869362"/>
          </a:xfrm>
          <a:prstGeom prst="rect">
            <a:avLst/>
          </a:prstGeom>
          <a:noFill/>
          <a:ln>
            <a:noFill/>
          </a:ln>
          <a:effectLst/>
        </p:spPr>
        <p:txBody>
          <a:bodyPr lIns="143994" tIns="71997" rIns="143994" bIns="71997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DE" altLang="de-DE" sz="4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Nichtinfektöse</a:t>
            </a:r>
            <a:r>
              <a:rPr lang="de-DE" altLang="de-DE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4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entündliche</a:t>
            </a:r>
            <a:r>
              <a:rPr lang="de-DE" altLang="de-DE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 Dermatosen:</a:t>
            </a:r>
          </a:p>
          <a:p>
            <a:pPr eaLnBrk="1" hangingPunct="1"/>
            <a:endParaRPr lang="de-DE" altLang="de-DE" sz="1000" b="1" dirty="0">
              <a:solidFill>
                <a:srgbClr val="305496"/>
              </a:solidFill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de-DE" altLang="de-DE" sz="4000" dirty="0">
                <a:latin typeface="Calibri" panose="020F0502020204030204" pitchFamily="34" charset="0"/>
              </a:rPr>
              <a:t>Atopische Dermatitis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de-DE" altLang="de-DE" sz="4000" dirty="0">
                <a:latin typeface="Calibri" panose="020F0502020204030204" pitchFamily="34" charset="0"/>
              </a:rPr>
              <a:t>Papulöse Urtikaria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de-DE" altLang="de-DE" sz="4000" dirty="0" err="1">
                <a:latin typeface="Calibri" panose="020F0502020204030204" pitchFamily="34" charset="0"/>
              </a:rPr>
              <a:t>Mastozytose</a:t>
            </a:r>
            <a:r>
              <a:rPr lang="de-DE" altLang="de-DE" sz="4000" dirty="0">
                <a:latin typeface="Calibri" panose="020F0502020204030204" pitchFamily="34" charset="0"/>
              </a:rPr>
              <a:t>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de-DE" altLang="de-DE" sz="4000" dirty="0">
                <a:latin typeface="Calibri" panose="020F0502020204030204" pitchFamily="34" charset="0"/>
              </a:rPr>
              <a:t>Infantile </a:t>
            </a:r>
            <a:r>
              <a:rPr lang="de-DE" altLang="de-DE" sz="4000" dirty="0" err="1">
                <a:latin typeface="Calibri" panose="020F0502020204030204" pitchFamily="34" charset="0"/>
              </a:rPr>
              <a:t>Akropustulose</a:t>
            </a:r>
            <a:endParaRPr lang="de-DE" altLang="de-DE" sz="4000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sz="2200" dirty="0"/>
          </a:p>
          <a:p>
            <a:pPr eaLnBrk="1" hangingPunct="1"/>
            <a:r>
              <a:rPr lang="de-DE" altLang="de-DE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Malignome: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de-DE" altLang="de-DE" sz="1000" dirty="0">
              <a:latin typeface="Calibri" panose="020F0502020204030204" pitchFamily="34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de-DE" altLang="de-DE" sz="4000" dirty="0" err="1">
                <a:latin typeface="Calibri" panose="020F0502020204030204" pitchFamily="34" charset="0"/>
              </a:rPr>
              <a:t>Langerhanszellhistiozytose</a:t>
            </a:r>
            <a:r>
              <a:rPr lang="de-DE" altLang="de-DE" sz="4000" dirty="0">
                <a:latin typeface="Calibri" panose="020F0502020204030204" pitchFamily="34" charset="0"/>
              </a:rPr>
              <a:t> (LCH)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de-DE" altLang="de-DE" sz="4000" dirty="0" err="1">
                <a:latin typeface="Calibri" panose="020F0502020204030204" pitchFamily="34" charset="0"/>
              </a:rPr>
              <a:t>Leucemia</a:t>
            </a:r>
            <a:r>
              <a:rPr lang="de-DE" altLang="de-DE" sz="4000" dirty="0">
                <a:latin typeface="Calibri" panose="020F0502020204030204" pitchFamily="34" charset="0"/>
              </a:rPr>
              <a:t> </a:t>
            </a:r>
            <a:r>
              <a:rPr lang="de-DE" altLang="de-DE" sz="4000" dirty="0" err="1">
                <a:latin typeface="Calibri" panose="020F0502020204030204" pitchFamily="34" charset="0"/>
              </a:rPr>
              <a:t>cutis</a:t>
            </a:r>
            <a:endParaRPr lang="de-DE" altLang="de-DE" sz="4000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sz="2200" dirty="0"/>
          </a:p>
          <a:p>
            <a:pPr eaLnBrk="1" hangingPunct="1"/>
            <a:r>
              <a:rPr lang="de-DE" altLang="de-DE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Infektionen</a:t>
            </a:r>
          </a:p>
          <a:p>
            <a:pPr eaLnBrk="1" hangingPunct="1"/>
            <a:endParaRPr lang="de-DE" altLang="de-DE" sz="10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de-DE" altLang="de-DE" sz="4000" dirty="0">
                <a:latin typeface="Calibri" panose="020F0502020204030204" pitchFamily="34" charset="0"/>
              </a:rPr>
              <a:t>Impetigo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de-DE" altLang="de-DE" sz="4000" dirty="0">
                <a:latin typeface="Calibri" panose="020F0502020204030204" pitchFamily="34" charset="0"/>
              </a:rPr>
              <a:t>HSV, VZV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7CA24E-2B78-B97C-8968-2C41E383484C}"/>
              </a:ext>
            </a:extLst>
          </p:cNvPr>
          <p:cNvSpPr txBox="1"/>
          <p:nvPr/>
        </p:nvSpPr>
        <p:spPr>
          <a:xfrm>
            <a:off x="4800600" y="5201150"/>
            <a:ext cx="960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0070C0"/>
                </a:solidFill>
                <a:latin typeface="Calibri" panose="020F0502020204030204" pitchFamily="34" charset="0"/>
              </a:rPr>
              <a:t>o</a:t>
            </a:r>
            <a:endParaRPr lang="de-DE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0AC86D3-EC2C-EC8E-C254-7FFDB624A507}"/>
              </a:ext>
            </a:extLst>
          </p:cNvPr>
          <p:cNvSpPr>
            <a:spLocks noGrp="1" noChangeArrowheads="1"/>
            <a:extLst>
              <a:ext uri="smNativeData"/>
            </a:extLst>
          </p:cNvSpPr>
          <p:nvPr>
            <p:ph type="body" idx="1"/>
          </p:nvPr>
        </p:nvSpPr>
        <p:spPr>
          <a:xfrm>
            <a:off x="3546375" y="2951609"/>
            <a:ext cx="12097344" cy="6048672"/>
          </a:xfrm>
          <a:solidFill>
            <a:schemeClr val="accent5">
              <a:lumMod val="20000"/>
              <a:lumOff val="80000"/>
            </a:schemeClr>
          </a:solidFill>
          <a:ln w="38100" cap="flat" algn="ctr">
            <a:solidFill>
              <a:schemeClr val="bg1"/>
            </a:solidFill>
            <a:headEnd type="none"/>
            <a:tailEnd type="none"/>
          </a:ln>
        </p:spPr>
        <p:txBody>
          <a:bodyPr wrap="square" lIns="143994" tIns="71997" rIns="143994" bIns="71997" numCol="1" anchor="t">
            <a:prstTxWarp prst="textNoShape">
              <a:avLst/>
            </a:prstTxWarp>
            <a:normAutofit/>
          </a:bodyPr>
          <a:lstStyle/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 lang="de-DE"/>
            </a:pP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Ansteckungsquelle:  </a:t>
            </a:r>
            <a:r>
              <a:rPr lang="de-DE" sz="4000" dirty="0">
                <a:latin typeface="Calibri" panose="020F0502020204030204" pitchFamily="34" charset="0"/>
              </a:rPr>
              <a:t>Direkte Bezugspersonen</a:t>
            </a:r>
          </a:p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 lang="de-DE"/>
            </a:pPr>
            <a:endParaRPr lang="de-DE" sz="1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 lang="de-DE"/>
            </a:pP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Inkubationszeit: </a:t>
            </a:r>
            <a:r>
              <a:rPr lang="de-DE" sz="4000" dirty="0">
                <a:latin typeface="Calibri" panose="020F0502020204030204" pitchFamily="34" charset="0"/>
              </a:rPr>
              <a:t>3-6 Wochen</a:t>
            </a:r>
          </a:p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 lang="de-DE"/>
            </a:pPr>
            <a:endParaRPr lang="de-DE" sz="1000" dirty="0"/>
          </a:p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 lang="de-DE"/>
            </a:pP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Unbedingt ganze Familie mitbehandeln!!!</a:t>
            </a:r>
          </a:p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 lang="de-DE"/>
            </a:pPr>
            <a:endParaRPr lang="de-DE" sz="1000" dirty="0"/>
          </a:p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 lang="de-DE"/>
            </a:pP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Teufelskreis durchbrechen: </a:t>
            </a:r>
          </a:p>
          <a:p>
            <a:pPr defTabSz="1439997" fontAlgn="auto">
              <a:spcAft>
                <a:spcPts val="0"/>
              </a:spcAft>
              <a:buFontTx/>
              <a:buChar char="-"/>
              <a:defRPr lang="de-DE"/>
            </a:pPr>
            <a:r>
              <a:rPr lang="de-DE" sz="4000" dirty="0">
                <a:latin typeface="Calibri" panose="020F0502020204030204" pitchFamily="34" charset="0"/>
              </a:rPr>
              <a:t>simultane Behandlung                                           </a:t>
            </a:r>
          </a:p>
          <a:p>
            <a:pPr defTabSz="1439997" fontAlgn="auto">
              <a:spcAft>
                <a:spcPts val="0"/>
              </a:spcAft>
              <a:buFontTx/>
              <a:buChar char="-"/>
              <a:defRPr lang="de-DE"/>
            </a:pPr>
            <a:r>
              <a:rPr lang="de-DE" sz="4000" dirty="0">
                <a:latin typeface="Calibri" panose="020F0502020204030204" pitchFamily="34" charset="0"/>
              </a:rPr>
              <a:t>Hygienemaßnahmen</a:t>
            </a:r>
          </a:p>
          <a:p>
            <a:pPr marL="0" indent="0" defTabSz="1439997" fontAlgn="auto">
              <a:spcAft>
                <a:spcPts val="0"/>
              </a:spcAft>
              <a:buFont typeface="Wingdings" panose="05000000000000000000" pitchFamily="2" charset="2"/>
              <a:buNone/>
              <a:defRPr lang="de-DE"/>
            </a:pPr>
            <a:endParaRPr lang="de-DE" sz="4409" dirty="0"/>
          </a:p>
        </p:txBody>
      </p:sp>
      <p:sp>
        <p:nvSpPr>
          <p:cNvPr id="103427" name="Foliennummernplatzhalter 2">
            <a:extLst>
              <a:ext uri="{FF2B5EF4-FFF2-40B4-BE49-F238E27FC236}">
                <a16:creationId xmlns:a16="http://schemas.microsoft.com/office/drawing/2014/main" id="{8D828689-CD17-29AC-C3D8-C26C8DF9A1A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935E1C-B12E-4DAF-9E1E-6074CE348207}" type="slidenum">
              <a:rPr lang="de-DE" altLang="de-DE" sz="1200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de-DE" altLang="de-DE" sz="120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6B9A64B-F0B2-DD96-857C-14C6FBF374A5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1279177" y="340418"/>
            <a:ext cx="16631740" cy="1890713"/>
          </a:xfrm>
          <a:prstGeom prst="rect">
            <a:avLst/>
          </a:prstGeom>
          <a:noFill/>
          <a:ln>
            <a:noFill/>
          </a:ln>
          <a:effectLst/>
        </p:spPr>
        <p:txBody>
          <a:bodyPr lIns="143994" tIns="71997" rIns="143994" bIns="71997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An die Quelle gehen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Die Familie nicht vergessen!!!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nhaltsplatzhalter 3">
            <a:extLst>
              <a:ext uri="{FF2B5EF4-FFF2-40B4-BE49-F238E27FC236}">
                <a16:creationId xmlns:a16="http://schemas.microsoft.com/office/drawing/2014/main" id="{C03C2899-F6C8-985B-21F5-2292EBCF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2879725"/>
            <a:ext cx="5148263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enkblase: wolkenförmig 9">
            <a:extLst>
              <a:ext uri="{FF2B5EF4-FFF2-40B4-BE49-F238E27FC236}">
                <a16:creationId xmlns:a16="http://schemas.microsoft.com/office/drawing/2014/main" id="{8ABD34E8-A07A-4B2E-8115-041E14479644}"/>
              </a:ext>
            </a:extLst>
          </p:cNvPr>
          <p:cNvSpPr/>
          <p:nvPr/>
        </p:nvSpPr>
        <p:spPr>
          <a:xfrm>
            <a:off x="77788" y="574675"/>
            <a:ext cx="8855075" cy="5400675"/>
          </a:xfrm>
          <a:prstGeom prst="cloudCallout">
            <a:avLst>
              <a:gd name="adj1" fmla="val 67747"/>
              <a:gd name="adj2" fmla="val 4722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36868" name="Picture 2" descr="C:\Users\Stephen\Downloads\Kind.png">
            <a:extLst>
              <a:ext uri="{FF2B5EF4-FFF2-40B4-BE49-F238E27FC236}">
                <a16:creationId xmlns:a16="http://schemas.microsoft.com/office/drawing/2014/main" id="{704F6425-EA04-07E8-C056-CA0469330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8" t="36836" r="54832" b="26698"/>
          <a:stretch>
            <a:fillRect/>
          </a:stretch>
        </p:blipFill>
        <p:spPr bwMode="auto">
          <a:xfrm>
            <a:off x="13776325" y="0"/>
            <a:ext cx="5399088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BCCA40C-2E02-4CAB-CA18-76A71BB5113B}"/>
              </a:ext>
            </a:extLst>
          </p:cNvPr>
          <p:cNvSpPr txBox="1">
            <a:spLocks/>
          </p:cNvSpPr>
          <p:nvPr/>
        </p:nvSpPr>
        <p:spPr>
          <a:xfrm>
            <a:off x="1303338" y="1511300"/>
            <a:ext cx="7559675" cy="3887788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     «</a:t>
            </a:r>
            <a:r>
              <a:rPr lang="de-CH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Zebra Diagnose»?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dirty="0">
                <a:latin typeface="Calibri" panose="020F0502020204030204" pitchFamily="34" charset="0"/>
              </a:rPr>
              <a:t>Infektion, Syphilis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dirty="0">
                <a:latin typeface="Calibri" panose="020F0502020204030204" pitchFamily="34" charset="0"/>
              </a:rPr>
              <a:t>Chronisch entzündliche Darmerkrankung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dirty="0" err="1">
                <a:latin typeface="Calibri" panose="020F0502020204030204" pitchFamily="34" charset="0"/>
              </a:rPr>
              <a:t>Pyoderma</a:t>
            </a:r>
            <a:r>
              <a:rPr lang="de-CH" sz="3200" dirty="0">
                <a:latin typeface="Calibri" panose="020F0502020204030204" pitchFamily="34" charset="0"/>
              </a:rPr>
              <a:t> </a:t>
            </a:r>
            <a:r>
              <a:rPr lang="de-CH" sz="3200" dirty="0" err="1">
                <a:latin typeface="Calibri" panose="020F0502020204030204" pitchFamily="34" charset="0"/>
              </a:rPr>
              <a:t>gangrenosum</a:t>
            </a: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dirty="0">
                <a:latin typeface="Calibri" panose="020F0502020204030204" pitchFamily="34" charset="0"/>
              </a:rPr>
              <a:t>M. Behcet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593BEF-A052-26E1-3803-B53421709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 bwMode="auto">
          <a:xfrm>
            <a:off x="1030660" y="2394049"/>
            <a:ext cx="15841760" cy="83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3">
            <a:extLst>
              <a:ext uri="{FF2B5EF4-FFF2-40B4-BE49-F238E27FC236}">
                <a16:creationId xmlns:a16="http://schemas.microsoft.com/office/drawing/2014/main" id="{6E57CA38-ACEA-B702-FA23-160416F5E247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1283742" y="693443"/>
            <a:ext cx="16631740" cy="1890713"/>
          </a:xfrm>
          <a:prstGeom prst="rect">
            <a:avLst/>
          </a:prstGeom>
          <a:noFill/>
          <a:ln>
            <a:noFill/>
          </a:ln>
          <a:effectLst/>
        </p:spPr>
        <p:txBody>
          <a:bodyPr lIns="143994" tIns="71997" rIns="143994" bIns="71997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Auszug aus  BAG Merkblatt </a:t>
            </a:r>
            <a:r>
              <a:rPr lang="de-DE" sz="4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Scabies</a:t>
            </a:r>
            <a:r>
              <a:rPr lang="de-DE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7" name="Textfeld 3">
            <a:extLst>
              <a:ext uri="{FF2B5EF4-FFF2-40B4-BE49-F238E27FC236}">
                <a16:creationId xmlns:a16="http://schemas.microsoft.com/office/drawing/2014/main" id="{3177E3DE-B9D6-D22E-1F0F-5F795E73BE2B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1283742" y="1871489"/>
            <a:ext cx="16271700" cy="70663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lIns="143994" tIns="71997" rIns="143994" bIns="71997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CH" sz="2000" dirty="0"/>
              <a:t>Jacob Kofler1*, Martin Theiler2*, Michael Buettcher3, 4, 5, Maya Wolfensperger6 , Céline Gardiol1 **, Christoph Berger7 **</a:t>
            </a:r>
            <a:endParaRPr lang="de-DE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427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>
            <a:extLst>
              <a:ext uri="{FF2B5EF4-FFF2-40B4-BE49-F238E27FC236}">
                <a16:creationId xmlns:a16="http://schemas.microsoft.com/office/drawing/2014/main" id="{6E57CA38-ACEA-B702-FA23-160416F5E247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1283742" y="693443"/>
            <a:ext cx="16631740" cy="1890713"/>
          </a:xfrm>
          <a:prstGeom prst="rect">
            <a:avLst/>
          </a:prstGeom>
          <a:noFill/>
          <a:ln>
            <a:noFill/>
          </a:ln>
          <a:effectLst/>
        </p:spPr>
        <p:txBody>
          <a:bodyPr lIns="143994" tIns="71997" rIns="143994" bIns="71997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DE" sz="6600" b="1" dirty="0">
                <a:solidFill>
                  <a:srgbClr val="0070C0"/>
                </a:solidFill>
                <a:latin typeface="Calibri" panose="020F0502020204030204" pitchFamily="34" charset="0"/>
              </a:rPr>
              <a:t>BAG Merkblatt </a:t>
            </a:r>
            <a:r>
              <a:rPr lang="de-DE" sz="6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Scabies</a:t>
            </a:r>
            <a:r>
              <a:rPr lang="de-DE" sz="66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7" name="Textfeld 3">
            <a:extLst>
              <a:ext uri="{FF2B5EF4-FFF2-40B4-BE49-F238E27FC236}">
                <a16:creationId xmlns:a16="http://schemas.microsoft.com/office/drawing/2014/main" id="{3177E3DE-B9D6-D22E-1F0F-5F795E73BE2B}"/>
              </a:ext>
            </a:extLst>
          </p:cNvPr>
          <p:cNvSpPr>
            <a:extLst>
              <a:ext uri="smNativeData"/>
            </a:extLst>
          </p:cNvSpPr>
          <p:nvPr/>
        </p:nvSpPr>
        <p:spPr>
          <a:xfrm>
            <a:off x="1715790" y="2230838"/>
            <a:ext cx="16271700" cy="70663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lIns="143994" tIns="71997" rIns="143994" bIns="71997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lang="de-DE"/>
            </a:pPr>
            <a:r>
              <a:rPr lang="de-CH" sz="2000" dirty="0"/>
              <a:t>Jacob Kofler1*, Martin Theiler2*, Michael Buettcher3, 4, 5, Maya Wolfensperger6 , Céline Gardiol1 **, Christoph Berger7 **</a:t>
            </a:r>
            <a:endParaRPr lang="de-DE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4054996" y="3671689"/>
            <a:ext cx="11089232" cy="52454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7200" dirty="0"/>
              <a:t>Bitte genau Studieren und anwenden!!!!!</a:t>
            </a:r>
          </a:p>
        </p:txBody>
      </p:sp>
    </p:spTree>
    <p:extLst>
      <p:ext uri="{BB962C8B-B14F-4D97-AF65-F5344CB8AC3E}">
        <p14:creationId xmlns:p14="http://schemas.microsoft.com/office/powerpoint/2010/main" val="33086395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Grafik 4">
            <a:extLst>
              <a:ext uri="{FF2B5EF4-FFF2-40B4-BE49-F238E27FC236}">
                <a16:creationId xmlns:a16="http://schemas.microsoft.com/office/drawing/2014/main" id="{628BDEF2-999A-136F-8E99-5F2A74587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0"/>
            <a:ext cx="9809162" cy="1000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C18460C2-DA4F-223F-5594-29E63170A974}"/>
              </a:ext>
            </a:extLst>
          </p:cNvPr>
          <p:cNvSpPr txBox="1">
            <a:spLocks/>
          </p:cNvSpPr>
          <p:nvPr/>
        </p:nvSpPr>
        <p:spPr>
          <a:xfrm>
            <a:off x="4630738" y="890588"/>
            <a:ext cx="9072562" cy="8858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de-CH" sz="4000" b="1" dirty="0">
                <a:solidFill>
                  <a:srgbClr val="30549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CH" sz="6400" b="1" dirty="0">
                <a:solidFill>
                  <a:srgbClr val="0070C0"/>
                </a:solidFill>
                <a:latin typeface="Calibri" panose="020F0502020204030204" pitchFamily="34" charset="0"/>
              </a:rPr>
              <a:t>10 Jahre altes Mädchen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343CFA5-B535-4173-7708-A0E36F0AE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275" y="2071688"/>
            <a:ext cx="14401800" cy="7648575"/>
          </a:xfrm>
        </p:spPr>
        <p:txBody>
          <a:bodyPr>
            <a:noAutofit/>
          </a:bodyPr>
          <a:lstStyle/>
          <a:p>
            <a:pPr defTabSz="1439997" fontAlgn="auto"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Verlauf: </a:t>
            </a:r>
          </a:p>
          <a:p>
            <a:pPr defTabSz="1439997" fontAlgn="auto">
              <a:defRPr/>
            </a:pPr>
            <a:r>
              <a:rPr lang="de-CH" sz="3200" dirty="0">
                <a:solidFill>
                  <a:srgbClr val="0070C0"/>
                </a:solidFill>
                <a:latin typeface="Calibri" panose="020F0502020204030204" pitchFamily="34" charset="0"/>
              </a:rPr>
              <a:t>Morgens Vorstellung beim Kinderarzt</a:t>
            </a:r>
            <a:endParaRPr lang="de-CH" sz="3200" b="0" dirty="0">
              <a:latin typeface="Calibri" panose="020F0502020204030204" pitchFamily="34" charset="0"/>
            </a:endParaRPr>
          </a:p>
          <a:p>
            <a:pPr marL="571500" indent="-571500" defTabSz="1439997" fontAlgn="auto">
              <a:buFont typeface="Arial" panose="020B0604020202020204" pitchFamily="34" charset="0"/>
              <a:buChar char="•"/>
              <a:defRPr/>
            </a:pPr>
            <a:r>
              <a:rPr lang="de-CH" sz="3200" b="0" dirty="0">
                <a:latin typeface="Calibri" panose="020F0502020204030204" pitchFamily="34" charset="0"/>
              </a:rPr>
              <a:t>Rötung am Sprunggelenk nahe einer älteren Hautverletzung (Schürfwunde): </a:t>
            </a:r>
          </a:p>
          <a:p>
            <a:pPr marL="571500" indent="-571500" defTabSz="1439997" fontAlgn="auto">
              <a:buFont typeface="Arial" panose="020B0604020202020204" pitchFamily="34" charset="0"/>
              <a:buChar char="•"/>
              <a:defRPr/>
            </a:pPr>
            <a:r>
              <a:rPr lang="de-CH" sz="3200" b="0" dirty="0">
                <a:latin typeface="Calibri" panose="020F0502020204030204" pitchFamily="34" charset="0"/>
              </a:rPr>
              <a:t>Verdacht auf Weichteilinfektion: Start Co- Amoxicillin </a:t>
            </a:r>
            <a:r>
              <a:rPr lang="de-CH" sz="3200" b="0" dirty="0" err="1">
                <a:latin typeface="Calibri" panose="020F0502020204030204" pitchFamily="34" charset="0"/>
              </a:rPr>
              <a:t>p.o</a:t>
            </a:r>
            <a:r>
              <a:rPr lang="de-CH" sz="3200" b="0" dirty="0">
                <a:latin typeface="Calibri" panose="020F0502020204030204" pitchFamily="34" charset="0"/>
              </a:rPr>
              <a:t>.</a:t>
            </a:r>
          </a:p>
          <a:p>
            <a:pPr marL="571500" indent="-571500" defTabSz="1439997" fontAlgn="auto">
              <a:buFont typeface="Arial" panose="020B0604020202020204" pitchFamily="34" charset="0"/>
              <a:buChar char="•"/>
              <a:defRPr/>
            </a:pPr>
            <a:r>
              <a:rPr lang="de-CH" sz="3200" b="0" dirty="0">
                <a:latin typeface="Calibri" panose="020F0502020204030204" pitchFamily="34" charset="0"/>
              </a:rPr>
              <a:t>Nachmittags rasch zunehmendes Erythem am linken Unterschenkel innerhalb weniger Stunden</a:t>
            </a:r>
          </a:p>
          <a:p>
            <a:pPr marL="571500" indent="-571500" defTabSz="1439997" fontAlgn="auto">
              <a:buFont typeface="Arial" panose="020B0604020202020204" pitchFamily="34" charset="0"/>
              <a:buChar char="•"/>
              <a:defRPr/>
            </a:pPr>
            <a:endParaRPr lang="de-CH" sz="3200" b="0" dirty="0">
              <a:latin typeface="Calibri" panose="020F0502020204030204" pitchFamily="34" charset="0"/>
            </a:endParaRPr>
          </a:p>
          <a:p>
            <a:pPr defTabSz="1439997" fontAlgn="auto">
              <a:defRPr/>
            </a:pPr>
            <a:r>
              <a:rPr lang="de-CH" sz="3200" dirty="0">
                <a:solidFill>
                  <a:srgbClr val="0070C0"/>
                </a:solidFill>
                <a:latin typeface="Calibri" panose="020F0502020204030204" pitchFamily="34" charset="0"/>
              </a:rPr>
              <a:t>Abends Vorstellung auf dem Notfall</a:t>
            </a:r>
            <a:endParaRPr lang="de-CH" sz="3200" b="0" dirty="0">
              <a:latin typeface="Calibri" panose="020F0502020204030204" pitchFamily="34" charset="0"/>
            </a:endParaRPr>
          </a:p>
          <a:p>
            <a:pPr marL="571500" indent="-571500" defTabSz="1439997" fontAlgn="auto">
              <a:buFont typeface="Arial" panose="020B0604020202020204" pitchFamily="34" charset="0"/>
              <a:buChar char="•"/>
              <a:defRPr/>
            </a:pPr>
            <a:r>
              <a:rPr lang="de-CH" sz="3200" b="0" dirty="0">
                <a:latin typeface="Calibri" panose="020F0502020204030204" pitchFamily="34" charset="0"/>
              </a:rPr>
              <a:t>Ausgedehntes Erythem am ganzen Unterschenkel</a:t>
            </a:r>
          </a:p>
          <a:p>
            <a:pPr marL="571500" indent="-571500" defTabSz="1439997" fontAlgn="auto">
              <a:buFont typeface="Arial" panose="020B0604020202020204" pitchFamily="34" charset="0"/>
              <a:buChar char="•"/>
              <a:defRPr/>
            </a:pPr>
            <a:r>
              <a:rPr lang="de-CH" sz="3200" b="0" dirty="0">
                <a:latin typeface="Calibri" panose="020F0502020204030204" pitchFamily="34" charset="0"/>
              </a:rPr>
              <a:t>Leichte Schmerzangabe, kein Fieber, guter AZ</a:t>
            </a:r>
          </a:p>
          <a:p>
            <a:pPr defTabSz="1439997" fontAlgn="auto">
              <a:defRPr/>
            </a:pPr>
            <a:endParaRPr lang="de-CH" sz="3200" b="0" dirty="0">
              <a:latin typeface="Calibri" panose="020F0502020204030204" pitchFamily="34" charset="0"/>
            </a:endParaRPr>
          </a:p>
          <a:p>
            <a:pPr defTabSz="1439997" fontAlgn="auto">
              <a:defRPr/>
            </a:pPr>
            <a:endParaRPr lang="de-CH" sz="3200" b="0" dirty="0">
              <a:latin typeface="Calibri" panose="020F0502020204030204" pitchFamily="34" charset="0"/>
            </a:endParaRPr>
          </a:p>
          <a:p>
            <a:pPr marL="571500" indent="-571500" defTabSz="1439997" fontAlgn="auto">
              <a:buFont typeface="Arial" panose="020B0604020202020204" pitchFamily="34" charset="0"/>
              <a:buChar char="•"/>
              <a:defRPr/>
            </a:pPr>
            <a:endParaRPr lang="de-CH" sz="3200" b="0" dirty="0">
              <a:latin typeface="Calibri" panose="020F0502020204030204" pitchFamily="34" charset="0"/>
            </a:endParaRPr>
          </a:p>
          <a:p>
            <a:pPr marL="571500" indent="-571500" defTabSz="1439997" fontAlgn="auto">
              <a:buFont typeface="Arial" panose="020B0604020202020204" pitchFamily="34" charset="0"/>
              <a:buChar char="•"/>
              <a:defRPr/>
            </a:pPr>
            <a:endParaRPr lang="de-CH" sz="3200" b="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Grafik 1">
            <a:extLst>
              <a:ext uri="{FF2B5EF4-FFF2-40B4-BE49-F238E27FC236}">
                <a16:creationId xmlns:a16="http://schemas.microsoft.com/office/drawing/2014/main" id="{7DAB4479-E1F0-0952-C946-92E04817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2159000"/>
            <a:ext cx="14316075" cy="788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A86F37B-5E6A-3974-885C-7CF8464C0078}"/>
              </a:ext>
            </a:extLst>
          </p:cNvPr>
          <p:cNvSpPr txBox="1">
            <a:spLocks/>
          </p:cNvSpPr>
          <p:nvPr/>
        </p:nvSpPr>
        <p:spPr>
          <a:xfrm>
            <a:off x="5976938" y="755650"/>
            <a:ext cx="7245350" cy="10207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CH" sz="5900" b="1" dirty="0">
                <a:solidFill>
                  <a:srgbClr val="0070C0"/>
                </a:solidFill>
                <a:latin typeface="Calibri" panose="020F0502020204030204" pitchFamily="34" charset="0"/>
              </a:rPr>
              <a:t>9 Jahre altes Mädchen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Inhaltsplatzhalter 3">
            <a:extLst>
              <a:ext uri="{FF2B5EF4-FFF2-40B4-BE49-F238E27FC236}">
                <a16:creationId xmlns:a16="http://schemas.microsoft.com/office/drawing/2014/main" id="{E6607CD9-3B3A-F32E-A079-5C9CFB121CA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"/>
          <a:stretch>
            <a:fillRect/>
          </a:stretch>
        </p:blipFill>
        <p:spPr bwMode="auto">
          <a:xfrm>
            <a:off x="598488" y="2970213"/>
            <a:ext cx="11449050" cy="7062787"/>
          </a:xfrm>
        </p:spPr>
      </p:pic>
      <p:pic>
        <p:nvPicPr>
          <p:cNvPr id="122883" name="Grafik 2">
            <a:extLst>
              <a:ext uri="{FF2B5EF4-FFF2-40B4-BE49-F238E27FC236}">
                <a16:creationId xmlns:a16="http://schemas.microsoft.com/office/drawing/2014/main" id="{C8294553-6C76-1E20-D549-A2CAE4A91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7"/>
          <a:stretch>
            <a:fillRect/>
          </a:stretch>
        </p:blipFill>
        <p:spPr bwMode="auto">
          <a:xfrm>
            <a:off x="13427075" y="2957513"/>
            <a:ext cx="4979988" cy="707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48CDDC0-FBDC-6F2F-DC9C-0C5741A4D030}"/>
              </a:ext>
            </a:extLst>
          </p:cNvPr>
          <p:cNvSpPr txBox="1">
            <a:spLocks/>
          </p:cNvSpPr>
          <p:nvPr/>
        </p:nvSpPr>
        <p:spPr>
          <a:xfrm>
            <a:off x="5976938" y="755650"/>
            <a:ext cx="7245350" cy="10207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CH" sz="5900" b="1" dirty="0">
                <a:solidFill>
                  <a:srgbClr val="0070C0"/>
                </a:solidFill>
                <a:latin typeface="Calibri" panose="020F0502020204030204" pitchFamily="34" charset="0"/>
              </a:rPr>
              <a:t>9 Jahre altes Mädchen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AE8F69D-8CB0-975F-8E14-5840FC7157E3}"/>
              </a:ext>
            </a:extLst>
          </p:cNvPr>
          <p:cNvSpPr txBox="1">
            <a:spLocks/>
          </p:cNvSpPr>
          <p:nvPr/>
        </p:nvSpPr>
        <p:spPr>
          <a:xfrm>
            <a:off x="4630738" y="890588"/>
            <a:ext cx="9072562" cy="8858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de-CH" sz="4000" b="1" dirty="0">
                <a:solidFill>
                  <a:srgbClr val="30549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CH" sz="6400" b="1" dirty="0">
                <a:solidFill>
                  <a:srgbClr val="0070C0"/>
                </a:solidFill>
                <a:latin typeface="Calibri" panose="020F0502020204030204" pitchFamily="34" charset="0"/>
              </a:rPr>
              <a:t>10 Jahre altes Mädchen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45877EE-D2FE-C9CD-0431-FFC6E9B36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325" y="2987675"/>
            <a:ext cx="14760575" cy="4768850"/>
          </a:xfrm>
        </p:spPr>
        <p:txBody>
          <a:bodyPr>
            <a:noAutofit/>
          </a:bodyPr>
          <a:lstStyle/>
          <a:p>
            <a:pPr defTabSz="1439997" fontAlgn="auto"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Verlauf: </a:t>
            </a:r>
          </a:p>
          <a:p>
            <a:pPr defTabSz="1439997" fontAlgn="auto">
              <a:defRPr/>
            </a:pPr>
            <a:endParaRPr lang="de-CH" sz="4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defTabSz="1439997" fontAlgn="auto"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Pädiater auf dem Notfall entscheiden sich zur stationären Aufnahme</a:t>
            </a:r>
          </a:p>
          <a:p>
            <a:pPr defTabSz="1439997" fontAlgn="auto">
              <a:defRPr/>
            </a:pPr>
            <a:endParaRPr lang="de-CH" sz="4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defTabSz="1439997" fontAlgn="auto"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Nachts Beginn einer </a:t>
            </a:r>
            <a:r>
              <a:rPr lang="de-CH" sz="4000" dirty="0" err="1">
                <a:solidFill>
                  <a:srgbClr val="0070C0"/>
                </a:solidFill>
                <a:latin typeface="Calibri" panose="020F0502020204030204" pitchFamily="34" charset="0"/>
              </a:rPr>
              <a:t>i.v.</a:t>
            </a: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 Antibiose mit Co- Amoxicillin</a:t>
            </a:r>
            <a:endParaRPr lang="de-CH" sz="4000" b="0" dirty="0">
              <a:latin typeface="Calibri" panose="020F0502020204030204" pitchFamily="34" charset="0"/>
            </a:endParaRPr>
          </a:p>
          <a:p>
            <a:pPr defTabSz="1439997" fontAlgn="auto">
              <a:defRPr/>
            </a:pPr>
            <a:endParaRPr lang="de-CH" sz="4000" b="0" dirty="0">
              <a:latin typeface="Calibri" panose="020F0502020204030204" pitchFamily="34" charset="0"/>
            </a:endParaRPr>
          </a:p>
          <a:p>
            <a:pPr defTabSz="1439997" fontAlgn="auto">
              <a:defRPr/>
            </a:pPr>
            <a:endParaRPr lang="de-CH" sz="4000" b="0" dirty="0">
              <a:latin typeface="Calibri" panose="020F0502020204030204" pitchFamily="34" charset="0"/>
            </a:endParaRPr>
          </a:p>
          <a:p>
            <a:pPr defTabSz="1439997" fontAlgn="auto">
              <a:defRPr/>
            </a:pPr>
            <a:endParaRPr lang="de-CH" sz="3200" b="0" dirty="0">
              <a:latin typeface="Calibri" panose="020F0502020204030204" pitchFamily="34" charset="0"/>
            </a:endParaRPr>
          </a:p>
          <a:p>
            <a:pPr marL="571500" indent="-571500" defTabSz="1439997" fontAlgn="auto">
              <a:buFont typeface="Arial" panose="020B0604020202020204" pitchFamily="34" charset="0"/>
              <a:buChar char="•"/>
              <a:defRPr/>
            </a:pPr>
            <a:endParaRPr lang="de-CH" sz="3200" b="0" dirty="0">
              <a:latin typeface="Calibri" panose="020F0502020204030204" pitchFamily="34" charset="0"/>
            </a:endParaRPr>
          </a:p>
          <a:p>
            <a:pPr marL="571500" indent="-571500" defTabSz="1439997" fontAlgn="auto">
              <a:buFont typeface="Arial" panose="020B0604020202020204" pitchFamily="34" charset="0"/>
              <a:buChar char="•"/>
              <a:defRPr/>
            </a:pPr>
            <a:endParaRPr lang="de-CH" sz="3200" b="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Grafik 1">
            <a:extLst>
              <a:ext uri="{FF2B5EF4-FFF2-40B4-BE49-F238E27FC236}">
                <a16:creationId xmlns:a16="http://schemas.microsoft.com/office/drawing/2014/main" id="{2A0A51D9-D709-630A-0C6E-6A4115ED8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2255838"/>
            <a:ext cx="12984162" cy="77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itel 1">
            <a:extLst>
              <a:ext uri="{FF2B5EF4-FFF2-40B4-BE49-F238E27FC236}">
                <a16:creationId xmlns:a16="http://schemas.microsoft.com/office/drawing/2014/main" id="{E8FDA2D1-05C6-7F4F-359C-BCE9926A2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755650"/>
            <a:ext cx="10656888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3986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143986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143986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143986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143986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1439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1439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1439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1439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CH" altLang="de-DE" sz="5400" b="1">
                <a:solidFill>
                  <a:srgbClr val="0070C0"/>
                </a:solidFill>
                <a:latin typeface="Calibri" panose="020F0502020204030204" pitchFamily="34" charset="0"/>
              </a:rPr>
              <a:t>Am Folgetag wurde ich involviert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Eimer und ein Lappen Vektor Symbol Illustration 23277328 Vektor Kunst bei  Vecteezy">
            <a:extLst>
              <a:ext uri="{FF2B5EF4-FFF2-40B4-BE49-F238E27FC236}">
                <a16:creationId xmlns:a16="http://schemas.microsoft.com/office/drawing/2014/main" id="{F01323CD-14C6-51DB-11C4-95C2DB3C5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358775"/>
            <a:ext cx="9650413" cy="965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Grafik 1">
            <a:extLst>
              <a:ext uri="{FF2B5EF4-FFF2-40B4-BE49-F238E27FC236}">
                <a16:creationId xmlns:a16="http://schemas.microsoft.com/office/drawing/2014/main" id="{71F9BB0C-055C-CA89-C9D9-8419F8D06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3087" r="14883" b="4312"/>
          <a:stretch>
            <a:fillRect/>
          </a:stretch>
        </p:blipFill>
        <p:spPr bwMode="auto">
          <a:xfrm>
            <a:off x="1030288" y="2087563"/>
            <a:ext cx="76327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2" descr="Eimer und ein Lappen Vektor Symbol Illustration 23277328 Vektor Kunst bei  Vecteezy">
            <a:extLst>
              <a:ext uri="{FF2B5EF4-FFF2-40B4-BE49-F238E27FC236}">
                <a16:creationId xmlns:a16="http://schemas.microsoft.com/office/drawing/2014/main" id="{89A36208-5EA7-5406-BC56-07DDF53BE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775" y="1982788"/>
            <a:ext cx="6835775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nhaltsplatzhalter 3">
            <a:extLst>
              <a:ext uri="{FF2B5EF4-FFF2-40B4-BE49-F238E27FC236}">
                <a16:creationId xmlns:a16="http://schemas.microsoft.com/office/drawing/2014/main" id="{8283BA40-F5CA-BCBA-15B5-A874BCF8E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2879725"/>
            <a:ext cx="5148263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enkblase: wolkenförmig 9">
            <a:extLst>
              <a:ext uri="{FF2B5EF4-FFF2-40B4-BE49-F238E27FC236}">
                <a16:creationId xmlns:a16="http://schemas.microsoft.com/office/drawing/2014/main" id="{E2B9D568-2958-2359-CBDC-8BEB21C80BF7}"/>
              </a:ext>
            </a:extLst>
          </p:cNvPr>
          <p:cNvSpPr/>
          <p:nvPr/>
        </p:nvSpPr>
        <p:spPr>
          <a:xfrm>
            <a:off x="77788" y="574675"/>
            <a:ext cx="8855075" cy="5400675"/>
          </a:xfrm>
          <a:prstGeom prst="cloudCallout">
            <a:avLst>
              <a:gd name="adj1" fmla="val 67747"/>
              <a:gd name="adj2" fmla="val 4722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37892" name="Picture 2" descr="C:\Users\Stephen\Downloads\Kind.png">
            <a:extLst>
              <a:ext uri="{FF2B5EF4-FFF2-40B4-BE49-F238E27FC236}">
                <a16:creationId xmlns:a16="http://schemas.microsoft.com/office/drawing/2014/main" id="{E2EF04C0-72DE-E3D5-1F37-D9D8A8746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8" t="36836" r="54832" b="26698"/>
          <a:stretch>
            <a:fillRect/>
          </a:stretch>
        </p:blipFill>
        <p:spPr bwMode="auto">
          <a:xfrm>
            <a:off x="13776325" y="0"/>
            <a:ext cx="5399088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A496B59-2894-2E6E-FE8F-E3C3E753A18E}"/>
              </a:ext>
            </a:extLst>
          </p:cNvPr>
          <p:cNvSpPr txBox="1">
            <a:spLocks/>
          </p:cNvSpPr>
          <p:nvPr/>
        </p:nvSpPr>
        <p:spPr>
          <a:xfrm>
            <a:off x="1303338" y="1511300"/>
            <a:ext cx="7559675" cy="3887788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     </a:t>
            </a:r>
            <a:r>
              <a:rPr lang="de-CH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Zebra Diagnose?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dirty="0">
                <a:latin typeface="Calibri" panose="020F0502020204030204" pitchFamily="34" charset="0"/>
              </a:rPr>
              <a:t>Infektion, Syphilis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dirty="0">
                <a:latin typeface="Calibri" panose="020F0502020204030204" pitchFamily="34" charset="0"/>
              </a:rPr>
              <a:t>Chronisch entzündliche Darmerkrankung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dirty="0" err="1">
                <a:latin typeface="Calibri" panose="020F0502020204030204" pitchFamily="34" charset="0"/>
              </a:rPr>
              <a:t>Pyoderma</a:t>
            </a:r>
            <a:r>
              <a:rPr lang="de-CH" sz="3200" dirty="0">
                <a:latin typeface="Calibri" panose="020F0502020204030204" pitchFamily="34" charset="0"/>
              </a:rPr>
              <a:t> </a:t>
            </a:r>
            <a:r>
              <a:rPr lang="de-CH" sz="3200" dirty="0" err="1">
                <a:latin typeface="Calibri" panose="020F0502020204030204" pitchFamily="34" charset="0"/>
              </a:rPr>
              <a:t>gangränosum</a:t>
            </a: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3200" dirty="0">
                <a:latin typeface="Calibri" panose="020F0502020204030204" pitchFamily="34" charset="0"/>
              </a:rPr>
              <a:t>M. Behcet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3200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  <p:sp>
        <p:nvSpPr>
          <p:cNvPr id="11" name="Denkblase: wolkenförmig 10">
            <a:extLst>
              <a:ext uri="{FF2B5EF4-FFF2-40B4-BE49-F238E27FC236}">
                <a16:creationId xmlns:a16="http://schemas.microsoft.com/office/drawing/2014/main" id="{2D13D1A3-C890-4BC1-57BE-56FCC5E7E698}"/>
              </a:ext>
            </a:extLst>
          </p:cNvPr>
          <p:cNvSpPr/>
          <p:nvPr/>
        </p:nvSpPr>
        <p:spPr>
          <a:xfrm>
            <a:off x="485775" y="6711950"/>
            <a:ext cx="8034338" cy="2863850"/>
          </a:xfrm>
          <a:prstGeom prst="cloudCallout">
            <a:avLst>
              <a:gd name="adj1" fmla="val 80361"/>
              <a:gd name="adj2" fmla="val -66032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6ED1FF6-E50B-5CC2-3BD9-1062ED451905}"/>
              </a:ext>
            </a:extLst>
          </p:cNvPr>
          <p:cNvSpPr txBox="1">
            <a:spLocks/>
          </p:cNvSpPr>
          <p:nvPr/>
        </p:nvSpPr>
        <p:spPr>
          <a:xfrm>
            <a:off x="1417638" y="7272338"/>
            <a:ext cx="6480175" cy="2447925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Oder nur Folge 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einer chronischen Irritation?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12 Farben Metall Palette Schminkfarben Faschingsfarben Karnevalszubehö">
            <a:extLst>
              <a:ext uri="{FF2B5EF4-FFF2-40B4-BE49-F238E27FC236}">
                <a16:creationId xmlns:a16="http://schemas.microsoft.com/office/drawing/2014/main" id="{29754370-4987-4618-C66C-400C6B51F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413" y="4233863"/>
            <a:ext cx="75565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C9A63B8-260B-48E9-CC2C-187CCDC9B43F}"/>
              </a:ext>
            </a:extLst>
          </p:cNvPr>
          <p:cNvSpPr txBox="1">
            <a:spLocks/>
          </p:cNvSpPr>
          <p:nvPr/>
        </p:nvSpPr>
        <p:spPr>
          <a:xfrm>
            <a:off x="7078663" y="663575"/>
            <a:ext cx="5041900" cy="863600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Faschingsfarben</a:t>
            </a:r>
            <a:endParaRPr lang="de-CH" sz="5400" b="1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5400" b="1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  <p:pic>
        <p:nvPicPr>
          <p:cNvPr id="129028" name="Grafik 4">
            <a:extLst>
              <a:ext uri="{FF2B5EF4-FFF2-40B4-BE49-F238E27FC236}">
                <a16:creationId xmlns:a16="http://schemas.microsoft.com/office/drawing/2014/main" id="{0AF60309-88D9-76E8-6E66-0E556C0EE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7"/>
          <a:stretch>
            <a:fillRect/>
          </a:stretch>
        </p:blipFill>
        <p:spPr bwMode="auto">
          <a:xfrm>
            <a:off x="1243013" y="2232025"/>
            <a:ext cx="5562600" cy="790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05D37ED0-FE82-A007-E9AA-43EC8C2FDF4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94563" y="2276475"/>
            <a:ext cx="11158537" cy="1670050"/>
          </a:xfrm>
        </p:spPr>
        <p:txBody>
          <a:bodyPr>
            <a:normAutofit fontScale="40000" lnSpcReduction="20000"/>
          </a:bodyPr>
          <a:lstStyle/>
          <a:p>
            <a:pPr marL="0" indent="0" defTabSz="1439997" fontAlgn="auto">
              <a:buFont typeface="Wingdings" panose="05000000000000000000" pitchFamily="2" charset="2"/>
              <a:buNone/>
              <a:defRPr/>
            </a:pPr>
            <a:r>
              <a:rPr lang="de-CH" sz="12000" b="1" dirty="0">
                <a:solidFill>
                  <a:srgbClr val="0070C0"/>
                </a:solidFill>
                <a:latin typeface="Calibri" panose="020F0502020204030204" pitchFamily="34" charset="0"/>
              </a:rPr>
              <a:t>Das rote Bein, </a:t>
            </a:r>
          </a:p>
          <a:p>
            <a:pPr marL="0" indent="0" defTabSz="1439997" fontAlgn="auto">
              <a:buFont typeface="Wingdings" panose="05000000000000000000" pitchFamily="2" charset="2"/>
              <a:buNone/>
              <a:defRPr/>
            </a:pPr>
            <a:r>
              <a:rPr lang="de-CH" sz="12000" dirty="0">
                <a:solidFill>
                  <a:srgbClr val="0070C0"/>
                </a:solidFill>
                <a:latin typeface="Calibri" panose="020F0502020204030204" pitchFamily="34" charset="0"/>
              </a:rPr>
              <a:t>ein Gemeinschaftsprojekt mit der Freundin</a:t>
            </a:r>
            <a:endParaRPr lang="de-CH" sz="10100" b="1" dirty="0">
              <a:latin typeface="Calibri" panose="020F0502020204030204" pitchFamily="34" charset="0"/>
            </a:endParaRPr>
          </a:p>
          <a:p>
            <a:pPr marL="0" indent="0" defTabSz="1439997" fontAlgn="auto">
              <a:buFont typeface="Wingdings" panose="05000000000000000000" pitchFamily="2" charset="2"/>
              <a:buNone/>
              <a:defRPr/>
            </a:pPr>
            <a:endParaRPr lang="de-DE" sz="40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Grafik 3">
            <a:extLst>
              <a:ext uri="{FF2B5EF4-FFF2-40B4-BE49-F238E27FC236}">
                <a16:creationId xmlns:a16="http://schemas.microsoft.com/office/drawing/2014/main" id="{C9EF4B76-266D-1B91-3D1E-6F0448043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5213" y="55563"/>
            <a:ext cx="4164012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A32E0DB-C2AD-3F4F-8CD5-3963A492727D}"/>
              </a:ext>
            </a:extLst>
          </p:cNvPr>
          <p:cNvSpPr txBox="1">
            <a:spLocks/>
          </p:cNvSpPr>
          <p:nvPr/>
        </p:nvSpPr>
        <p:spPr>
          <a:xfrm>
            <a:off x="2182813" y="3167063"/>
            <a:ext cx="14546262" cy="6186487"/>
          </a:xfrm>
          <a:prstGeom prst="rect">
            <a:avLst/>
          </a:prstGeom>
        </p:spPr>
        <p:txBody>
          <a:bodyPr/>
          <a:lstStyle>
            <a:lvl1pPr marL="0" indent="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2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0" indent="-741600" algn="l" defTabSz="143999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r>
              <a:rPr lang="de-CH" sz="4000" dirty="0">
                <a:solidFill>
                  <a:srgbClr val="0070C0"/>
                </a:solidFill>
                <a:latin typeface="Calibri" panose="020F0502020204030204" pitchFamily="34" charset="0"/>
              </a:rPr>
              <a:t>Sehr überrascht war ich über: </a:t>
            </a:r>
          </a:p>
          <a:p>
            <a:pPr fontAlgn="auto">
              <a:defRPr/>
            </a:pPr>
            <a:endParaRPr lang="de-CH" sz="4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3600" b="0" dirty="0">
                <a:latin typeface="Calibri" panose="020F0502020204030204" pitchFamily="34" charset="0"/>
              </a:rPr>
              <a:t>Die Perfektion der künstlerischen Darbietung eines Erysipels</a:t>
            </a: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endParaRPr lang="de-CH" sz="2000" b="0" dirty="0">
              <a:latin typeface="Calibri" panose="020F0502020204030204" pitchFamily="34" charset="0"/>
            </a:endParaRP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3600" b="0" dirty="0">
                <a:latin typeface="Calibri" panose="020F0502020204030204" pitchFamily="34" charset="0"/>
              </a:rPr>
              <a:t>Den Einfallsreichtum, Überzeugungskraft und Recherche einer 9 Jährigen</a:t>
            </a: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endParaRPr lang="de-CH" sz="2000" b="0" dirty="0">
              <a:latin typeface="Calibri" panose="020F0502020204030204" pitchFamily="34" charset="0"/>
            </a:endParaRP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r>
              <a:rPr lang="de-CH" sz="3600" b="0" dirty="0">
                <a:latin typeface="Calibri" panose="020F0502020204030204" pitchFamily="34" charset="0"/>
              </a:rPr>
              <a:t>Das Festhalten an der erfunden Krankheitsgeschichte trotz:</a:t>
            </a:r>
          </a:p>
          <a:p>
            <a:pPr lvl="2" fontAlgn="auto">
              <a:buFont typeface="Arial" panose="020B0604020202020204" pitchFamily="34" charset="0"/>
              <a:buChar char="•"/>
              <a:defRPr/>
            </a:pPr>
            <a:r>
              <a:rPr lang="de-CH" sz="3250" dirty="0">
                <a:latin typeface="Calibri" panose="020F0502020204030204" pitchFamily="34" charset="0"/>
              </a:rPr>
              <a:t>      Blutentnahme</a:t>
            </a:r>
          </a:p>
          <a:p>
            <a:pPr lvl="2" fontAlgn="auto">
              <a:buFont typeface="Arial" panose="020B0604020202020204" pitchFamily="34" charset="0"/>
              <a:buChar char="•"/>
              <a:defRPr/>
            </a:pPr>
            <a:r>
              <a:rPr lang="de-CH" sz="3250" dirty="0">
                <a:latin typeface="Calibri" panose="020F0502020204030204" pitchFamily="34" charset="0"/>
              </a:rPr>
              <a:t>      iv- Antibiose </a:t>
            </a:r>
          </a:p>
          <a:p>
            <a:pPr lvl="2" fontAlgn="auto">
              <a:buFont typeface="Arial" panose="020B0604020202020204" pitchFamily="34" charset="0"/>
              <a:buChar char="•"/>
              <a:defRPr/>
            </a:pPr>
            <a:r>
              <a:rPr lang="de-CH" sz="3250" dirty="0">
                <a:latin typeface="Calibri" panose="020F0502020204030204" pitchFamily="34" charset="0"/>
              </a:rPr>
              <a:t>      stationärem Aufenthalt</a:t>
            </a:r>
            <a:endParaRPr lang="de-CH" sz="2850" dirty="0">
              <a:latin typeface="Calibri" panose="020F0502020204030204" pitchFamily="34" charset="0"/>
            </a:endParaRPr>
          </a:p>
          <a:p>
            <a:pPr fontAlgn="auto">
              <a:defRPr/>
            </a:pPr>
            <a:endParaRPr lang="de-CH" sz="4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endParaRPr lang="de-CH" sz="3200" b="0" dirty="0">
              <a:latin typeface="Calibri" panose="020F0502020204030204" pitchFamily="34" charset="0"/>
            </a:endParaRPr>
          </a:p>
          <a:p>
            <a:pPr marL="571500" indent="-571500" fontAlgn="auto">
              <a:buFont typeface="Arial" panose="020B0604020202020204" pitchFamily="34" charset="0"/>
              <a:buChar char="•"/>
              <a:defRPr/>
            </a:pPr>
            <a:endParaRPr lang="de-CH" sz="3200" b="0" dirty="0">
              <a:latin typeface="Calibri" panose="020F0502020204030204" pitchFamily="34" charset="0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0085D19-95C0-8CA4-743D-9F50B9A04E34}"/>
              </a:ext>
            </a:extLst>
          </p:cNvPr>
          <p:cNvSpPr txBox="1">
            <a:spLocks/>
          </p:cNvSpPr>
          <p:nvPr/>
        </p:nvSpPr>
        <p:spPr>
          <a:xfrm>
            <a:off x="4991100" y="287338"/>
            <a:ext cx="10080625" cy="2487612"/>
          </a:xfrm>
          <a:prstGeom prst="rect">
            <a:avLst/>
          </a:prstGeom>
        </p:spPr>
        <p:txBody>
          <a:bodyPr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Faschingsfarben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CH" sz="4400" dirty="0">
                <a:solidFill>
                  <a:srgbClr val="0070C0"/>
                </a:solidFill>
                <a:latin typeface="Calibri" panose="020F0502020204030204" pitchFamily="34" charset="0"/>
              </a:rPr>
              <a:t>Ein Gemeinschaftsprojekt mit der Freundin</a:t>
            </a:r>
            <a:endParaRPr lang="de-CH" sz="44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CH" sz="5400" b="1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5400" b="1" dirty="0">
              <a:latin typeface="Calibri" panose="020F0502020204030204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F2EFE8E-7ECC-9731-0DD6-165A601C03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974975" y="3959225"/>
            <a:ext cx="11268075" cy="3541713"/>
          </a:xfrm>
        </p:spPr>
        <p:txBody>
          <a:bodyPr/>
          <a:lstStyle/>
          <a:p>
            <a:pPr marL="359999" indent="-359999" defTabSz="1439997" fontAlgn="auto">
              <a:buFont typeface="Arial" panose="020B0604020202020204" pitchFamily="34" charset="0"/>
              <a:buChar char="•"/>
              <a:defRPr/>
            </a:pP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Wenn mehrere Aspekte nicht passen, </a:t>
            </a:r>
          </a:p>
          <a:p>
            <a:pPr marL="0" indent="0" defTabSz="1439997" fontAlgn="auto">
              <a:buFont typeface="Wingdings" panose="05000000000000000000" pitchFamily="2" charset="2"/>
              <a:buNone/>
              <a:defRPr/>
            </a:pP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    immer auch an Artefakte, Simulation denken!</a:t>
            </a:r>
          </a:p>
          <a:p>
            <a:pPr marL="359999" indent="-359999" defTabSz="1439997" fontAlgn="auto">
              <a:buFont typeface="Arial" panose="020B0604020202020204" pitchFamily="34" charset="0"/>
              <a:buChar char="•"/>
              <a:defRPr/>
            </a:pPr>
            <a:endParaRPr lang="de-DE" sz="40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59999" indent="-359999" defTabSz="1439997" fontAlgn="auto">
              <a:buFont typeface="Arial" panose="020B0604020202020204" pitchFamily="34" charset="0"/>
              <a:buChar char="•"/>
              <a:defRPr/>
            </a:pP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Kinder in ihrer Kreativität nicht unterschätzen!</a:t>
            </a:r>
          </a:p>
        </p:txBody>
      </p:sp>
      <p:pic>
        <p:nvPicPr>
          <p:cNvPr id="131075" name="Grafik 3">
            <a:extLst>
              <a:ext uri="{FF2B5EF4-FFF2-40B4-BE49-F238E27FC236}">
                <a16:creationId xmlns:a16="http://schemas.microsoft.com/office/drawing/2014/main" id="{32CAC38D-716E-88B3-DCF3-09E6A554D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663" y="863600"/>
            <a:ext cx="3794125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Grafik 2">
            <a:extLst>
              <a:ext uri="{FF2B5EF4-FFF2-40B4-BE49-F238E27FC236}">
                <a16:creationId xmlns:a16="http://schemas.microsoft.com/office/drawing/2014/main" id="{3299BF8C-8632-05AD-165B-F42FF28F3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33338"/>
            <a:ext cx="29622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4F57051-15D0-6098-9C93-A92F2833DE0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62708" y="2880023"/>
            <a:ext cx="14545219" cy="6336704"/>
          </a:xfrm>
        </p:spPr>
        <p:txBody>
          <a:bodyPr>
            <a:noAutofit/>
          </a:bodyPr>
          <a:lstStyle/>
          <a:p>
            <a:pPr marL="359999" indent="-359999" defTabSz="1439997" fontAlgn="auto">
              <a:buFont typeface="Arial" panose="020B0604020202020204" pitchFamily="34" charset="0"/>
              <a:buChar char="•"/>
              <a:defRPr/>
            </a:pPr>
            <a:r>
              <a:rPr lang="de-DE" sz="4000" dirty="0">
                <a:latin typeface="Calibri" panose="020F0502020204030204" pitchFamily="34" charset="0"/>
              </a:rPr>
              <a:t>Argumente gegen den Modetrend der Stoffwindel</a:t>
            </a:r>
          </a:p>
          <a:p>
            <a:pPr marL="359999" indent="-359999" defTabSz="1439997" fontAlgn="auto">
              <a:buFont typeface="Arial" panose="020B0604020202020204" pitchFamily="34" charset="0"/>
              <a:buChar char="•"/>
              <a:defRPr/>
            </a:pPr>
            <a:endParaRPr lang="de-DE" sz="1000" dirty="0">
              <a:latin typeface="Calibri" panose="020F0502020204030204" pitchFamily="34" charset="0"/>
            </a:endParaRPr>
          </a:p>
          <a:p>
            <a:pPr marL="359999" indent="-359999" defTabSz="1439997" fontAlgn="auto">
              <a:buFont typeface="Arial" panose="020B0604020202020204" pitchFamily="34" charset="0"/>
              <a:buChar char="•"/>
              <a:defRPr/>
            </a:pPr>
            <a:r>
              <a:rPr lang="de-DE" sz="4000" dirty="0">
                <a:latin typeface="Calibri" panose="020F0502020204030204" pitchFamily="34" charset="0"/>
              </a:rPr>
              <a:t>Benignes </a:t>
            </a:r>
            <a:r>
              <a:rPr lang="de-DE" sz="4000" dirty="0" err="1">
                <a:latin typeface="Calibri" panose="020F0502020204030204" pitchFamily="34" charset="0"/>
              </a:rPr>
              <a:t>Borrelienlymphozytom</a:t>
            </a:r>
            <a:r>
              <a:rPr lang="de-DE" sz="4000" dirty="0">
                <a:latin typeface="Calibri" panose="020F0502020204030204" pitchFamily="34" charset="0"/>
              </a:rPr>
              <a:t> betrifft nicht nur das Ohrläppchen</a:t>
            </a:r>
          </a:p>
          <a:p>
            <a:pPr marL="359999" indent="-359999" defTabSz="1439997" fontAlgn="auto">
              <a:buFont typeface="Arial" panose="020B0604020202020204" pitchFamily="34" charset="0"/>
              <a:buChar char="•"/>
              <a:defRPr/>
            </a:pPr>
            <a:endParaRPr lang="de-DE" sz="1000" dirty="0">
              <a:latin typeface="Calibri" panose="020F0502020204030204" pitchFamily="34" charset="0"/>
            </a:endParaRPr>
          </a:p>
          <a:p>
            <a:pPr marL="359999" indent="-359999" defTabSz="1439997" fontAlgn="auto">
              <a:buFont typeface="Arial" panose="020B0604020202020204" pitchFamily="34" charset="0"/>
              <a:buChar char="•"/>
              <a:defRPr/>
            </a:pPr>
            <a:r>
              <a:rPr lang="de-DE" sz="4000" dirty="0">
                <a:latin typeface="Calibri" panose="020F0502020204030204" pitchFamily="34" charset="0"/>
              </a:rPr>
              <a:t>Habe auch Respekt vor scheinbar wenig Spektakulärem!</a:t>
            </a:r>
          </a:p>
          <a:p>
            <a:pPr marL="0" indent="0">
              <a:buNone/>
            </a:pPr>
            <a:endParaRPr lang="de-DE" sz="10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>
                <a:latin typeface="Calibri" panose="020F0502020204030204" pitchFamily="34" charset="0"/>
              </a:rPr>
              <a:t>Pilzinfektionen zeigen oft Pusteln!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10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>
                <a:latin typeface="Calibri" panose="020F0502020204030204" pitchFamily="34" charset="0"/>
              </a:rPr>
              <a:t>Bednar Aphten sind häufig, danke an die richtige </a:t>
            </a:r>
            <a:r>
              <a:rPr lang="de-DE" sz="4000" dirty="0" err="1">
                <a:latin typeface="Calibri" panose="020F0502020204030204" pitchFamily="34" charset="0"/>
              </a:rPr>
              <a:t>Fütterposition</a:t>
            </a:r>
            <a:endParaRPr lang="de-DE" sz="40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sz="10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>
                <a:latin typeface="Calibri" panose="020F0502020204030204" pitchFamily="34" charset="0"/>
              </a:rPr>
              <a:t>Bitte unbedingt BAG </a:t>
            </a:r>
            <a:r>
              <a:rPr lang="de-DE" sz="4000" dirty="0" err="1">
                <a:latin typeface="Calibri" panose="020F0502020204030204" pitchFamily="34" charset="0"/>
              </a:rPr>
              <a:t>Merkbaltt</a:t>
            </a:r>
            <a:r>
              <a:rPr lang="de-DE" sz="4000" dirty="0">
                <a:latin typeface="Calibri" panose="020F0502020204030204" pitchFamily="34" charset="0"/>
              </a:rPr>
              <a:t> </a:t>
            </a:r>
            <a:r>
              <a:rPr lang="de-DE" sz="4000" dirty="0" err="1">
                <a:latin typeface="Calibri" panose="020F0502020204030204" pitchFamily="34" charset="0"/>
              </a:rPr>
              <a:t>Scabies</a:t>
            </a:r>
            <a:r>
              <a:rPr lang="de-DE" sz="4000" dirty="0">
                <a:latin typeface="Calibri" panose="020F0502020204030204" pitchFamily="34" charset="0"/>
              </a:rPr>
              <a:t> studieren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1000" dirty="0">
              <a:latin typeface="Calibri" panose="020F0502020204030204" pitchFamily="34" charset="0"/>
            </a:endParaRPr>
          </a:p>
          <a:p>
            <a:pPr marL="359999" indent="-359999" defTabSz="1439997" fontAlgn="auto">
              <a:buFont typeface="Arial" panose="020B0604020202020204" pitchFamily="34" charset="0"/>
              <a:buChar char="•"/>
              <a:defRPr/>
            </a:pPr>
            <a:r>
              <a:rPr lang="de-DE" sz="4000" dirty="0">
                <a:latin typeface="Calibri" panose="020F0502020204030204" pitchFamily="34" charset="0"/>
              </a:rPr>
              <a:t>Wir sollten die Kreativität von Kindern nicht unterschätzen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5B28C9-728D-ACBF-0923-FC90BB2912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16538" y="1008063"/>
            <a:ext cx="8566150" cy="2087562"/>
          </a:xfrm>
        </p:spPr>
        <p:txBody>
          <a:bodyPr/>
          <a:lstStyle/>
          <a:p>
            <a:pPr defTabSz="1439997" fontAlgn="auto">
              <a:spcAft>
                <a:spcPts val="0"/>
              </a:spcAft>
              <a:defRPr/>
            </a:pPr>
            <a:r>
              <a:rPr dirty="0"/>
              <a:t>Take Home </a:t>
            </a:r>
            <a:r>
              <a:rPr dirty="0" err="1"/>
              <a:t>messages</a:t>
            </a:r>
            <a:r>
              <a:rPr dirty="0"/>
              <a:t> </a:t>
            </a:r>
          </a:p>
        </p:txBody>
      </p:sp>
      <p:pic>
        <p:nvPicPr>
          <p:cNvPr id="132100" name="Grafik 4">
            <a:extLst>
              <a:ext uri="{FF2B5EF4-FFF2-40B4-BE49-F238E27FC236}">
                <a16:creationId xmlns:a16="http://schemas.microsoft.com/office/drawing/2014/main" id="{37A06D31-F72A-5927-211E-3E26A9782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3700" y="11113"/>
            <a:ext cx="3279775" cy="60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Grafik 1">
            <a:extLst>
              <a:ext uri="{FF2B5EF4-FFF2-40B4-BE49-F238E27FC236}">
                <a16:creationId xmlns:a16="http://schemas.microsoft.com/office/drawing/2014/main" id="{160BA583-6629-07BB-EC57-2B7631090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0"/>
            <a:ext cx="7543800" cy="1005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prechblase: rechteckig mit abgerundeten Ecken 5">
            <a:extLst>
              <a:ext uri="{FF2B5EF4-FFF2-40B4-BE49-F238E27FC236}">
                <a16:creationId xmlns:a16="http://schemas.microsoft.com/office/drawing/2014/main" id="{7C8D59E8-04FB-E0F9-7BB2-5EA56D5E58C9}"/>
              </a:ext>
            </a:extLst>
          </p:cNvPr>
          <p:cNvSpPr/>
          <p:nvPr/>
        </p:nvSpPr>
        <p:spPr>
          <a:xfrm>
            <a:off x="13920788" y="1366838"/>
            <a:ext cx="4032250" cy="1873250"/>
          </a:xfrm>
          <a:prstGeom prst="wedgeRoundRectCallout">
            <a:avLst>
              <a:gd name="adj1" fmla="val -128298"/>
              <a:gd name="adj2" fmla="val 7093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400" b="1" dirty="0">
                <a:solidFill>
                  <a:schemeClr val="tx1"/>
                </a:solidFill>
                <a:latin typeface="Calibri" panose="020F0502020204030204" pitchFamily="34" charset="0"/>
              </a:rPr>
              <a:t>Fragen ???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FF7CBD67-DD89-B1A3-4E6A-A984D79DEFDA}"/>
              </a:ext>
            </a:extLst>
          </p:cNvPr>
          <p:cNvSpPr/>
          <p:nvPr/>
        </p:nvSpPr>
        <p:spPr>
          <a:xfrm>
            <a:off x="14063663" y="4343400"/>
            <a:ext cx="4481512" cy="1341438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38E6C1-DBD4-2002-17B9-E1BBA3814F2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2227263" y="827088"/>
            <a:ext cx="16317912" cy="3059112"/>
          </a:xfrm>
        </p:spPr>
        <p:txBody>
          <a:bodyPr/>
          <a:lstStyle/>
          <a:p>
            <a:pPr defTabSz="1439997" fontAlgn="auto">
              <a:defRPr/>
            </a:pPr>
            <a:r>
              <a:rPr lang="de-DE" altLang="de-DE" sz="5400" dirty="0"/>
              <a:t>Lehrreiche Fälle aus Winterthur</a:t>
            </a:r>
            <a:endParaRPr lang="de-CH" sz="54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9204A4D-352B-2815-AE1C-6B59B79752AF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2"/>
            </p:custDataLst>
          </p:nvPr>
        </p:nvSpPr>
        <p:spPr>
          <a:xfrm>
            <a:off x="1555750" y="828675"/>
            <a:ext cx="382588" cy="3059113"/>
          </a:xfrm>
        </p:spPr>
        <p:txBody>
          <a:bodyPr/>
          <a:lstStyle/>
          <a:p>
            <a:pPr defTabSz="1439997" fontAlgn="auto">
              <a:spcAft>
                <a:spcPts val="0"/>
              </a:spcAft>
              <a:defRPr/>
            </a:pPr>
            <a:endParaRPr lang="de-CH" sz="4409" dirty="0"/>
          </a:p>
        </p:txBody>
      </p:sp>
      <p:pic>
        <p:nvPicPr>
          <p:cNvPr id="25605" name="Grafik 4">
            <a:extLst>
              <a:ext uri="{FF2B5EF4-FFF2-40B4-BE49-F238E27FC236}">
                <a16:creationId xmlns:a16="http://schemas.microsoft.com/office/drawing/2014/main" id="{87942AC0-F983-26A8-4D72-8E11DD4BAD2C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4343400"/>
            <a:ext cx="13128625" cy="6157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FB572DA-6DFC-91BA-27D6-9405BE17A9F8}"/>
              </a:ext>
            </a:extLst>
          </p:cNvPr>
          <p:cNvSpPr txBox="1"/>
          <p:nvPr/>
        </p:nvSpPr>
        <p:spPr>
          <a:xfrm>
            <a:off x="2251075" y="2355850"/>
            <a:ext cx="12485688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48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rPr>
              <a:t>Dr. med. Alexandra Smith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 sz="8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36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rPr>
              <a:t>Leiterin Päd. Dermatologie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1B63E29-88A0-E2AF-1C6D-8D292EA48EF9}"/>
              </a:ext>
            </a:extLst>
          </p:cNvPr>
          <p:cNvSpPr txBox="1"/>
          <p:nvPr/>
        </p:nvSpPr>
        <p:spPr>
          <a:xfrm>
            <a:off x="14233525" y="4114800"/>
            <a:ext cx="466407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 sz="1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3000" b="1" dirty="0">
                <a:latin typeface="Calibri" panose="020F0502020204030204" pitchFamily="34" charset="0"/>
                <a:ea typeface="+mj-ea"/>
                <a:cs typeface="+mj-cs"/>
              </a:rPr>
              <a:t>Sprechstundenzentrum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3000" b="1" dirty="0">
                <a:latin typeface="Calibri" panose="020F0502020204030204" pitchFamily="34" charset="0"/>
                <a:ea typeface="+mj-ea"/>
                <a:cs typeface="+mj-cs"/>
              </a:rPr>
              <a:t>Kinder- u. Jugendmedizin</a:t>
            </a:r>
            <a:endParaRPr lang="de-CH" sz="800" b="1" dirty="0">
              <a:latin typeface="Calibri" panose="020F0502020204030204" pitchFamily="34" charset="0"/>
              <a:ea typeface="+mj-ea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latin typeface="+mn-lt"/>
              </a:rPr>
              <a:t>alexandra.smith@ksw.ch</a:t>
            </a:r>
            <a:r>
              <a:rPr lang="de-CH" sz="240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097032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">
            <a:extLst>
              <a:ext uri="{FF2B5EF4-FFF2-40B4-BE49-F238E27FC236}">
                <a16:creationId xmlns:a16="http://schemas.microsoft.com/office/drawing/2014/main" id="{4F76C333-906E-F235-A7AD-0626B9C5653E}"/>
              </a:ext>
            </a:extLst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8_QBSVW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4QAAAAAAAAD/AAAAIgUAAAAAAABkAAAAZAAAAAAAAAAjAAAABAAAAGQAAAAXAAAAFAAAAAAAAAAAAAAA/38AAP9/AAAAAAAACQAAAAQAAABz7/Kv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AAAAAAAAAAA2hMAAK8LAAAQAAAAJgAAAAgAAAD//////////w=="/>
              </a:ext>
            </a:extLst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944" y="100"/>
            <a:ext cx="19041337" cy="1120673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424529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C185AC5-C3BF-E5A6-09EB-A0A1A2DF8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t="8728" r="7419" b="2538"/>
          <a:stretch/>
        </p:blipFill>
        <p:spPr>
          <a:xfrm>
            <a:off x="814636" y="2447553"/>
            <a:ext cx="10439579" cy="763469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2BF6E89-2348-2A7D-E028-65E89BE6E7CE}"/>
              </a:ext>
            </a:extLst>
          </p:cNvPr>
          <p:cNvSpPr txBox="1"/>
          <p:nvPr/>
        </p:nvSpPr>
        <p:spPr>
          <a:xfrm>
            <a:off x="11831860" y="4103737"/>
            <a:ext cx="67321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Hautläsion seit 1. LM</a:t>
            </a:r>
          </a:p>
          <a:p>
            <a:endParaRPr lang="de-DE" sz="16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449971" indent="-449971">
              <a:buFont typeface="Arial" panose="020B0604020202020204" pitchFamily="34" charset="0"/>
              <a:buChar char="•"/>
            </a:pPr>
            <a:r>
              <a:rPr lang="de-DE" sz="4400" dirty="0">
                <a:solidFill>
                  <a:srgbClr val="0070C0"/>
                </a:solidFill>
                <a:latin typeface="Calibri" panose="020F0502020204030204" pitchFamily="34" charset="0"/>
              </a:rPr>
              <a:t>völlig asymptomatisch</a:t>
            </a:r>
            <a:endParaRPr lang="de-DE" sz="5039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449971" indent="-449971">
              <a:buFont typeface="Arial" panose="020B0604020202020204" pitchFamily="34" charset="0"/>
              <a:buChar char="•"/>
            </a:pPr>
            <a:r>
              <a:rPr lang="de-DE" sz="1000" dirty="0"/>
              <a:t> </a:t>
            </a:r>
          </a:p>
          <a:p>
            <a:pPr marL="449971" indent="-449971">
              <a:buFont typeface="Arial" panose="020B0604020202020204" pitchFamily="34" charset="0"/>
              <a:buChar char="•"/>
            </a:pPr>
            <a:r>
              <a:rPr lang="de-DE" sz="4400" dirty="0">
                <a:solidFill>
                  <a:srgbClr val="0070C0"/>
                </a:solidFill>
                <a:latin typeface="Calibri" panose="020F0502020204030204" pitchFamily="34" charset="0"/>
              </a:rPr>
              <a:t>proportionales Wachstum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356891E-5451-7C03-8E25-DE456D3B94AA}"/>
              </a:ext>
            </a:extLst>
          </p:cNvPr>
          <p:cNvSpPr txBox="1"/>
          <p:nvPr/>
        </p:nvSpPr>
        <p:spPr>
          <a:xfrm>
            <a:off x="5248782" y="503337"/>
            <a:ext cx="8701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10 Monate alter Knabe </a:t>
            </a:r>
          </a:p>
          <a:p>
            <a:r>
              <a:rPr lang="de-DE" sz="3600" dirty="0">
                <a:solidFill>
                  <a:srgbClr val="0070C0"/>
                </a:solidFill>
                <a:latin typeface="Calibri" panose="020F0502020204030204" pitchFamily="34" charset="0"/>
              </a:rPr>
              <a:t>Case report: Anna H. </a:t>
            </a:r>
            <a:r>
              <a:rPr lang="de-DE" sz="3600" dirty="0" err="1">
                <a:solidFill>
                  <a:srgbClr val="0070C0"/>
                </a:solidFill>
                <a:latin typeface="Calibri" panose="020F0502020204030204" pitchFamily="34" charset="0"/>
              </a:rPr>
              <a:t>Buteau</a:t>
            </a:r>
            <a:r>
              <a:rPr lang="de-DE" sz="3600" dirty="0">
                <a:solidFill>
                  <a:srgbClr val="0070C0"/>
                </a:solidFill>
                <a:latin typeface="Calibri" panose="020F0502020204030204" pitchFamily="34" charset="0"/>
              </a:rPr>
              <a:t> et al, JAAD 2018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7A9ACB4-CBAD-A8E6-B258-E3657C1D3110}"/>
              </a:ext>
            </a:extLst>
          </p:cNvPr>
          <p:cNvSpPr txBox="1"/>
          <p:nvPr/>
        </p:nvSpPr>
        <p:spPr>
          <a:xfrm>
            <a:off x="7272770" y="9699994"/>
            <a:ext cx="427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Anna H. </a:t>
            </a:r>
            <a:r>
              <a:rPr lang="de-DE" dirty="0" err="1">
                <a:solidFill>
                  <a:schemeClr val="bg1"/>
                </a:solidFill>
              </a:rPr>
              <a:t>Buteau</a:t>
            </a:r>
            <a:r>
              <a:rPr lang="de-DE" dirty="0">
                <a:solidFill>
                  <a:schemeClr val="bg1"/>
                </a:solidFill>
              </a:rPr>
              <a:t> et al, JAAD 2018</a:t>
            </a:r>
          </a:p>
        </p:txBody>
      </p:sp>
    </p:spTree>
    <p:extLst>
      <p:ext uri="{BB962C8B-B14F-4D97-AF65-F5344CB8AC3E}">
        <p14:creationId xmlns:p14="http://schemas.microsoft.com/office/powerpoint/2010/main" val="6783912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1"/>
          <p:cNvSpPr>
            <a:extLst>
              <a:ext uri="smNativeData">
                <pr:smNativeData xmlns:pr="smNativeData" xmlns:p14="http://schemas.microsoft.com/office/powerpoint/2010/main" xmlns="" val="SMDATA_16_QBSVW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AiMAAK4lAADwKQAAhigAABAgAAAmAAAACAAAAP//////////"/>
              </a:ext>
            </a:extLst>
          </p:cNvSpPr>
          <p:nvPr/>
        </p:nvSpPr>
        <p:spPr>
          <a:xfrm>
            <a:off x="8961638" y="9025253"/>
            <a:ext cx="1773928" cy="7279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43994" tIns="71997" rIns="143994" bIns="71997" numCol="1" anchor="t"/>
          <a:lstStyle/>
          <a:p>
            <a:pPr>
              <a:defRPr lang="de-DE"/>
            </a:pPr>
            <a:r>
              <a:rPr lang="de-DE" sz="3779" dirty="0">
                <a:solidFill>
                  <a:schemeClr val="bg1"/>
                </a:solidFill>
              </a:rPr>
              <a:t>Rücken</a:t>
            </a: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21EBC45D-ED7C-A87F-83CE-36C0FFC36FAC}"/>
              </a:ext>
            </a:extLst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8_QBSVW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oc9Cy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JIxAABuDwAAAEsAANwoAAAQAAAAJgAAAAgAAAD//////////w=="/>
              </a:ext>
            </a:extLst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9487" y="3425373"/>
            <a:ext cx="6509737" cy="650973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Denkblase: wolkenförmig 9">
            <a:extLst>
              <a:ext uri="{FF2B5EF4-FFF2-40B4-BE49-F238E27FC236}">
                <a16:creationId xmlns:a16="http://schemas.microsoft.com/office/drawing/2014/main" id="{CCD37C09-CBE8-F288-98CB-4FCAEC68865B}"/>
              </a:ext>
            </a:extLst>
          </p:cNvPr>
          <p:cNvSpPr>
            <a:extLst>
              <a:ext uri="smNativeData">
                <pr:smNativeData xmlns="" xmlns:p14="http://schemas.microsoft.com/office/powerpoint/2010/main" xmlns:pr="smNativeData" val="SMDATA_16_QBSVWxMAAAAlAAAA9wEAAA0AAAAAkAAAAEgAAACQAAAASAAAAAAAAAABAAAAAAAAAAEAAABQAAAADhDM0eP36j9HyatzDMj9PwAAAAAAAOA/AAAAAAAA4D8AAAAAAADgPwAAAAAAAOA/AAAAAAAA4D8AAAAAAADgPwAAAAAAAOA/AAAAAAAA4D8CAAAAjAAAAAEAAAAAAAAA3+z3AP///wgAAAAAAAAAAAAAAAAAAAAAAAAAAAAAAAAAAAAAZAAAAAEAAABAAAAAAAAAAAAAAAAAAAAAAAAAAAAAAAAAAAAAAAAAAAAAAAAAAAAAAAAAAAAAAAAAAAAAAAAAAAAAAAAAAAAAAAAAAAAAAAAAAAAAAAAAAAAAAAAAAAAAFAAAADwAAAABAAAAAAAAAABww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3+z3AAAAAAEAAAAAAAAAAAAAAAAAAAAAAAAAAAAAAAAAAAAAAAAAAABwwAB/f38AAAAAA8zMzADAwP8Af39/AAAAAAAAAAAAAAAAAAAAAAAAAAAAIQAAABgAAAAUAAAAogMAANkJAAAMPwAArxYAABAAAAAmAAAACAAAAP//////////"/>
              </a:ext>
            </a:extLst>
          </p:cNvSpPr>
          <p:nvPr/>
        </p:nvSpPr>
        <p:spPr>
          <a:xfrm>
            <a:off x="929961" y="839689"/>
            <a:ext cx="15686209" cy="5267156"/>
          </a:xfrm>
          <a:prstGeom prst="cloudCallout">
            <a:avLst>
              <a:gd name="adj1" fmla="val 42138"/>
              <a:gd name="adj2" fmla="val 93067"/>
            </a:avLst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0070C0"/>
            </a:solidFill>
            <a:prstDash val="solid"/>
            <a:headEnd type="none"/>
            <a:tailEnd type="none"/>
          </a:ln>
          <a:effectLst/>
        </p:spPr>
        <p:txBody>
          <a:bodyPr vert="horz" wrap="square" lIns="143994" tIns="71997" rIns="143994" bIns="71997" numCol="1" anchor="ctr"/>
          <a:lstStyle/>
          <a:p>
            <a:pPr algn="ctr">
              <a:defRPr lang="de-DE">
                <a:solidFill>
                  <a:srgbClr val="FFFFFF"/>
                </a:solidFill>
              </a:defRPr>
            </a:pP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Ich weiß zwar nicht was es ist, aber es wird wohl harmlos sein. </a:t>
            </a:r>
          </a:p>
          <a:p>
            <a:pPr algn="ctr">
              <a:defRPr lang="de-DE">
                <a:solidFill>
                  <a:srgbClr val="FFFFFF"/>
                </a:solidFill>
              </a:defRPr>
            </a:pPr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Es hat sich doch nicht verändert und war schon immer da</a:t>
            </a:r>
          </a:p>
        </p:txBody>
      </p:sp>
    </p:spTree>
    <p:extLst>
      <p:ext uri="{BB962C8B-B14F-4D97-AF65-F5344CB8AC3E}">
        <p14:creationId xmlns:p14="http://schemas.microsoft.com/office/powerpoint/2010/main" val="42777477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9EFEB3A-0D85-9C79-5EA5-16C7740286A8}"/>
              </a:ext>
            </a:extLst>
          </p:cNvPr>
          <p:cNvSpPr txBox="1"/>
          <p:nvPr/>
        </p:nvSpPr>
        <p:spPr>
          <a:xfrm>
            <a:off x="4091000" y="906804"/>
            <a:ext cx="11017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rgbClr val="0070C0"/>
                </a:solidFill>
                <a:latin typeface="Calibri" panose="020F0502020204030204" pitchFamily="34" charset="0"/>
              </a:rPr>
              <a:t>Die Pädiatrie hat mich gelehrt: 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D2D705-B4ED-666A-044A-EBF7B6C7D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429" y="3624412"/>
            <a:ext cx="6290796" cy="6290796"/>
          </a:xfrm>
          <a:prstGeom prst="rect">
            <a:avLst/>
          </a:prstGeom>
        </p:spPr>
      </p:pic>
      <p:sp>
        <p:nvSpPr>
          <p:cNvPr id="3" name="Denkblase: wolkenförmig 2">
            <a:extLst>
              <a:ext uri="{FF2B5EF4-FFF2-40B4-BE49-F238E27FC236}">
                <a16:creationId xmlns:a16="http://schemas.microsoft.com/office/drawing/2014/main" id="{3DC49039-15E0-CBC9-649B-CE3C67FA0DB8}"/>
              </a:ext>
            </a:extLst>
          </p:cNvPr>
          <p:cNvSpPr/>
          <p:nvPr/>
        </p:nvSpPr>
        <p:spPr>
          <a:xfrm>
            <a:off x="382588" y="2807593"/>
            <a:ext cx="15209386" cy="3285943"/>
          </a:xfrm>
          <a:prstGeom prst="cloudCallout">
            <a:avLst>
              <a:gd name="adj1" fmla="val 40134"/>
              <a:gd name="adj2" fmla="val 9863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Maligne Tumoren im Kindesalter wachsen sehr schnell</a:t>
            </a: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70715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POWERPOINTMASTERTEMPLATECONFIGURATION" val="&lt;!--Created with officeatwork--&gt;&#10;&lt;MasterTemplateConfiguration&gt;&#10;  &lt;TableOfContentsCollection /&gt;&#10;  &lt;ThemeDefinition&gt;&#10;    &lt;DefaultThemeDefinition&gt;%Themes%\KSW 16_9.thmx|%Themes%\KSW2.thmx&lt;/DefaultThemeDefinition&gt;&#10;    &lt;PresentationThemeDefinition&gt;%Themes%\KSW 16_9.thmx|%Themes%\KSW2.thmx&lt;/PresentationThemeDefinition&gt;&#10;    &lt;SlideThemeDefinition&gt;%Themes%\KSW 16_9.thmx|%Themes%\KSW2.thmx&lt;/SlideThemeDefinition&gt;&#10;    &lt;ObjectThemeDefinition&gt;%Themes%\KSW 16_9.thmx|%Themes%\KSW2.thmx&lt;/ObjectThemeDefinition&gt;&#10;  &lt;/ThemeDefinition&gt;&#10;  &lt;MasterProperties&gt;&#10;    &lt;MasterProperty Id=&quot;2004112217333376588294&quot;&gt;&#10;      &lt;Fields&gt;&#10;        &lt;Field Id=&quot;2012122109520433485775&quot; ShowField=&quot;false&quot; /&gt;&#10;        &lt;Field Id=&quot;2013013108573332641308&quot; ShowField=&quot;false&quot; /&gt;&#10;        &lt;Field Id=&quot;2013013109522689777492&quot; ShowField=&quot;false&quot; /&gt;&#10;        &lt;Field Id=&quot;2014042809561376205425&quot; ShowField=&quot;false&quot; /&gt;&#10;        &lt;Field Id=&quot;2014042809584820313442&quot; ShowField=&quot;false&quot; /&gt;&#10;        &lt;Field Id=&quot;2014042810070636272182&quot; ShowField=&quot;false&quot; /&gt;&#10;        &lt;Field Id=&quot;2014042810072187547664&quot; ShowField=&quot;false&quot; /&gt;&#10;        &lt;Field Id=&quot;2014042810072861976284&quot; ShowField=&quot;false&quot; /&gt;&#10;        &lt;Field Id=&quot;2014042810073304576488&quot; ShowField=&quot;false&quot; /&gt;&#10;        &lt;Field Id=&quot;2014042810074215025615&quot; ShowField=&quot;false&quot; /&gt;&#10;        &lt;Field Id=&quot;2014042810074892816417&quot; ShowField=&quot;false&quot; /&gt;&#10;        &lt;Field Id=&quot;2014042810075592710949&quot; ShowField=&quot;false&quot; /&gt;&#10;        &lt;Field Id=&quot;2014042810080183736171&quot; ShowField=&quot;false&quot; /&gt;&#10;        &lt;Field Id=&quot;2014042810080779196697&quot; ShowField=&quot;false&quot; /&gt;&#10;        &lt;Field Id=&quot;2014042810081405353878&quot; ShowField=&quot;false&quot; /&gt;&#10;        &lt;Field Id=&quot;2017073109527869874126&quot; ShowField=&quot;false&quot; /&gt;&#10;        &lt;Field Id=&quot;2017073184565410234874&quot; ShowField=&quot;false&quot; /&gt;&#10;        &lt;Field Id=&quot;2017073143548763213048&quot; ShowField=&quot;false&quot; /&gt;&#10;        &lt;Field Id=&quot;2017073109520433485849&quot; ShowField=&quot;false&quot; /&gt;&#10;      &lt;/Fields&gt;&#10;    &lt;/MasterProperty&gt;&#10;  &lt;/MasterProperties&gt;&#10;  &lt;ContentItems&gt;&#10;    &lt;ContentItem Language=&quot;2055&quot; IsDefault=&quot;true&quot;&gt;&#10;      &lt;File HasContent=&quot;true&quot; LinkToLanguage=&quot;&quot; /&gt;&#10;    &lt;/ContentItem&gt;&#10;  &lt;/ContentItems&gt;&#10;&lt;/MasterTemplateConfiguration&gt;"/>
  <p:tag name="OFFICEATWORKPOWERPOINTMASTERTEMPLATEID" val="Presentation 16_9"/>
  <p:tag name="OAWWIZARDSTEPS" val="0|1"/>
  <p:tag name="ZOAWLANGID" val="2055"/>
  <p:tag name="OAWDOCPROPSOURCE" val="&lt;DocProps&gt;&lt;DocProp UID=&quot;2002122011014149059130932&quot; EntryUID=&quot;2012122108572359500591&quot; PrimaryUID=&quot;ClientSuite&quot;&gt;&lt;Field Name=&quot;IDName&quot; Value=&quot;Kantonsspital Winterthur&quot;/&gt;&lt;Field Name=&quot;Organisation&quot; Value=&quot;Kantonsspital Winterthur&quot;/&gt;&lt;Field Name=&quot;Organisation2&quot; Value=&quot;&quot;/&gt;&lt;Field Name=&quot;Address1&quot; Value=&quot;Brauerstrasse 15&quot;/&gt;&lt;Field Name=&quot;Address2&quot; Value=&quot;Postfach&quot;/&gt;&lt;Field Name=&quot;Address3&quot; Value=&quot;8401 Winterthur&quot;/&gt;&lt;Field Name=&quot;Address4&quot; Value=&quot;&quot;/&gt;&lt;Field Name=&quot;Internet&quot; Value=&quot;www.ksw.ch&quot;/&gt;&lt;Field Name=&quot;City&quot; Value=&quot;Winterthur&quot;/&gt;&lt;Field Name=&quot;LogoExtern&quot; Value=&quot;%Logos%\ksw.farbig.2100.350.wmf&quot;/&gt;&lt;Field Name=&quot;LogoInternQuer&quot; Value=&quot;%Logos%\ksw.sw.2970.250.wmf&quot;/&gt;&lt;Field Name=&quot;LogoInternHoch&quot; Value=&quot;%Logos%\ksw.sw.2100.250.wmf&quot;/&gt;&lt;Field Name=&quot;LogoPPTTitel&quot; Value=&quot;%Logos%\KSW_Title.png&quot;/&gt;&lt;Field Name=&quot;LogoPPTFolge&quot; Value=&quot;%Logos%\KSW_Folge.png&quot;/&gt;&lt;Field Name=&quot;EmailLogoKSW&quot; Value=&quot;%Logos%\Email_KSW_Logo.emf&quot;/&gt;&lt;Field Name=&quot;EmailLogoKSWLink&quot; Value=&quot;https://www.ksw.ch/&quot;/&gt;&lt;Field Name=&quot;EmailLogoFacebook&quot; Value=&quot;%Logos%\Email_Facebook_Logo.png&quot;/&gt;&lt;Field Name=&quot;EmailLogoFacebookLink&quot; Value=&quot;https://www.facebook.com/ksw.kantonsspital.winterthur/&quot;/&gt;&lt;Field Name=&quot;EmailLogoInstagram&quot; Value=&quot;%Logos%\Email_Instagram_Logo.png&quot;/&gt;&lt;Field Name=&quot;EmailLogoInstagramLink&quot; Value=&quot;https://www.instagram.com/ksw.kantonsspital.winterthur/&quot;/&gt;&lt;Field Name=&quot;EmailLogoLinkedIn&quot; Value=&quot;%Logos%\Email_LinkedIn_Logo.png&quot;/&gt;&lt;Field Name=&quot;EmailLogoLinkedInLink&quot; Value=&quot;https://www.linkedin.com/company/kantonsspital-winterthur/&quot;/&gt;&lt;Field Name=&quot;EmailLogoYoutube&quot; Value=&quot;%Logos%\Email_Youtube_Logo.png&quot;/&gt;&lt;Field Name=&quot;EmailLogoYoutubeLink&quot; Value=&quot;https://www.youtube.com/c/KantonsspitalWinterthur&quot;/&gt;&lt;Field Name=&quot;LogoExternSW&quot; Value=&quot;%Logos%\ksw.sw.neu.2100.490.wmf&quot;/&gt;&lt;Field Name=&quot;LogoExternHochNeu&quot; Value=&quot;%Logos%\ksw.sw.neu.2100.490.wmf&quot;/&gt;&lt;Field Name=&quot;LogoInternQuerNeu&quot; Value=&quot;%Logos%\ksw.sw.neu.2970.490.wmf&quot;/&gt;&lt;Field Name=&quot;LogoExternHochSW&quot; Value=&quot;%Logos%\KSW_Extern_A4portrait_sw.2100.490.wmf&quot;/&gt;&lt;Field Name=&quot;EmailTeaserBild&quot; Value=&quot;%Logos%\Email-Teaser.png&quot;/&gt;&lt;Field Name=&quot;EmailTeaserLink&quot; Value=&quot;http://www.ksw.ch/bereit&quot;/&gt;&lt;Field Name=&quot;Data_UID&quot; Value=&quot;2012122108572359500591&quot;/&gt;&lt;Field Name=&quot;Field_Name&quot; Value=&quot;&quot;/&gt;&lt;Field Name=&quot;Field_UID&quot; Value=&quot;&quot;/&gt;&lt;Field Name=&quot;ML_LCID&quot; Value=&quot;&quot;/&gt;&lt;Field Name=&quot;ML_Value&quot; Value=&quot;&quot;/&gt;&lt;Field Name=&quot;SelectedUID&quot; Value=&quot;2018011109151071439281&quot;/&gt;&lt;/DocProp&gt;&lt;DocProp UID=&quot;200212191811121321310321301031x&quot; EntryUID=&quot;1292151601231482799651774250250249204141103&quot; PrimaryUID=&quot;ClientSuite&quot;&gt;&lt;Field Name=&quot;IDName&quot; Value=&quot;Smith, Alexandra Dr. med., YKV&quot;/&gt;&lt;Field Name=&quot;Name&quot; Value=&quot;Dr. med. Alexandra Smith&quot;/&gt;&lt;Field Name=&quot;DirectPhone&quot; Value=&quot;052 266 28 24&quot;/&gt;&lt;Field Name=&quot;DirectFax&quot; Value=&quot;&quot;/&gt;&lt;Field Name=&quot;EMail&quot; Value=&quot;alexandra.smith@ksw.ch&quot;/&gt;&lt;Field Name=&quot;Function&quot; Value=&quot;Stv. Leitende Ärztin päd. Dermatologie&quot;/&gt;&lt;Field Name=&quot;Signature&quot; Value=&quot;%Signatures%\Dr. med. Alexandra Smith.color.700.300.jpg&quot;/&gt;&lt;Field Name=&quot;UserLogonName&quot; Value=&quot;alexandra.smith&quot;/&gt;&lt;Field Name=&quot;Organisation&quot; Value=&quot;Kantonsspital Winterthur&quot;/&gt;&lt;Field Name=&quot;Department&quot; Value=&quot;Zentrum für Kinder- und Jugendmedizin | Sprechstundenzentrum Kinder und Jugendliche&quot;/&gt;&lt;Field Name=&quot;Data_UID&quot; Value=&quot;1292151601231482799651774250250249204141103&quot;/&gt;&lt;Field Name=&quot;Field_Name&quot; Value=&quot;&quot;/&gt;&lt;Field Name=&quot;Field_UID&quot; Value=&quot;&quot;/&gt;&lt;Field Name=&quot;ML_LCID&quot; Value=&quot;&quot;/&gt;&lt;Field Name=&quot;ML_Value&quot; Value=&quot;&quot;/&gt;&lt;Field Name=&quot;SelectedUID&quot; Value=&quot;2018011109151071439281&quot;/&gt;&lt;/DocProp&gt;&lt;DocProp UID=&quot;2002122010583847234010578&quot; EntryUID=&quot;1292151601231482799651774250250249204141103&quot; PrimaryUID=&quot;ClientSuite&quot;&gt;&lt;Field Name=&quot;IDName&quot; Value=&quot;Smith, Alexandra Dr. med., YKV&quot;/&gt;&lt;Field Name=&quot;Name&quot; Value=&quot;Dr. med. Alexandra Smith&quot;/&gt;&lt;Field Name=&quot;DirectPhone&quot; Value=&quot;052 266 28 24&quot;/&gt;&lt;Field Name=&quot;DirectFax&quot; Value=&quot;&quot;/&gt;&lt;Field Name=&quot;EMail&quot; Value=&quot;alexandra.smith@ksw.ch&quot;/&gt;&lt;Field Name=&quot;Function&quot; Value=&quot;Stv. Leitende Ärztin päd. Dermatologie&quot;/&gt;&lt;Field Name=&quot;Signature&quot; Value=&quot;%Signatures%\Dr. med. Alexandra Smith.color.700.300.jpg&quot;/&gt;&lt;Field Name=&quot;UserLogonName&quot; Value=&quot;alexandra.smith&quot;/&gt;&lt;Field Name=&quot;Organisation&quot; Value=&quot;Kantonsspital Winterthur&quot;/&gt;&lt;Field Name=&quot;Department&quot; Value=&quot;Zentrum für Kinder- und Jugendmedizin | Sprechstundenzentrum Kinder und Jugendliche&quot;/&gt;&lt;Field Name=&quot;Data_UID&quot; Value=&quot;1292151601231482799651774250250249204141103&quot;/&gt;&lt;Field Name=&quot;Field_Name&quot; Value=&quot;&quot;/&gt;&lt;Field Name=&quot;Field_UID&quot; Value=&quot;&quot;/&gt;&lt;Field Name=&quot;ML_LCID&quot; Value=&quot;&quot;/&gt;&lt;Field Name=&quot;ML_Value&quot; Value=&quot;&quot;/&gt;&lt;Field Name=&quot;SelectedUID&quot; Value=&quot;2018011109151071439281&quot;/&gt;&lt;/DocProp&gt;&lt;DocProp UID=&quot;2003061115381095709037&quot; EntryUID=&quot;2003121817293296325874&quot; PrimaryUID=&quot;ClientSuite&quot;&gt;&lt;Field Name=&quot;IDName&quot; Value=&quot;(Leer)&quot;/&gt;&lt;Field Name=&quot;SelectedUID&quot; Value=&quot;2018011109151071439281&quot;/&gt;&lt;/DocProp&gt;&lt;DocProp UID=&quot;2006040509495284662868&quot; EntryUID=&quot;2003121817293296325874&quot; PrimaryUID=&quot;ClientSuite&quot;&gt;&lt;Field Name=&quot;IDName&quot; Value=&quot;(Leer)&quot;/&gt;&lt;Field Name=&quot;SelectedUID&quot; Value=&quot;2018011109151071439281&quot;/&gt;&lt;/DocProp&gt;&lt;DocProp UID=&quot;2012122109040505459865&quot; EntryUID=&quot;05189bb8-2907-46da-9f27-5fcbdd23a502&quot; PrimaryUID=&quot;ClientSuite&quot;&gt;&lt;Field Name=&quot;IDName&quot; Value=&quot;Zentrum für Kinder- und Jugendmedizin | Sprechstundenzentrum Kinder und Jugendliche&quot;/&gt;&lt;Field Name=&quot;DIDFettZ1&quot; Value=&quot;Zentrum für Kinder- und Jugendmedizin&quot;/&gt;&lt;Field Name=&quot;DIDFettZ2&quot; Value=&quot;&quot;/&gt;&lt;Field Name=&quot;Zeile3DID&quot; Value=&quot;&quot;/&gt;&lt;Field Name=&quot;Zeile5DID&quot; Value=&quot;&quot;/&gt;&lt;Field Name=&quot;DIDTel&quot; Value=&quot;052 266 28 21&quot;/&gt;&lt;Field Name=&quot;Zeile6DID&quot; Value=&quot;&quot;/&gt;&lt;Field Name=&quot;AbteilungFettZ1&quot; Value=&quot;Sprechstundenzentrum Kinder und Jugendliche&quot;/&gt;&lt;Field Name=&quot;DIDFax&quot; Value=&quot;052 266 28 21&quot;/&gt;&lt;Field Name=&quot;DIDMail&quot; Value=&quot;traudel.saurenmann@ksw.ch&quot;/&gt;&lt;Field Name=&quot;AbteilungFettZ2&quot; Value=&quot;&quot;/&gt;&lt;Field Name=&quot;Zeile3Abteilung&quot; Value=&quot;Chefarzt Spezialsprechstunden:&quot;/&gt;&lt;Field Name=&quot;Zeile4Abteilung&quot; Value=&quot;Dr. med. Klaas Heyland&quot;/&gt;&lt;Field Name=&quot;Zeile5Abteilung&quot; Value=&quot;&quot;/&gt;&lt;Field Name=&quot;Zeile6Abteilung&quot; Value=&quot;&quot;/&gt;&lt;Field Name=&quot;AbteilungFax&quot; Value=&quot;052 266 35 17&quot;/&gt;&lt;Field Name=&quot;AbteilungTel&quot; Value=&quot;052 266 34 52&quot;/&gt;&lt;Field Name=&quot;AbteilungMail&quot; Value=&quot;klaas.heyland@ksw.ch&quot;/&gt;&lt;Field Name=&quot;Zeile4DID&quot; Value=&quot;&quot;/&gt;&lt;Field Name=&quot;BereichsTyp&quot; Value=&quot;klinisch&quot;/&gt;&lt;Field Name=&quot;Data_UID&quot; Value=&quot;05189bb8-2907-46da-9f27-5fcbdd23a502&quot;/&gt;&lt;Field Name=&quot;Field_Name&quot; Value=&quot;&quot;/&gt;&lt;Field Name=&quot;Field_UID&quot; Value=&quot;&quot;/&gt;&lt;Field Name=&quot;ML_LCID&quot; Value=&quot;&quot;/&gt;&lt;Field Name=&quot;ML_Value&quot; Value=&quot;&quot;/&gt;&lt;Field Name=&quot;SelectedUID&quot; Value=&quot;2018011109151071439281&quot;/&gt;&lt;/DocProp&gt;&lt;/DocProps&gt;&#10;"/>
  <p:tag name="OFFICEATWORKPRESENTATIONPROJECTID" val="kswc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PowerPointImage(&quot;Logo&quot;,MasterProperty(&quot;Organisation&quot;,&quot;LogoPPTFolge&quot;))]]"/>
  <p:tag name="OFFICEATWORKPICTUREIDENTIFIER" val="Logo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Seite ‹Nr.›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PowerPointImage(&quot;Logo&quot;,MasterProperty(&quot;Organisation&quot;,&quot;LogoPPTFolge&quot;))]]"/>
  <p:tag name="OFFICEATWORKPICTUREIDENTIFIER" val="Log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Seite ‹Nr.›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PowerPointImage(&quot;Logo&quot;,MasterProperty(&quot;Organisation&quot;,&quot;LogoPPTFolge&quot;))]]"/>
  <p:tag name="OFFICEATWORKPICTUREIDENTIFIER" val="Logo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Seite ‹Nr.›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PowerPointImage(&quot;Logo&quot;,MasterProperty(&quot;Organisation&quot;,&quot;LogoPPTFolge&quot;))]]"/>
  <p:tag name="OFFICEATWORKPICTUREIDENTIFIER" val="Logo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Seite ‹Nr.›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PowerPointImage(&quot;Logo&quot;,MasterProperty(&quot;Organisation&quot;,&quot;LogoPPTFolge&quot;))]]"/>
  <p:tag name="OFFICEATWORKPICTUREIDENTIFIER" val="Logo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Seite ‹Nr.›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PowerPointImage(&quot;Logo&quot;,MasterProperty(&quot;Organisation&quot;,&quot;LogoPPTFolge&quot;))]]"/>
  <p:tag name="OFFICEATWORKPICTUREIDENTIFIER" val="Log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n des Textmasters bearbeiten&#10;Zweite Eben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Seite ‹Nr.›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n des Textmasters bearbeiten&#10;Zweite Eben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PowerPointImage(&quot;Logo&quot;,MasterProperty(&quot;Organisation&quot;,&quot;LogoPPTFolge&quot;))]]"/>
  <p:tag name="OFFICEATWORKPICTUREIDENTIFIER" val="Log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n des Textmasters bearbeiten&#10;Zweite Eben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Seite ‹Nr.›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n des Textmasters bearbeiten&#10;Zweite Eben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PowerPointImage(&quot;Logo&quot;,MasterProperty(&quot;Organisation&quot;,&quot;LogoPPTFolge&quot;))]]"/>
  <p:tag name="OFFICEATWORKPICTUREIDENTIFIER" val="Logo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n des Textmasters bearbeiten&#10;Zweite Eben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n des Textmasters bearbeiten&#10;Zweite Ebene&#10;Dritte Ebene&#10;Vierte Ebene&#10;Fünfte Eben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Seite ‹Nr.›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n des Textmasters bearbeiten&#10;Zweite Eben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PowerPointImage(&quot;Logo&quot;,MasterProperty(&quot;Organisation&quot;,&quot;LogoPPTFolge&quot;))]]"/>
  <p:tag name="OFFICEATWORKPICTUREIDENTIFIER" val="Logo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KSW 16_9.thmxKSW2.thmx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KSW 16_9.thmxKSW2.thmx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KSW 16_9.thmxKSW2.thmx"/>
  <p:tag name="OFFICATWORKEXPRESSIONTAG" val="Beispiel mit Bild&#10;Untertite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KSW 16_9.thmxKSW2.thmx"/>
  <p:tag name="OFFICATWORKEXPRESSIONTAG" val="Beispielseite mit Nummerierung&#10;Untertite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KSW 16_9.thmxKSW2.thmx"/>
  <p:tag name="OFFICATWORKEXPRESSIONTAG" val="Beispielseite mit Nummerierung&#10;Untertite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KSW 16_9.thmxKSW2.thmx"/>
  <p:tag name="OFFICATWORKEXPRESSIONTAG" val="Beispielseite mit Nummerierung&#10;Untertite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KSW 16_9.thmxKSW2.thmx"/>
  <p:tag name="OFFICATWORKEXPRESSIONTAG" val="Beispielseite mit Nummerierung&#10;Untertite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KSW 16_9.thmxKSW2.thmx"/>
  <p:tag name="OFFICATWORKEXPRESSIONTAG" val="Beispielseite mit Nummerierung&#10;Untertite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KSW 16_9.thmxKSW2.thmx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KSW 16_9.thmxKSW2.thm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PowerPointImage(&quot;Logo&quot;,MasterProperty(&quot;Organisation&quot;,&quot;LogoPPTTitel&quot;))]]"/>
  <p:tag name="OFFICEATWORKPICTUREIDENTIFIER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PowerPointImage(&quot;Logo&quot;,MasterProperty(&quot;Organisation&quot;,&quot;LogoPPTTitel&quot;))]]"/>
  <p:tag name="OFFICEATWORKPICTUREIDENTIFIER" val="Log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PowerPointImage(&quot;Logo&quot;,MasterProperty(&quot;Organisation&quot;,&quot;LogoPPTFolge&quot;))]]"/>
  <p:tag name="OFFICEATWORKPICTUREIDENTIFIER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Seite ‹Nr.›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Seite ‹Nr.›"/>
</p:tagLst>
</file>

<file path=ppt/theme/theme1.xml><?xml version="1.0" encoding="utf-8"?>
<a:theme xmlns:a="http://schemas.openxmlformats.org/drawingml/2006/main" name="KSW 16_9">
  <a:themeElements>
    <a:clrScheme name="Benutzerdefiniert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8D7"/>
      </a:accent1>
      <a:accent2>
        <a:srgbClr val="BBCF00"/>
      </a:accent2>
      <a:accent3>
        <a:srgbClr val="003856"/>
      </a:accent3>
      <a:accent4>
        <a:srgbClr val="006EAE"/>
      </a:accent4>
      <a:accent5>
        <a:srgbClr val="A4D8DE"/>
      </a:accent5>
      <a:accent6>
        <a:srgbClr val="DFF1F8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lnSpc>
            <a:spcPts val="1600"/>
          </a:lnSpc>
          <a:defRPr sz="12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SW 16_9" id="{DDBD8D3D-B927-49BA-9A15-217D111C772D}" vid="{FD21761B-47ED-43A3-A74D-6AD1C5BF0D2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KSW 16_9</Template>
  <TotalTime>0</TotalTime>
  <Words>3212</Words>
  <Application>Microsoft Office PowerPoint</Application>
  <PresentationFormat>Benutzerdefiniert</PresentationFormat>
  <Paragraphs>833</Paragraphs>
  <Slides>104</Slides>
  <Notes>36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104</vt:i4>
      </vt:variant>
    </vt:vector>
  </HeadingPairs>
  <TitlesOfParts>
    <vt:vector size="109" baseType="lpstr">
      <vt:lpstr>Arial</vt:lpstr>
      <vt:lpstr>Calibri</vt:lpstr>
      <vt:lpstr>Verdana</vt:lpstr>
      <vt:lpstr>Wingdings</vt:lpstr>
      <vt:lpstr>KSW 16_9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Alexandra</dc:creator>
  <cp:lastModifiedBy>Stephen Smith</cp:lastModifiedBy>
  <cp:revision>20</cp:revision>
  <dcterms:created xsi:type="dcterms:W3CDTF">2023-03-05T09:40:38Z</dcterms:created>
  <dcterms:modified xsi:type="dcterms:W3CDTF">2025-05-10T04:44:10Z</dcterms:modified>
</cp:coreProperties>
</file>