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92"/>
  </p:sldMasterIdLst>
  <p:notesMasterIdLst>
    <p:notesMasterId r:id="rId129"/>
  </p:notesMasterIdLst>
  <p:handoutMasterIdLst>
    <p:handoutMasterId r:id="rId130"/>
  </p:handoutMasterIdLst>
  <p:sldIdLst>
    <p:sldId id="266" r:id="rId93"/>
    <p:sldId id="282" r:id="rId94"/>
    <p:sldId id="284" r:id="rId95"/>
    <p:sldId id="285" r:id="rId96"/>
    <p:sldId id="286" r:id="rId97"/>
    <p:sldId id="287" r:id="rId98"/>
    <p:sldId id="289" r:id="rId99"/>
    <p:sldId id="295" r:id="rId100"/>
    <p:sldId id="288" r:id="rId101"/>
    <p:sldId id="292" r:id="rId102"/>
    <p:sldId id="290" r:id="rId103"/>
    <p:sldId id="293" r:id="rId104"/>
    <p:sldId id="294" r:id="rId105"/>
    <p:sldId id="303" r:id="rId106"/>
    <p:sldId id="296" r:id="rId107"/>
    <p:sldId id="297" r:id="rId108"/>
    <p:sldId id="304" r:id="rId109"/>
    <p:sldId id="308" r:id="rId110"/>
    <p:sldId id="298" r:id="rId111"/>
    <p:sldId id="305" r:id="rId112"/>
    <p:sldId id="306" r:id="rId113"/>
    <p:sldId id="309" r:id="rId114"/>
    <p:sldId id="307" r:id="rId115"/>
    <p:sldId id="310" r:id="rId116"/>
    <p:sldId id="311" r:id="rId117"/>
    <p:sldId id="312" r:id="rId118"/>
    <p:sldId id="299" r:id="rId119"/>
    <p:sldId id="300" r:id="rId120"/>
    <p:sldId id="301" r:id="rId121"/>
    <p:sldId id="302" r:id="rId122"/>
    <p:sldId id="313" r:id="rId123"/>
    <p:sldId id="283" r:id="rId124"/>
    <p:sldId id="314" r:id="rId125"/>
    <p:sldId id="315" r:id="rId126"/>
    <p:sldId id="262" r:id="rId127"/>
    <p:sldId id="261" r:id="rId128"/>
  </p:sldIdLst>
  <p:sldSz cx="12192000" cy="6858000"/>
  <p:notesSz cx="6858000" cy="9144000"/>
  <p:custDataLst>
    <p:tags r:id="rId131"/>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E82"/>
    <a:srgbClr val="E3DE00"/>
    <a:srgbClr val="646363"/>
    <a:srgbClr val="6CC53B"/>
    <a:srgbClr val="9D9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2" autoAdjust="0"/>
    <p:restoredTop sz="90665" autoAdjust="0"/>
  </p:normalViewPr>
  <p:slideViewPr>
    <p:cSldViewPr snapToGrid="0">
      <p:cViewPr varScale="1">
        <p:scale>
          <a:sx n="94" d="100"/>
          <a:sy n="94" d="100"/>
        </p:scale>
        <p:origin x="1592" y="1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2179" y="4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25.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6" Type="http://schemas.openxmlformats.org/officeDocument/2006/relationships/customXml" Target="../customXml/item16.xml"/><Relationship Id="rId107" Type="http://schemas.openxmlformats.org/officeDocument/2006/relationships/slide" Target="slides/slide15.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slide" Target="slides/slide10.xml"/><Relationship Id="rId123" Type="http://schemas.openxmlformats.org/officeDocument/2006/relationships/slide" Target="slides/slide31.xml"/><Relationship Id="rId128" Type="http://schemas.openxmlformats.org/officeDocument/2006/relationships/slide" Target="slides/slide36.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slide" Target="slides/slide3.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21.xml"/><Relationship Id="rId118" Type="http://schemas.openxmlformats.org/officeDocument/2006/relationships/slide" Target="slides/slide26.xml"/><Relationship Id="rId134" Type="http://schemas.openxmlformats.org/officeDocument/2006/relationships/theme" Target="theme/theme1.xml"/><Relationship Id="rId80" Type="http://schemas.openxmlformats.org/officeDocument/2006/relationships/customXml" Target="../customXml/item80.xml"/><Relationship Id="rId85" Type="http://schemas.openxmlformats.org/officeDocument/2006/relationships/customXml" Target="../customXml/item8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11.xml"/><Relationship Id="rId108" Type="http://schemas.openxmlformats.org/officeDocument/2006/relationships/slide" Target="slides/slide16.xml"/><Relationship Id="rId124" Type="http://schemas.openxmlformats.org/officeDocument/2006/relationships/slide" Target="slides/slide32.xml"/><Relationship Id="rId129" Type="http://schemas.openxmlformats.org/officeDocument/2006/relationships/notesMaster" Target="notesMasters/notesMaster1.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slide" Target="slides/slide4.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22.xml"/><Relationship Id="rId119" Type="http://schemas.openxmlformats.org/officeDocument/2006/relationships/slide" Target="slides/slide27.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handoutMaster" Target="handoutMasters/handoutMaster1.xml"/><Relationship Id="rId135" Type="http://schemas.openxmlformats.org/officeDocument/2006/relationships/tableStyles" Target="tableStyle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17.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5.xml"/><Relationship Id="rId104" Type="http://schemas.openxmlformats.org/officeDocument/2006/relationships/slide" Target="slides/slide12.xml"/><Relationship Id="rId120" Type="http://schemas.openxmlformats.org/officeDocument/2006/relationships/slide" Target="slides/slide28.xml"/><Relationship Id="rId125" Type="http://schemas.openxmlformats.org/officeDocument/2006/relationships/slide" Target="slides/slide33.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Master" Target="slideMasters/slideMaster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slide" Target="slides/slide18.xml"/><Relationship Id="rId115" Type="http://schemas.openxmlformats.org/officeDocument/2006/relationships/slide" Target="slides/slide23.xml"/><Relationship Id="rId131" Type="http://schemas.openxmlformats.org/officeDocument/2006/relationships/tags" Target="tags/tag1.xml"/><Relationship Id="rId61" Type="http://schemas.openxmlformats.org/officeDocument/2006/relationships/customXml" Target="../customXml/item61.xml"/><Relationship Id="rId82" Type="http://schemas.openxmlformats.org/officeDocument/2006/relationships/customXml" Target="../customXml/item8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slide" Target="slides/slide8.xml"/><Relationship Id="rId105" Type="http://schemas.openxmlformats.org/officeDocument/2006/relationships/slide" Target="slides/slide13.xml"/><Relationship Id="rId126" Type="http://schemas.openxmlformats.org/officeDocument/2006/relationships/slide" Target="slides/slide34.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slide" Target="slides/slide1.xml"/><Relationship Id="rId98" Type="http://schemas.openxmlformats.org/officeDocument/2006/relationships/slide" Target="slides/slide6.xml"/><Relationship Id="rId121" Type="http://schemas.openxmlformats.org/officeDocument/2006/relationships/slide" Target="slides/slide29.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24.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slide" Target="slides/slide19.xml"/><Relationship Id="rId132" Type="http://schemas.openxmlformats.org/officeDocument/2006/relationships/presProps" Target="presProp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14.xml"/><Relationship Id="rId127" Type="http://schemas.openxmlformats.org/officeDocument/2006/relationships/slide" Target="slides/slide35.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slide" Target="slides/slide2.xml"/><Relationship Id="rId99" Type="http://schemas.openxmlformats.org/officeDocument/2006/relationships/slide" Target="slides/slide7.xml"/><Relationship Id="rId101" Type="http://schemas.openxmlformats.org/officeDocument/2006/relationships/slide" Target="slides/slide9.xml"/><Relationship Id="rId122" Type="http://schemas.openxmlformats.org/officeDocument/2006/relationships/slide" Target="slides/slide30.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slide" Target="slides/slide20.xml"/><Relationship Id="rId13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EC8DEC0-8A32-43A1-BA05-112829F09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140AC7E2-1702-4EAF-9FCB-9AFA32F16E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D7C6C8-3B48-40FE-AE07-9A7B4FBEEFA7}" type="datetimeFigureOut">
              <a:rPr lang="nl-NL" smtClean="0"/>
              <a:t>10-05-2025</a:t>
            </a:fld>
            <a:endParaRPr lang="nl-NL" dirty="0"/>
          </a:p>
        </p:txBody>
      </p:sp>
      <p:sp>
        <p:nvSpPr>
          <p:cNvPr id="4" name="Tijdelijke aanduiding voor voettekst 3">
            <a:extLst>
              <a:ext uri="{FF2B5EF4-FFF2-40B4-BE49-F238E27FC236}">
                <a16:creationId xmlns:a16="http://schemas.microsoft.com/office/drawing/2014/main" id="{1EA187C2-C673-4EE6-8B86-D62E0CEF78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E4EF8C50-A5BE-499F-8B46-B35D42DB69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88AC2B-DEEC-4141-AEC2-D6E517075CCA}" type="slidenum">
              <a:rPr lang="nl-NL" smtClean="0"/>
              <a:t>‹Nr.›</a:t>
            </a:fld>
            <a:endParaRPr lang="nl-NL" dirty="0"/>
          </a:p>
        </p:txBody>
      </p:sp>
    </p:spTree>
    <p:extLst>
      <p:ext uri="{BB962C8B-B14F-4D97-AF65-F5344CB8AC3E}">
        <p14:creationId xmlns:p14="http://schemas.microsoft.com/office/powerpoint/2010/main" val="1339634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46EE4-0423-44AC-AE13-05F4902F744A}" type="datetimeFigureOut">
              <a:rPr lang="nl-NL" smtClean="0"/>
              <a:t>10-05-2025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08F672-13E3-4BCD-A65F-F9D66C29D58F}" type="slidenum">
              <a:rPr lang="nl-NL" smtClean="0"/>
              <a:t>‹Nr.›</a:t>
            </a:fld>
            <a:endParaRPr lang="nl-NL" dirty="0"/>
          </a:p>
        </p:txBody>
      </p:sp>
    </p:spTree>
    <p:extLst>
      <p:ext uri="{BB962C8B-B14F-4D97-AF65-F5344CB8AC3E}">
        <p14:creationId xmlns:p14="http://schemas.microsoft.com/office/powerpoint/2010/main" val="3752858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2</a:t>
            </a:fld>
            <a:endParaRPr lang="nl-NL" dirty="0"/>
          </a:p>
        </p:txBody>
      </p:sp>
    </p:spTree>
    <p:extLst>
      <p:ext uri="{BB962C8B-B14F-4D97-AF65-F5344CB8AC3E}">
        <p14:creationId xmlns:p14="http://schemas.microsoft.com/office/powerpoint/2010/main" val="111286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11</a:t>
            </a:fld>
            <a:endParaRPr lang="nl-NL" dirty="0"/>
          </a:p>
        </p:txBody>
      </p:sp>
    </p:spTree>
    <p:extLst>
      <p:ext uri="{BB962C8B-B14F-4D97-AF65-F5344CB8AC3E}">
        <p14:creationId xmlns:p14="http://schemas.microsoft.com/office/powerpoint/2010/main" val="1640119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Voraussichtlich wird SGKJPP die Leitlinie annehmen, mit einzelnen Sondervoten</a:t>
            </a:r>
          </a:p>
          <a:p>
            <a:r>
              <a:rPr lang="de-DE" dirty="0"/>
              <a:t>Möchte Kontroverse nicht aufnehmen, Leitlinie wurde nach </a:t>
            </a:r>
            <a:r>
              <a:rPr lang="de-DE" dirty="0" err="1"/>
              <a:t>Massstäben</a:t>
            </a:r>
            <a:r>
              <a:rPr lang="de-DE" dirty="0"/>
              <a:t> der AWMF erstellt und wurde von (fast) allen beteiligten Fachgesellschaften angenommen, umfangreiche Würdigung der vorliegenden (limitierten) Evidenz</a:t>
            </a:r>
          </a:p>
        </p:txBody>
      </p:sp>
      <p:sp>
        <p:nvSpPr>
          <p:cNvPr id="4" name="Foliennummernplatzhalter 3"/>
          <p:cNvSpPr>
            <a:spLocks noGrp="1"/>
          </p:cNvSpPr>
          <p:nvPr>
            <p:ph type="sldNum" sz="quarter" idx="5"/>
          </p:nvPr>
        </p:nvSpPr>
        <p:spPr/>
        <p:txBody>
          <a:bodyPr/>
          <a:lstStyle/>
          <a:p>
            <a:fld id="{8C08F672-13E3-4BCD-A65F-F9D66C29D58F}" type="slidenum">
              <a:rPr lang="nl-NL" smtClean="0"/>
              <a:t>12</a:t>
            </a:fld>
            <a:endParaRPr lang="nl-NL" dirty="0"/>
          </a:p>
        </p:txBody>
      </p:sp>
    </p:spTree>
    <p:extLst>
      <p:ext uri="{BB962C8B-B14F-4D97-AF65-F5344CB8AC3E}">
        <p14:creationId xmlns:p14="http://schemas.microsoft.com/office/powerpoint/2010/main" val="456143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Präambel ist ein ungewöhnlicher Schritt</a:t>
            </a:r>
          </a:p>
          <a:p>
            <a:r>
              <a:rPr lang="de-DE" dirty="0"/>
              <a:t>Abwägung Zentraler ethischer Prinzipien Selbstbestimmung vs. Nicht-Schaden, </a:t>
            </a:r>
            <a:r>
              <a:rPr lang="de-DE" dirty="0" err="1"/>
              <a:t>Shared</a:t>
            </a:r>
            <a:r>
              <a:rPr lang="de-DE" dirty="0"/>
              <a:t> </a:t>
            </a:r>
            <a:r>
              <a:rPr lang="de-DE" dirty="0" err="1"/>
              <a:t>Decision</a:t>
            </a:r>
            <a:r>
              <a:rPr lang="de-DE" dirty="0"/>
              <a:t> Making</a:t>
            </a:r>
          </a:p>
          <a:p>
            <a:r>
              <a:rPr lang="de-DE" dirty="0"/>
              <a:t>In eine Richtung lenken: Konversionstherapien (verboten), aber auch einseitig </a:t>
            </a:r>
            <a:r>
              <a:rPr lang="de-DE"/>
              <a:t>affirmative Angebote</a:t>
            </a: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13</a:t>
            </a:fld>
            <a:endParaRPr lang="nl-NL" dirty="0"/>
          </a:p>
        </p:txBody>
      </p:sp>
    </p:spTree>
    <p:extLst>
      <p:ext uri="{BB962C8B-B14F-4D97-AF65-F5344CB8AC3E}">
        <p14:creationId xmlns:p14="http://schemas.microsoft.com/office/powerpoint/2010/main" val="34881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14</a:t>
            </a:fld>
            <a:endParaRPr lang="nl-NL" dirty="0"/>
          </a:p>
        </p:txBody>
      </p:sp>
    </p:spTree>
    <p:extLst>
      <p:ext uri="{BB962C8B-B14F-4D97-AF65-F5344CB8AC3E}">
        <p14:creationId xmlns:p14="http://schemas.microsoft.com/office/powerpoint/2010/main" val="3094194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Calibri" panose="020F0502020204030204" pitchFamily="34" charset="0"/>
              </a:rPr>
              <a:t>Wenn es keine Anhaltspunkte </a:t>
            </a:r>
            <a:r>
              <a:rPr kumimoji="0" lang="de-DE" altLang="de-DE" sz="1200" b="0" i="0" u="none" strike="noStrike" cap="none" normalizeH="0" baseline="0" dirty="0" err="1">
                <a:ln>
                  <a:noFill/>
                </a:ln>
                <a:solidFill>
                  <a:schemeClr val="tx1"/>
                </a:solidFill>
                <a:effectLst/>
                <a:latin typeface="Calibri" panose="020F0502020204030204" pitchFamily="34" charset="0"/>
              </a:rPr>
              <a:t>für</a:t>
            </a:r>
            <a:r>
              <a:rPr kumimoji="0" lang="de-DE" altLang="de-DE" sz="1200" b="0" i="0" u="none" strike="noStrike" cap="none" normalizeH="0" baseline="0" dirty="0">
                <a:ln>
                  <a:noFill/>
                </a:ln>
                <a:solidFill>
                  <a:schemeClr val="tx1"/>
                </a:solidFill>
                <a:effectLst/>
                <a:latin typeface="Calibri" panose="020F0502020204030204" pitchFamily="34" charset="0"/>
              </a:rPr>
              <a:t> klinisch relevante psychische oder psychopathologische </a:t>
            </a:r>
            <a:r>
              <a:rPr kumimoji="0" lang="de-DE" altLang="de-DE" sz="1200" b="0" i="0" u="none" strike="noStrike" cap="none" normalizeH="0" baseline="0" dirty="0" err="1">
                <a:ln>
                  <a:noFill/>
                </a:ln>
                <a:solidFill>
                  <a:schemeClr val="tx1"/>
                </a:solidFill>
                <a:effectLst/>
                <a:latin typeface="Calibri" panose="020F0502020204030204" pitchFamily="34" charset="0"/>
              </a:rPr>
              <a:t>Auffälligkeiten</a:t>
            </a:r>
            <a:r>
              <a:rPr kumimoji="0" lang="de-DE" altLang="de-DE" sz="1200" b="0" i="0" u="none" strike="noStrike" cap="none" normalizeH="0" baseline="0" dirty="0">
                <a:ln>
                  <a:noFill/>
                </a:ln>
                <a:solidFill>
                  <a:schemeClr val="tx1"/>
                </a:solidFill>
                <a:effectLst/>
                <a:latin typeface="Calibri" panose="020F0502020204030204" pitchFamily="34" charset="0"/>
              </a:rPr>
              <a:t> gibt und keine psychotherapeutische Behandlung </a:t>
            </a:r>
            <a:r>
              <a:rPr kumimoji="0" lang="de-DE" altLang="de-DE" sz="1200" b="0" i="0" u="none" strike="noStrike" cap="none" normalizeH="0" baseline="0" dirty="0" err="1">
                <a:ln>
                  <a:noFill/>
                </a:ln>
                <a:solidFill>
                  <a:schemeClr val="tx1"/>
                </a:solidFill>
                <a:effectLst/>
                <a:latin typeface="Calibri" panose="020F0502020204030204" pitchFamily="34" charset="0"/>
              </a:rPr>
              <a:t>gewünscht</a:t>
            </a:r>
            <a:r>
              <a:rPr kumimoji="0" lang="de-DE" altLang="de-DE" sz="1200" b="0" i="0" u="none" strike="noStrike" cap="none" normalizeH="0" baseline="0" dirty="0">
                <a:ln>
                  <a:noFill/>
                </a:ln>
                <a:solidFill>
                  <a:schemeClr val="tx1"/>
                </a:solidFill>
                <a:effectLst/>
                <a:latin typeface="Calibri" panose="020F0502020204030204" pitchFamily="34" charset="0"/>
              </a:rPr>
              <a:t> wird, sind vorerst auch keine </a:t>
            </a:r>
            <a:r>
              <a:rPr kumimoji="0" lang="de-DE" altLang="de-DE" sz="1200" b="0" i="0" u="none" strike="noStrike" cap="none" normalizeH="0" baseline="0" dirty="0" err="1">
                <a:ln>
                  <a:noFill/>
                </a:ln>
                <a:solidFill>
                  <a:schemeClr val="tx1"/>
                </a:solidFill>
                <a:effectLst/>
                <a:latin typeface="Calibri" panose="020F0502020204030204" pitchFamily="34" charset="0"/>
              </a:rPr>
              <a:t>weiterführenden</a:t>
            </a:r>
            <a:r>
              <a:rPr kumimoji="0" lang="de-DE" altLang="de-DE" sz="1200" b="0" i="0" u="none" strike="noStrike" cap="none" normalizeH="0" baseline="0" dirty="0">
                <a:ln>
                  <a:noFill/>
                </a:ln>
                <a:solidFill>
                  <a:schemeClr val="tx1"/>
                </a:solidFill>
                <a:effectLst/>
                <a:latin typeface="Calibri" panose="020F0502020204030204" pitchFamily="34" charset="0"/>
              </a:rPr>
              <a:t> diagnostischen Maßnahmen erforderlich. So bedarf eine allgemeine entwicklungsorientierte Beratung oder die beratende </a:t>
            </a:r>
            <a:r>
              <a:rPr kumimoji="0" lang="de-DE" altLang="de-DE" sz="1200" b="0" i="0" u="none" strike="noStrike" cap="none" normalizeH="0" baseline="0" dirty="0" err="1">
                <a:ln>
                  <a:noFill/>
                </a:ln>
                <a:solidFill>
                  <a:schemeClr val="tx1"/>
                </a:solidFill>
                <a:effectLst/>
                <a:latin typeface="Calibri" panose="020F0502020204030204" pitchFamily="34" charset="0"/>
              </a:rPr>
              <a:t>Unterstützung</a:t>
            </a:r>
            <a:r>
              <a:rPr kumimoji="0" lang="de-DE" altLang="de-DE" sz="1200" b="0" i="0" u="none" strike="noStrike" cap="none" normalizeH="0" baseline="0" dirty="0">
                <a:ln>
                  <a:noFill/>
                </a:ln>
                <a:solidFill>
                  <a:schemeClr val="tx1"/>
                </a:solidFill>
                <a:effectLst/>
                <a:latin typeface="Calibri" panose="020F0502020204030204" pitchFamily="34" charset="0"/>
              </a:rPr>
              <a:t> zur Vorbereitung sozialer Rollenerprobungen keine vorausgehende kinder- und jugendpsychiatrische oder psychologische Diagnostik. </a:t>
            </a: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15</a:t>
            </a:fld>
            <a:endParaRPr lang="nl-NL" dirty="0"/>
          </a:p>
        </p:txBody>
      </p:sp>
    </p:spTree>
    <p:extLst>
      <p:ext uri="{BB962C8B-B14F-4D97-AF65-F5344CB8AC3E}">
        <p14:creationId xmlns:p14="http://schemas.microsoft.com/office/powerpoint/2010/main" val="222831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16</a:t>
            </a:fld>
            <a:endParaRPr lang="nl-NL" dirty="0"/>
          </a:p>
        </p:txBody>
      </p:sp>
    </p:spTree>
    <p:extLst>
      <p:ext uri="{BB962C8B-B14F-4D97-AF65-F5344CB8AC3E}">
        <p14:creationId xmlns:p14="http://schemas.microsoft.com/office/powerpoint/2010/main" val="707436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dirty="0"/>
              <a:t>Fallbeispiel: Trans-Jugendliche mit </a:t>
            </a:r>
            <a:r>
              <a:rPr lang="de-DE" dirty="0" err="1"/>
              <a:t>grosser</a:t>
            </a:r>
            <a:r>
              <a:rPr lang="de-DE" dirty="0"/>
              <a:t> Zurückhaltung bzgl. Coming out </a:t>
            </a:r>
            <a:r>
              <a:rPr lang="de-DE" dirty="0" err="1"/>
              <a:t>ausserhalb</a:t>
            </a:r>
            <a:r>
              <a:rPr lang="de-DE" dirty="0"/>
              <a:t> der Familie</a:t>
            </a:r>
          </a:p>
          <a:p>
            <a:pPr marL="0" marR="0" lvl="0" indent="0" algn="l" defTabSz="914400" rtl="0" eaLnBrk="0" fontAlgn="base" latinLnBrk="0" hangingPunct="0">
              <a:lnSpc>
                <a:spcPct val="100000"/>
              </a:lnSpc>
              <a:spcBef>
                <a:spcPct val="0"/>
              </a:spcBef>
              <a:spcAft>
                <a:spcPct val="0"/>
              </a:spcAft>
              <a:buClrTx/>
              <a:buSzTx/>
              <a:buFontTx/>
              <a:buNone/>
              <a:tabLst/>
            </a:pPr>
            <a:endParaRPr lang="de-DE" dirty="0"/>
          </a:p>
          <a:p>
            <a:pPr marL="0" marR="0" lvl="0" indent="0" algn="l" defTabSz="914400" rtl="0" eaLnBrk="0" fontAlgn="base" latinLnBrk="0" hangingPunct="0">
              <a:lnSpc>
                <a:spcPct val="100000"/>
              </a:lnSpc>
              <a:spcBef>
                <a:spcPct val="0"/>
              </a:spcBef>
              <a:spcAft>
                <a:spcPct val="0"/>
              </a:spcAft>
              <a:buClrTx/>
              <a:buSzTx/>
              <a:buFontTx/>
              <a:buNone/>
              <a:tabLst/>
            </a:pPr>
            <a:r>
              <a:rPr lang="de-DE" dirty="0"/>
              <a:t>Fallbeispiel: vernachlässigte Körperpflege wegen </a:t>
            </a:r>
            <a:r>
              <a:rPr lang="de-DE" dirty="0" err="1"/>
              <a:t>Körperdyphorie,über</a:t>
            </a:r>
            <a:r>
              <a:rPr lang="de-DE" dirty="0"/>
              <a:t> Wochen getragene Tapes, Binder</a:t>
            </a:r>
          </a:p>
        </p:txBody>
      </p:sp>
      <p:sp>
        <p:nvSpPr>
          <p:cNvPr id="4" name="Foliennummernplatzhalter 3"/>
          <p:cNvSpPr>
            <a:spLocks noGrp="1"/>
          </p:cNvSpPr>
          <p:nvPr>
            <p:ph type="sldNum" sz="quarter" idx="5"/>
          </p:nvPr>
        </p:nvSpPr>
        <p:spPr/>
        <p:txBody>
          <a:bodyPr/>
          <a:lstStyle/>
          <a:p>
            <a:fld id="{8C08F672-13E3-4BCD-A65F-F9D66C29D58F}" type="slidenum">
              <a:rPr lang="nl-NL" smtClean="0"/>
              <a:t>17</a:t>
            </a:fld>
            <a:endParaRPr lang="nl-NL" dirty="0"/>
          </a:p>
        </p:txBody>
      </p:sp>
    </p:spTree>
    <p:extLst>
      <p:ext uri="{BB962C8B-B14F-4D97-AF65-F5344CB8AC3E}">
        <p14:creationId xmlns:p14="http://schemas.microsoft.com/office/powerpoint/2010/main" val="3176437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dirty="0"/>
              <a:t>Keine ausführliche Vorstellung der endokrinologischen Vorgehensweise – nicht Thema dieses Vortrags</a:t>
            </a:r>
          </a:p>
        </p:txBody>
      </p:sp>
      <p:sp>
        <p:nvSpPr>
          <p:cNvPr id="4" name="Foliennummernplatzhalter 3"/>
          <p:cNvSpPr>
            <a:spLocks noGrp="1"/>
          </p:cNvSpPr>
          <p:nvPr>
            <p:ph type="sldNum" sz="quarter" idx="5"/>
          </p:nvPr>
        </p:nvSpPr>
        <p:spPr/>
        <p:txBody>
          <a:bodyPr/>
          <a:lstStyle/>
          <a:p>
            <a:fld id="{8C08F672-13E3-4BCD-A65F-F9D66C29D58F}" type="slidenum">
              <a:rPr lang="nl-NL" smtClean="0"/>
              <a:t>18</a:t>
            </a:fld>
            <a:endParaRPr lang="nl-NL" dirty="0"/>
          </a:p>
        </p:txBody>
      </p:sp>
    </p:spTree>
    <p:extLst>
      <p:ext uri="{BB962C8B-B14F-4D97-AF65-F5344CB8AC3E}">
        <p14:creationId xmlns:p14="http://schemas.microsoft.com/office/powerpoint/2010/main" val="1784541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de-DE" sz="1800" dirty="0">
                <a:effectLst/>
                <a:latin typeface="Calibri" panose="020F0502020204030204" pitchFamily="34" charset="0"/>
              </a:rPr>
              <a:t> </a:t>
            </a:r>
            <a:r>
              <a:rPr lang="de-DE" sz="1800" dirty="0" err="1">
                <a:effectLst/>
                <a:latin typeface="Calibri" panose="020F0502020204030204" pitchFamily="34" charset="0"/>
              </a:rPr>
              <a:t>Fachärzt</a:t>
            </a:r>
            <a:r>
              <a:rPr lang="de-DE" sz="1800" dirty="0">
                <a:effectLst/>
                <a:latin typeface="Calibri" panose="020F0502020204030204" pitchFamily="34" charset="0"/>
              </a:rPr>
              <a:t>*in </a:t>
            </a:r>
            <a:r>
              <a:rPr lang="de-DE" sz="1800" dirty="0" err="1">
                <a:effectLst/>
                <a:latin typeface="Calibri" panose="020F0502020204030204" pitchFamily="34" charset="0"/>
              </a:rPr>
              <a:t>für</a:t>
            </a:r>
            <a:r>
              <a:rPr lang="de-DE" sz="1800" dirty="0">
                <a:effectLst/>
                <a:latin typeface="Calibri" panose="020F0502020204030204" pitchFamily="34" charset="0"/>
              </a:rPr>
              <a:t> Kinder- und Jugendpsychiatrie und Psychotherapie (</a:t>
            </a:r>
            <a:r>
              <a:rPr lang="de-DE" sz="1800" dirty="0" err="1">
                <a:effectLst/>
                <a:latin typeface="Calibri" panose="020F0502020204030204" pitchFamily="34" charset="0"/>
              </a:rPr>
              <a:t>Foederatio</a:t>
            </a:r>
            <a:r>
              <a:rPr lang="de-DE" sz="1800" dirty="0">
                <a:effectLst/>
                <a:latin typeface="Calibri" panose="020F0502020204030204" pitchFamily="34" charset="0"/>
              </a:rPr>
              <a:t> </a:t>
            </a:r>
            <a:r>
              <a:rPr lang="de-DE" sz="1800" dirty="0" err="1">
                <a:effectLst/>
                <a:latin typeface="Calibri" panose="020F0502020204030204" pitchFamily="34" charset="0"/>
              </a:rPr>
              <a:t>Medicorum</a:t>
            </a:r>
            <a:r>
              <a:rPr lang="de-DE" sz="1800" dirty="0">
                <a:effectLst/>
                <a:latin typeface="Calibri" panose="020F0502020204030204" pitchFamily="34" charset="0"/>
              </a:rPr>
              <a:t> </a:t>
            </a:r>
            <a:r>
              <a:rPr lang="de-DE" sz="1800" dirty="0" err="1">
                <a:effectLst/>
                <a:latin typeface="Calibri" panose="020F0502020204030204" pitchFamily="34" charset="0"/>
              </a:rPr>
              <a:t>Helveticorum</a:t>
            </a:r>
            <a:r>
              <a:rPr lang="de-DE" sz="1800" dirty="0">
                <a:effectLst/>
                <a:latin typeface="Calibri" panose="020F0502020204030204" pitchFamily="34" charset="0"/>
              </a:rPr>
              <a:t>/FMH) </a:t>
            </a:r>
            <a:endParaRPr lang="de-DE" dirty="0">
              <a:effectLst/>
            </a:endParaRPr>
          </a:p>
          <a:p>
            <a:pPr>
              <a:buFont typeface="Arial" panose="020B0604020202020204" pitchFamily="34" charset="0"/>
              <a:buChar char="•"/>
            </a:pPr>
            <a:r>
              <a:rPr lang="de-DE" sz="1800" dirty="0" err="1">
                <a:effectLst/>
                <a:latin typeface="Calibri" panose="020F0502020204030204" pitchFamily="34" charset="0"/>
              </a:rPr>
              <a:t>Eidgenössisch</a:t>
            </a:r>
            <a:r>
              <a:rPr lang="de-DE" sz="1800" dirty="0">
                <a:effectLst/>
                <a:latin typeface="Calibri" panose="020F0502020204030204" pitchFamily="34" charset="0"/>
              </a:rPr>
              <a:t> anerkannte*</a:t>
            </a:r>
            <a:r>
              <a:rPr lang="de-DE" sz="1800" dirty="0" err="1">
                <a:effectLst/>
                <a:latin typeface="Calibri" panose="020F0502020204030204" pitchFamily="34" charset="0"/>
              </a:rPr>
              <a:t>r</a:t>
            </a:r>
            <a:r>
              <a:rPr lang="de-DE" sz="1800" dirty="0">
                <a:effectLst/>
                <a:latin typeface="Calibri" panose="020F0502020204030204" pitchFamily="34" charset="0"/>
              </a:rPr>
              <a:t> Psychotherapeut*in </a:t>
            </a:r>
            <a:endParaRPr lang="de-DE" dirty="0">
              <a:effectLst/>
            </a:endParaRPr>
          </a:p>
          <a:p>
            <a:pPr>
              <a:buFont typeface="+mj-lt"/>
              <a:buAutoNum type="arabicPeriod"/>
            </a:pPr>
            <a:r>
              <a:rPr lang="de-DE" sz="1100" dirty="0">
                <a:effectLst/>
                <a:latin typeface="Calibri" panose="020F0502020204030204" pitchFamily="34" charset="0"/>
              </a:rPr>
              <a:t>Oder alternativ bei entsprechend ausgewiesener klinischer Expertise in der Diagnostik und Behandlung von Kindern und Jugendlichen: Facharzttitel Psychiatrie und Psychotherapie (FMH) </a:t>
            </a:r>
            <a:endParaRPr lang="de-DE" dirty="0">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19</a:t>
            </a:fld>
            <a:endParaRPr lang="nl-NL" dirty="0"/>
          </a:p>
        </p:txBody>
      </p:sp>
    </p:spTree>
    <p:extLst>
      <p:ext uri="{BB962C8B-B14F-4D97-AF65-F5344CB8AC3E}">
        <p14:creationId xmlns:p14="http://schemas.microsoft.com/office/powerpoint/2010/main" val="1766095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20</a:t>
            </a:fld>
            <a:endParaRPr lang="nl-NL" dirty="0"/>
          </a:p>
        </p:txBody>
      </p:sp>
    </p:spTree>
    <p:extLst>
      <p:ext uri="{BB962C8B-B14F-4D97-AF65-F5344CB8AC3E}">
        <p14:creationId xmlns:p14="http://schemas.microsoft.com/office/powerpoint/2010/main" val="164617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Wie wir über Geschlecht denken, ist bestimmend für die Einstellung gegenüber trans Personen</a:t>
            </a:r>
          </a:p>
          <a:p>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3</a:t>
            </a:fld>
            <a:endParaRPr lang="nl-NL" dirty="0"/>
          </a:p>
        </p:txBody>
      </p:sp>
    </p:spTree>
    <p:extLst>
      <p:ext uri="{BB962C8B-B14F-4D97-AF65-F5344CB8AC3E}">
        <p14:creationId xmlns:p14="http://schemas.microsoft.com/office/powerpoint/2010/main" val="2075841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dirty="0"/>
              <a:t>Zeitnaher Zugang Streitthema – diskutiert, ob Blockade ohne abgeschlossene KJP-Abklärung – von Selbsthilfeverbänden weiter so gewünscht aufgrund Versorgungsengpässen. Verantwortung des Versorgungssystems, frühzeitigen Zugang zu gewährleisten</a:t>
            </a:r>
          </a:p>
          <a:p>
            <a:pPr marL="0" marR="0" lvl="0" indent="0" algn="l" defTabSz="914400" rtl="0" eaLnBrk="0" fontAlgn="base" latinLnBrk="0" hangingPunct="0">
              <a:lnSpc>
                <a:spcPct val="100000"/>
              </a:lnSpc>
              <a:spcBef>
                <a:spcPct val="0"/>
              </a:spcBef>
              <a:spcAft>
                <a:spcPct val="0"/>
              </a:spcAft>
              <a:buClrTx/>
              <a:buSzTx/>
              <a:buFontTx/>
              <a:buNone/>
              <a:tabLst/>
              <a:defRPr/>
            </a:pPr>
            <a:r>
              <a:rPr lang="de-DE" sz="1800" dirty="0">
                <a:effectLst/>
                <a:latin typeface="Calibri" panose="020F0502020204030204" pitchFamily="34" charset="0"/>
              </a:rPr>
              <a:t>Die Indikation </a:t>
            </a:r>
            <a:r>
              <a:rPr lang="de-DE" sz="1800" dirty="0" err="1">
                <a:effectLst/>
                <a:latin typeface="Calibri" panose="020F0502020204030204" pitchFamily="34" charset="0"/>
              </a:rPr>
              <a:t>für</a:t>
            </a:r>
            <a:r>
              <a:rPr lang="de-DE" sz="1800" dirty="0">
                <a:effectLst/>
                <a:latin typeface="Calibri" panose="020F0502020204030204" pitchFamily="34" charset="0"/>
              </a:rPr>
              <a:t> eine </a:t>
            </a:r>
            <a:r>
              <a:rPr lang="de-DE" sz="1800" dirty="0" err="1">
                <a:effectLst/>
                <a:latin typeface="Calibri" panose="020F0502020204030204" pitchFamily="34" charset="0"/>
              </a:rPr>
              <a:t>Pubertätsblockade</a:t>
            </a:r>
            <a:r>
              <a:rPr lang="de-DE" sz="1800" dirty="0">
                <a:effectLst/>
                <a:latin typeface="Calibri" panose="020F0502020204030204" pitchFamily="34" charset="0"/>
              </a:rPr>
              <a:t> kann bei entsprechendem Wunsch auch in einem </a:t>
            </a:r>
            <a:r>
              <a:rPr lang="de-DE" sz="1800" dirty="0" err="1">
                <a:effectLst/>
                <a:latin typeface="Calibri" panose="020F0502020204030204" pitchFamily="34" charset="0"/>
              </a:rPr>
              <a:t>späteren</a:t>
            </a:r>
            <a:r>
              <a:rPr lang="de-DE" sz="1800" dirty="0">
                <a:effectLst/>
                <a:latin typeface="Calibri" panose="020F0502020204030204" pitchFamily="34" charset="0"/>
              </a:rPr>
              <a:t> </a:t>
            </a:r>
            <a:r>
              <a:rPr lang="de-DE" sz="1800" dirty="0" err="1">
                <a:effectLst/>
                <a:latin typeface="Calibri" panose="020F0502020204030204" pitchFamily="34" charset="0"/>
              </a:rPr>
              <a:t>Pubertätsstadium</a:t>
            </a:r>
            <a:r>
              <a:rPr lang="de-DE" sz="1800" dirty="0">
                <a:effectLst/>
                <a:latin typeface="Calibri" panose="020F0502020204030204" pitchFamily="34" charset="0"/>
              </a:rPr>
              <a:t> gestellt werden. Dies kann bei noch nicht bestehender Indikation </a:t>
            </a:r>
            <a:r>
              <a:rPr lang="de-DE" sz="1800" dirty="0" err="1">
                <a:effectLst/>
                <a:latin typeface="Calibri" panose="020F0502020204030204" pitchFamily="34" charset="0"/>
              </a:rPr>
              <a:t>für</a:t>
            </a:r>
            <a:r>
              <a:rPr lang="de-DE" sz="1800" dirty="0">
                <a:effectLst/>
                <a:latin typeface="Calibri" panose="020F0502020204030204" pitchFamily="34" charset="0"/>
              </a:rPr>
              <a:t> eine geschlechtsangleichende Hormonbehandlung zum Gewinnen von Zeit </a:t>
            </a:r>
            <a:r>
              <a:rPr lang="de-DE" sz="1800" dirty="0" err="1">
                <a:effectLst/>
                <a:latin typeface="Calibri" panose="020F0502020204030204" pitchFamily="34" charset="0"/>
              </a:rPr>
              <a:t>für</a:t>
            </a:r>
            <a:r>
              <a:rPr lang="de-DE" sz="1800" dirty="0">
                <a:effectLst/>
                <a:latin typeface="Calibri" panose="020F0502020204030204" pitchFamily="34" charset="0"/>
              </a:rPr>
              <a:t> die Entscheidung </a:t>
            </a:r>
            <a:r>
              <a:rPr lang="de-DE" sz="1800" dirty="0" err="1">
                <a:effectLst/>
                <a:latin typeface="Calibri" panose="020F0502020204030204" pitchFamily="34" charset="0"/>
              </a:rPr>
              <a:t>für</a:t>
            </a:r>
            <a:r>
              <a:rPr lang="de-DE" sz="1800" dirty="0">
                <a:effectLst/>
                <a:latin typeface="Calibri" panose="020F0502020204030204" pitchFamily="34" charset="0"/>
              </a:rPr>
              <a:t> oder gegen weitere Behandlungsschritte und zur Minderung des Leidensdrucks sinnvoll sein. </a:t>
            </a:r>
          </a:p>
          <a:p>
            <a:pPr marL="0" marR="0" lvl="0" indent="0" algn="l" defTabSz="914400" rtl="0" eaLnBrk="0" fontAlgn="base" latinLnBrk="0" hangingPunct="0">
              <a:lnSpc>
                <a:spcPct val="100000"/>
              </a:lnSpc>
              <a:spcBef>
                <a:spcPct val="0"/>
              </a:spcBef>
              <a:spcAft>
                <a:spcPct val="0"/>
              </a:spcAft>
              <a:buClrTx/>
              <a:buSzTx/>
              <a:buFontTx/>
              <a:buNone/>
              <a:tabLst/>
              <a:defRPr/>
            </a:pPr>
            <a:r>
              <a:rPr lang="de-DE" sz="1800" dirty="0">
                <a:effectLst/>
                <a:latin typeface="Calibri" panose="020F0502020204030204" pitchFamily="34" charset="0"/>
              </a:rPr>
              <a:t>Ein bereits begonnener oder vollzogener sozialer Rollenwechsel sollte bei der Indikationsstellung </a:t>
            </a:r>
            <a:r>
              <a:rPr lang="de-DE" sz="1800" dirty="0" err="1">
                <a:effectLst/>
                <a:latin typeface="Calibri" panose="020F0502020204030204" pitchFamily="34" charset="0"/>
              </a:rPr>
              <a:t>für</a:t>
            </a:r>
            <a:r>
              <a:rPr lang="de-DE" sz="1800" dirty="0">
                <a:effectLst/>
                <a:latin typeface="Calibri" panose="020F0502020204030204" pitchFamily="34" charset="0"/>
              </a:rPr>
              <a:t> eine </a:t>
            </a:r>
            <a:r>
              <a:rPr lang="de-DE" sz="1800" dirty="0" err="1">
                <a:effectLst/>
                <a:latin typeface="Calibri" panose="020F0502020204030204" pitchFamily="34" charset="0"/>
              </a:rPr>
              <a:t>Pubertätsblockade</a:t>
            </a:r>
            <a:r>
              <a:rPr lang="de-DE" sz="1800" dirty="0">
                <a:effectLst/>
                <a:latin typeface="Calibri" panose="020F0502020204030204" pitchFamily="34" charset="0"/>
              </a:rPr>
              <a:t> nicht als ein notwendiges Kriterium gelten. </a:t>
            </a:r>
            <a:endParaRPr lang="de-DE" dirty="0">
              <a:effectLst/>
            </a:endParaRPr>
          </a:p>
        </p:txBody>
      </p:sp>
      <p:sp>
        <p:nvSpPr>
          <p:cNvPr id="4" name="Foliennummernplatzhalter 3"/>
          <p:cNvSpPr>
            <a:spLocks noGrp="1"/>
          </p:cNvSpPr>
          <p:nvPr>
            <p:ph type="sldNum" sz="quarter" idx="5"/>
          </p:nvPr>
        </p:nvSpPr>
        <p:spPr/>
        <p:txBody>
          <a:bodyPr/>
          <a:lstStyle/>
          <a:p>
            <a:fld id="{8C08F672-13E3-4BCD-A65F-F9D66C29D58F}" type="slidenum">
              <a:rPr lang="nl-NL" smtClean="0"/>
              <a:t>21</a:t>
            </a:fld>
            <a:endParaRPr lang="nl-NL" dirty="0"/>
          </a:p>
        </p:txBody>
      </p:sp>
    </p:spTree>
    <p:extLst>
      <p:ext uri="{BB962C8B-B14F-4D97-AF65-F5344CB8AC3E}">
        <p14:creationId xmlns:p14="http://schemas.microsoft.com/office/powerpoint/2010/main" val="48067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1800" dirty="0">
                <a:effectLst/>
                <a:latin typeface="Calibri" panose="020F0502020204030204" pitchFamily="34" charset="0"/>
              </a:rPr>
              <a:t>In </a:t>
            </a:r>
            <a:r>
              <a:rPr lang="de-DE" sz="1800" dirty="0" err="1">
                <a:effectLst/>
                <a:latin typeface="Calibri" panose="020F0502020204030204" pitchFamily="34" charset="0"/>
              </a:rPr>
              <a:t>Fällen</a:t>
            </a:r>
            <a:r>
              <a:rPr lang="de-DE" sz="1800" dirty="0">
                <a:effectLst/>
                <a:latin typeface="Calibri" panose="020F0502020204030204" pitchFamily="34" charset="0"/>
              </a:rPr>
              <a:t>, in denen kein Co-Konsens zwischen Patient*in und Sorgeberechtigten besteht, sollte eine intensive Prozessbegleitung des Familiensystems durch eine geeignete Fachperson mit familientherapeutischer Expertise angeboten werden mit dem Ziel, dass eine </a:t>
            </a:r>
            <a:r>
              <a:rPr lang="de-DE" sz="1800" dirty="0" err="1">
                <a:effectLst/>
                <a:latin typeface="Calibri" panose="020F0502020204030204" pitchFamily="34" charset="0"/>
              </a:rPr>
              <a:t>Unterstützung</a:t>
            </a:r>
            <a:r>
              <a:rPr lang="de-DE" sz="1800" dirty="0">
                <a:effectLst/>
                <a:latin typeface="Calibri" panose="020F0502020204030204" pitchFamily="34" charset="0"/>
              </a:rPr>
              <a:t> des/der Patient*in </a:t>
            </a:r>
            <a:r>
              <a:rPr lang="de-DE" sz="1800" dirty="0" err="1">
                <a:effectLst/>
                <a:latin typeface="Calibri" panose="020F0502020204030204" pitchFamily="34" charset="0"/>
              </a:rPr>
              <a:t>ermöglicht</a:t>
            </a:r>
            <a:r>
              <a:rPr lang="de-DE" sz="1800" dirty="0">
                <a:effectLst/>
                <a:latin typeface="Calibri" panose="020F0502020204030204" pitchFamily="34" charset="0"/>
              </a:rPr>
              <a:t> wird. Eine solche Prozessbegleitung wird nur empfohlen, wenn hierdurch keine </a:t>
            </a:r>
            <a:r>
              <a:rPr lang="de-DE" sz="1800" dirty="0" err="1">
                <a:effectLst/>
                <a:latin typeface="Calibri" panose="020F0502020204030204" pitchFamily="34" charset="0"/>
              </a:rPr>
              <a:t>schädlichen</a:t>
            </a:r>
            <a:r>
              <a:rPr lang="de-DE" sz="1800" dirty="0">
                <a:effectLst/>
                <a:latin typeface="Calibri" panose="020F0502020204030204" pitchFamily="34" charset="0"/>
              </a:rPr>
              <a:t> Auswirkungen auf das gesundheitliche/psychische Wohl des/der Patient*in zu erwarten sind. In solchen </a:t>
            </a:r>
            <a:r>
              <a:rPr lang="de-DE" sz="1800" dirty="0" err="1">
                <a:effectLst/>
                <a:latin typeface="Calibri" panose="020F0502020204030204" pitchFamily="34" charset="0"/>
              </a:rPr>
              <a:t>Fällen</a:t>
            </a:r>
            <a:r>
              <a:rPr lang="de-DE" sz="1800" dirty="0">
                <a:effectLst/>
                <a:latin typeface="Calibri" panose="020F0502020204030204" pitchFamily="34" charset="0"/>
              </a:rPr>
              <a:t> ist eine </a:t>
            </a:r>
            <a:r>
              <a:rPr lang="de-DE" sz="1800" dirty="0" err="1">
                <a:effectLst/>
                <a:latin typeface="Calibri" panose="020F0502020204030204" pitchFamily="34" charset="0"/>
              </a:rPr>
              <a:t>Prüfung</a:t>
            </a:r>
            <a:r>
              <a:rPr lang="de-DE" sz="1800" dirty="0">
                <a:effectLst/>
                <a:latin typeface="Calibri" panose="020F0502020204030204" pitchFamily="34" charset="0"/>
              </a:rPr>
              <a:t> des Kindeswohls angezeigt. </a:t>
            </a:r>
            <a:endParaRPr lang="de-DE" dirty="0">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dirty="0"/>
          </a:p>
          <a:p>
            <a:pPr marL="0" marR="0" lvl="0" indent="0" algn="l" defTabSz="914400" rtl="0" eaLnBrk="0" fontAlgn="base" latinLnBrk="0" hangingPunct="0">
              <a:lnSpc>
                <a:spcPct val="100000"/>
              </a:lnSpc>
              <a:spcBef>
                <a:spcPct val="0"/>
              </a:spcBef>
              <a:spcAft>
                <a:spcPct val="0"/>
              </a:spcAft>
              <a:buClrTx/>
              <a:buSzTx/>
              <a:buFontTx/>
              <a:buNone/>
              <a:tabLst/>
            </a:pPr>
            <a:r>
              <a:rPr lang="de-DE" dirty="0"/>
              <a:t>Fallbeispiel: Massive Entwertung Geschlechtsidentität und generelle Ablehnung Transition - </a:t>
            </a:r>
            <a:r>
              <a:rPr lang="de-DE" dirty="0" err="1"/>
              <a:t>Pöatzierung</a:t>
            </a:r>
            <a:r>
              <a:rPr lang="de-DE" dirty="0"/>
              <a:t> </a:t>
            </a:r>
            <a:r>
              <a:rPr lang="de-DE" dirty="0" err="1"/>
              <a:t>ausserhalb</a:t>
            </a:r>
            <a:r>
              <a:rPr lang="de-DE" dirty="0"/>
              <a:t> Familie</a:t>
            </a:r>
          </a:p>
        </p:txBody>
      </p:sp>
      <p:sp>
        <p:nvSpPr>
          <p:cNvPr id="4" name="Foliennummernplatzhalter 3"/>
          <p:cNvSpPr>
            <a:spLocks noGrp="1"/>
          </p:cNvSpPr>
          <p:nvPr>
            <p:ph type="sldNum" sz="quarter" idx="5"/>
          </p:nvPr>
        </p:nvSpPr>
        <p:spPr/>
        <p:txBody>
          <a:bodyPr/>
          <a:lstStyle/>
          <a:p>
            <a:fld id="{8C08F672-13E3-4BCD-A65F-F9D66C29D58F}" type="slidenum">
              <a:rPr lang="nl-NL" smtClean="0"/>
              <a:t>22</a:t>
            </a:fld>
            <a:endParaRPr lang="nl-NL" dirty="0"/>
          </a:p>
        </p:txBody>
      </p:sp>
    </p:spTree>
    <p:extLst>
      <p:ext uri="{BB962C8B-B14F-4D97-AF65-F5344CB8AC3E}">
        <p14:creationId xmlns:p14="http://schemas.microsoft.com/office/powerpoint/2010/main" val="299811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dirty="0"/>
              <a:t>Grundsätze analog Pubertätsblockade – lebensgeschichtliche Erfassung GI, Risiko-Nutzen-Abwägung</a:t>
            </a:r>
          </a:p>
          <a:p>
            <a:pPr marL="0" marR="0" lvl="0" indent="0" algn="l" defTabSz="914400" rtl="0" eaLnBrk="0" fontAlgn="base" latinLnBrk="0" hangingPunct="0">
              <a:lnSpc>
                <a:spcPct val="100000"/>
              </a:lnSpc>
              <a:spcBef>
                <a:spcPct val="0"/>
              </a:spcBef>
              <a:spcAft>
                <a:spcPct val="0"/>
              </a:spcAft>
              <a:buClrTx/>
              <a:buSzTx/>
              <a:buFontTx/>
              <a:buNone/>
              <a:tabLst/>
              <a:defRPr/>
            </a:pPr>
            <a:r>
              <a:rPr lang="de-DE" dirty="0"/>
              <a:t>Sondervoten DGE (Endo): Qualifikation: Pädiatrie mit Zusatzbezeichnung Endo, Innere &amp; Endo, Gyn. Mit Schwerpunkt Endo</a:t>
            </a:r>
          </a:p>
          <a:p>
            <a:pPr marL="0" marR="0" lvl="0" indent="0" algn="l" defTabSz="914400" rtl="0" eaLnBrk="0" fontAlgn="base" latinLnBrk="0" hangingPunct="0">
              <a:lnSpc>
                <a:spcPct val="100000"/>
              </a:lnSpc>
              <a:spcBef>
                <a:spcPct val="0"/>
              </a:spcBef>
              <a:spcAft>
                <a:spcPct val="0"/>
              </a:spcAft>
              <a:buClrTx/>
              <a:buSzTx/>
              <a:buFontTx/>
              <a:buNone/>
              <a:tabLst/>
              <a:defRPr/>
            </a:pPr>
            <a:r>
              <a:rPr lang="de-DE" sz="1800" dirty="0">
                <a:effectLst/>
                <a:latin typeface="Calibri" panose="020F0502020204030204" pitchFamily="34" charset="0"/>
              </a:rPr>
              <a:t>Wir </a:t>
            </a:r>
            <a:r>
              <a:rPr lang="de-DE" sz="1800" dirty="0" err="1">
                <a:effectLst/>
                <a:latin typeface="Calibri" panose="020F0502020204030204" pitchFamily="34" charset="0"/>
              </a:rPr>
              <a:t>befürworten</a:t>
            </a:r>
            <a:r>
              <a:rPr lang="de-DE" sz="1800" dirty="0">
                <a:effectLst/>
                <a:latin typeface="Calibri" panose="020F0502020204030204" pitchFamily="34" charset="0"/>
              </a:rPr>
              <a:t>, dass die Indikationsstellung bei komplexen Fragestellungen wie beispielsweise im jungen Alter, bei vorhandenen psychischen </a:t>
            </a:r>
            <a:r>
              <a:rPr lang="de-DE" sz="1800" dirty="0" err="1">
                <a:effectLst/>
                <a:latin typeface="Calibri" panose="020F0502020204030204" pitchFamily="34" charset="0"/>
              </a:rPr>
              <a:t>Komorbiditäten</a:t>
            </a:r>
            <a:r>
              <a:rPr lang="de-DE" sz="1800" dirty="0">
                <a:effectLst/>
                <a:latin typeface="Calibri" panose="020F0502020204030204" pitchFamily="34" charset="0"/>
              </a:rPr>
              <a:t> oder bei erst seit kurzem bestehenden Bewusstwerden der Geschlechtsdysphorie durch eine zweite in der Diagnostik und Behandlung der </a:t>
            </a:r>
            <a:r>
              <a:rPr lang="de-DE" sz="1800" dirty="0" err="1">
                <a:effectLst/>
                <a:latin typeface="Calibri" panose="020F0502020204030204" pitchFamily="34" charset="0"/>
              </a:rPr>
              <a:t>Gechlechtsdysphorie</a:t>
            </a:r>
            <a:r>
              <a:rPr lang="de-DE" sz="1800" dirty="0">
                <a:effectLst/>
                <a:latin typeface="Calibri" panose="020F0502020204030204" pitchFamily="34" charset="0"/>
              </a:rPr>
              <a:t> im Jugendalter erfahrene psychiatrisch- psychotherapeutische Fachperson </a:t>
            </a:r>
            <a:r>
              <a:rPr lang="de-DE" sz="1800" dirty="0" err="1">
                <a:effectLst/>
                <a:latin typeface="Calibri" panose="020F0502020204030204" pitchFamily="34" charset="0"/>
              </a:rPr>
              <a:t>bestätigt</a:t>
            </a:r>
            <a:r>
              <a:rPr lang="de-DE" sz="1800" dirty="0">
                <a:effectLst/>
                <a:latin typeface="Calibri" panose="020F0502020204030204" pitchFamily="34" charset="0"/>
              </a:rPr>
              <a:t> wird im Sinne eines 4-Augen Prinzips. </a:t>
            </a:r>
            <a:endParaRPr lang="de-DE" dirty="0"/>
          </a:p>
          <a:p>
            <a:pPr marL="0" marR="0" lvl="0" indent="0" algn="l" defTabSz="914400" rtl="0" eaLnBrk="0" fontAlgn="base" latinLnBrk="0" hangingPunct="0">
              <a:lnSpc>
                <a:spcPct val="100000"/>
              </a:lnSpc>
              <a:spcBef>
                <a:spcPct val="0"/>
              </a:spcBef>
              <a:spcAft>
                <a:spcPct val="0"/>
              </a:spcAft>
              <a:buClrTx/>
              <a:buSzTx/>
              <a:buFontTx/>
              <a:buNone/>
              <a:tabLst/>
            </a:pP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23</a:t>
            </a:fld>
            <a:endParaRPr lang="nl-NL" dirty="0"/>
          </a:p>
        </p:txBody>
      </p:sp>
    </p:spTree>
    <p:extLst>
      <p:ext uri="{BB962C8B-B14F-4D97-AF65-F5344CB8AC3E}">
        <p14:creationId xmlns:p14="http://schemas.microsoft.com/office/powerpoint/2010/main" val="2231687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1800" dirty="0">
                <a:effectLst/>
                <a:latin typeface="Calibri" panose="020F0502020204030204" pitchFamily="34" charset="0"/>
              </a:rPr>
              <a:t>In früheren Protokollen Beginn mit Pubertätsblockade auch bei fortgeschrittener Pubertät vorgeschrieben. Mit zunehmend fortgeschrittener Reifeentwicklung sind die potenziell </a:t>
            </a:r>
            <a:r>
              <a:rPr lang="de-DE" sz="1800" dirty="0" err="1">
                <a:effectLst/>
                <a:latin typeface="Calibri" panose="020F0502020204030204" pitchFamily="34" charset="0"/>
              </a:rPr>
              <a:t>schädlichen</a:t>
            </a:r>
            <a:r>
              <a:rPr lang="de-DE" sz="1800" dirty="0">
                <a:effectLst/>
                <a:latin typeface="Calibri" panose="020F0502020204030204" pitchFamily="34" charset="0"/>
              </a:rPr>
              <a:t> Begleitwirkungen einer </a:t>
            </a:r>
            <a:r>
              <a:rPr lang="de-DE" sz="1800" dirty="0" err="1">
                <a:effectLst/>
                <a:latin typeface="Calibri" panose="020F0502020204030204" pitchFamily="34" charset="0"/>
              </a:rPr>
              <a:t>Pubertätsblockade</a:t>
            </a:r>
            <a:r>
              <a:rPr lang="de-DE" sz="1800" dirty="0">
                <a:effectLst/>
                <a:latin typeface="Calibri" panose="020F0502020204030204" pitchFamily="34" charset="0"/>
              </a:rPr>
              <a:t> (u.a. Anhedonie, verminderte Knochendichte, </a:t>
            </a:r>
            <a:r>
              <a:rPr lang="de-DE" sz="1800" dirty="0" err="1">
                <a:effectLst/>
                <a:latin typeface="Calibri" panose="020F0502020204030204" pitchFamily="34" charset="0"/>
              </a:rPr>
              <a:t>menopausale</a:t>
            </a:r>
            <a:r>
              <a:rPr lang="de-DE" sz="1800" dirty="0">
                <a:effectLst/>
                <a:latin typeface="Calibri" panose="020F0502020204030204" pitchFamily="34" charset="0"/>
              </a:rPr>
              <a:t> Beschwerden) </a:t>
            </a:r>
            <a:r>
              <a:rPr lang="de-DE" sz="1800" dirty="0" err="1">
                <a:effectLst/>
                <a:latin typeface="Calibri" panose="020F0502020204030204" pitchFamily="34" charset="0"/>
              </a:rPr>
              <a:t>gegenüber</a:t>
            </a:r>
            <a:r>
              <a:rPr lang="de-DE" sz="1800" dirty="0">
                <a:effectLst/>
                <a:latin typeface="Calibri" panose="020F0502020204030204" pitchFamily="34" charset="0"/>
              </a:rPr>
              <a:t> einem erwartbaren Benefit durch Minderung des </a:t>
            </a:r>
            <a:r>
              <a:rPr lang="de-DE" sz="1800" dirty="0" err="1">
                <a:effectLst/>
                <a:latin typeface="Calibri" panose="020F0502020204030204" pitchFamily="34" charset="0"/>
              </a:rPr>
              <a:t>geschlechtsdysphorischen</a:t>
            </a:r>
            <a:r>
              <a:rPr lang="de-DE" sz="1800" dirty="0">
                <a:effectLst/>
                <a:latin typeface="Calibri" panose="020F0502020204030204" pitchFamily="34" charset="0"/>
              </a:rPr>
              <a:t> Leidensdrucks deutlich </a:t>
            </a:r>
            <a:r>
              <a:rPr lang="de-DE" sz="1800" dirty="0" err="1">
                <a:effectLst/>
                <a:latin typeface="Calibri" panose="020F0502020204030204" pitchFamily="34" charset="0"/>
              </a:rPr>
              <a:t>höher</a:t>
            </a:r>
            <a:r>
              <a:rPr lang="de-DE" sz="1800" dirty="0">
                <a:effectLst/>
                <a:latin typeface="Calibri" panose="020F0502020204030204" pitchFamily="34" charset="0"/>
              </a:rPr>
              <a:t> zu gewichten. </a:t>
            </a:r>
            <a:endParaRPr lang="de-DE" dirty="0"/>
          </a:p>
          <a:p>
            <a:pPr marL="0" marR="0" lvl="0" indent="0" algn="l" defTabSz="914400" rtl="0" eaLnBrk="0" fontAlgn="base" latinLnBrk="0" hangingPunct="0">
              <a:lnSpc>
                <a:spcPct val="100000"/>
              </a:lnSpc>
              <a:spcBef>
                <a:spcPct val="0"/>
              </a:spcBef>
              <a:spcAft>
                <a:spcPct val="0"/>
              </a:spcAft>
              <a:buClrTx/>
              <a:buSzTx/>
              <a:buFontTx/>
              <a:buNone/>
              <a:tabLst/>
            </a:pP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24</a:t>
            </a:fld>
            <a:endParaRPr lang="nl-NL" dirty="0"/>
          </a:p>
        </p:txBody>
      </p:sp>
    </p:spTree>
    <p:extLst>
      <p:ext uri="{BB962C8B-B14F-4D97-AF65-F5344CB8AC3E}">
        <p14:creationId xmlns:p14="http://schemas.microsoft.com/office/powerpoint/2010/main" val="641901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rPr>
              <a:t>Fallbeispiel wiederholte suizidale Krisen, Überdosierungen und stationäre Aufnahmen</a:t>
            </a:r>
          </a:p>
          <a:p>
            <a:endParaRPr lang="de-DE" sz="1800" dirty="0">
              <a:effectLst/>
              <a:latin typeface="Calibri" panose="020F0502020204030204" pitchFamily="34" charset="0"/>
            </a:endParaRPr>
          </a:p>
          <a:p>
            <a:r>
              <a:rPr lang="de-DE" sz="1800" dirty="0">
                <a:effectLst/>
                <a:latin typeface="Calibri" panose="020F0502020204030204" pitchFamily="34" charset="0"/>
              </a:rPr>
              <a:t>Geschlechtsinkongruenz und einer damit assoziierten anderweitigen psychischen </a:t>
            </a:r>
            <a:r>
              <a:rPr lang="de-DE" sz="1800" dirty="0" err="1">
                <a:effectLst/>
                <a:latin typeface="Calibri" panose="020F0502020204030204" pitchFamily="34" charset="0"/>
              </a:rPr>
              <a:t>Störung</a:t>
            </a:r>
            <a:r>
              <a:rPr lang="de-DE" sz="1800" dirty="0">
                <a:effectLst/>
                <a:latin typeface="Calibri" panose="020F0502020204030204" pitchFamily="34" charset="0"/>
              </a:rPr>
              <a:t> kann sich </a:t>
            </a:r>
            <a:r>
              <a:rPr lang="de-DE" sz="1800" dirty="0" err="1">
                <a:effectLst/>
                <a:latin typeface="Calibri" panose="020F0502020204030204" pitchFamily="34" charset="0"/>
              </a:rPr>
              <a:t>vielfältig</a:t>
            </a:r>
            <a:r>
              <a:rPr lang="de-DE" sz="1800" dirty="0">
                <a:effectLst/>
                <a:latin typeface="Calibri" panose="020F0502020204030204" pitchFamily="34" charset="0"/>
              </a:rPr>
              <a:t> bemerkbar machen und auswirken. </a:t>
            </a:r>
            <a:endParaRPr lang="de-DE" dirty="0"/>
          </a:p>
          <a:p>
            <a:r>
              <a:rPr lang="de-DE" sz="1800" dirty="0">
                <a:effectLst/>
                <a:latin typeface="Calibri" panose="020F0502020204030204" pitchFamily="34" charset="0"/>
              </a:rPr>
              <a:t>So kann eine koinzidente psychische </a:t>
            </a:r>
            <a:r>
              <a:rPr lang="de-DE" sz="1800" dirty="0" err="1">
                <a:effectLst/>
                <a:latin typeface="Calibri" panose="020F0502020204030204" pitchFamily="34" charset="0"/>
              </a:rPr>
              <a:t>Störung</a:t>
            </a:r>
            <a:r>
              <a:rPr lang="de-DE" sz="1800" dirty="0">
                <a:effectLst/>
                <a:latin typeface="Calibri" panose="020F0502020204030204" pitchFamily="34" charset="0"/>
              </a:rPr>
              <a:t> u.a. </a:t>
            </a:r>
            <a:endParaRPr lang="de-DE" dirty="0"/>
          </a:p>
          <a:p>
            <a:pPr>
              <a:buFont typeface="Arial" panose="020B0604020202020204" pitchFamily="34" charset="0"/>
              <a:buChar char="•"/>
            </a:pPr>
            <a:r>
              <a:rPr lang="de-DE" sz="1800" dirty="0">
                <a:effectLst/>
                <a:latin typeface="SymbolMT"/>
              </a:rPr>
              <a:t>􏰁  </a:t>
            </a:r>
            <a:r>
              <a:rPr lang="de-DE" sz="1800" dirty="0">
                <a:effectLst/>
                <a:latin typeface="Calibri" panose="020F0502020204030204" pitchFamily="34" charset="0"/>
              </a:rPr>
              <a:t>die diagnostische Klarheit bei der </a:t>
            </a:r>
            <a:r>
              <a:rPr lang="de-DE" sz="1800" dirty="0" err="1">
                <a:effectLst/>
                <a:latin typeface="Calibri" panose="020F0502020204030204" pitchFamily="34" charset="0"/>
              </a:rPr>
              <a:t>Einschätzung</a:t>
            </a:r>
            <a:r>
              <a:rPr lang="de-DE" sz="1800" dirty="0">
                <a:effectLst/>
                <a:latin typeface="Calibri" panose="020F0502020204030204" pitchFamily="34" charset="0"/>
              </a:rPr>
              <a:t> </a:t>
            </a:r>
            <a:r>
              <a:rPr lang="de-DE" sz="1800" dirty="0" err="1">
                <a:effectLst/>
                <a:latin typeface="Calibri" panose="020F0502020204030204" pitchFamily="34" charset="0"/>
              </a:rPr>
              <a:t>geschlechtsdysphorischer</a:t>
            </a:r>
            <a:r>
              <a:rPr lang="de-DE" sz="1800" dirty="0">
                <a:effectLst/>
                <a:latin typeface="Calibri" panose="020F0502020204030204" pitchFamily="34" charset="0"/>
              </a:rPr>
              <a:t> Symptome </a:t>
            </a:r>
            <a:endParaRPr lang="de-DE" dirty="0">
              <a:effectLst/>
            </a:endParaRPr>
          </a:p>
          <a:p>
            <a:pPr>
              <a:buFont typeface="Arial" panose="020B0604020202020204" pitchFamily="34" charset="0"/>
              <a:buChar char="•"/>
            </a:pPr>
            <a:r>
              <a:rPr lang="de-DE" sz="1800" dirty="0" err="1">
                <a:effectLst/>
                <a:latin typeface="Calibri" panose="020F0502020204030204" pitchFamily="34" charset="0"/>
              </a:rPr>
              <a:t>beeinträchtigen</a:t>
            </a:r>
            <a:r>
              <a:rPr lang="de-DE" sz="1800" dirty="0">
                <a:effectLst/>
                <a:latin typeface="Calibri" panose="020F0502020204030204" pitchFamily="34" charset="0"/>
              </a:rPr>
              <a:t>, </a:t>
            </a:r>
            <a:endParaRPr lang="de-DE" dirty="0">
              <a:effectLst/>
            </a:endParaRPr>
          </a:p>
          <a:p>
            <a:pPr>
              <a:buFont typeface="Arial" panose="020B0604020202020204" pitchFamily="34" charset="0"/>
              <a:buChar char="•"/>
            </a:pPr>
            <a:r>
              <a:rPr lang="de-DE" sz="1800" dirty="0">
                <a:effectLst/>
                <a:latin typeface="SymbolMT"/>
              </a:rPr>
              <a:t>􏰁  </a:t>
            </a:r>
            <a:r>
              <a:rPr lang="de-DE" sz="1800" dirty="0">
                <a:effectLst/>
                <a:latin typeface="Calibri" panose="020F0502020204030204" pitchFamily="34" charset="0"/>
              </a:rPr>
              <a:t>sich auf die </a:t>
            </a:r>
            <a:r>
              <a:rPr lang="de-DE" sz="1800" dirty="0" err="1">
                <a:effectLst/>
                <a:latin typeface="Calibri" panose="020F0502020204030204" pitchFamily="34" charset="0"/>
              </a:rPr>
              <a:t>Durchführbarkeit</a:t>
            </a:r>
            <a:r>
              <a:rPr lang="de-DE" sz="1800" dirty="0">
                <a:effectLst/>
                <a:latin typeface="Calibri" panose="020F0502020204030204" pitchFamily="34" charset="0"/>
              </a:rPr>
              <a:t> empfohlener sozialer Rollenerprobungen zur Vorbereitung einer </a:t>
            </a:r>
            <a:r>
              <a:rPr lang="de-DE" sz="1800" dirty="0" err="1">
                <a:effectLst/>
                <a:latin typeface="Calibri" panose="020F0502020204030204" pitchFamily="34" charset="0"/>
              </a:rPr>
              <a:t>körpermodifizierenden</a:t>
            </a:r>
            <a:r>
              <a:rPr lang="de-DE" sz="1800" dirty="0">
                <a:effectLst/>
                <a:latin typeface="Calibri" panose="020F0502020204030204" pitchFamily="34" charset="0"/>
              </a:rPr>
              <a:t> Behandlung auswirken (z.B. soziale Phobie mit Schulabsentismus), </a:t>
            </a:r>
            <a:endParaRPr lang="de-DE" dirty="0">
              <a:effectLst/>
            </a:endParaRPr>
          </a:p>
          <a:p>
            <a:pPr>
              <a:buFont typeface="Arial" panose="020B0604020202020204" pitchFamily="34" charset="0"/>
              <a:buChar char="•"/>
            </a:pPr>
            <a:r>
              <a:rPr lang="de-DE" sz="1800" dirty="0">
                <a:effectLst/>
                <a:latin typeface="SymbolMT"/>
              </a:rPr>
              <a:t>􏰁  </a:t>
            </a:r>
            <a:r>
              <a:rPr lang="de-DE" sz="1800" dirty="0">
                <a:effectLst/>
                <a:latin typeface="Calibri" panose="020F0502020204030204" pitchFamily="34" charset="0"/>
              </a:rPr>
              <a:t>sich auf das anzustrebende Timing bei geplanten Interventionen auswirken (z.B. </a:t>
            </a:r>
            <a:r>
              <a:rPr lang="de-DE" sz="1800" dirty="0" err="1">
                <a:effectLst/>
                <a:latin typeface="Calibri" panose="020F0502020204030204" pitchFamily="34" charset="0"/>
              </a:rPr>
              <a:t>anorektiforme</a:t>
            </a:r>
            <a:r>
              <a:rPr lang="de-DE" sz="1800" dirty="0">
                <a:effectLst/>
                <a:latin typeface="Calibri" panose="020F0502020204030204" pitchFamily="34" charset="0"/>
              </a:rPr>
              <a:t> </a:t>
            </a:r>
            <a:r>
              <a:rPr lang="de-DE" sz="1800" dirty="0" err="1">
                <a:effectLst/>
                <a:latin typeface="Calibri" panose="020F0502020204030204" pitchFamily="34" charset="0"/>
              </a:rPr>
              <a:t>Essstörung</a:t>
            </a:r>
            <a:r>
              <a:rPr lang="de-DE" sz="1800" dirty="0">
                <a:effectLst/>
                <a:latin typeface="Calibri" panose="020F0502020204030204" pitchFamily="34" charset="0"/>
              </a:rPr>
              <a:t> mit Notwendigkeit einer Gewichtsrehabilitation vor hormonellen Interventionen), </a:t>
            </a:r>
            <a:endParaRPr lang="de-DE" dirty="0">
              <a:effectLst/>
            </a:endParaRPr>
          </a:p>
          <a:p>
            <a:pPr>
              <a:buFont typeface="Arial" panose="020B0604020202020204" pitchFamily="34" charset="0"/>
              <a:buChar char="•"/>
            </a:pPr>
            <a:r>
              <a:rPr lang="de-DE" sz="1800" dirty="0">
                <a:effectLst/>
                <a:latin typeface="SymbolMT"/>
              </a:rPr>
              <a:t>􏰁  </a:t>
            </a:r>
            <a:r>
              <a:rPr lang="de-DE" sz="1800" dirty="0">
                <a:effectLst/>
                <a:latin typeface="Calibri" panose="020F0502020204030204" pitchFamily="34" charset="0"/>
              </a:rPr>
              <a:t>die </a:t>
            </a:r>
            <a:r>
              <a:rPr lang="de-DE" sz="1800" dirty="0" err="1">
                <a:effectLst/>
                <a:latin typeface="Calibri" panose="020F0502020204030204" pitchFamily="34" charset="0"/>
              </a:rPr>
              <a:t>für</a:t>
            </a:r>
            <a:r>
              <a:rPr lang="de-DE" sz="1800" dirty="0">
                <a:effectLst/>
                <a:latin typeface="Calibri" panose="020F0502020204030204" pitchFamily="34" charset="0"/>
              </a:rPr>
              <a:t> eine </a:t>
            </a:r>
            <a:r>
              <a:rPr lang="de-DE" sz="1800" dirty="0" err="1">
                <a:effectLst/>
                <a:latin typeface="Calibri" panose="020F0502020204030204" pitchFamily="34" charset="0"/>
              </a:rPr>
              <a:t>körpermodifizierende</a:t>
            </a:r>
            <a:r>
              <a:rPr lang="de-DE" sz="1800" dirty="0">
                <a:effectLst/>
                <a:latin typeface="Calibri" panose="020F0502020204030204" pitchFamily="34" charset="0"/>
              </a:rPr>
              <a:t> Behandlung hinreichende psychosoziale </a:t>
            </a:r>
            <a:r>
              <a:rPr lang="de-DE" sz="1800" dirty="0" err="1">
                <a:effectLst/>
                <a:latin typeface="Calibri" panose="020F0502020204030204" pitchFamily="34" charset="0"/>
              </a:rPr>
              <a:t>Stabilität</a:t>
            </a:r>
            <a:r>
              <a:rPr lang="de-DE" sz="1800" dirty="0">
                <a:effectLst/>
                <a:latin typeface="Calibri" panose="020F0502020204030204" pitchFamily="34" charset="0"/>
              </a:rPr>
              <a:t> und medizinische </a:t>
            </a:r>
            <a:r>
              <a:rPr lang="de-DE" sz="1800" dirty="0" err="1">
                <a:effectLst/>
                <a:latin typeface="Calibri" panose="020F0502020204030204" pitchFamily="34" charset="0"/>
              </a:rPr>
              <a:t>Behandlungscompliance</a:t>
            </a:r>
            <a:r>
              <a:rPr lang="de-DE" sz="1800" dirty="0">
                <a:effectLst/>
                <a:latin typeface="Calibri" panose="020F0502020204030204" pitchFamily="34" charset="0"/>
              </a:rPr>
              <a:t> </a:t>
            </a:r>
            <a:r>
              <a:rPr lang="de-DE" sz="1800" dirty="0" err="1">
                <a:effectLst/>
                <a:latin typeface="Calibri" panose="020F0502020204030204" pitchFamily="34" charset="0"/>
              </a:rPr>
              <a:t>beeinträchtigen</a:t>
            </a:r>
            <a:r>
              <a:rPr lang="de-DE" sz="1800" dirty="0">
                <a:effectLst/>
                <a:latin typeface="Calibri" panose="020F0502020204030204" pitchFamily="34" charset="0"/>
              </a:rPr>
              <a:t> (z.B. Patient*innen mit wiederholter akutpsychiatrischer Aufnahme bei </a:t>
            </a:r>
            <a:r>
              <a:rPr lang="de-DE" sz="1800" dirty="0" err="1">
                <a:effectLst/>
                <a:latin typeface="Calibri" panose="020F0502020204030204" pitchFamily="34" charset="0"/>
              </a:rPr>
              <a:t>Borderlinestörung</a:t>
            </a:r>
            <a:r>
              <a:rPr lang="de-DE" sz="1800" dirty="0">
                <a:effectLst/>
                <a:latin typeface="Calibri" panose="020F0502020204030204" pitchFamily="34" charset="0"/>
              </a:rPr>
              <a:t>), </a:t>
            </a:r>
            <a:endParaRPr lang="de-DE" dirty="0">
              <a:effectLst/>
            </a:endParaRPr>
          </a:p>
          <a:p>
            <a:pPr>
              <a:buFont typeface="Arial" panose="020B0604020202020204" pitchFamily="34" charset="0"/>
              <a:buChar char="•"/>
            </a:pPr>
            <a:r>
              <a:rPr lang="de-DE" sz="1800" dirty="0">
                <a:effectLst/>
                <a:latin typeface="SymbolMT"/>
              </a:rPr>
              <a:t>􏰁  </a:t>
            </a:r>
            <a:r>
              <a:rPr lang="de-DE" sz="1800" dirty="0">
                <a:effectLst/>
                <a:latin typeface="Calibri" panose="020F0502020204030204" pitchFamily="34" charset="0"/>
              </a:rPr>
              <a:t>die </a:t>
            </a:r>
            <a:r>
              <a:rPr lang="de-DE" sz="1800" dirty="0" err="1">
                <a:effectLst/>
                <a:latin typeface="Calibri" panose="020F0502020204030204" pitchFamily="34" charset="0"/>
              </a:rPr>
              <a:t>Einwilligungsfähigkeit</a:t>
            </a:r>
            <a:r>
              <a:rPr lang="de-DE" sz="1800" dirty="0">
                <a:effectLst/>
                <a:latin typeface="Calibri" panose="020F0502020204030204" pitchFamily="34" charset="0"/>
              </a:rPr>
              <a:t>/</a:t>
            </a:r>
            <a:r>
              <a:rPr lang="de-DE" sz="1800" dirty="0" err="1">
                <a:effectLst/>
                <a:latin typeface="Calibri" panose="020F0502020204030204" pitchFamily="34" charset="0"/>
              </a:rPr>
              <a:t>Urteilsfähigkeit</a:t>
            </a:r>
            <a:r>
              <a:rPr lang="de-DE" sz="1800" dirty="0">
                <a:effectLst/>
                <a:latin typeface="Calibri" panose="020F0502020204030204" pitchFamily="34" charset="0"/>
              </a:rPr>
              <a:t>/</a:t>
            </a:r>
            <a:r>
              <a:rPr lang="de-DE" sz="1800" dirty="0" err="1">
                <a:effectLst/>
                <a:latin typeface="Calibri" panose="020F0502020204030204" pitchFamily="34" charset="0"/>
              </a:rPr>
              <a:t>Entscheidungsfähigkeit</a:t>
            </a:r>
            <a:r>
              <a:rPr lang="de-DE" sz="1800" dirty="0">
                <a:effectLst/>
                <a:latin typeface="Calibri" panose="020F0502020204030204" pitchFamily="34" charset="0"/>
              </a:rPr>
              <a:t> im Hinblick auf eine Behandlungsentscheidung </a:t>
            </a:r>
            <a:r>
              <a:rPr lang="de-DE" sz="1800" dirty="0" err="1">
                <a:effectLst/>
                <a:latin typeface="Calibri" panose="020F0502020204030204" pitchFamily="34" charset="0"/>
              </a:rPr>
              <a:t>beeinträchtigen</a:t>
            </a:r>
            <a:r>
              <a:rPr lang="de-DE" sz="1800" dirty="0">
                <a:effectLst/>
                <a:latin typeface="Calibri" panose="020F0502020204030204" pitchFamily="34" charset="0"/>
              </a:rPr>
              <a:t> (z.B. akute psychische Krise mit eingeengter Sicht auf aktuelle Stressoren). </a:t>
            </a:r>
            <a:endParaRPr lang="de-DE" dirty="0">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25</a:t>
            </a:fld>
            <a:endParaRPr lang="nl-NL" dirty="0"/>
          </a:p>
        </p:txBody>
      </p:sp>
    </p:spTree>
    <p:extLst>
      <p:ext uri="{BB962C8B-B14F-4D97-AF65-F5344CB8AC3E}">
        <p14:creationId xmlns:p14="http://schemas.microsoft.com/office/powerpoint/2010/main" val="294208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dirty="0"/>
              <a:t>Keine blanko-Indikationsstellung, wenn es kein kooperierendes </a:t>
            </a:r>
            <a:r>
              <a:rPr lang="de-DE" dirty="0" err="1"/>
              <a:t>chirurigisches</a:t>
            </a:r>
            <a:r>
              <a:rPr lang="de-DE" dirty="0"/>
              <a:t> Zentrum gibt</a:t>
            </a:r>
          </a:p>
          <a:p>
            <a:pPr marL="0" marR="0" lvl="0" indent="0" algn="l" defTabSz="914400" rtl="0" eaLnBrk="0" fontAlgn="base" latinLnBrk="0" hangingPunct="0">
              <a:lnSpc>
                <a:spcPct val="100000"/>
              </a:lnSpc>
              <a:spcBef>
                <a:spcPct val="0"/>
              </a:spcBef>
              <a:spcAft>
                <a:spcPct val="0"/>
              </a:spcAft>
              <a:buClrTx/>
              <a:buSzTx/>
              <a:buFontTx/>
              <a:buNone/>
              <a:tabLst/>
              <a:defRPr/>
            </a:pPr>
            <a:r>
              <a:rPr lang="de-DE" dirty="0"/>
              <a:t>Soziale Erprobung empfohlen, </a:t>
            </a:r>
            <a:r>
              <a:rPr lang="de-DE" sz="1800" dirty="0">
                <a:effectLst/>
                <a:latin typeface="Calibri" panose="020F0502020204030204" pitchFamily="34" charset="0"/>
              </a:rPr>
              <a:t>In </a:t>
            </a:r>
            <a:r>
              <a:rPr lang="de-DE" sz="1800" dirty="0" err="1">
                <a:effectLst/>
                <a:latin typeface="Calibri" panose="020F0502020204030204" pitchFamily="34" charset="0"/>
              </a:rPr>
              <a:t>begründeten</a:t>
            </a:r>
            <a:r>
              <a:rPr lang="de-DE" sz="1800" dirty="0">
                <a:effectLst/>
                <a:latin typeface="Calibri" panose="020F0502020204030204" pitchFamily="34" charset="0"/>
              </a:rPr>
              <a:t> </a:t>
            </a:r>
            <a:r>
              <a:rPr lang="de-DE" sz="1800" dirty="0" err="1">
                <a:effectLst/>
                <a:latin typeface="Calibri" panose="020F0502020204030204" pitchFamily="34" charset="0"/>
              </a:rPr>
              <a:t>Einzelfällen</a:t>
            </a:r>
            <a:r>
              <a:rPr lang="de-DE" sz="1800" dirty="0">
                <a:effectLst/>
                <a:latin typeface="Calibri" panose="020F0502020204030204" pitchFamily="34" charset="0"/>
              </a:rPr>
              <a:t> kann eine geschlechtsangleichende Mastektomie oder brustverkleinernde Operation bei Jugendlichen mit Geschlechtsinkongruenz bzw. Geschlechtsdysphorie ohne vorherige geschlechtsangleichende Hormonbehandlung erwogen werden. </a:t>
            </a:r>
            <a:endParaRPr lang="de-DE" dirty="0">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26</a:t>
            </a:fld>
            <a:endParaRPr lang="nl-NL" dirty="0"/>
          </a:p>
        </p:txBody>
      </p:sp>
    </p:spTree>
    <p:extLst>
      <p:ext uri="{BB962C8B-B14F-4D97-AF65-F5344CB8AC3E}">
        <p14:creationId xmlns:p14="http://schemas.microsoft.com/office/powerpoint/2010/main" val="3250757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27</a:t>
            </a:fld>
            <a:endParaRPr lang="nl-NL" dirty="0"/>
          </a:p>
        </p:txBody>
      </p:sp>
    </p:spTree>
    <p:extLst>
      <p:ext uri="{BB962C8B-B14F-4D97-AF65-F5344CB8AC3E}">
        <p14:creationId xmlns:p14="http://schemas.microsoft.com/office/powerpoint/2010/main" val="1957646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dirty="0"/>
              <a:t>Immer auch Fertilitätsberatung Gynäkologie</a:t>
            </a:r>
          </a:p>
        </p:txBody>
      </p:sp>
      <p:sp>
        <p:nvSpPr>
          <p:cNvPr id="4" name="Foliennummernplatzhalter 3"/>
          <p:cNvSpPr>
            <a:spLocks noGrp="1"/>
          </p:cNvSpPr>
          <p:nvPr>
            <p:ph type="sldNum" sz="quarter" idx="5"/>
          </p:nvPr>
        </p:nvSpPr>
        <p:spPr/>
        <p:txBody>
          <a:bodyPr/>
          <a:lstStyle/>
          <a:p>
            <a:fld id="{8C08F672-13E3-4BCD-A65F-F9D66C29D58F}" type="slidenum">
              <a:rPr lang="nl-NL" smtClean="0"/>
              <a:t>28</a:t>
            </a:fld>
            <a:endParaRPr lang="nl-NL" dirty="0"/>
          </a:p>
        </p:txBody>
      </p:sp>
    </p:spTree>
    <p:extLst>
      <p:ext uri="{BB962C8B-B14F-4D97-AF65-F5344CB8AC3E}">
        <p14:creationId xmlns:p14="http://schemas.microsoft.com/office/powerpoint/2010/main" val="510112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Keine Indikationsstellung für Operationen</a:t>
            </a:r>
          </a:p>
          <a:p>
            <a:endParaRPr lang="de-DE" dirty="0"/>
          </a:p>
          <a:p>
            <a:r>
              <a:rPr lang="de-DE" dirty="0" err="1"/>
              <a:t>Fallbesipiel</a:t>
            </a:r>
            <a:r>
              <a:rPr lang="de-DE" dirty="0"/>
              <a:t>: Bipolare Störung und GI</a:t>
            </a:r>
          </a:p>
        </p:txBody>
      </p:sp>
      <p:sp>
        <p:nvSpPr>
          <p:cNvPr id="4" name="Foliennummernplatzhalter 3"/>
          <p:cNvSpPr>
            <a:spLocks noGrp="1"/>
          </p:cNvSpPr>
          <p:nvPr>
            <p:ph type="sldNum" sz="quarter" idx="5"/>
          </p:nvPr>
        </p:nvSpPr>
        <p:spPr/>
        <p:txBody>
          <a:bodyPr/>
          <a:lstStyle/>
          <a:p>
            <a:fld id="{8C08F672-13E3-4BCD-A65F-F9D66C29D58F}" type="slidenum">
              <a:rPr lang="nl-NL" smtClean="0"/>
              <a:t>30</a:t>
            </a:fld>
            <a:endParaRPr lang="nl-NL" dirty="0"/>
          </a:p>
        </p:txBody>
      </p:sp>
    </p:spTree>
    <p:extLst>
      <p:ext uri="{BB962C8B-B14F-4D97-AF65-F5344CB8AC3E}">
        <p14:creationId xmlns:p14="http://schemas.microsoft.com/office/powerpoint/2010/main" val="2680661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Keine Indikationsstellung für Operationen</a:t>
            </a:r>
          </a:p>
        </p:txBody>
      </p:sp>
      <p:sp>
        <p:nvSpPr>
          <p:cNvPr id="4" name="Foliennummernplatzhalter 3"/>
          <p:cNvSpPr>
            <a:spLocks noGrp="1"/>
          </p:cNvSpPr>
          <p:nvPr>
            <p:ph type="sldNum" sz="quarter" idx="5"/>
          </p:nvPr>
        </p:nvSpPr>
        <p:spPr/>
        <p:txBody>
          <a:bodyPr/>
          <a:lstStyle/>
          <a:p>
            <a:fld id="{8C08F672-13E3-4BCD-A65F-F9D66C29D58F}" type="slidenum">
              <a:rPr lang="nl-NL" smtClean="0"/>
              <a:t>31</a:t>
            </a:fld>
            <a:endParaRPr lang="nl-NL" dirty="0"/>
          </a:p>
        </p:txBody>
      </p:sp>
    </p:spTree>
    <p:extLst>
      <p:ext uri="{BB962C8B-B14F-4D97-AF65-F5344CB8AC3E}">
        <p14:creationId xmlns:p14="http://schemas.microsoft.com/office/powerpoint/2010/main" val="136596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Non-Binarität: von den meisten Personen als Trans-Identität wahrgenommen, manche Menschen definieren sich </a:t>
            </a:r>
          </a:p>
        </p:txBody>
      </p:sp>
      <p:sp>
        <p:nvSpPr>
          <p:cNvPr id="4" name="Foliennummernplatzhalter 3"/>
          <p:cNvSpPr>
            <a:spLocks noGrp="1"/>
          </p:cNvSpPr>
          <p:nvPr>
            <p:ph type="sldNum" sz="quarter" idx="5"/>
          </p:nvPr>
        </p:nvSpPr>
        <p:spPr/>
        <p:txBody>
          <a:bodyPr/>
          <a:lstStyle/>
          <a:p>
            <a:fld id="{8C08F672-13E3-4BCD-A65F-F9D66C29D58F}" type="slidenum">
              <a:rPr lang="nl-NL" smtClean="0"/>
              <a:t>4</a:t>
            </a:fld>
            <a:endParaRPr lang="nl-NL" dirty="0"/>
          </a:p>
        </p:txBody>
      </p:sp>
    </p:spTree>
    <p:extLst>
      <p:ext uri="{BB962C8B-B14F-4D97-AF65-F5344CB8AC3E}">
        <p14:creationId xmlns:p14="http://schemas.microsoft.com/office/powerpoint/2010/main" val="2743819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Indikation für medizinische </a:t>
            </a:r>
            <a:r>
              <a:rPr lang="de-DE" dirty="0" err="1"/>
              <a:t>Massnahmen</a:t>
            </a:r>
            <a:r>
              <a:rPr lang="de-DE" dirty="0"/>
              <a:t> wird von </a:t>
            </a:r>
            <a:r>
              <a:rPr lang="de-DE" dirty="0" err="1"/>
              <a:t>Ärzt</a:t>
            </a:r>
            <a:r>
              <a:rPr lang="de-DE" dirty="0"/>
              <a:t>*innen gestellt – nicht von Politik oder Medien</a:t>
            </a:r>
          </a:p>
        </p:txBody>
      </p:sp>
      <p:sp>
        <p:nvSpPr>
          <p:cNvPr id="4" name="Foliennummernplatzhalter 3"/>
          <p:cNvSpPr>
            <a:spLocks noGrp="1"/>
          </p:cNvSpPr>
          <p:nvPr>
            <p:ph type="sldNum" sz="quarter" idx="5"/>
          </p:nvPr>
        </p:nvSpPr>
        <p:spPr/>
        <p:txBody>
          <a:bodyPr/>
          <a:lstStyle/>
          <a:p>
            <a:fld id="{8C08F672-13E3-4BCD-A65F-F9D66C29D58F}" type="slidenum">
              <a:rPr lang="nl-NL" smtClean="0"/>
              <a:t>32</a:t>
            </a:fld>
            <a:endParaRPr lang="nl-NL" dirty="0"/>
          </a:p>
        </p:txBody>
      </p:sp>
    </p:spTree>
    <p:extLst>
      <p:ext uri="{BB962C8B-B14F-4D97-AF65-F5344CB8AC3E}">
        <p14:creationId xmlns:p14="http://schemas.microsoft.com/office/powerpoint/2010/main" val="1418684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Keine Indikationsstellung für Operationen</a:t>
            </a:r>
          </a:p>
        </p:txBody>
      </p:sp>
      <p:sp>
        <p:nvSpPr>
          <p:cNvPr id="4" name="Foliennummernplatzhalter 3"/>
          <p:cNvSpPr>
            <a:spLocks noGrp="1"/>
          </p:cNvSpPr>
          <p:nvPr>
            <p:ph type="sldNum" sz="quarter" idx="5"/>
          </p:nvPr>
        </p:nvSpPr>
        <p:spPr/>
        <p:txBody>
          <a:bodyPr/>
          <a:lstStyle/>
          <a:p>
            <a:fld id="{8C08F672-13E3-4BCD-A65F-F9D66C29D58F}" type="slidenum">
              <a:rPr lang="nl-NL" smtClean="0"/>
              <a:t>33</a:t>
            </a:fld>
            <a:endParaRPr lang="nl-NL" dirty="0"/>
          </a:p>
        </p:txBody>
      </p:sp>
    </p:spTree>
    <p:extLst>
      <p:ext uri="{BB962C8B-B14F-4D97-AF65-F5344CB8AC3E}">
        <p14:creationId xmlns:p14="http://schemas.microsoft.com/office/powerpoint/2010/main" val="3805400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Keine Indikationsstellung für Operationen</a:t>
            </a:r>
          </a:p>
        </p:txBody>
      </p:sp>
      <p:sp>
        <p:nvSpPr>
          <p:cNvPr id="4" name="Foliennummernplatzhalter 3"/>
          <p:cNvSpPr>
            <a:spLocks noGrp="1"/>
          </p:cNvSpPr>
          <p:nvPr>
            <p:ph type="sldNum" sz="quarter" idx="5"/>
          </p:nvPr>
        </p:nvSpPr>
        <p:spPr/>
        <p:txBody>
          <a:bodyPr/>
          <a:lstStyle/>
          <a:p>
            <a:fld id="{8C08F672-13E3-4BCD-A65F-F9D66C29D58F}" type="slidenum">
              <a:rPr lang="nl-NL" smtClean="0"/>
              <a:t>34</a:t>
            </a:fld>
            <a:endParaRPr lang="nl-NL" dirty="0"/>
          </a:p>
        </p:txBody>
      </p:sp>
    </p:spTree>
    <p:extLst>
      <p:ext uri="{BB962C8B-B14F-4D97-AF65-F5344CB8AC3E}">
        <p14:creationId xmlns:p14="http://schemas.microsoft.com/office/powerpoint/2010/main" val="339385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5</a:t>
            </a:fld>
            <a:endParaRPr lang="nl-NL" dirty="0"/>
          </a:p>
        </p:txBody>
      </p:sp>
    </p:spTree>
    <p:extLst>
      <p:ext uri="{BB962C8B-B14F-4D97-AF65-F5344CB8AC3E}">
        <p14:creationId xmlns:p14="http://schemas.microsoft.com/office/powerpoint/2010/main" val="264126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u="none" strike="noStrike" dirty="0">
                <a:solidFill>
                  <a:srgbClr val="333333"/>
                </a:solidFill>
                <a:effectLst/>
                <a:latin typeface="Helvetica Neue" panose="02000503000000020004" pitchFamily="2" charset="0"/>
              </a:rPr>
              <a:t>Kapitel 17 – Sexuelle Gesundheit – Wunsch nach (vollständiger) Transition nicht zwingend</a:t>
            </a:r>
          </a:p>
          <a:p>
            <a:pPr algn="l"/>
            <a:r>
              <a:rPr lang="de-DE" b="0" i="0" u="none" strike="noStrike" dirty="0">
                <a:solidFill>
                  <a:srgbClr val="333333"/>
                </a:solidFill>
                <a:effectLst/>
                <a:latin typeface="Helvetica Neue" panose="02000503000000020004" pitchFamily="2" charset="0"/>
              </a:rPr>
              <a:t>Geschlechtsinkongruenz im Kindesalter ist gekennzeichnet durch eine ausgeprägte Inkongruenz zwischen dem empfundenen/ausgedrückten Geschlecht eines Individuums und dem zugewiesenen Geschlecht bei präpubertären Kindern. Sie umfasst den starken Wunsch, ein anderes als das zugewiesene Geschlecht zu sein; eine starke Abneigung des Kindes gegenüber seiner sexuellen Anatomie oder den erwarteten sekundären Geschlechtsmerkmalen und/oder ein starkes Verlangen nach den primären und/oder erwarteten sekundären Geschlechtsmerkmalen, die dem erlebten Geschlecht entsprechen; und Phantasiespiele, Spielzeug, Spiele oder Aktivitäten und Spielkameraden, die typisch für das erlebte Geschlecht und nicht für das zugewiesene Geschlecht sind. Die Inkongruenz muss etwa 2 Jahre lang bestanden haben. Geschlechtsvariante Verhaltensweisen und Vorlieben allein sind keine Grundlage für die Zuweisung der Diagnose.</a:t>
            </a:r>
          </a:p>
          <a:p>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6</a:t>
            </a:fld>
            <a:endParaRPr lang="nl-NL" dirty="0"/>
          </a:p>
        </p:txBody>
      </p:sp>
    </p:spTree>
    <p:extLst>
      <p:ext uri="{BB962C8B-B14F-4D97-AF65-F5344CB8AC3E}">
        <p14:creationId xmlns:p14="http://schemas.microsoft.com/office/powerpoint/2010/main" val="200884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u="none" strike="noStrike" dirty="0">
                <a:solidFill>
                  <a:srgbClr val="333333"/>
                </a:solidFill>
                <a:effectLst/>
                <a:latin typeface="Helvetica Neue" panose="02000503000000020004" pitchFamily="2" charset="0"/>
              </a:rPr>
              <a:t>Kapitel 17 – Sexuelle Gesundheit</a:t>
            </a:r>
          </a:p>
          <a:p>
            <a:pPr algn="l"/>
            <a:r>
              <a:rPr lang="de-DE" b="0" i="0" u="none" strike="noStrike" dirty="0">
                <a:solidFill>
                  <a:srgbClr val="333333"/>
                </a:solidFill>
                <a:effectLst/>
                <a:latin typeface="Helvetica Neue" panose="02000503000000020004" pitchFamily="2" charset="0"/>
              </a:rPr>
              <a:t>Geschlechtsinkongruenz im Kindesalter ist gekennzeichnet durch eine ausgeprägte Inkongruenz zwischen dem empfundenen/ausgedrückten Geschlecht eines Individuums und dem zugewiesenen Geschlecht bei präpubertären Kindern. Sie umfasst den starken Wunsch, ein anderes als das zugewiesene Geschlecht zu sein; eine starke Abneigung des Kindes gegenüber seiner sexuellen Anatomie oder den erwarteten sekundären Geschlechtsmerkmalen und/oder ein starkes Verlangen nach den primären und/oder erwarteten sekundären Geschlechtsmerkmalen, die dem erlebten Geschlecht entsprechen; und Phantasiespiele, Spielzeug, Spiele oder Aktivitäten und Spielkameraden, die typisch für das erlebte Geschlecht und nicht für das zugewiesene Geschlecht sind. Die Inkongruenz muss etwa 2 Jahre lang bestanden haben. Geschlechtsvariante Verhaltensweisen und Vorlieben allein sind keine Grundlage für die Zuweisung der Diagnose.</a:t>
            </a:r>
          </a:p>
          <a:p>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7</a:t>
            </a:fld>
            <a:endParaRPr lang="nl-NL" dirty="0"/>
          </a:p>
        </p:txBody>
      </p:sp>
    </p:spTree>
    <p:extLst>
      <p:ext uri="{BB962C8B-B14F-4D97-AF65-F5344CB8AC3E}">
        <p14:creationId xmlns:p14="http://schemas.microsoft.com/office/powerpoint/2010/main" val="2798884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Zunahme Fallzahlen international trans-Jungs &gt; trans-Mädchen, Gründe vielfältig</a:t>
            </a:r>
          </a:p>
        </p:txBody>
      </p:sp>
      <p:sp>
        <p:nvSpPr>
          <p:cNvPr id="4" name="Foliennummernplatzhalter 3"/>
          <p:cNvSpPr>
            <a:spLocks noGrp="1"/>
          </p:cNvSpPr>
          <p:nvPr>
            <p:ph type="sldNum" sz="quarter" idx="5"/>
          </p:nvPr>
        </p:nvSpPr>
        <p:spPr/>
        <p:txBody>
          <a:bodyPr/>
          <a:lstStyle/>
          <a:p>
            <a:fld id="{8C08F672-13E3-4BCD-A65F-F9D66C29D58F}" type="slidenum">
              <a:rPr lang="nl-NL" smtClean="0"/>
              <a:t>8</a:t>
            </a:fld>
            <a:endParaRPr lang="nl-NL" dirty="0"/>
          </a:p>
        </p:txBody>
      </p:sp>
    </p:spTree>
    <p:extLst>
      <p:ext uri="{BB962C8B-B14F-4D97-AF65-F5344CB8AC3E}">
        <p14:creationId xmlns:p14="http://schemas.microsoft.com/office/powerpoint/2010/main" val="53176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C08F672-13E3-4BCD-A65F-F9D66C29D58F}" type="slidenum">
              <a:rPr lang="nl-NL" smtClean="0"/>
              <a:t>9</a:t>
            </a:fld>
            <a:endParaRPr lang="nl-NL" dirty="0"/>
          </a:p>
        </p:txBody>
      </p:sp>
    </p:spTree>
    <p:extLst>
      <p:ext uri="{BB962C8B-B14F-4D97-AF65-F5344CB8AC3E}">
        <p14:creationId xmlns:p14="http://schemas.microsoft.com/office/powerpoint/2010/main" val="128868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keine klaren Empfehlungen: Geschlechtsidentität grundsätzlich fluide, weder starke Bestätigung und sofortige Transition in allen Lebensbereichen, noch Verhindern/Verbieten</a:t>
            </a:r>
          </a:p>
          <a:p>
            <a:r>
              <a:rPr lang="de-DE" dirty="0"/>
              <a:t>- Offenheit, nicht zu suggestives oder weit in die Zukunft reichendes Fragen: möchtest du einfach nur einen Rock anziehen oder möchtest du wirklich ein Mädchen sei. Möchtest du mal Brüste haben und Kinder kriegen?</a:t>
            </a:r>
          </a:p>
        </p:txBody>
      </p:sp>
      <p:sp>
        <p:nvSpPr>
          <p:cNvPr id="4" name="Foliennummernplatzhalter 3"/>
          <p:cNvSpPr>
            <a:spLocks noGrp="1"/>
          </p:cNvSpPr>
          <p:nvPr>
            <p:ph type="sldNum" sz="quarter" idx="5"/>
          </p:nvPr>
        </p:nvSpPr>
        <p:spPr/>
        <p:txBody>
          <a:bodyPr/>
          <a:lstStyle/>
          <a:p>
            <a:fld id="{8C08F672-13E3-4BCD-A65F-F9D66C29D58F}" type="slidenum">
              <a:rPr lang="nl-NL" smtClean="0"/>
              <a:t>10</a:t>
            </a:fld>
            <a:endParaRPr lang="nl-NL" dirty="0"/>
          </a:p>
        </p:txBody>
      </p:sp>
    </p:spTree>
    <p:extLst>
      <p:ext uri="{BB962C8B-B14F-4D97-AF65-F5344CB8AC3E}">
        <p14:creationId xmlns:p14="http://schemas.microsoft.com/office/powerpoint/2010/main" val="3980734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Titelfolie mit Bild">
    <p:spTree>
      <p:nvGrpSpPr>
        <p:cNvPr id="1" name=""/>
        <p:cNvGrpSpPr/>
        <p:nvPr/>
      </p:nvGrpSpPr>
      <p:grpSpPr>
        <a:xfrm>
          <a:off x="0" y="0"/>
          <a:ext cx="0" cy="0"/>
          <a:chOff x="0" y="0"/>
          <a:chExt cx="0" cy="0"/>
        </a:xfrm>
      </p:grpSpPr>
      <p:pic>
        <p:nvPicPr>
          <p:cNvPr id="5" name="Picture">
            <a:extLst>
              <a:ext uri="{FF2B5EF4-FFF2-40B4-BE49-F238E27FC236}">
                <a16:creationId xmlns:a16="http://schemas.microsoft.com/office/drawing/2014/main" id="{195C482B-EA63-470A-960E-FCCFB69273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10" b="1615"/>
          <a:stretch/>
        </p:blipFill>
        <p:spPr>
          <a:xfrm>
            <a:off x="0" y="-1"/>
            <a:ext cx="12192000" cy="6858001"/>
          </a:xfrm>
          <a:prstGeom prst="rect">
            <a:avLst/>
          </a:prstGeom>
        </p:spPr>
      </p:pic>
      <p:pic>
        <p:nvPicPr>
          <p:cNvPr id="1046369014" name="Logo" descr="{&quot;templafy&quot;:{&quot;id&quot;:&quot;ec547090-d177-43d7-b962-ed492d31c860&quot;}}"/>
          <p:cNvPicPr>
            <a:picLocks noChangeAspect="1"/>
          </p:cNvPicPr>
          <p:nvPr/>
        </p:nvPicPr>
        <p:blipFill>
          <a:blip r:embed="rId3"/>
          <a:stretch>
            <a:fillRect/>
          </a:stretch>
        </p:blipFill>
        <p:spPr>
          <a:xfrm>
            <a:off x="4899600" y="2451600"/>
            <a:ext cx="2401200" cy="2422800"/>
          </a:xfrm>
          <a:prstGeom prst="rect">
            <a:avLst/>
          </a:prstGeom>
        </p:spPr>
      </p:pic>
      <p:sp>
        <p:nvSpPr>
          <p:cNvPr id="4" name="Titel 1">
            <a:extLst>
              <a:ext uri="{FF2B5EF4-FFF2-40B4-BE49-F238E27FC236}">
                <a16:creationId xmlns:a16="http://schemas.microsoft.com/office/drawing/2014/main" id="{55E4BFCD-CFCF-1CAA-E2C8-13C57AFBE2E9}"/>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rPr>
              <a:t>Titelfolie mit Bild</a:t>
            </a:r>
            <a:endParaRPr lang="de-DE" sz="800" dirty="0">
              <a:solidFill>
                <a:schemeClr val="tx1"/>
              </a:solidFill>
            </a:endParaRPr>
          </a:p>
        </p:txBody>
      </p:sp>
    </p:spTree>
    <p:extLst>
      <p:ext uri="{BB962C8B-B14F-4D97-AF65-F5344CB8AC3E}">
        <p14:creationId xmlns:p14="http://schemas.microsoft.com/office/powerpoint/2010/main" val="198050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seiten (Rot)">
    <p:bg>
      <p:bgPr>
        <a:solidFill>
          <a:schemeClr val="accent6"/>
        </a:solidFill>
        <a:effectLst/>
      </p:bgPr>
    </p:bg>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7DF98CDE-7C24-47C1-80C5-DB5BE2482741}"/>
              </a:ext>
            </a:extLst>
          </p:cNvPr>
          <p:cNvSpPr>
            <a:spLocks noGrp="1"/>
          </p:cNvSpPr>
          <p:nvPr>
            <p:ph type="sldNum" sz="quarter" idx="17"/>
          </p:nvPr>
        </p:nvSpPr>
        <p:spPr/>
        <p:txBody>
          <a:bodyPr/>
          <a:lstStyle>
            <a:lvl1pPr>
              <a:defRPr>
                <a:solidFill>
                  <a:schemeClr val="bg1"/>
                </a:solidFill>
              </a:defRPr>
            </a:lvl1pPr>
          </a:lstStyle>
          <a:p>
            <a:fld id="{9C819A1E-7CFD-44ED-A7EE-35C8DB5FAD42}" type="slidenum">
              <a:rPr lang="de-CH" noProof="0" smtClean="0"/>
              <a:pPr/>
              <a:t>‹Nr.›</a:t>
            </a:fld>
            <a:endParaRPr lang="de-CH" noProof="0"/>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bg1"/>
                </a:solidFill>
                <a:latin typeface="+mj-lt"/>
                <a:cs typeface="Arial" panose="020B0604020202020204" pitchFamily="34" charset="0"/>
              </a:defRPr>
            </a:lvl1pPr>
          </a:lstStyle>
          <a:p>
            <a:pPr lvl="0"/>
            <a:r>
              <a:rPr lang="de-CH" noProof="0" dirty="0"/>
              <a:t>Kapiteluntertitel (fakultativ)</a:t>
            </a:r>
          </a:p>
        </p:txBody>
      </p:sp>
      <p:sp>
        <p:nvSpPr>
          <p:cNvPr id="4" name="Title">
            <a:extLst>
              <a:ext uri="{FF2B5EF4-FFF2-40B4-BE49-F238E27FC236}">
                <a16:creationId xmlns:a16="http://schemas.microsoft.com/office/drawing/2014/main" id="{D2DEF6E4-9B52-4411-97B0-12DE3213D2BA}"/>
              </a:ext>
            </a:extLst>
          </p:cNvPr>
          <p:cNvSpPr>
            <a:spLocks noGrp="1"/>
          </p:cNvSpPr>
          <p:nvPr>
            <p:ph type="title" hasCustomPrompt="1"/>
          </p:nvPr>
        </p:nvSpPr>
        <p:spPr/>
        <p:txBody>
          <a:bodyPr/>
          <a:lstStyle>
            <a:lvl1pPr>
              <a:defRPr>
                <a:solidFill>
                  <a:schemeClr val="bg1"/>
                </a:solidFill>
              </a:defRPr>
            </a:lvl1pPr>
          </a:lstStyle>
          <a:p>
            <a:r>
              <a:rPr lang="de-CH" noProof="0" dirty="0"/>
              <a:t>Kapiteltitel</a:t>
            </a:r>
          </a:p>
        </p:txBody>
      </p:sp>
      <p:pic>
        <p:nvPicPr>
          <p:cNvPr id="2021855189" name="Logo" descr="{&quot;templafy&quot;:{&quot;id&quot;:&quot;ab45209a-a7bf-4dcd-a556-ec82227449c3&quot;}}"/>
          <p:cNvPicPr>
            <a:picLocks noChangeAspect="1"/>
          </p:cNvPicPr>
          <p:nvPr/>
        </p:nvPicPr>
        <p:blipFill>
          <a:blip r:embed="rId2"/>
          <a:stretch>
            <a:fillRect/>
          </a:stretch>
        </p:blipFill>
        <p:spPr>
          <a:xfrm>
            <a:off x="93600" y="306000"/>
            <a:ext cx="1148400" cy="720000"/>
          </a:xfrm>
          <a:prstGeom prst="rect">
            <a:avLst/>
          </a:prstGeom>
        </p:spPr>
      </p:pic>
      <p:sp>
        <p:nvSpPr>
          <p:cNvPr id="5" name="Tijdelijke aanduiding voor datum 4">
            <a:extLst>
              <a:ext uri="{FF2B5EF4-FFF2-40B4-BE49-F238E27FC236}">
                <a16:creationId xmlns:a16="http://schemas.microsoft.com/office/drawing/2014/main" id="{A1F930C3-9F37-79C9-D0A5-DBEBFF9BB5A0}"/>
              </a:ext>
            </a:extLst>
          </p:cNvPr>
          <p:cNvSpPr>
            <a:spLocks noGrp="1"/>
          </p:cNvSpPr>
          <p:nvPr>
            <p:ph type="dt" sz="half" idx="31"/>
          </p:nvPr>
        </p:nvSpPr>
        <p:spPr/>
        <p:txBody>
          <a:bodyPr/>
          <a:lstStyle>
            <a:lvl1pPr>
              <a:defRPr>
                <a:solidFill>
                  <a:schemeClr val="bg1"/>
                </a:solidFill>
              </a:defRPr>
            </a:lvl1pPr>
          </a:lstStyle>
          <a:p>
            <a:r>
              <a:rPr lang="de-CH"/>
              <a:t>18. Januar 2023, Bern</a:t>
            </a:r>
            <a:endParaRPr lang="de-CH" dirty="0"/>
          </a:p>
        </p:txBody>
      </p:sp>
      <p:sp>
        <p:nvSpPr>
          <p:cNvPr id="7" name="Tijdelijke aanduiding voor voettekst 6">
            <a:extLst>
              <a:ext uri="{FF2B5EF4-FFF2-40B4-BE49-F238E27FC236}">
                <a16:creationId xmlns:a16="http://schemas.microsoft.com/office/drawing/2014/main" id="{720ACCDB-C0B3-0A21-4302-5F35D0980035}"/>
              </a:ext>
            </a:extLst>
          </p:cNvPr>
          <p:cNvSpPr>
            <a:spLocks noGrp="1"/>
          </p:cNvSpPr>
          <p:nvPr>
            <p:ph type="ftr" sz="quarter" idx="32"/>
          </p:nvPr>
        </p:nvSpPr>
        <p:spPr/>
        <p:txBody>
          <a:bodyPr/>
          <a:lstStyle>
            <a:lvl1pPr>
              <a:defRPr>
                <a:solidFill>
                  <a:schemeClr val="bg1"/>
                </a:solidFill>
              </a:defRPr>
            </a:lvl1pPr>
          </a:lstStyle>
          <a:p>
            <a:r>
              <a:rPr lang="de-CH"/>
              <a:t>Organisationseinheit</a:t>
            </a:r>
            <a:endParaRPr lang="de-CH" dirty="0"/>
          </a:p>
        </p:txBody>
      </p:sp>
    </p:spTree>
    <p:extLst>
      <p:ext uri="{BB962C8B-B14F-4D97-AF65-F5344CB8AC3E}">
        <p14:creationId xmlns:p14="http://schemas.microsoft.com/office/powerpoint/2010/main" val="234088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seiten (Grau)">
    <p:bg>
      <p:bgPr>
        <a:solidFill>
          <a:srgbClr val="646363"/>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6B217D56-9F23-4A1F-A948-17905D6B6D6F}"/>
              </a:ext>
            </a:extLst>
          </p:cNvPr>
          <p:cNvSpPr>
            <a:spLocks noGrp="1"/>
          </p:cNvSpPr>
          <p:nvPr>
            <p:ph type="sldNum" sz="quarter" idx="15"/>
          </p:nvPr>
        </p:nvSpPr>
        <p:spPr/>
        <p:txBody>
          <a:bodyPr/>
          <a:lstStyle>
            <a:lvl1pPr>
              <a:defRPr>
                <a:solidFill>
                  <a:schemeClr val="bg1"/>
                </a:solidFill>
              </a:defRPr>
            </a:lvl1pPr>
          </a:lstStyle>
          <a:p>
            <a:fld id="{9C819A1E-7CFD-44ED-A7EE-35C8DB5FAD42}" type="slidenum">
              <a:rPr lang="de-CH" noProof="0" smtClean="0"/>
              <a:pPr/>
              <a:t>‹Nr.›</a:t>
            </a:fld>
            <a:endParaRPr lang="de-CH" noProof="0" dirty="0"/>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bg1"/>
                </a:solidFill>
                <a:latin typeface="+mj-lt"/>
                <a:cs typeface="Arial" panose="020B0604020202020204" pitchFamily="34" charset="0"/>
              </a:defRPr>
            </a:lvl1pPr>
          </a:lstStyle>
          <a:p>
            <a:pPr lvl="0"/>
            <a:r>
              <a:rPr lang="de-CH" noProof="0" dirty="0"/>
              <a:t>Kapiteluntertitel (fakultativ)</a:t>
            </a:r>
          </a:p>
        </p:txBody>
      </p:sp>
      <p:sp>
        <p:nvSpPr>
          <p:cNvPr id="4" name="Title">
            <a:extLst>
              <a:ext uri="{FF2B5EF4-FFF2-40B4-BE49-F238E27FC236}">
                <a16:creationId xmlns:a16="http://schemas.microsoft.com/office/drawing/2014/main" id="{D2DEF6E4-9B52-4411-97B0-12DE3213D2BA}"/>
              </a:ext>
            </a:extLst>
          </p:cNvPr>
          <p:cNvSpPr>
            <a:spLocks noGrp="1"/>
          </p:cNvSpPr>
          <p:nvPr>
            <p:ph type="title" hasCustomPrompt="1"/>
          </p:nvPr>
        </p:nvSpPr>
        <p:spPr/>
        <p:txBody>
          <a:bodyPr/>
          <a:lstStyle>
            <a:lvl1pPr>
              <a:defRPr>
                <a:solidFill>
                  <a:schemeClr val="bg1"/>
                </a:solidFill>
              </a:defRPr>
            </a:lvl1pPr>
          </a:lstStyle>
          <a:p>
            <a:r>
              <a:rPr lang="de-CH" noProof="0" dirty="0"/>
              <a:t>Kapiteltitel</a:t>
            </a:r>
          </a:p>
        </p:txBody>
      </p:sp>
      <p:pic>
        <p:nvPicPr>
          <p:cNvPr id="1460815751" name="Logo" descr="{&quot;templafy&quot;:{&quot;id&quot;:&quot;61c05eb1-46c5-4e53-a704-72593f084add&quot;}}"/>
          <p:cNvPicPr>
            <a:picLocks noChangeAspect="1"/>
          </p:cNvPicPr>
          <p:nvPr/>
        </p:nvPicPr>
        <p:blipFill>
          <a:blip r:embed="rId2"/>
          <a:stretch>
            <a:fillRect/>
          </a:stretch>
        </p:blipFill>
        <p:spPr>
          <a:xfrm>
            <a:off x="93600" y="306000"/>
            <a:ext cx="1148400" cy="720000"/>
          </a:xfrm>
          <a:prstGeom prst="rect">
            <a:avLst/>
          </a:prstGeom>
        </p:spPr>
      </p:pic>
      <p:sp>
        <p:nvSpPr>
          <p:cNvPr id="12" name="Tijdelijke aanduiding voor datum 11">
            <a:extLst>
              <a:ext uri="{FF2B5EF4-FFF2-40B4-BE49-F238E27FC236}">
                <a16:creationId xmlns:a16="http://schemas.microsoft.com/office/drawing/2014/main" id="{109FFC90-7363-F59E-9D01-3AABA8EE338E}"/>
              </a:ext>
            </a:extLst>
          </p:cNvPr>
          <p:cNvSpPr>
            <a:spLocks noGrp="1"/>
          </p:cNvSpPr>
          <p:nvPr>
            <p:ph type="dt" sz="half" idx="31"/>
          </p:nvPr>
        </p:nvSpPr>
        <p:spPr/>
        <p:txBody>
          <a:bodyPr/>
          <a:lstStyle>
            <a:lvl1pPr>
              <a:defRPr>
                <a:solidFill>
                  <a:schemeClr val="bg1"/>
                </a:solidFill>
              </a:defRPr>
            </a:lvl1pPr>
          </a:lstStyle>
          <a:p>
            <a:r>
              <a:rPr lang="de-CH"/>
              <a:t>18. Januar 2023, Bern</a:t>
            </a:r>
            <a:endParaRPr lang="de-CH" dirty="0"/>
          </a:p>
        </p:txBody>
      </p:sp>
      <p:sp>
        <p:nvSpPr>
          <p:cNvPr id="13" name="Tijdelijke aanduiding voor voettekst 12">
            <a:extLst>
              <a:ext uri="{FF2B5EF4-FFF2-40B4-BE49-F238E27FC236}">
                <a16:creationId xmlns:a16="http://schemas.microsoft.com/office/drawing/2014/main" id="{2CA55905-23AB-8FF5-A7C9-6E846DE6EB7E}"/>
              </a:ext>
            </a:extLst>
          </p:cNvPr>
          <p:cNvSpPr>
            <a:spLocks noGrp="1"/>
          </p:cNvSpPr>
          <p:nvPr>
            <p:ph type="ftr" sz="quarter" idx="32"/>
          </p:nvPr>
        </p:nvSpPr>
        <p:spPr/>
        <p:txBody>
          <a:bodyPr/>
          <a:lstStyle>
            <a:lvl1pPr>
              <a:defRPr>
                <a:solidFill>
                  <a:schemeClr val="bg1"/>
                </a:solidFill>
              </a:defRPr>
            </a:lvl1pPr>
          </a:lstStyle>
          <a:p>
            <a:r>
              <a:rPr lang="de-CH"/>
              <a:t>Organisationseinheit</a:t>
            </a:r>
            <a:endParaRPr lang="de-CH" dirty="0"/>
          </a:p>
        </p:txBody>
      </p:sp>
    </p:spTree>
    <p:extLst>
      <p:ext uri="{BB962C8B-B14F-4D97-AF65-F5344CB8AC3E}">
        <p14:creationId xmlns:p14="http://schemas.microsoft.com/office/powerpoint/2010/main" val="4260844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Text">
            <a:extLst>
              <a:ext uri="{FF2B5EF4-FFF2-40B4-BE49-F238E27FC236}">
                <a16:creationId xmlns:a16="http://schemas.microsoft.com/office/drawing/2014/main" id="{D8E2A40A-BBB1-4118-AFA7-75CE56FDBD7A}"/>
              </a:ext>
            </a:extLst>
          </p:cNvPr>
          <p:cNvSpPr>
            <a:spLocks noGrp="1"/>
          </p:cNvSpPr>
          <p:nvPr>
            <p:ph idx="1" hasCustomPrompt="1"/>
          </p:nvPr>
        </p:nvSpPr>
        <p:spPr>
          <a:xfrm>
            <a:off x="1062736" y="2042635"/>
            <a:ext cx="10515600" cy="4351338"/>
          </a:xfrm>
          <a:prstGeom prst="rect">
            <a:avLst/>
          </a:prstGeom>
        </p:spPr>
        <p:txBody>
          <a:bodyPr vert="horz" lIns="91440" tIns="45720" rIns="91440" bIns="45720" rtlCol="0">
            <a:noAutofit/>
          </a:bodyPr>
          <a:lstStyle>
            <a:lvl1pPr>
              <a:spcAft>
                <a:spcPts val="600"/>
              </a:spcAft>
              <a:defRPr sz="2600">
                <a:latin typeface="+mn-lt"/>
              </a:defRPr>
            </a:lvl1pPr>
            <a:lvl2pPr marL="324000">
              <a:spcAft>
                <a:spcPts val="600"/>
              </a:spcAft>
              <a:defRPr sz="2600">
                <a:latin typeface="+mn-lt"/>
              </a:defRPr>
            </a:lvl2pPr>
            <a:lvl3pPr marL="684000">
              <a:spcAft>
                <a:spcPts val="600"/>
              </a:spcAft>
              <a:defRPr sz="2600"/>
            </a:lvl3pPr>
            <a:lvl4pPr marL="1008000">
              <a:spcAft>
                <a:spcPts val="600"/>
              </a:spcAft>
              <a:defRPr sz="2600"/>
            </a:lvl4pPr>
            <a:lvl5pPr marL="1332000">
              <a:spcAft>
                <a:spcPts val="600"/>
              </a:spcAft>
              <a:defRPr sz="2600"/>
            </a:lvl5pPr>
          </a:lstStyle>
          <a:p>
            <a:pPr lvl="0"/>
            <a:r>
              <a:rPr lang="de-CH" noProof="0" dirty="0"/>
              <a:t>Inhalt hinzufügen</a:t>
            </a:r>
          </a:p>
        </p:txBody>
      </p:sp>
      <p:sp>
        <p:nvSpPr>
          <p:cNvPr id="16" name="Subtitle">
            <a:extLst>
              <a:ext uri="{FF2B5EF4-FFF2-40B4-BE49-F238E27FC236}">
                <a16:creationId xmlns:a16="http://schemas.microsoft.com/office/drawing/2014/main" id="{C920BAB7-1FB4-4BAB-8FD4-CB13A5B44986}"/>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rgbClr val="9D9D9C"/>
                </a:solidFill>
                <a:latin typeface="+mn-lt"/>
                <a:cs typeface="Arial" panose="020B0604020202020204" pitchFamily="34" charset="0"/>
              </a:defRPr>
            </a:lvl1pPr>
          </a:lstStyle>
          <a:p>
            <a:pPr lvl="0"/>
            <a:r>
              <a:rPr lang="de-CH" noProof="0" dirty="0"/>
              <a:t>Untertitel (fakultativ)</a:t>
            </a:r>
          </a:p>
        </p:txBody>
      </p:sp>
      <p:sp>
        <p:nvSpPr>
          <p:cNvPr id="2" name="Title">
            <a:extLst>
              <a:ext uri="{FF2B5EF4-FFF2-40B4-BE49-F238E27FC236}">
                <a16:creationId xmlns:a16="http://schemas.microsoft.com/office/drawing/2014/main" id="{04ABA236-C13C-45D6-A4EB-05DE88EE2D20}"/>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10" name="Tijdelijke aanduiding voor datum 9">
            <a:extLst>
              <a:ext uri="{FF2B5EF4-FFF2-40B4-BE49-F238E27FC236}">
                <a16:creationId xmlns:a16="http://schemas.microsoft.com/office/drawing/2014/main" id="{87CFF00B-D37B-FAF5-A9E7-ED64F5E3E0D7}"/>
              </a:ext>
            </a:extLst>
          </p:cNvPr>
          <p:cNvSpPr>
            <a:spLocks noGrp="1"/>
          </p:cNvSpPr>
          <p:nvPr>
            <p:ph type="dt" sz="half" idx="31"/>
          </p:nvPr>
        </p:nvSpPr>
        <p:spPr/>
        <p:txBody>
          <a:bodyPr/>
          <a:lstStyle/>
          <a:p>
            <a:r>
              <a:rPr lang="de-CH"/>
              <a:t>18. Januar 2023, Bern</a:t>
            </a:r>
            <a:endParaRPr lang="de-CH" dirty="0"/>
          </a:p>
        </p:txBody>
      </p:sp>
      <p:sp>
        <p:nvSpPr>
          <p:cNvPr id="11" name="Tijdelijke aanduiding voor voettekst 10">
            <a:extLst>
              <a:ext uri="{FF2B5EF4-FFF2-40B4-BE49-F238E27FC236}">
                <a16:creationId xmlns:a16="http://schemas.microsoft.com/office/drawing/2014/main" id="{4FA7217C-1F27-BB73-A400-0FEEA4F3E031}"/>
              </a:ext>
            </a:extLst>
          </p:cNvPr>
          <p:cNvSpPr>
            <a:spLocks noGrp="1"/>
          </p:cNvSpPr>
          <p:nvPr>
            <p:ph type="ftr" sz="quarter" idx="32"/>
          </p:nvPr>
        </p:nvSpPr>
        <p:spPr/>
        <p:txBody>
          <a:bodyPr/>
          <a:lstStyle/>
          <a:p>
            <a:r>
              <a:rPr lang="de-CH"/>
              <a:t>Organisationseinheit</a:t>
            </a:r>
            <a:endParaRPr lang="de-CH" dirty="0"/>
          </a:p>
        </p:txBody>
      </p:sp>
      <p:sp>
        <p:nvSpPr>
          <p:cNvPr id="12" name="Tijdelijke aanduiding voor dianummer 11">
            <a:extLst>
              <a:ext uri="{FF2B5EF4-FFF2-40B4-BE49-F238E27FC236}">
                <a16:creationId xmlns:a16="http://schemas.microsoft.com/office/drawing/2014/main" id="{D31504D9-AF38-3FBE-652D-3643D1FC483C}"/>
              </a:ext>
            </a:extLst>
          </p:cNvPr>
          <p:cNvSpPr>
            <a:spLocks noGrp="1"/>
          </p:cNvSpPr>
          <p:nvPr>
            <p:ph type="sldNum" sz="quarter" idx="33"/>
          </p:nvPr>
        </p:nvSpPr>
        <p:spPr/>
        <p:txBody>
          <a:bodyPr/>
          <a:lstStyle/>
          <a:p>
            <a:fld id="{9C819A1E-7CFD-44ED-A7EE-35C8DB5FAD42}" type="slidenum">
              <a:rPr lang="de-CH" smtClean="0"/>
              <a:pPr/>
              <a:t>‹Nr.›</a:t>
            </a:fld>
            <a:endParaRPr lang="de-CH" dirty="0"/>
          </a:p>
        </p:txBody>
      </p:sp>
    </p:spTree>
    <p:extLst>
      <p:ext uri="{BB962C8B-B14F-4D97-AF65-F5344CB8AC3E}">
        <p14:creationId xmlns:p14="http://schemas.microsoft.com/office/powerpoint/2010/main" val="379148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ohne Untertitel)">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E14406F-DC93-4A53-9C07-EC77106573C1}"/>
              </a:ext>
            </a:extLst>
          </p:cNvPr>
          <p:cNvSpPr>
            <a:spLocks noGrp="1"/>
          </p:cNvSpPr>
          <p:nvPr>
            <p:ph type="sldNum" sz="quarter" idx="10"/>
          </p:nvPr>
        </p:nvSpPr>
        <p:spPr/>
        <p:txBody>
          <a:bodyPr/>
          <a:lstStyle/>
          <a:p>
            <a:fld id="{9C819A1E-7CFD-44ED-A7EE-35C8DB5FAD42}" type="slidenum">
              <a:rPr lang="de-CH" noProof="0" smtClean="0"/>
              <a:pPr/>
              <a:t>‹Nr.›</a:t>
            </a:fld>
            <a:endParaRPr lang="de-CH" noProof="0" dirty="0"/>
          </a:p>
        </p:txBody>
      </p:sp>
      <p:sp>
        <p:nvSpPr>
          <p:cNvPr id="8" name="Text">
            <a:extLst>
              <a:ext uri="{FF2B5EF4-FFF2-40B4-BE49-F238E27FC236}">
                <a16:creationId xmlns:a16="http://schemas.microsoft.com/office/drawing/2014/main" id="{D8E2A40A-BBB1-4118-AFA7-75CE56FDBD7A}"/>
              </a:ext>
            </a:extLst>
          </p:cNvPr>
          <p:cNvSpPr>
            <a:spLocks noGrp="1"/>
          </p:cNvSpPr>
          <p:nvPr>
            <p:ph idx="1" hasCustomPrompt="1"/>
          </p:nvPr>
        </p:nvSpPr>
        <p:spPr>
          <a:xfrm>
            <a:off x="1062736" y="1422875"/>
            <a:ext cx="10515600" cy="4351338"/>
          </a:xfrm>
          <a:prstGeom prst="rect">
            <a:avLst/>
          </a:prstGeom>
        </p:spPr>
        <p:txBody>
          <a:bodyPr vert="horz" lIns="91440" tIns="45720" rIns="91440" bIns="45720" rtlCol="0">
            <a:noAutofit/>
          </a:bodyPr>
          <a:lstStyle>
            <a:lvl1pPr>
              <a:spcAft>
                <a:spcPts val="600"/>
              </a:spcAft>
              <a:defRPr sz="2600">
                <a:latin typeface="+mn-lt"/>
              </a:defRPr>
            </a:lvl1pPr>
            <a:lvl2pPr marL="324000">
              <a:spcAft>
                <a:spcPts val="600"/>
              </a:spcAft>
              <a:defRPr sz="2600">
                <a:latin typeface="+mn-lt"/>
              </a:defRPr>
            </a:lvl2pPr>
            <a:lvl3pPr marL="684000">
              <a:spcAft>
                <a:spcPts val="600"/>
              </a:spcAft>
              <a:defRPr sz="2600"/>
            </a:lvl3pPr>
            <a:lvl4pPr marL="1008000">
              <a:spcAft>
                <a:spcPts val="600"/>
              </a:spcAft>
              <a:defRPr sz="2600"/>
            </a:lvl4pPr>
            <a:lvl5pPr marL="1332000">
              <a:spcAft>
                <a:spcPts val="600"/>
              </a:spcAft>
              <a:defRPr sz="2600"/>
            </a:lvl5pPr>
          </a:lstStyle>
          <a:p>
            <a:pPr lvl="0"/>
            <a:r>
              <a:rPr lang="de-CH" noProof="0" dirty="0"/>
              <a:t>Inhalt hinzufügen</a:t>
            </a:r>
          </a:p>
        </p:txBody>
      </p:sp>
      <p:sp>
        <p:nvSpPr>
          <p:cNvPr id="2" name="Title">
            <a:extLst>
              <a:ext uri="{FF2B5EF4-FFF2-40B4-BE49-F238E27FC236}">
                <a16:creationId xmlns:a16="http://schemas.microsoft.com/office/drawing/2014/main" id="{04ABA236-C13C-45D6-A4EB-05DE88EE2D20}"/>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6" name="Tijdelijke aanduiding voor datum 5">
            <a:extLst>
              <a:ext uri="{FF2B5EF4-FFF2-40B4-BE49-F238E27FC236}">
                <a16:creationId xmlns:a16="http://schemas.microsoft.com/office/drawing/2014/main" id="{A295BA5C-4DFE-D8B6-F8B3-87DCAA1410A5}"/>
              </a:ext>
            </a:extLst>
          </p:cNvPr>
          <p:cNvSpPr>
            <a:spLocks noGrp="1"/>
          </p:cNvSpPr>
          <p:nvPr>
            <p:ph type="dt" sz="half" idx="31"/>
          </p:nvPr>
        </p:nvSpPr>
        <p:spPr/>
        <p:txBody>
          <a:bodyPr/>
          <a:lstStyle/>
          <a:p>
            <a:r>
              <a:rPr lang="de-CH"/>
              <a:t>18. Januar 2023, Bern</a:t>
            </a:r>
            <a:endParaRPr lang="de-CH" dirty="0"/>
          </a:p>
        </p:txBody>
      </p:sp>
      <p:sp>
        <p:nvSpPr>
          <p:cNvPr id="7" name="Tijdelijke aanduiding voor voettekst 6">
            <a:extLst>
              <a:ext uri="{FF2B5EF4-FFF2-40B4-BE49-F238E27FC236}">
                <a16:creationId xmlns:a16="http://schemas.microsoft.com/office/drawing/2014/main" id="{71083AF6-6C4D-28F9-7BC0-AC8E4F08CAD0}"/>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218262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Spalten">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F192B501-1AD2-4D7C-9442-2A5BE5F07D28}"/>
              </a:ext>
            </a:extLst>
          </p:cNvPr>
          <p:cNvSpPr>
            <a:spLocks noGrp="1"/>
          </p:cNvSpPr>
          <p:nvPr>
            <p:ph type="sldNum" sz="quarter" idx="15"/>
          </p:nvPr>
        </p:nvSpPr>
        <p:spPr/>
        <p:txBody>
          <a:bodyPr/>
          <a:lstStyle/>
          <a:p>
            <a:fld id="{9C819A1E-7CFD-44ED-A7EE-35C8DB5FAD42}" type="slidenum">
              <a:rPr lang="de-CH" noProof="0" smtClean="0"/>
              <a:pPr/>
              <a:t>‹Nr.›</a:t>
            </a:fld>
            <a:endParaRPr lang="de-CH" noProof="0"/>
          </a:p>
        </p:txBody>
      </p:sp>
      <p:sp>
        <p:nvSpPr>
          <p:cNvPr id="4" name="Text right">
            <a:extLst>
              <a:ext uri="{FF2B5EF4-FFF2-40B4-BE49-F238E27FC236}">
                <a16:creationId xmlns:a16="http://schemas.microsoft.com/office/drawing/2014/main" id="{06CD3D0C-D4D1-4875-BB7B-BDA878B42894}"/>
              </a:ext>
            </a:extLst>
          </p:cNvPr>
          <p:cNvSpPr>
            <a:spLocks noGrp="1"/>
          </p:cNvSpPr>
          <p:nvPr>
            <p:ph sz="half" idx="2" hasCustomPrompt="1"/>
          </p:nvPr>
        </p:nvSpPr>
        <p:spPr>
          <a:xfrm>
            <a:off x="6527800" y="2038985"/>
            <a:ext cx="5057480" cy="4351338"/>
          </a:xfrm>
        </p:spPr>
        <p:txBody>
          <a:bodyPr>
            <a:noAutofit/>
          </a:bodyPr>
          <a:lstStyle>
            <a:lvl1pPr marL="0" indent="0" algn="l">
              <a:lnSpc>
                <a:spcPts val="3200"/>
              </a:lnSpc>
              <a:buFont typeface="Arial" panose="020B0604020202020204" pitchFamily="34" charset="0"/>
              <a:buNone/>
              <a:defRPr sz="2600" spc="20" baseline="0"/>
            </a:lvl1pPr>
          </a:lstStyle>
          <a:p>
            <a:pPr lvl="0"/>
            <a:r>
              <a:rPr lang="de-CH" noProof="0" dirty="0"/>
              <a:t>Inhalt hinzufügen</a:t>
            </a:r>
          </a:p>
          <a:p>
            <a:pPr algn="l"/>
            <a:endParaRPr lang="de-CH" noProof="0" dirty="0"/>
          </a:p>
        </p:txBody>
      </p:sp>
      <p:sp>
        <p:nvSpPr>
          <p:cNvPr id="3" name="Text left">
            <a:extLst>
              <a:ext uri="{FF2B5EF4-FFF2-40B4-BE49-F238E27FC236}">
                <a16:creationId xmlns:a16="http://schemas.microsoft.com/office/drawing/2014/main" id="{AC0B7127-FA76-4553-9FAF-1E1BE6C7AC0A}"/>
              </a:ext>
            </a:extLst>
          </p:cNvPr>
          <p:cNvSpPr>
            <a:spLocks noGrp="1"/>
          </p:cNvSpPr>
          <p:nvPr>
            <p:ph sz="half" idx="1" hasCustomPrompt="1"/>
          </p:nvPr>
        </p:nvSpPr>
        <p:spPr>
          <a:xfrm>
            <a:off x="1071880" y="2038985"/>
            <a:ext cx="5181600" cy="4351338"/>
          </a:xfrm>
        </p:spPr>
        <p:txBody>
          <a:bodyPr>
            <a:noAutofit/>
          </a:bodyPr>
          <a:lstStyle>
            <a:lvl1pPr algn="l">
              <a:lnSpc>
                <a:spcPts val="3200"/>
              </a:lnSpc>
              <a:defRPr sz="2600" spc="20" baseline="0"/>
            </a:lvl1pPr>
          </a:lstStyle>
          <a:p>
            <a:pPr lvl="0"/>
            <a:r>
              <a:rPr lang="de-CH" noProof="0" dirty="0"/>
              <a:t>Inhalt hinzufügen</a:t>
            </a:r>
          </a:p>
        </p:txBody>
      </p:sp>
      <p:sp>
        <p:nvSpPr>
          <p:cNvPr id="11" name="Subtitle">
            <a:extLst>
              <a:ext uri="{FF2B5EF4-FFF2-40B4-BE49-F238E27FC236}">
                <a16:creationId xmlns:a16="http://schemas.microsoft.com/office/drawing/2014/main" id="{243EB6CE-14F4-412E-8770-2B868A8B9B37}"/>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rgbClr val="9D9D9C"/>
                </a:solidFill>
                <a:latin typeface="+mn-lt"/>
                <a:cs typeface="Arial" panose="020B0604020202020204" pitchFamily="34" charset="0"/>
              </a:defRPr>
            </a:lvl1pPr>
          </a:lstStyle>
          <a:p>
            <a:pPr lvl="0"/>
            <a:r>
              <a:rPr lang="de-CH" noProof="0" dirty="0"/>
              <a:t>Untertitel (fakultativ)</a:t>
            </a:r>
          </a:p>
        </p:txBody>
      </p:sp>
      <p:sp>
        <p:nvSpPr>
          <p:cNvPr id="2" name="Title">
            <a:extLst>
              <a:ext uri="{FF2B5EF4-FFF2-40B4-BE49-F238E27FC236}">
                <a16:creationId xmlns:a16="http://schemas.microsoft.com/office/drawing/2014/main" id="{5214DED6-35DF-4092-8EEE-D8D0D6936D38}"/>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8" name="Tijdelijke aanduiding voor datum 7">
            <a:extLst>
              <a:ext uri="{FF2B5EF4-FFF2-40B4-BE49-F238E27FC236}">
                <a16:creationId xmlns:a16="http://schemas.microsoft.com/office/drawing/2014/main" id="{8B07A3C1-B521-B505-717C-E9D9380868FF}"/>
              </a:ext>
            </a:extLst>
          </p:cNvPr>
          <p:cNvSpPr>
            <a:spLocks noGrp="1"/>
          </p:cNvSpPr>
          <p:nvPr>
            <p:ph type="dt" sz="half" idx="31"/>
          </p:nvPr>
        </p:nvSpPr>
        <p:spPr/>
        <p:txBody>
          <a:bodyPr/>
          <a:lstStyle/>
          <a:p>
            <a:r>
              <a:rPr lang="de-CH"/>
              <a:t>18. Januar 2023, Bern</a:t>
            </a:r>
            <a:endParaRPr lang="de-CH" dirty="0"/>
          </a:p>
        </p:txBody>
      </p:sp>
      <p:sp>
        <p:nvSpPr>
          <p:cNvPr id="9" name="Tijdelijke aanduiding voor voettekst 8">
            <a:extLst>
              <a:ext uri="{FF2B5EF4-FFF2-40B4-BE49-F238E27FC236}">
                <a16:creationId xmlns:a16="http://schemas.microsoft.com/office/drawing/2014/main" id="{74B095D2-BCCB-B492-12DC-19820FC1A7BB}"/>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2044417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Objekt">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B1591914-F48E-4047-B3A6-F5F93D8F9E69}"/>
              </a:ext>
            </a:extLst>
          </p:cNvPr>
          <p:cNvSpPr>
            <a:spLocks noGrp="1"/>
          </p:cNvSpPr>
          <p:nvPr>
            <p:ph type="sldNum" sz="quarter" idx="10"/>
          </p:nvPr>
        </p:nvSpPr>
        <p:spPr/>
        <p:txBody>
          <a:bodyPr/>
          <a:lstStyle/>
          <a:p>
            <a:fld id="{9C819A1E-7CFD-44ED-A7EE-35C8DB5FAD42}" type="slidenum">
              <a:rPr lang="de-CH" noProof="0" smtClean="0"/>
              <a:pPr/>
              <a:t>‹Nr.›</a:t>
            </a:fld>
            <a:endParaRPr lang="de-CH" noProof="0" dirty="0"/>
          </a:p>
        </p:txBody>
      </p:sp>
      <p:sp>
        <p:nvSpPr>
          <p:cNvPr id="3" name="Content">
            <a:extLst>
              <a:ext uri="{FF2B5EF4-FFF2-40B4-BE49-F238E27FC236}">
                <a16:creationId xmlns:a16="http://schemas.microsoft.com/office/drawing/2014/main" id="{CBDA5DC1-D9CA-4B37-B284-FDA1A1DA7DC2}"/>
              </a:ext>
            </a:extLst>
          </p:cNvPr>
          <p:cNvSpPr>
            <a:spLocks noGrp="1"/>
          </p:cNvSpPr>
          <p:nvPr>
            <p:ph idx="1" hasCustomPrompt="1"/>
          </p:nvPr>
        </p:nvSpPr>
        <p:spPr>
          <a:xfrm>
            <a:off x="1071881" y="1293060"/>
            <a:ext cx="10515600" cy="4995980"/>
          </a:xfrm>
          <a:solidFill>
            <a:schemeClr val="bg2"/>
          </a:solidFill>
        </p:spPr>
        <p:txBody>
          <a:bodyPr anchor="ctr">
            <a:noAutofit/>
          </a:bodyPr>
          <a:lstStyle>
            <a:lvl1pPr algn="ctr">
              <a:defRPr sz="1200" b="1"/>
            </a:lvl1pPr>
          </a:lstStyle>
          <a:p>
            <a:pPr lvl="0"/>
            <a:r>
              <a:rPr lang="de-CH" noProof="0" dirty="0"/>
              <a:t>((Bild, Grafik))</a:t>
            </a:r>
          </a:p>
        </p:txBody>
      </p:sp>
      <p:sp>
        <p:nvSpPr>
          <p:cNvPr id="2" name="Title">
            <a:extLst>
              <a:ext uri="{FF2B5EF4-FFF2-40B4-BE49-F238E27FC236}">
                <a16:creationId xmlns:a16="http://schemas.microsoft.com/office/drawing/2014/main" id="{1A93C6CF-9644-457B-BFCB-28FD390E4624}"/>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7" name="Tijdelijke aanduiding voor datum 6">
            <a:extLst>
              <a:ext uri="{FF2B5EF4-FFF2-40B4-BE49-F238E27FC236}">
                <a16:creationId xmlns:a16="http://schemas.microsoft.com/office/drawing/2014/main" id="{0D6FE230-28D5-BBEB-2902-578E7C54E693}"/>
              </a:ext>
            </a:extLst>
          </p:cNvPr>
          <p:cNvSpPr>
            <a:spLocks noGrp="1"/>
          </p:cNvSpPr>
          <p:nvPr>
            <p:ph type="dt" sz="half" idx="31"/>
          </p:nvPr>
        </p:nvSpPr>
        <p:spPr/>
        <p:txBody>
          <a:bodyPr/>
          <a:lstStyle/>
          <a:p>
            <a:r>
              <a:rPr lang="de-CH"/>
              <a:t>18. Januar 2023, Bern</a:t>
            </a:r>
            <a:endParaRPr lang="de-CH" dirty="0"/>
          </a:p>
        </p:txBody>
      </p:sp>
      <p:sp>
        <p:nvSpPr>
          <p:cNvPr id="8" name="Tijdelijke aanduiding voor voettekst 7">
            <a:extLst>
              <a:ext uri="{FF2B5EF4-FFF2-40B4-BE49-F238E27FC236}">
                <a16:creationId xmlns:a16="http://schemas.microsoft.com/office/drawing/2014/main" id="{FF78E98C-F768-5D86-B490-A2BDBD345AD7}"/>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1492207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Inhalt und Objekt">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436E527F-C7AF-47DB-A851-E001347166D1}"/>
              </a:ext>
            </a:extLst>
          </p:cNvPr>
          <p:cNvSpPr>
            <a:spLocks noGrp="1"/>
          </p:cNvSpPr>
          <p:nvPr>
            <p:ph type="sldNum" sz="quarter" idx="15"/>
          </p:nvPr>
        </p:nvSpPr>
        <p:spPr/>
        <p:txBody>
          <a:bodyPr/>
          <a:lstStyle/>
          <a:p>
            <a:fld id="{9C819A1E-7CFD-44ED-A7EE-35C8DB5FAD42}" type="slidenum">
              <a:rPr lang="de-CH" noProof="0" smtClean="0"/>
              <a:pPr/>
              <a:t>‹Nr.›</a:t>
            </a:fld>
            <a:endParaRPr lang="de-CH" noProof="0" dirty="0"/>
          </a:p>
        </p:txBody>
      </p:sp>
      <p:sp>
        <p:nvSpPr>
          <p:cNvPr id="12" name="Content right">
            <a:extLst>
              <a:ext uri="{FF2B5EF4-FFF2-40B4-BE49-F238E27FC236}">
                <a16:creationId xmlns:a16="http://schemas.microsoft.com/office/drawing/2014/main" id="{7B630F5E-F778-4C6B-BBDF-88319CFE6234}"/>
              </a:ext>
            </a:extLst>
          </p:cNvPr>
          <p:cNvSpPr>
            <a:spLocks noGrp="1"/>
          </p:cNvSpPr>
          <p:nvPr>
            <p:ph sz="quarter" idx="4" hasCustomPrompt="1"/>
          </p:nvPr>
        </p:nvSpPr>
        <p:spPr>
          <a:xfrm>
            <a:off x="6621780" y="2153920"/>
            <a:ext cx="5092700" cy="4137660"/>
          </a:xfrm>
          <a:solidFill>
            <a:schemeClr val="bg2"/>
          </a:solidFill>
        </p:spPr>
        <p:txBody>
          <a:bodyPr anchor="ctr">
            <a:noAutofit/>
          </a:bodyPr>
          <a:lstStyle>
            <a:lvl1pPr algn="ctr">
              <a:defRPr sz="1200" b="1"/>
            </a:lvl1pPr>
          </a:lstStyle>
          <a:p>
            <a:pPr lvl="0"/>
            <a:r>
              <a:rPr lang="de-CH" noProof="0" dirty="0"/>
              <a:t>((Bild, </a:t>
            </a:r>
            <a:r>
              <a:rPr lang="de-CH" noProof="0" dirty="0" err="1"/>
              <a:t>Grafiek</a:t>
            </a:r>
            <a:r>
              <a:rPr lang="de-CH" noProof="0" dirty="0"/>
              <a:t>))</a:t>
            </a:r>
          </a:p>
        </p:txBody>
      </p:sp>
      <p:sp>
        <p:nvSpPr>
          <p:cNvPr id="3" name="Text left">
            <a:extLst>
              <a:ext uri="{FF2B5EF4-FFF2-40B4-BE49-F238E27FC236}">
                <a16:creationId xmlns:a16="http://schemas.microsoft.com/office/drawing/2014/main" id="{AC0B7127-FA76-4553-9FAF-1E1BE6C7AC0A}"/>
              </a:ext>
            </a:extLst>
          </p:cNvPr>
          <p:cNvSpPr>
            <a:spLocks noGrp="1"/>
          </p:cNvSpPr>
          <p:nvPr>
            <p:ph sz="half" idx="1" hasCustomPrompt="1"/>
          </p:nvPr>
        </p:nvSpPr>
        <p:spPr>
          <a:xfrm>
            <a:off x="1071880" y="2038985"/>
            <a:ext cx="5181600" cy="4351338"/>
          </a:xfrm>
        </p:spPr>
        <p:txBody>
          <a:bodyPr>
            <a:noAutofit/>
          </a:bodyPr>
          <a:lstStyle>
            <a:lvl1pPr algn="l">
              <a:lnSpc>
                <a:spcPts val="3200"/>
              </a:lnSpc>
              <a:spcAft>
                <a:spcPts val="600"/>
              </a:spcAft>
              <a:defRPr sz="2600" spc="20" baseline="0"/>
            </a:lvl1pPr>
          </a:lstStyle>
          <a:p>
            <a:pPr lvl="0"/>
            <a:r>
              <a:rPr lang="de-CH" noProof="0" dirty="0"/>
              <a:t>Inhalt hinzufügen</a:t>
            </a:r>
          </a:p>
        </p:txBody>
      </p:sp>
      <p:sp>
        <p:nvSpPr>
          <p:cNvPr id="11" name="Sutbitle">
            <a:extLst>
              <a:ext uri="{FF2B5EF4-FFF2-40B4-BE49-F238E27FC236}">
                <a16:creationId xmlns:a16="http://schemas.microsoft.com/office/drawing/2014/main" id="{243EB6CE-14F4-412E-8770-2B868A8B9B37}"/>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rgbClr val="9D9D9C"/>
                </a:solidFill>
                <a:latin typeface="+mj-lt"/>
                <a:cs typeface="Arial" panose="020B0604020202020204" pitchFamily="34" charset="0"/>
              </a:defRPr>
            </a:lvl1pPr>
          </a:lstStyle>
          <a:p>
            <a:pPr lvl="0"/>
            <a:r>
              <a:rPr lang="de-CH" noProof="0" dirty="0"/>
              <a:t>Untertitel (fakultativ)</a:t>
            </a:r>
          </a:p>
        </p:txBody>
      </p:sp>
      <p:sp>
        <p:nvSpPr>
          <p:cNvPr id="2" name="Title">
            <a:extLst>
              <a:ext uri="{FF2B5EF4-FFF2-40B4-BE49-F238E27FC236}">
                <a16:creationId xmlns:a16="http://schemas.microsoft.com/office/drawing/2014/main" id="{5214DED6-35DF-4092-8EEE-D8D0D6936D38}"/>
              </a:ext>
            </a:extLst>
          </p:cNvPr>
          <p:cNvSpPr>
            <a:spLocks noGrp="1"/>
          </p:cNvSpPr>
          <p:nvPr>
            <p:ph type="title" hasCustomPrompt="1"/>
          </p:nvPr>
        </p:nvSpPr>
        <p:spPr/>
        <p:txBody>
          <a:bodyPr/>
          <a:lstStyle>
            <a:lvl1pPr>
              <a:defRPr>
                <a:solidFill>
                  <a:schemeClr val="tx1"/>
                </a:solidFill>
              </a:defRPr>
            </a:lvl1pPr>
          </a:lstStyle>
          <a:p>
            <a:r>
              <a:rPr lang="de-CH" noProof="0" dirty="0"/>
              <a:t>Titel hinzufügen</a:t>
            </a:r>
          </a:p>
        </p:txBody>
      </p:sp>
      <p:sp>
        <p:nvSpPr>
          <p:cNvPr id="7" name="Tijdelijke aanduiding voor datum 6">
            <a:extLst>
              <a:ext uri="{FF2B5EF4-FFF2-40B4-BE49-F238E27FC236}">
                <a16:creationId xmlns:a16="http://schemas.microsoft.com/office/drawing/2014/main" id="{BBE3F2B9-1B4F-313D-5E10-D676550AAB00}"/>
              </a:ext>
            </a:extLst>
          </p:cNvPr>
          <p:cNvSpPr>
            <a:spLocks noGrp="1"/>
          </p:cNvSpPr>
          <p:nvPr>
            <p:ph type="dt" sz="half" idx="31"/>
          </p:nvPr>
        </p:nvSpPr>
        <p:spPr/>
        <p:txBody>
          <a:bodyPr/>
          <a:lstStyle/>
          <a:p>
            <a:r>
              <a:rPr lang="de-CH"/>
              <a:t>18. Januar 2023, Bern</a:t>
            </a:r>
            <a:endParaRPr lang="de-CH" dirty="0"/>
          </a:p>
        </p:txBody>
      </p:sp>
      <p:sp>
        <p:nvSpPr>
          <p:cNvPr id="8" name="Tijdelijke aanduiding voor voettekst 7">
            <a:extLst>
              <a:ext uri="{FF2B5EF4-FFF2-40B4-BE49-F238E27FC236}">
                <a16:creationId xmlns:a16="http://schemas.microsoft.com/office/drawing/2014/main" id="{B321371C-BBF8-8E8B-F708-650D3991E751}"/>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127962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bjekt Rechts (ohne Fußzeile)">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AA5D19F9-7CF0-4074-B09D-1653AF25D7F4}"/>
              </a:ext>
            </a:extLst>
          </p:cNvPr>
          <p:cNvSpPr>
            <a:spLocks noGrp="1"/>
          </p:cNvSpPr>
          <p:nvPr>
            <p:ph idx="1" hasCustomPrompt="1"/>
          </p:nvPr>
        </p:nvSpPr>
        <p:spPr>
          <a:xfrm>
            <a:off x="1154174" y="0"/>
            <a:ext cx="11037600" cy="6858000"/>
          </a:xfrm>
          <a:solidFill>
            <a:schemeClr val="bg2"/>
          </a:solidFill>
        </p:spPr>
        <p:txBody>
          <a:bodyPr anchor="ctr">
            <a:noAutofit/>
          </a:bodyPr>
          <a:lstStyle>
            <a:lvl1pPr algn="ctr">
              <a:defRPr sz="1200" b="1"/>
            </a:lvl1pPr>
          </a:lstStyle>
          <a:p>
            <a:pPr lvl="0"/>
            <a:r>
              <a:rPr lang="de-CH" noProof="0"/>
              <a:t>((Bild, Grafik))</a:t>
            </a:r>
          </a:p>
        </p:txBody>
      </p:sp>
      <p:sp>
        <p:nvSpPr>
          <p:cNvPr id="4" name="Titel 1">
            <a:extLst>
              <a:ext uri="{FF2B5EF4-FFF2-40B4-BE49-F238E27FC236}">
                <a16:creationId xmlns:a16="http://schemas.microsoft.com/office/drawing/2014/main" id="{345AF8F6-313A-6244-658F-104E11BC8386}"/>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latin typeface="+mj-lt"/>
              </a:rPr>
              <a:t>Folie mit Grafik oder Bild</a:t>
            </a:r>
            <a:endParaRPr lang="de-DE" sz="800" dirty="0">
              <a:solidFill>
                <a:schemeClr val="tx1"/>
              </a:solidFill>
              <a:latin typeface="+mj-lt"/>
            </a:endParaRPr>
          </a:p>
        </p:txBody>
      </p:sp>
      <p:pic>
        <p:nvPicPr>
          <p:cNvPr id="933896444" name="Logo" descr="{&quot;templafy&quot;:{&quot;id&quot;:&quot;03028a47-8cf1-4772-b60b-639801d4e59c&quot;}}"/>
          <p:cNvPicPr>
            <a:picLocks noChangeAspect="1"/>
          </p:cNvPicPr>
          <p:nvPr/>
        </p:nvPicPr>
        <p:blipFill>
          <a:blip r:embed="rId2"/>
          <a:stretch>
            <a:fillRect/>
          </a:stretch>
        </p:blipFill>
        <p:spPr>
          <a:xfrm>
            <a:off x="93600" y="306000"/>
            <a:ext cx="1148400" cy="720000"/>
          </a:xfrm>
          <a:prstGeom prst="rect">
            <a:avLst/>
          </a:prstGeom>
        </p:spPr>
      </p:pic>
    </p:spTree>
    <p:extLst>
      <p:ext uri="{BB962C8B-B14F-4D97-AF65-F5344CB8AC3E}">
        <p14:creationId xmlns:p14="http://schemas.microsoft.com/office/powerpoint/2010/main" val="2402868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kt Rechts (mit Fußzeile)">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E66BE32-5F6B-46DA-A973-531B5712FFCC}"/>
              </a:ext>
            </a:extLst>
          </p:cNvPr>
          <p:cNvSpPr>
            <a:spLocks noGrp="1"/>
          </p:cNvSpPr>
          <p:nvPr>
            <p:ph type="sldNum" sz="quarter" idx="10"/>
          </p:nvPr>
        </p:nvSpPr>
        <p:spPr/>
        <p:txBody>
          <a:bodyPr/>
          <a:lstStyle/>
          <a:p>
            <a:fld id="{9C819A1E-7CFD-44ED-A7EE-35C8DB5FAD42}" type="slidenum">
              <a:rPr lang="de-CH" noProof="0" smtClean="0"/>
              <a:pPr/>
              <a:t>‹Nr.›</a:t>
            </a:fld>
            <a:endParaRPr lang="de-CH" noProof="0" dirty="0"/>
          </a:p>
        </p:txBody>
      </p:sp>
      <p:sp>
        <p:nvSpPr>
          <p:cNvPr id="6" name="Content">
            <a:extLst>
              <a:ext uri="{FF2B5EF4-FFF2-40B4-BE49-F238E27FC236}">
                <a16:creationId xmlns:a16="http://schemas.microsoft.com/office/drawing/2014/main" id="{AA5D19F9-7CF0-4074-B09D-1653AF25D7F4}"/>
              </a:ext>
            </a:extLst>
          </p:cNvPr>
          <p:cNvSpPr>
            <a:spLocks noGrp="1"/>
          </p:cNvSpPr>
          <p:nvPr>
            <p:ph idx="1" hasCustomPrompt="1"/>
          </p:nvPr>
        </p:nvSpPr>
        <p:spPr>
          <a:xfrm>
            <a:off x="1143001" y="0"/>
            <a:ext cx="11038170" cy="6275070"/>
          </a:xfrm>
          <a:solidFill>
            <a:schemeClr val="bg2"/>
          </a:solidFill>
        </p:spPr>
        <p:txBody>
          <a:bodyPr anchor="ctr">
            <a:noAutofit/>
          </a:bodyPr>
          <a:lstStyle>
            <a:lvl1pPr algn="ctr">
              <a:defRPr sz="1200" b="1"/>
            </a:lvl1pPr>
          </a:lstStyle>
          <a:p>
            <a:pPr lvl="0"/>
            <a:r>
              <a:rPr lang="de-CH" noProof="0"/>
              <a:t>((Bild, Grafik))</a:t>
            </a:r>
          </a:p>
        </p:txBody>
      </p:sp>
      <p:sp>
        <p:nvSpPr>
          <p:cNvPr id="5" name="Titel 1">
            <a:extLst>
              <a:ext uri="{FF2B5EF4-FFF2-40B4-BE49-F238E27FC236}">
                <a16:creationId xmlns:a16="http://schemas.microsoft.com/office/drawing/2014/main" id="{8442B7E7-60B0-122A-B432-C4C54D2E2056}"/>
              </a:ext>
            </a:extLst>
          </p:cNvPr>
          <p:cNvSpPr txBox="1">
            <a:spLocks/>
          </p:cNvSpPr>
          <p:nvPr userDrawn="1"/>
        </p:nvSpPr>
        <p:spPr>
          <a:xfrm>
            <a:off x="320040" y="-484229"/>
            <a:ext cx="2575560"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latin typeface="+mj-lt"/>
              </a:rPr>
              <a:t>Folie mit Grafik oder Bild mit </a:t>
            </a:r>
            <a:r>
              <a:rPr lang="de-CH" sz="800" dirty="0" err="1">
                <a:solidFill>
                  <a:schemeClr val="tx1"/>
                </a:solidFill>
                <a:latin typeface="+mj-lt"/>
              </a:rPr>
              <a:t>Rahem</a:t>
            </a:r>
            <a:endParaRPr lang="de-DE" sz="800" dirty="0">
              <a:solidFill>
                <a:schemeClr val="tx1"/>
              </a:solidFill>
              <a:latin typeface="+mj-lt"/>
            </a:endParaRPr>
          </a:p>
        </p:txBody>
      </p:sp>
      <p:sp>
        <p:nvSpPr>
          <p:cNvPr id="7" name="Tijdelijke aanduiding voor datum 6">
            <a:extLst>
              <a:ext uri="{FF2B5EF4-FFF2-40B4-BE49-F238E27FC236}">
                <a16:creationId xmlns:a16="http://schemas.microsoft.com/office/drawing/2014/main" id="{6FC195BE-72B0-3FD5-54FD-C755AE75B051}"/>
              </a:ext>
            </a:extLst>
          </p:cNvPr>
          <p:cNvSpPr>
            <a:spLocks noGrp="1"/>
          </p:cNvSpPr>
          <p:nvPr>
            <p:ph type="dt" sz="half" idx="31"/>
          </p:nvPr>
        </p:nvSpPr>
        <p:spPr/>
        <p:txBody>
          <a:bodyPr/>
          <a:lstStyle/>
          <a:p>
            <a:r>
              <a:rPr lang="de-CH"/>
              <a:t>18. Januar 2023, Bern</a:t>
            </a:r>
            <a:endParaRPr lang="de-CH" dirty="0"/>
          </a:p>
        </p:txBody>
      </p:sp>
      <p:sp>
        <p:nvSpPr>
          <p:cNvPr id="8" name="Tijdelijke aanduiding voor voettekst 7">
            <a:extLst>
              <a:ext uri="{FF2B5EF4-FFF2-40B4-BE49-F238E27FC236}">
                <a16:creationId xmlns:a16="http://schemas.microsoft.com/office/drawing/2014/main" id="{2403FC7E-FC6F-5D63-BA6D-14A67DCB47E4}"/>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3262202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nke für Ihre Aufmerksamkeit">
    <p:spTree>
      <p:nvGrpSpPr>
        <p:cNvPr id="1" name=""/>
        <p:cNvGrpSpPr/>
        <p:nvPr/>
      </p:nvGrpSpPr>
      <p:grpSpPr>
        <a:xfrm>
          <a:off x="0" y="0"/>
          <a:ext cx="0" cy="0"/>
          <a:chOff x="0" y="0"/>
          <a:chExt cx="0" cy="0"/>
        </a:xfrm>
      </p:grpSpPr>
      <p:sp>
        <p:nvSpPr>
          <p:cNvPr id="2" name="Slide mumber">
            <a:extLst>
              <a:ext uri="{FF2B5EF4-FFF2-40B4-BE49-F238E27FC236}">
                <a16:creationId xmlns:a16="http://schemas.microsoft.com/office/drawing/2014/main" id="{47D22171-88C2-458B-A31E-4A83A9A84607}"/>
              </a:ext>
            </a:extLst>
          </p:cNvPr>
          <p:cNvSpPr>
            <a:spLocks noGrp="1"/>
          </p:cNvSpPr>
          <p:nvPr>
            <p:ph type="sldNum" sz="quarter" idx="15"/>
          </p:nvPr>
        </p:nvSpPr>
        <p:spPr/>
        <p:txBody>
          <a:bodyPr/>
          <a:lstStyle/>
          <a:p>
            <a:fld id="{9C819A1E-7CFD-44ED-A7EE-35C8DB5FAD42}" type="slidenum">
              <a:rPr lang="de-DE" noProof="0" smtClean="0"/>
              <a:pPr/>
              <a:t>‹Nr.›</a:t>
            </a:fld>
            <a:endParaRPr lang="de-DE" noProof="0" dirty="0"/>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tx1"/>
                </a:solidFill>
                <a:latin typeface="+mj-lt"/>
                <a:cs typeface="Arial" panose="020B0604020202020204" pitchFamily="34" charset="0"/>
              </a:defRPr>
            </a:lvl1pPr>
          </a:lstStyle>
          <a:p>
            <a:pPr lvl="0"/>
            <a:r>
              <a:rPr lang="de-CH" noProof="0" dirty="0"/>
              <a:t>Fragen?</a:t>
            </a:r>
          </a:p>
        </p:txBody>
      </p:sp>
      <p:sp>
        <p:nvSpPr>
          <p:cNvPr id="4" name="Title">
            <a:extLst>
              <a:ext uri="{FF2B5EF4-FFF2-40B4-BE49-F238E27FC236}">
                <a16:creationId xmlns:a16="http://schemas.microsoft.com/office/drawing/2014/main" id="{D2DEF6E4-9B52-4411-97B0-12DE3213D2BA}"/>
              </a:ext>
            </a:extLst>
          </p:cNvPr>
          <p:cNvSpPr>
            <a:spLocks noGrp="1"/>
          </p:cNvSpPr>
          <p:nvPr>
            <p:ph type="title" hasCustomPrompt="1"/>
          </p:nvPr>
        </p:nvSpPr>
        <p:spPr/>
        <p:txBody>
          <a:bodyPr/>
          <a:lstStyle>
            <a:lvl1pPr>
              <a:defRPr>
                <a:solidFill>
                  <a:schemeClr val="accent6"/>
                </a:solidFill>
              </a:defRPr>
            </a:lvl1pPr>
          </a:lstStyle>
          <a:p>
            <a:r>
              <a:rPr lang="de-CH" noProof="0" dirty="0"/>
              <a:t>Danke für Ihre Aufmerksamkeit </a:t>
            </a:r>
          </a:p>
        </p:txBody>
      </p:sp>
      <p:sp>
        <p:nvSpPr>
          <p:cNvPr id="6" name="Tijdelijke aanduiding voor datum 5">
            <a:extLst>
              <a:ext uri="{FF2B5EF4-FFF2-40B4-BE49-F238E27FC236}">
                <a16:creationId xmlns:a16="http://schemas.microsoft.com/office/drawing/2014/main" id="{207A0653-ADA8-7047-E423-D7C15F97CD2B}"/>
              </a:ext>
            </a:extLst>
          </p:cNvPr>
          <p:cNvSpPr>
            <a:spLocks noGrp="1"/>
          </p:cNvSpPr>
          <p:nvPr>
            <p:ph type="dt" sz="half" idx="31"/>
          </p:nvPr>
        </p:nvSpPr>
        <p:spPr/>
        <p:txBody>
          <a:bodyPr/>
          <a:lstStyle/>
          <a:p>
            <a:r>
              <a:rPr lang="de-CH"/>
              <a:t>18. Januar 2023, Bern</a:t>
            </a:r>
            <a:endParaRPr lang="de-CH" dirty="0"/>
          </a:p>
        </p:txBody>
      </p:sp>
      <p:sp>
        <p:nvSpPr>
          <p:cNvPr id="7" name="Tijdelijke aanduiding voor voettekst 6">
            <a:extLst>
              <a:ext uri="{FF2B5EF4-FFF2-40B4-BE49-F238E27FC236}">
                <a16:creationId xmlns:a16="http://schemas.microsoft.com/office/drawing/2014/main" id="{570DCD73-2110-A76D-424D-0D0E7FA4EC87}"/>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2497914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Titelfolie">
    <p:bg>
      <p:bgPr>
        <a:solidFill>
          <a:schemeClr val="bg1"/>
        </a:solidFill>
        <a:effectLst/>
      </p:bgPr>
    </p:bg>
    <p:spTree>
      <p:nvGrpSpPr>
        <p:cNvPr id="1" name=""/>
        <p:cNvGrpSpPr/>
        <p:nvPr/>
      </p:nvGrpSpPr>
      <p:grpSpPr>
        <a:xfrm>
          <a:off x="0" y="0"/>
          <a:ext cx="0" cy="0"/>
          <a:chOff x="0" y="0"/>
          <a:chExt cx="0" cy="0"/>
        </a:xfrm>
      </p:grpSpPr>
      <p:pic>
        <p:nvPicPr>
          <p:cNvPr id="1544758401" name="Logo" descr="{&quot;templafy&quot;:{&quot;id&quot;:&quot;b838a76d-06b8-406e-ae87-bd8c42cb5ec0&quot;}}"/>
          <p:cNvPicPr>
            <a:picLocks noChangeAspect="1"/>
          </p:cNvPicPr>
          <p:nvPr/>
        </p:nvPicPr>
        <p:blipFill>
          <a:blip r:embed="rId2"/>
          <a:stretch>
            <a:fillRect/>
          </a:stretch>
        </p:blipFill>
        <p:spPr>
          <a:xfrm>
            <a:off x="3690000" y="1576800"/>
            <a:ext cx="4795200" cy="3703335"/>
          </a:xfrm>
          <a:prstGeom prst="rect">
            <a:avLst/>
          </a:prstGeom>
        </p:spPr>
      </p:pic>
      <p:sp>
        <p:nvSpPr>
          <p:cNvPr id="3" name="Titel 1">
            <a:extLst>
              <a:ext uri="{FF2B5EF4-FFF2-40B4-BE49-F238E27FC236}">
                <a16:creationId xmlns:a16="http://schemas.microsoft.com/office/drawing/2014/main" id="{833B1C99-94D5-3D66-665D-E961A1713857}"/>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rPr>
              <a:t>Titelfolie mit Logo</a:t>
            </a:r>
            <a:endParaRPr lang="de-DE" sz="800" dirty="0">
              <a:solidFill>
                <a:schemeClr val="tx1"/>
              </a:solidFill>
            </a:endParaRPr>
          </a:p>
        </p:txBody>
      </p:sp>
    </p:spTree>
    <p:extLst>
      <p:ext uri="{BB962C8B-B14F-4D97-AF65-F5344CB8AC3E}">
        <p14:creationId xmlns:p14="http://schemas.microsoft.com/office/powerpoint/2010/main" val="2465352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9726F9F3-81CB-4170-8972-2C6824CD8E59}"/>
              </a:ext>
            </a:extLst>
          </p:cNvPr>
          <p:cNvSpPr>
            <a:spLocks noGrp="1"/>
          </p:cNvSpPr>
          <p:nvPr>
            <p:ph type="sldNum" sz="quarter" idx="26"/>
          </p:nvPr>
        </p:nvSpPr>
        <p:spPr/>
        <p:txBody>
          <a:bodyPr/>
          <a:lstStyle/>
          <a:p>
            <a:fld id="{9C819A1E-7CFD-44ED-A7EE-35C8DB5FAD42}" type="slidenum">
              <a:rPr lang="de-CH" noProof="0" smtClean="0"/>
              <a:pPr/>
              <a:t>‹Nr.›</a:t>
            </a:fld>
            <a:endParaRPr lang="de-CH" noProof="0"/>
          </a:p>
        </p:txBody>
      </p:sp>
      <p:sp>
        <p:nvSpPr>
          <p:cNvPr id="4" name="Title">
            <a:extLst>
              <a:ext uri="{FF2B5EF4-FFF2-40B4-BE49-F238E27FC236}">
                <a16:creationId xmlns:a16="http://schemas.microsoft.com/office/drawing/2014/main" id="{D2DEF6E4-9B52-4411-97B0-12DE3213D2BA}"/>
              </a:ext>
            </a:extLst>
          </p:cNvPr>
          <p:cNvSpPr>
            <a:spLocks noGrp="1"/>
          </p:cNvSpPr>
          <p:nvPr>
            <p:ph type="title" hasCustomPrompt="1"/>
          </p:nvPr>
        </p:nvSpPr>
        <p:spPr/>
        <p:txBody>
          <a:bodyPr/>
          <a:lstStyle>
            <a:lvl1pPr>
              <a:defRPr>
                <a:solidFill>
                  <a:schemeClr val="accent6"/>
                </a:solidFill>
              </a:defRPr>
            </a:lvl1pPr>
          </a:lstStyle>
          <a:p>
            <a:r>
              <a:rPr lang="de-CH" noProof="0" dirty="0"/>
              <a:t>Kontakt</a:t>
            </a:r>
          </a:p>
        </p:txBody>
      </p:sp>
      <p:sp>
        <p:nvSpPr>
          <p:cNvPr id="2" name="Name">
            <a:extLst>
              <a:ext uri="{FF2B5EF4-FFF2-40B4-BE49-F238E27FC236}">
                <a16:creationId xmlns:a16="http://schemas.microsoft.com/office/drawing/2014/main" id="{BF8C5F6D-DBA3-ABE1-B9C7-7837F474C028}"/>
              </a:ext>
            </a:extLst>
          </p:cNvPr>
          <p:cNvSpPr>
            <a:spLocks noGrp="1"/>
          </p:cNvSpPr>
          <p:nvPr>
            <p:ph type="body" sz="quarter" idx="19" hasCustomPrompt="1"/>
          </p:nvPr>
        </p:nvSpPr>
        <p:spPr>
          <a:xfrm>
            <a:off x="1072800" y="1897199"/>
            <a:ext cx="10515600" cy="525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2600" b="1" noProof="0" dirty="0">
                <a:solidFill>
                  <a:schemeClr val="tx1"/>
                </a:solidFill>
              </a:defRPr>
            </a:lvl1pPr>
          </a:lstStyle>
          <a:p>
            <a:pPr lvl="0"/>
            <a:r>
              <a:rPr lang="de-CH" noProof="0" dirty="0"/>
              <a:t>Name</a:t>
            </a:r>
          </a:p>
        </p:txBody>
      </p:sp>
      <p:sp>
        <p:nvSpPr>
          <p:cNvPr id="3" name="Funktion">
            <a:extLst>
              <a:ext uri="{FF2B5EF4-FFF2-40B4-BE49-F238E27FC236}">
                <a16:creationId xmlns:a16="http://schemas.microsoft.com/office/drawing/2014/main" id="{15AEF63E-20CB-600C-D260-A832495E57DE}"/>
              </a:ext>
            </a:extLst>
          </p:cNvPr>
          <p:cNvSpPr>
            <a:spLocks noGrp="1"/>
          </p:cNvSpPr>
          <p:nvPr>
            <p:ph type="body" sz="quarter" idx="27" hasCustomPrompt="1"/>
          </p:nvPr>
        </p:nvSpPr>
        <p:spPr>
          <a:xfrm>
            <a:off x="1071880" y="2397600"/>
            <a:ext cx="10515600" cy="525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2600" b="0" noProof="0" dirty="0">
                <a:solidFill>
                  <a:schemeClr val="tx1"/>
                </a:solidFill>
              </a:defRPr>
            </a:lvl1pPr>
          </a:lstStyle>
          <a:p>
            <a:pPr lvl="0"/>
            <a:r>
              <a:rPr lang="de-CH" noProof="0" dirty="0"/>
              <a:t>Funktion</a:t>
            </a:r>
          </a:p>
        </p:txBody>
      </p:sp>
      <p:sp>
        <p:nvSpPr>
          <p:cNvPr id="5" name="Email">
            <a:extLst>
              <a:ext uri="{FF2B5EF4-FFF2-40B4-BE49-F238E27FC236}">
                <a16:creationId xmlns:a16="http://schemas.microsoft.com/office/drawing/2014/main" id="{1C8AB37B-0E64-1147-A465-64B25BC02770}"/>
              </a:ext>
            </a:extLst>
          </p:cNvPr>
          <p:cNvSpPr>
            <a:spLocks noGrp="1"/>
          </p:cNvSpPr>
          <p:nvPr>
            <p:ph type="body" sz="quarter" idx="28" hasCustomPrompt="1"/>
          </p:nvPr>
        </p:nvSpPr>
        <p:spPr>
          <a:xfrm>
            <a:off x="1072800" y="2833200"/>
            <a:ext cx="10515600" cy="525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2600" b="0" u="sng" noProof="0" dirty="0">
                <a:solidFill>
                  <a:schemeClr val="tx1"/>
                </a:solidFill>
              </a:defRPr>
            </a:lvl1pPr>
          </a:lstStyle>
          <a:p>
            <a:pPr lvl="0"/>
            <a:r>
              <a:rPr lang="de-CH" noProof="0" dirty="0"/>
              <a:t>Email</a:t>
            </a:r>
          </a:p>
        </p:txBody>
      </p:sp>
      <p:sp>
        <p:nvSpPr>
          <p:cNvPr id="7" name="Telefon">
            <a:extLst>
              <a:ext uri="{FF2B5EF4-FFF2-40B4-BE49-F238E27FC236}">
                <a16:creationId xmlns:a16="http://schemas.microsoft.com/office/drawing/2014/main" id="{C561FCD8-3346-82A5-2F93-BF3E3EFF1E85}"/>
              </a:ext>
            </a:extLst>
          </p:cNvPr>
          <p:cNvSpPr>
            <a:spLocks noGrp="1"/>
          </p:cNvSpPr>
          <p:nvPr>
            <p:ph type="body" sz="quarter" idx="29" hasCustomPrompt="1"/>
          </p:nvPr>
        </p:nvSpPr>
        <p:spPr>
          <a:xfrm>
            <a:off x="1072800" y="3279600"/>
            <a:ext cx="10515600" cy="525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2600" b="0" noProof="0" dirty="0">
                <a:solidFill>
                  <a:schemeClr val="tx1"/>
                </a:solidFill>
              </a:defRPr>
            </a:lvl1pPr>
          </a:lstStyle>
          <a:p>
            <a:pPr lvl="0"/>
            <a:r>
              <a:rPr lang="de-CH" noProof="0" dirty="0"/>
              <a:t>Telefon</a:t>
            </a:r>
          </a:p>
        </p:txBody>
      </p:sp>
      <p:cxnSp>
        <p:nvCxnSpPr>
          <p:cNvPr id="18" name="Red line">
            <a:extLst>
              <a:ext uri="{FF2B5EF4-FFF2-40B4-BE49-F238E27FC236}">
                <a16:creationId xmlns:a16="http://schemas.microsoft.com/office/drawing/2014/main" id="{F6CCF09E-A8C5-53C6-1CCB-67CD81A40609}"/>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jdelijke aanduiding voor datum 9">
            <a:extLst>
              <a:ext uri="{FF2B5EF4-FFF2-40B4-BE49-F238E27FC236}">
                <a16:creationId xmlns:a16="http://schemas.microsoft.com/office/drawing/2014/main" id="{40B22D83-D4CA-131D-E5E9-5EAF745E254D}"/>
              </a:ext>
            </a:extLst>
          </p:cNvPr>
          <p:cNvSpPr>
            <a:spLocks noGrp="1"/>
          </p:cNvSpPr>
          <p:nvPr>
            <p:ph type="dt" sz="half" idx="31"/>
          </p:nvPr>
        </p:nvSpPr>
        <p:spPr/>
        <p:txBody>
          <a:bodyPr/>
          <a:lstStyle/>
          <a:p>
            <a:r>
              <a:rPr lang="de-CH"/>
              <a:t>18. Januar 2023, Bern</a:t>
            </a:r>
            <a:endParaRPr lang="de-CH" dirty="0"/>
          </a:p>
        </p:txBody>
      </p:sp>
      <p:sp>
        <p:nvSpPr>
          <p:cNvPr id="11" name="Tijdelijke aanduiding voor voettekst 10">
            <a:extLst>
              <a:ext uri="{FF2B5EF4-FFF2-40B4-BE49-F238E27FC236}">
                <a16:creationId xmlns:a16="http://schemas.microsoft.com/office/drawing/2014/main" id="{9D329714-3879-EE4B-ED3F-21EA268FBCF0}"/>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1477525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1"/>
        </a:solidFill>
        <a:effectLst/>
      </p:bgPr>
    </p:bg>
    <p:spTree>
      <p:nvGrpSpPr>
        <p:cNvPr id="1" name=""/>
        <p:cNvGrpSpPr/>
        <p:nvPr/>
      </p:nvGrpSpPr>
      <p:grpSpPr>
        <a:xfrm>
          <a:off x="0" y="0"/>
          <a:ext cx="0" cy="0"/>
          <a:chOff x="0" y="0"/>
          <a:chExt cx="0" cy="0"/>
        </a:xfrm>
      </p:grpSpPr>
      <p:grpSp>
        <p:nvGrpSpPr>
          <p:cNvPr id="9" name="SP Agenda Subsection Highlight" hidden="1"/>
          <p:cNvGrpSpPr>
            <a:grpSpLocks/>
          </p:cNvGrpSpPr>
          <p:nvPr userDrawn="1"/>
        </p:nvGrpSpPr>
        <p:grpSpPr>
          <a:xfrm>
            <a:off x="1677600" y="2443073"/>
            <a:ext cx="10047600" cy="369332"/>
            <a:chOff x="2744570" y="3694411"/>
            <a:chExt cx="9504278" cy="369332"/>
          </a:xfrm>
          <a:noFill/>
        </p:grpSpPr>
        <p:sp>
          <p:nvSpPr>
            <p:cNvPr id="46" name="Section Title"/>
            <p:cNvSpPr txBox="1">
              <a:spLocks/>
            </p:cNvSpPr>
            <p:nvPr userDrawn="1"/>
          </p:nvSpPr>
          <p:spPr>
            <a:xfrm>
              <a:off x="3507364" y="3694411"/>
              <a:ext cx="4853277" cy="369332"/>
            </a:xfrm>
            <a:prstGeom prst="rect">
              <a:avLst/>
            </a:prstGeom>
            <a:grpFill/>
            <a:ln>
              <a:noFill/>
            </a:ln>
          </p:spPr>
          <p:txBody>
            <a:bodyPr wrap="square" lIns="0" tIns="0" rIns="0" bIns="0" rtlCol="0" anchor="t">
              <a:noAutofit/>
            </a:bodyPr>
            <a:lstStyle/>
            <a:p>
              <a:pPr algn="l" defTabSz="9332388">
                <a:tabLst>
                  <a:tab pos="9510147" algn="l"/>
                </a:tabLst>
              </a:pPr>
              <a:r>
                <a:rPr lang="de-CH" sz="2600" b="1" noProof="0">
                  <a:solidFill>
                    <a:schemeClr val="tx1"/>
                  </a:solidFill>
                  <a:latin typeface="+mn-lt"/>
                </a:rPr>
                <a:t>&lt;TEXT&gt;</a:t>
              </a:r>
            </a:p>
          </p:txBody>
        </p:sp>
        <p:sp>
          <p:nvSpPr>
            <p:cNvPr id="47" name="Section Number"/>
            <p:cNvSpPr txBox="1">
              <a:spLocks/>
            </p:cNvSpPr>
            <p:nvPr userDrawn="1"/>
          </p:nvSpPr>
          <p:spPr>
            <a:xfrm>
              <a:off x="2744570" y="3694411"/>
              <a:ext cx="379556" cy="369332"/>
            </a:xfrm>
            <a:prstGeom prst="rect">
              <a:avLst/>
            </a:prstGeom>
            <a:grpFill/>
            <a:ln>
              <a:noFill/>
            </a:ln>
          </p:spPr>
          <p:txBody>
            <a:bodyPr wrap="none" lIns="0" tIns="0" rIns="0" bIns="0" rtlCol="0" anchor="t">
              <a:noAutofit/>
            </a:bodyPr>
            <a:lstStyle/>
            <a:p>
              <a:pPr algn="l"/>
              <a:r>
                <a:rPr lang="de-CH" sz="2600" b="1" noProof="0">
                  <a:solidFill>
                    <a:schemeClr val="tx1"/>
                  </a:solidFill>
                  <a:latin typeface="+mn-lt"/>
                </a:rPr>
                <a:t>&lt;N&gt;</a:t>
              </a:r>
            </a:p>
          </p:txBody>
        </p:sp>
        <p:sp>
          <p:nvSpPr>
            <p:cNvPr id="48" name="Slide Number"/>
            <p:cNvSpPr txBox="1">
              <a:spLocks/>
            </p:cNvSpPr>
            <p:nvPr userDrawn="1"/>
          </p:nvSpPr>
          <p:spPr>
            <a:xfrm>
              <a:off x="11646104" y="3694411"/>
              <a:ext cx="602744" cy="369332"/>
            </a:xfrm>
            <a:prstGeom prst="rect">
              <a:avLst/>
            </a:prstGeom>
            <a:grpFill/>
            <a:ln>
              <a:noFill/>
            </a:ln>
          </p:spPr>
          <p:txBody>
            <a:bodyPr wrap="none" lIns="0" tIns="0" rIns="0" bIns="0" rtlCol="0" anchor="t">
              <a:noAutofit/>
            </a:bodyPr>
            <a:lstStyle/>
            <a:p>
              <a:pPr algn="r"/>
              <a:r>
                <a:rPr lang="de-CH" sz="2600" b="1" noProof="0">
                  <a:solidFill>
                    <a:schemeClr val="tx1"/>
                  </a:solidFill>
                  <a:latin typeface="+mn-lt"/>
                </a:rPr>
                <a:t>&lt;P&gt;</a:t>
              </a:r>
            </a:p>
          </p:txBody>
        </p:sp>
        <p:sp>
          <p:nvSpPr>
            <p:cNvPr id="49" name="Timeslot"/>
            <p:cNvSpPr txBox="1">
              <a:spLocks/>
            </p:cNvSpPr>
            <p:nvPr userDrawn="1"/>
          </p:nvSpPr>
          <p:spPr>
            <a:xfrm>
              <a:off x="8908219" y="3694411"/>
              <a:ext cx="1257061" cy="369332"/>
            </a:xfrm>
            <a:prstGeom prst="rect">
              <a:avLst/>
            </a:prstGeom>
            <a:grpFill/>
            <a:ln>
              <a:noFill/>
            </a:ln>
          </p:spPr>
          <p:txBody>
            <a:bodyPr wrap="none" lIns="0" tIns="0" rIns="0" bIns="0" rtlCol="0" anchor="t">
              <a:noAutofit/>
            </a:bodyPr>
            <a:lstStyle/>
            <a:p>
              <a:pPr algn="l"/>
              <a:r>
                <a:rPr lang="de-CH" sz="2600" b="1" noProof="0">
                  <a:solidFill>
                    <a:schemeClr val="tx1"/>
                  </a:solidFill>
                  <a:latin typeface="+mn-lt"/>
                </a:rPr>
                <a:t>&lt;TIMESLOT&gt;</a:t>
              </a:r>
            </a:p>
          </p:txBody>
        </p:sp>
        <p:sp>
          <p:nvSpPr>
            <p:cNvPr id="50" name="Responsible"/>
            <p:cNvSpPr txBox="1">
              <a:spLocks/>
            </p:cNvSpPr>
            <p:nvPr userDrawn="1"/>
          </p:nvSpPr>
          <p:spPr>
            <a:xfrm>
              <a:off x="7450737" y="3694411"/>
              <a:ext cx="1314458" cy="369332"/>
            </a:xfrm>
            <a:prstGeom prst="rect">
              <a:avLst/>
            </a:prstGeom>
            <a:grpFill/>
            <a:ln>
              <a:noFill/>
            </a:ln>
          </p:spPr>
          <p:txBody>
            <a:bodyPr wrap="none" lIns="0" tIns="0" rIns="0" bIns="0" rtlCol="0" anchor="t">
              <a:noAutofit/>
            </a:bodyPr>
            <a:lstStyle/>
            <a:p>
              <a:pPr algn="r"/>
              <a:r>
                <a:rPr lang="de-CH" sz="2600" b="1" noProof="0">
                  <a:solidFill>
                    <a:schemeClr val="tx1"/>
                  </a:solidFill>
                  <a:latin typeface="+mn-lt"/>
                </a:rPr>
                <a:t>&lt;RESPONSIBLE&gt;</a:t>
              </a:r>
            </a:p>
          </p:txBody>
        </p:sp>
        <p:sp>
          <p:nvSpPr>
            <p:cNvPr id="51" name="Duration"/>
            <p:cNvSpPr txBox="1">
              <a:spLocks/>
            </p:cNvSpPr>
            <p:nvPr userDrawn="1"/>
          </p:nvSpPr>
          <p:spPr>
            <a:xfrm>
              <a:off x="10839041" y="3694411"/>
              <a:ext cx="684723" cy="369332"/>
            </a:xfrm>
            <a:prstGeom prst="rect">
              <a:avLst/>
            </a:prstGeom>
            <a:grpFill/>
            <a:ln>
              <a:noFill/>
            </a:ln>
          </p:spPr>
          <p:txBody>
            <a:bodyPr wrap="none" lIns="0" tIns="0" rIns="0" bIns="0" rtlCol="0" anchor="t">
              <a:noAutofit/>
            </a:bodyPr>
            <a:lstStyle/>
            <a:p>
              <a:pPr algn="l"/>
              <a:r>
                <a:rPr lang="de-CH" sz="2600" b="1" noProof="0">
                  <a:solidFill>
                    <a:schemeClr val="tx1"/>
                  </a:solidFill>
                  <a:latin typeface="+mn-lt"/>
                </a:rPr>
                <a:t>&lt;DURATION&gt;</a:t>
              </a:r>
            </a:p>
          </p:txBody>
        </p:sp>
      </p:grpSp>
      <p:grpSp>
        <p:nvGrpSpPr>
          <p:cNvPr id="8" name="SP Agenda Subsection" hidden="1"/>
          <p:cNvGrpSpPr>
            <a:grpSpLocks/>
          </p:cNvGrpSpPr>
          <p:nvPr userDrawn="1"/>
        </p:nvGrpSpPr>
        <p:grpSpPr>
          <a:xfrm>
            <a:off x="1677601" y="2067608"/>
            <a:ext cx="10047600" cy="369332"/>
            <a:chOff x="2744554" y="3155687"/>
            <a:chExt cx="9504263" cy="369332"/>
          </a:xfrm>
        </p:grpSpPr>
        <p:sp>
          <p:nvSpPr>
            <p:cNvPr id="39" name="Section Title"/>
            <p:cNvSpPr txBox="1">
              <a:spLocks/>
            </p:cNvSpPr>
            <p:nvPr userDrawn="1"/>
          </p:nvSpPr>
          <p:spPr>
            <a:xfrm>
              <a:off x="3507346" y="3155687"/>
              <a:ext cx="4853276" cy="369332"/>
            </a:xfrm>
            <a:prstGeom prst="rect">
              <a:avLst/>
            </a:prstGeom>
            <a:noFill/>
          </p:spPr>
          <p:txBody>
            <a:bodyPr wrap="square" lIns="0" tIns="0" rIns="0" bIns="0" rtlCol="0" anchor="t">
              <a:noAutofit/>
            </a:bodyPr>
            <a:lstStyle/>
            <a:p>
              <a:pPr algn="l" defTabSz="9332388">
                <a:tabLst>
                  <a:tab pos="9510147" algn="l"/>
                </a:tabLst>
              </a:pPr>
              <a:r>
                <a:rPr lang="de-CH" sz="2600" noProof="0">
                  <a:solidFill>
                    <a:schemeClr val="tx1"/>
                  </a:solidFill>
                  <a:latin typeface="+mn-lt"/>
                </a:rPr>
                <a:t>&lt;TEXT&gt;</a:t>
              </a:r>
            </a:p>
          </p:txBody>
        </p:sp>
        <p:sp>
          <p:nvSpPr>
            <p:cNvPr id="40" name="Section Number"/>
            <p:cNvSpPr txBox="1">
              <a:spLocks/>
            </p:cNvSpPr>
            <p:nvPr userDrawn="1"/>
          </p:nvSpPr>
          <p:spPr>
            <a:xfrm>
              <a:off x="2744554" y="3155687"/>
              <a:ext cx="379556" cy="369332"/>
            </a:xfrm>
            <a:prstGeom prst="rect">
              <a:avLst/>
            </a:prstGeom>
            <a:noFill/>
          </p:spPr>
          <p:txBody>
            <a:bodyPr wrap="none" lIns="0" tIns="0" rIns="0" bIns="0" rtlCol="0" anchor="t">
              <a:noAutofit/>
            </a:bodyPr>
            <a:lstStyle/>
            <a:p>
              <a:pPr algn="l"/>
              <a:r>
                <a:rPr lang="de-CH" sz="2600" noProof="0">
                  <a:solidFill>
                    <a:schemeClr val="tx1"/>
                  </a:solidFill>
                  <a:latin typeface="+mn-lt"/>
                </a:rPr>
                <a:t>&lt;N&gt;</a:t>
              </a:r>
            </a:p>
          </p:txBody>
        </p:sp>
        <p:sp>
          <p:nvSpPr>
            <p:cNvPr id="41" name="Slide Number"/>
            <p:cNvSpPr txBox="1">
              <a:spLocks/>
            </p:cNvSpPr>
            <p:nvPr userDrawn="1"/>
          </p:nvSpPr>
          <p:spPr>
            <a:xfrm>
              <a:off x="11646074" y="3155687"/>
              <a:ext cx="602743" cy="369332"/>
            </a:xfrm>
            <a:prstGeom prst="rect">
              <a:avLst/>
            </a:prstGeom>
            <a:noFill/>
          </p:spPr>
          <p:txBody>
            <a:bodyPr wrap="none" lIns="0" tIns="0" rIns="0" bIns="0" rtlCol="0" anchor="t">
              <a:noAutofit/>
            </a:bodyPr>
            <a:lstStyle/>
            <a:p>
              <a:pPr algn="r"/>
              <a:r>
                <a:rPr lang="de-CH" sz="2600" noProof="0">
                  <a:solidFill>
                    <a:schemeClr val="tx1"/>
                  </a:solidFill>
                  <a:latin typeface="+mn-lt"/>
                </a:rPr>
                <a:t>&lt;P&gt;</a:t>
              </a:r>
            </a:p>
          </p:txBody>
        </p:sp>
        <p:sp>
          <p:nvSpPr>
            <p:cNvPr id="42" name="Timeslot"/>
            <p:cNvSpPr txBox="1">
              <a:spLocks/>
            </p:cNvSpPr>
            <p:nvPr userDrawn="1"/>
          </p:nvSpPr>
          <p:spPr>
            <a:xfrm>
              <a:off x="8908192" y="3155687"/>
              <a:ext cx="1257061" cy="369332"/>
            </a:xfrm>
            <a:prstGeom prst="rect">
              <a:avLst/>
            </a:prstGeom>
            <a:noFill/>
          </p:spPr>
          <p:txBody>
            <a:bodyPr wrap="none" lIns="0" tIns="0" rIns="0" bIns="0" rtlCol="0" anchor="t">
              <a:noAutofit/>
            </a:bodyPr>
            <a:lstStyle/>
            <a:p>
              <a:pPr algn="l"/>
              <a:r>
                <a:rPr lang="de-CH" sz="2600" noProof="0">
                  <a:solidFill>
                    <a:schemeClr val="tx1"/>
                  </a:solidFill>
                  <a:latin typeface="+mn-lt"/>
                </a:rPr>
                <a:t>&lt;TIMESLOT&gt;</a:t>
              </a:r>
            </a:p>
          </p:txBody>
        </p:sp>
        <p:sp>
          <p:nvSpPr>
            <p:cNvPr id="43" name="Responsible"/>
            <p:cNvSpPr txBox="1">
              <a:spLocks/>
            </p:cNvSpPr>
            <p:nvPr userDrawn="1"/>
          </p:nvSpPr>
          <p:spPr>
            <a:xfrm>
              <a:off x="7450713" y="3155687"/>
              <a:ext cx="1314456" cy="369332"/>
            </a:xfrm>
            <a:prstGeom prst="rect">
              <a:avLst/>
            </a:prstGeom>
            <a:noFill/>
          </p:spPr>
          <p:txBody>
            <a:bodyPr wrap="none" lIns="0" tIns="0" rIns="0" bIns="0" rtlCol="0" anchor="t">
              <a:noAutofit/>
            </a:bodyPr>
            <a:lstStyle/>
            <a:p>
              <a:pPr algn="r"/>
              <a:r>
                <a:rPr lang="de-CH" sz="2600" noProof="0">
                  <a:solidFill>
                    <a:schemeClr val="tx1"/>
                  </a:solidFill>
                  <a:latin typeface="+mn-lt"/>
                </a:rPr>
                <a:t>&lt;RESPONSIBLE&gt;</a:t>
              </a:r>
            </a:p>
          </p:txBody>
        </p:sp>
        <p:sp>
          <p:nvSpPr>
            <p:cNvPr id="44" name="Duration"/>
            <p:cNvSpPr txBox="1">
              <a:spLocks/>
            </p:cNvSpPr>
            <p:nvPr userDrawn="1"/>
          </p:nvSpPr>
          <p:spPr>
            <a:xfrm>
              <a:off x="10842417" y="3155687"/>
              <a:ext cx="684723" cy="369332"/>
            </a:xfrm>
            <a:prstGeom prst="rect">
              <a:avLst/>
            </a:prstGeom>
            <a:noFill/>
          </p:spPr>
          <p:txBody>
            <a:bodyPr wrap="none" lIns="0" tIns="0" rIns="0" bIns="0" rtlCol="0" anchor="t">
              <a:noAutofit/>
            </a:bodyPr>
            <a:lstStyle/>
            <a:p>
              <a:pPr algn="l"/>
              <a:r>
                <a:rPr lang="de-CH" sz="2600" noProof="0">
                  <a:solidFill>
                    <a:schemeClr val="tx1"/>
                  </a:solidFill>
                  <a:latin typeface="+mn-lt"/>
                </a:rPr>
                <a:t>&lt;DURATION&gt;</a:t>
              </a:r>
            </a:p>
          </p:txBody>
        </p:sp>
      </p:grpSp>
      <p:grpSp>
        <p:nvGrpSpPr>
          <p:cNvPr id="4" name="SP Agenda Section Highlight" hidden="1"/>
          <p:cNvGrpSpPr>
            <a:grpSpLocks/>
          </p:cNvGrpSpPr>
          <p:nvPr userDrawn="1"/>
        </p:nvGrpSpPr>
        <p:grpSpPr>
          <a:xfrm>
            <a:off x="1171466" y="1972984"/>
            <a:ext cx="10552805" cy="369332"/>
            <a:chOff x="1797665" y="2616963"/>
            <a:chExt cx="10552804" cy="369332"/>
          </a:xfrm>
          <a:noFill/>
        </p:grpSpPr>
        <p:sp>
          <p:nvSpPr>
            <p:cNvPr id="32" name="Section Title"/>
            <p:cNvSpPr txBox="1">
              <a:spLocks/>
            </p:cNvSpPr>
            <p:nvPr userDrawn="1"/>
          </p:nvSpPr>
          <p:spPr>
            <a:xfrm>
              <a:off x="2296690" y="2616963"/>
              <a:ext cx="5384711" cy="369332"/>
            </a:xfrm>
            <a:prstGeom prst="rect">
              <a:avLst/>
            </a:prstGeom>
            <a:grpFill/>
          </p:spPr>
          <p:txBody>
            <a:bodyPr wrap="square" lIns="0" tIns="0" rIns="0" bIns="0" rtlCol="0" anchor="t">
              <a:noAutofit/>
            </a:bodyPr>
            <a:lstStyle/>
            <a:p>
              <a:pPr algn="l" defTabSz="9332388">
                <a:tabLst>
                  <a:tab pos="9510147" algn="l"/>
                </a:tabLst>
              </a:pPr>
              <a:r>
                <a:rPr lang="de-CH" sz="2600" b="1" noProof="0">
                  <a:solidFill>
                    <a:schemeClr val="accent6"/>
                  </a:solidFill>
                  <a:latin typeface="+mn-lt"/>
                </a:rPr>
                <a:t>&lt;TEXT&gt;</a:t>
              </a:r>
            </a:p>
          </p:txBody>
        </p:sp>
        <p:sp>
          <p:nvSpPr>
            <p:cNvPr id="33" name="Section Number"/>
            <p:cNvSpPr txBox="1">
              <a:spLocks/>
            </p:cNvSpPr>
            <p:nvPr userDrawn="1"/>
          </p:nvSpPr>
          <p:spPr>
            <a:xfrm>
              <a:off x="1797665" y="2616963"/>
              <a:ext cx="379556" cy="369332"/>
            </a:xfrm>
            <a:prstGeom prst="rect">
              <a:avLst/>
            </a:prstGeom>
            <a:grpFill/>
          </p:spPr>
          <p:txBody>
            <a:bodyPr wrap="none" lIns="0" tIns="0" rIns="0" bIns="0" rtlCol="0" anchor="t">
              <a:noAutofit/>
            </a:bodyPr>
            <a:lstStyle/>
            <a:p>
              <a:pPr algn="l"/>
              <a:r>
                <a:rPr lang="de-CH" sz="2600" b="1" noProof="0">
                  <a:solidFill>
                    <a:schemeClr val="accent6"/>
                  </a:solidFill>
                  <a:latin typeface="+mn-lt"/>
                </a:rPr>
                <a:t>&lt;N&gt;</a:t>
              </a:r>
            </a:p>
          </p:txBody>
        </p:sp>
        <p:sp>
          <p:nvSpPr>
            <p:cNvPr id="34" name="Slide Number"/>
            <p:cNvSpPr txBox="1">
              <a:spLocks/>
            </p:cNvSpPr>
            <p:nvPr userDrawn="1"/>
          </p:nvSpPr>
          <p:spPr>
            <a:xfrm>
              <a:off x="11713475" y="2616963"/>
              <a:ext cx="636994" cy="369332"/>
            </a:xfrm>
            <a:prstGeom prst="rect">
              <a:avLst/>
            </a:prstGeom>
            <a:grpFill/>
          </p:spPr>
          <p:txBody>
            <a:bodyPr wrap="none" lIns="0" tIns="0" rIns="0" bIns="0" rtlCol="0" anchor="t">
              <a:noAutofit/>
            </a:bodyPr>
            <a:lstStyle/>
            <a:p>
              <a:pPr algn="r"/>
              <a:r>
                <a:rPr lang="de-CH" sz="2600" b="1" noProof="0">
                  <a:solidFill>
                    <a:schemeClr val="accent6"/>
                  </a:solidFill>
                  <a:latin typeface="+mn-lt"/>
                </a:rPr>
                <a:t>&lt;P&gt;</a:t>
              </a:r>
            </a:p>
          </p:txBody>
        </p:sp>
        <p:sp>
          <p:nvSpPr>
            <p:cNvPr id="35" name="Timeslot"/>
            <p:cNvSpPr txBox="1">
              <a:spLocks/>
            </p:cNvSpPr>
            <p:nvPr userDrawn="1"/>
          </p:nvSpPr>
          <p:spPr>
            <a:xfrm>
              <a:off x="8819798" y="2616963"/>
              <a:ext cx="1257061" cy="369332"/>
            </a:xfrm>
            <a:prstGeom prst="rect">
              <a:avLst/>
            </a:prstGeom>
            <a:grpFill/>
          </p:spPr>
          <p:txBody>
            <a:bodyPr wrap="none" lIns="0" tIns="0" rIns="0" bIns="0" rtlCol="0" anchor="t">
              <a:noAutofit/>
            </a:bodyPr>
            <a:lstStyle/>
            <a:p>
              <a:pPr algn="l"/>
              <a:r>
                <a:rPr lang="de-CH" sz="2600" b="1" noProof="0">
                  <a:solidFill>
                    <a:schemeClr val="accent6"/>
                  </a:solidFill>
                  <a:latin typeface="+mn-lt"/>
                </a:rPr>
                <a:t>&lt;TIMESLOT&gt;</a:t>
              </a:r>
            </a:p>
          </p:txBody>
        </p:sp>
        <p:sp>
          <p:nvSpPr>
            <p:cNvPr id="36" name="Responsible"/>
            <p:cNvSpPr txBox="1">
              <a:spLocks/>
            </p:cNvSpPr>
            <p:nvPr userDrawn="1"/>
          </p:nvSpPr>
          <p:spPr>
            <a:xfrm>
              <a:off x="7278998" y="2616963"/>
              <a:ext cx="1388067" cy="369332"/>
            </a:xfrm>
            <a:prstGeom prst="rect">
              <a:avLst/>
            </a:prstGeom>
            <a:grpFill/>
          </p:spPr>
          <p:txBody>
            <a:bodyPr wrap="none" lIns="0" tIns="0" rIns="0" bIns="0" rtlCol="0" anchor="t">
              <a:noAutofit/>
            </a:bodyPr>
            <a:lstStyle/>
            <a:p>
              <a:pPr algn="r"/>
              <a:r>
                <a:rPr lang="de-CH" sz="2600" b="1" noProof="0">
                  <a:solidFill>
                    <a:schemeClr val="accent6"/>
                  </a:solidFill>
                  <a:latin typeface="+mn-lt"/>
                </a:rPr>
                <a:t>&lt;RESPONSIBLE&gt;</a:t>
              </a:r>
            </a:p>
          </p:txBody>
        </p:sp>
        <p:sp>
          <p:nvSpPr>
            <p:cNvPr id="37" name="Duration"/>
            <p:cNvSpPr txBox="1">
              <a:spLocks/>
            </p:cNvSpPr>
            <p:nvPr userDrawn="1"/>
          </p:nvSpPr>
          <p:spPr>
            <a:xfrm>
              <a:off x="10862033" y="2616963"/>
              <a:ext cx="684723" cy="369332"/>
            </a:xfrm>
            <a:prstGeom prst="rect">
              <a:avLst/>
            </a:prstGeom>
            <a:grpFill/>
          </p:spPr>
          <p:txBody>
            <a:bodyPr wrap="none" lIns="0" tIns="0" rIns="0" bIns="0" rtlCol="0" anchor="t">
              <a:noAutofit/>
            </a:bodyPr>
            <a:lstStyle/>
            <a:p>
              <a:pPr algn="l"/>
              <a:r>
                <a:rPr lang="de-CH" sz="2600" b="1" noProof="0">
                  <a:solidFill>
                    <a:schemeClr val="accent6"/>
                  </a:solidFill>
                  <a:latin typeface="+mn-lt"/>
                </a:rPr>
                <a:t>&lt;DURATION&gt;</a:t>
              </a:r>
            </a:p>
          </p:txBody>
        </p:sp>
      </p:grpSp>
      <p:grpSp>
        <p:nvGrpSpPr>
          <p:cNvPr id="3" name="SP Agenda Section" hidden="1"/>
          <p:cNvGrpSpPr/>
          <p:nvPr userDrawn="1"/>
        </p:nvGrpSpPr>
        <p:grpSpPr>
          <a:xfrm>
            <a:off x="1171466" y="1472532"/>
            <a:ext cx="10552806" cy="378568"/>
            <a:chOff x="1797664" y="2076395"/>
            <a:chExt cx="10552803" cy="378568"/>
          </a:xfrm>
        </p:grpSpPr>
        <p:sp>
          <p:nvSpPr>
            <p:cNvPr id="20" name="Section Title"/>
            <p:cNvSpPr txBox="1">
              <a:spLocks/>
            </p:cNvSpPr>
            <p:nvPr userDrawn="1"/>
          </p:nvSpPr>
          <p:spPr>
            <a:xfrm>
              <a:off x="2303327" y="2085631"/>
              <a:ext cx="5378072" cy="369332"/>
            </a:xfrm>
            <a:prstGeom prst="rect">
              <a:avLst/>
            </a:prstGeom>
            <a:noFill/>
          </p:spPr>
          <p:txBody>
            <a:bodyPr wrap="square" lIns="0" tIns="0" rIns="0" bIns="0" rtlCol="0" anchor="t">
              <a:noAutofit/>
            </a:bodyPr>
            <a:lstStyle/>
            <a:p>
              <a:pPr algn="l" defTabSz="9332388">
                <a:tabLst>
                  <a:tab pos="9510147" algn="l"/>
                </a:tabLst>
              </a:pPr>
              <a:r>
                <a:rPr lang="de-CH" sz="2600" b="0" noProof="0" dirty="0">
                  <a:solidFill>
                    <a:schemeClr val="tx1"/>
                  </a:solidFill>
                  <a:latin typeface="+mn-lt"/>
                </a:rPr>
                <a:t>&lt;TEXT&gt;</a:t>
              </a:r>
            </a:p>
          </p:txBody>
        </p:sp>
        <p:sp>
          <p:nvSpPr>
            <p:cNvPr id="21" name="Section Number"/>
            <p:cNvSpPr txBox="1">
              <a:spLocks/>
            </p:cNvSpPr>
            <p:nvPr userDrawn="1"/>
          </p:nvSpPr>
          <p:spPr>
            <a:xfrm>
              <a:off x="1797664" y="2085631"/>
              <a:ext cx="379556" cy="369332"/>
            </a:xfrm>
            <a:prstGeom prst="rect">
              <a:avLst/>
            </a:prstGeom>
            <a:noFill/>
          </p:spPr>
          <p:txBody>
            <a:bodyPr wrap="none" lIns="0" tIns="0" rIns="0" bIns="0" rtlCol="0" anchor="t">
              <a:noAutofit/>
            </a:bodyPr>
            <a:lstStyle/>
            <a:p>
              <a:pPr algn="l"/>
              <a:r>
                <a:rPr lang="de-CH" sz="2600" b="0" noProof="0">
                  <a:solidFill>
                    <a:schemeClr val="tx1"/>
                  </a:solidFill>
                  <a:latin typeface="+mn-lt"/>
                </a:rPr>
                <a:t>&lt;N&gt;</a:t>
              </a:r>
            </a:p>
          </p:txBody>
        </p:sp>
        <p:sp>
          <p:nvSpPr>
            <p:cNvPr id="22" name="Slide Number"/>
            <p:cNvSpPr txBox="1">
              <a:spLocks/>
            </p:cNvSpPr>
            <p:nvPr userDrawn="1"/>
          </p:nvSpPr>
          <p:spPr>
            <a:xfrm>
              <a:off x="11713473" y="2085631"/>
              <a:ext cx="636994" cy="369332"/>
            </a:xfrm>
            <a:prstGeom prst="rect">
              <a:avLst/>
            </a:prstGeom>
            <a:noFill/>
          </p:spPr>
          <p:txBody>
            <a:bodyPr wrap="none" lIns="0" tIns="0" rIns="0" bIns="0" rtlCol="0" anchor="t">
              <a:noAutofit/>
            </a:bodyPr>
            <a:lstStyle/>
            <a:p>
              <a:pPr algn="r"/>
              <a:r>
                <a:rPr lang="de-CH" sz="2600" b="0" noProof="0">
                  <a:solidFill>
                    <a:schemeClr val="tx1"/>
                  </a:solidFill>
                  <a:latin typeface="+mn-lt"/>
                </a:rPr>
                <a:t>&lt;P&gt;</a:t>
              </a:r>
            </a:p>
          </p:txBody>
        </p:sp>
        <p:sp>
          <p:nvSpPr>
            <p:cNvPr id="24" name="Timeslot"/>
            <p:cNvSpPr txBox="1">
              <a:spLocks/>
            </p:cNvSpPr>
            <p:nvPr userDrawn="1"/>
          </p:nvSpPr>
          <p:spPr>
            <a:xfrm>
              <a:off x="8819889" y="2085631"/>
              <a:ext cx="1257061" cy="369332"/>
            </a:xfrm>
            <a:prstGeom prst="rect">
              <a:avLst/>
            </a:prstGeom>
            <a:noFill/>
          </p:spPr>
          <p:txBody>
            <a:bodyPr wrap="none" lIns="0" tIns="0" rIns="0" bIns="0" rtlCol="0" anchor="t">
              <a:noAutofit/>
            </a:bodyPr>
            <a:lstStyle/>
            <a:p>
              <a:pPr algn="l"/>
              <a:r>
                <a:rPr lang="de-CH" sz="2600" b="0" noProof="0">
                  <a:solidFill>
                    <a:schemeClr val="tx1"/>
                  </a:solidFill>
                  <a:latin typeface="+mn-lt"/>
                </a:rPr>
                <a:t>&lt;TIMESLOT&gt;</a:t>
              </a:r>
            </a:p>
          </p:txBody>
        </p:sp>
        <p:sp>
          <p:nvSpPr>
            <p:cNvPr id="28" name="Responsible"/>
            <p:cNvSpPr txBox="1">
              <a:spLocks/>
            </p:cNvSpPr>
            <p:nvPr userDrawn="1"/>
          </p:nvSpPr>
          <p:spPr>
            <a:xfrm>
              <a:off x="7280427" y="2085631"/>
              <a:ext cx="1388067" cy="369332"/>
            </a:xfrm>
            <a:prstGeom prst="rect">
              <a:avLst/>
            </a:prstGeom>
            <a:noFill/>
          </p:spPr>
          <p:txBody>
            <a:bodyPr wrap="none" lIns="0" tIns="0" rIns="0" bIns="0" rtlCol="0" anchor="t">
              <a:noAutofit/>
            </a:bodyPr>
            <a:lstStyle/>
            <a:p>
              <a:pPr algn="r"/>
              <a:r>
                <a:rPr lang="de-CH" sz="2600" b="0" noProof="0">
                  <a:solidFill>
                    <a:schemeClr val="tx1"/>
                  </a:solidFill>
                  <a:latin typeface="+mn-lt"/>
                </a:rPr>
                <a:t>&lt;RESPONSIBLE&gt;</a:t>
              </a:r>
            </a:p>
          </p:txBody>
        </p:sp>
        <p:sp>
          <p:nvSpPr>
            <p:cNvPr id="29" name="Duration"/>
            <p:cNvSpPr txBox="1">
              <a:spLocks/>
            </p:cNvSpPr>
            <p:nvPr userDrawn="1"/>
          </p:nvSpPr>
          <p:spPr>
            <a:xfrm>
              <a:off x="10866017" y="2076395"/>
              <a:ext cx="684723" cy="369332"/>
            </a:xfrm>
            <a:prstGeom prst="rect">
              <a:avLst/>
            </a:prstGeom>
            <a:noFill/>
          </p:spPr>
          <p:txBody>
            <a:bodyPr wrap="none" lIns="0" tIns="0" rIns="0" bIns="0" rtlCol="0" anchor="t">
              <a:noAutofit/>
            </a:bodyPr>
            <a:lstStyle/>
            <a:p>
              <a:pPr algn="l"/>
              <a:r>
                <a:rPr lang="de-CH" sz="2600" b="0" noProof="0">
                  <a:solidFill>
                    <a:schemeClr val="tx1"/>
                  </a:solidFill>
                  <a:latin typeface="+mn-lt"/>
                </a:rPr>
                <a:t>&lt;DURATION&gt;</a:t>
              </a:r>
            </a:p>
          </p:txBody>
        </p:sp>
      </p:grpSp>
      <p:sp>
        <p:nvSpPr>
          <p:cNvPr id="6" name="Slide Number">
            <a:extLst>
              <a:ext uri="{FF2B5EF4-FFF2-40B4-BE49-F238E27FC236}">
                <a16:creationId xmlns:a16="http://schemas.microsoft.com/office/drawing/2014/main" id="{4214ED27-A09D-C4A9-4CE3-D4F74DF5D185}"/>
              </a:ext>
            </a:extLst>
          </p:cNvPr>
          <p:cNvSpPr>
            <a:spLocks noGrp="1"/>
          </p:cNvSpPr>
          <p:nvPr>
            <p:ph type="sldNum" sz="quarter" idx="10"/>
          </p:nvPr>
        </p:nvSpPr>
        <p:spPr/>
        <p:txBody>
          <a:bodyPr/>
          <a:lstStyle/>
          <a:p>
            <a:fld id="{9C819A1E-7CFD-44ED-A7EE-35C8DB5FAD42}" type="slidenum">
              <a:rPr lang="de-CH" noProof="0" smtClean="0"/>
              <a:pPr/>
              <a:t>‹Nr.›</a:t>
            </a:fld>
            <a:endParaRPr lang="de-CH" noProof="0"/>
          </a:p>
        </p:txBody>
      </p:sp>
      <p:sp>
        <p:nvSpPr>
          <p:cNvPr id="7" name="Title">
            <a:extLst>
              <a:ext uri="{FF2B5EF4-FFF2-40B4-BE49-F238E27FC236}">
                <a16:creationId xmlns:a16="http://schemas.microsoft.com/office/drawing/2014/main" id="{795FC4AF-5939-9FD0-775D-D61C6E5AC253}"/>
              </a:ext>
            </a:extLst>
          </p:cNvPr>
          <p:cNvSpPr>
            <a:spLocks noGrp="1"/>
          </p:cNvSpPr>
          <p:nvPr>
            <p:ph type="title" hasCustomPrompt="1"/>
          </p:nvPr>
        </p:nvSpPr>
        <p:spPr/>
        <p:txBody>
          <a:bodyPr/>
          <a:lstStyle>
            <a:lvl1pPr>
              <a:defRPr/>
            </a:lvl1pPr>
          </a:lstStyle>
          <a:p>
            <a:r>
              <a:rPr lang="de-CH" noProof="0" dirty="0"/>
              <a:t>Agenda</a:t>
            </a:r>
          </a:p>
        </p:txBody>
      </p:sp>
      <p:sp>
        <p:nvSpPr>
          <p:cNvPr id="10" name="Tijdelijke aanduiding voor datum 9">
            <a:extLst>
              <a:ext uri="{FF2B5EF4-FFF2-40B4-BE49-F238E27FC236}">
                <a16:creationId xmlns:a16="http://schemas.microsoft.com/office/drawing/2014/main" id="{5CAC19EA-6E2F-6C17-5190-86F2BC3EB110}"/>
              </a:ext>
            </a:extLst>
          </p:cNvPr>
          <p:cNvSpPr>
            <a:spLocks noGrp="1"/>
          </p:cNvSpPr>
          <p:nvPr>
            <p:ph type="dt" sz="half" idx="31"/>
          </p:nvPr>
        </p:nvSpPr>
        <p:spPr/>
        <p:txBody>
          <a:bodyPr/>
          <a:lstStyle/>
          <a:p>
            <a:r>
              <a:rPr lang="de-CH"/>
              <a:t>18. Januar 2023, Bern</a:t>
            </a:r>
            <a:endParaRPr lang="de-CH" dirty="0"/>
          </a:p>
        </p:txBody>
      </p:sp>
      <p:sp>
        <p:nvSpPr>
          <p:cNvPr id="11" name="Tijdelijke aanduiding voor voettekst 10">
            <a:extLst>
              <a:ext uri="{FF2B5EF4-FFF2-40B4-BE49-F238E27FC236}">
                <a16:creationId xmlns:a16="http://schemas.microsoft.com/office/drawing/2014/main" id="{C6E297A4-F825-9CDA-5FE6-A6CC86FF3F66}"/>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9096010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Titelfolie (Weiß)">
    <p:spTree>
      <p:nvGrpSpPr>
        <p:cNvPr id="1" name=""/>
        <p:cNvGrpSpPr/>
        <p:nvPr/>
      </p:nvGrpSpPr>
      <p:grpSpPr>
        <a:xfrm>
          <a:off x="0" y="0"/>
          <a:ext cx="0" cy="0"/>
          <a:chOff x="0" y="0"/>
          <a:chExt cx="0" cy="0"/>
        </a:xfrm>
      </p:grpSpPr>
      <p:pic>
        <p:nvPicPr>
          <p:cNvPr id="1587989601" name="Logo" descr="{&quot;templafy&quot;:{&quot;id&quot;:&quot;40cd520c-7981-4b85-a90a-a64de46f623a&quot;}}"/>
          <p:cNvPicPr>
            <a:picLocks noChangeAspect="1"/>
          </p:cNvPicPr>
          <p:nvPr/>
        </p:nvPicPr>
        <p:blipFill>
          <a:blip r:embed="rId2"/>
          <a:stretch>
            <a:fillRect/>
          </a:stretch>
        </p:blipFill>
        <p:spPr>
          <a:xfrm>
            <a:off x="4899600" y="2451600"/>
            <a:ext cx="2401200" cy="2422800"/>
          </a:xfrm>
          <a:prstGeom prst="rect">
            <a:avLst/>
          </a:prstGeom>
        </p:spPr>
      </p:pic>
      <p:sp>
        <p:nvSpPr>
          <p:cNvPr id="3" name="Titel 1">
            <a:extLst>
              <a:ext uri="{FF2B5EF4-FFF2-40B4-BE49-F238E27FC236}">
                <a16:creationId xmlns:a16="http://schemas.microsoft.com/office/drawing/2014/main" id="{89F61AC9-3E02-B55B-9C0E-D8A64DDAD36D}"/>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latin typeface="+mj-lt"/>
              </a:rPr>
              <a:t>Titelfolie mit Logo reduziert</a:t>
            </a:r>
            <a:endParaRPr lang="de-DE" sz="800" dirty="0">
              <a:solidFill>
                <a:schemeClr val="tx1"/>
              </a:solidFill>
              <a:latin typeface="+mj-lt"/>
            </a:endParaRPr>
          </a:p>
        </p:txBody>
      </p:sp>
    </p:spTree>
    <p:extLst>
      <p:ext uri="{BB962C8B-B14F-4D97-AF65-F5344CB8AC3E}">
        <p14:creationId xmlns:p14="http://schemas.microsoft.com/office/powerpoint/2010/main" val="374304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Titelfolie (Rot)">
    <p:bg>
      <p:bgPr>
        <a:solidFill>
          <a:schemeClr val="accent6"/>
        </a:solidFill>
        <a:effectLst/>
      </p:bgPr>
    </p:bg>
    <p:spTree>
      <p:nvGrpSpPr>
        <p:cNvPr id="1" name=""/>
        <p:cNvGrpSpPr/>
        <p:nvPr/>
      </p:nvGrpSpPr>
      <p:grpSpPr>
        <a:xfrm>
          <a:off x="0" y="0"/>
          <a:ext cx="0" cy="0"/>
          <a:chOff x="0" y="0"/>
          <a:chExt cx="0" cy="0"/>
        </a:xfrm>
      </p:grpSpPr>
      <p:pic>
        <p:nvPicPr>
          <p:cNvPr id="1321019709" name="Logo" descr="{&quot;templafy&quot;:{&quot;id&quot;:&quot;11736f04-4cb9-492c-a2d4-dc35cab9d2d2&quot;}}"/>
          <p:cNvPicPr>
            <a:picLocks noChangeAspect="1"/>
          </p:cNvPicPr>
          <p:nvPr/>
        </p:nvPicPr>
        <p:blipFill>
          <a:blip r:embed="rId2"/>
          <a:stretch>
            <a:fillRect/>
          </a:stretch>
        </p:blipFill>
        <p:spPr>
          <a:xfrm>
            <a:off x="4899600" y="2451600"/>
            <a:ext cx="2401200" cy="2422800"/>
          </a:xfrm>
          <a:prstGeom prst="rect">
            <a:avLst/>
          </a:prstGeom>
        </p:spPr>
      </p:pic>
      <p:sp>
        <p:nvSpPr>
          <p:cNvPr id="4" name="Titel 1">
            <a:extLst>
              <a:ext uri="{FF2B5EF4-FFF2-40B4-BE49-F238E27FC236}">
                <a16:creationId xmlns:a16="http://schemas.microsoft.com/office/drawing/2014/main" id="{E0E20164-2ACA-C670-627C-5105965EA4F7}"/>
              </a:ext>
            </a:extLst>
          </p:cNvPr>
          <p:cNvSpPr txBox="1">
            <a:spLocks/>
          </p:cNvSpPr>
          <p:nvPr userDrawn="1"/>
        </p:nvSpPr>
        <p:spPr>
          <a:xfrm>
            <a:off x="320040" y="-484229"/>
            <a:ext cx="2068135" cy="362309"/>
          </a:xfrm>
          <a:prstGeom prst="rect">
            <a:avLst/>
          </a:prstGeom>
        </p:spPr>
        <p:txBody>
          <a:bodyPr vert="horz" lIns="91440" tIns="90000" rIns="91440" bIns="45720" rtlCol="0" anchor="b">
            <a:normAutofit/>
          </a:bodyPr>
          <a:lstStyle>
            <a:lvl1pPr algn="l" defTabSz="914400" rtl="0" eaLnBrk="1" latinLnBrk="0" hangingPunct="1">
              <a:lnSpc>
                <a:spcPct val="90000"/>
              </a:lnSpc>
              <a:spcBef>
                <a:spcPct val="0"/>
              </a:spcBef>
              <a:buNone/>
              <a:defRPr sz="800" kern="1200">
                <a:solidFill>
                  <a:schemeClr val="accent6"/>
                </a:solidFill>
                <a:latin typeface="+mj-lt"/>
                <a:ea typeface="+mj-ea"/>
                <a:cs typeface="+mj-cs"/>
              </a:defRPr>
            </a:lvl1pPr>
          </a:lstStyle>
          <a:p>
            <a:r>
              <a:rPr lang="de-CH" sz="800" dirty="0">
                <a:solidFill>
                  <a:schemeClr val="tx1"/>
                </a:solidFill>
                <a:latin typeface="+mj-lt"/>
              </a:rPr>
              <a:t>Titelfolie rot mit Logo</a:t>
            </a:r>
            <a:endParaRPr lang="de-DE" sz="800" dirty="0">
              <a:solidFill>
                <a:schemeClr val="tx1"/>
              </a:solidFill>
              <a:latin typeface="+mj-lt"/>
            </a:endParaRPr>
          </a:p>
        </p:txBody>
      </p:sp>
    </p:spTree>
    <p:extLst>
      <p:ext uri="{BB962C8B-B14F-4D97-AF65-F5344CB8AC3E}">
        <p14:creationId xmlns:p14="http://schemas.microsoft.com/office/powerpoint/2010/main" val="411121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mit Text">
    <p:spTree>
      <p:nvGrpSpPr>
        <p:cNvPr id="1" name=""/>
        <p:cNvGrpSpPr/>
        <p:nvPr/>
      </p:nvGrpSpPr>
      <p:grpSpPr>
        <a:xfrm>
          <a:off x="0" y="0"/>
          <a:ext cx="0" cy="0"/>
          <a:chOff x="0" y="0"/>
          <a:chExt cx="0" cy="0"/>
        </a:xfrm>
      </p:grpSpPr>
      <p:sp>
        <p:nvSpPr>
          <p:cNvPr id="24" name="Thema and date">
            <a:extLst>
              <a:ext uri="{FF2B5EF4-FFF2-40B4-BE49-F238E27FC236}">
                <a16:creationId xmlns:a16="http://schemas.microsoft.com/office/drawing/2014/main" id="{94831998-42DA-45E3-9D77-62123369D346}"/>
              </a:ext>
            </a:extLst>
          </p:cNvPr>
          <p:cNvSpPr>
            <a:spLocks noGrp="1"/>
          </p:cNvSpPr>
          <p:nvPr>
            <p:ph type="body" sz="quarter" idx="17" hasCustomPrompt="1"/>
          </p:nvPr>
        </p:nvSpPr>
        <p:spPr>
          <a:xfrm>
            <a:off x="1077278" y="3191275"/>
            <a:ext cx="10510202" cy="376413"/>
          </a:xfrm>
        </p:spPr>
        <p:txBody>
          <a:bodyPr>
            <a:noAutofit/>
          </a:bodyPr>
          <a:lstStyle>
            <a:lvl1pPr marL="0" indent="0">
              <a:lnSpc>
                <a:spcPct val="100000"/>
              </a:lnSpc>
              <a:spcBef>
                <a:spcPts val="0"/>
              </a:spcBef>
              <a:buNone/>
              <a:defRPr sz="1900" b="0" spc="-20" baseline="0">
                <a:latin typeface="+mn-lt"/>
              </a:defRPr>
            </a:lvl1pPr>
          </a:lstStyle>
          <a:p>
            <a:pPr lvl="0"/>
            <a:r>
              <a:rPr lang="de-CH" noProof="0" dirty="0"/>
              <a:t>Thema/Anlass, Tag.Monat.2021</a:t>
            </a:r>
          </a:p>
        </p:txBody>
      </p:sp>
      <p:sp>
        <p:nvSpPr>
          <p:cNvPr id="25" name="Subtitle">
            <a:extLst>
              <a:ext uri="{FF2B5EF4-FFF2-40B4-BE49-F238E27FC236}">
                <a16:creationId xmlns:a16="http://schemas.microsoft.com/office/drawing/2014/main" id="{334DAC06-C0CC-40CA-AFC3-16063BE4CD25}"/>
              </a:ext>
            </a:extLst>
          </p:cNvPr>
          <p:cNvSpPr>
            <a:spLocks noGrp="1"/>
          </p:cNvSpPr>
          <p:nvPr>
            <p:ph type="subTitle" idx="1" hasCustomPrompt="1"/>
          </p:nvPr>
        </p:nvSpPr>
        <p:spPr>
          <a:xfrm>
            <a:off x="1076960" y="1473201"/>
            <a:ext cx="10515600" cy="1508760"/>
          </a:xfrm>
        </p:spPr>
        <p:txBody>
          <a:bodyPr tIns="108000">
            <a:noAutofit/>
          </a:bodyPr>
          <a:lstStyle>
            <a:lvl1pPr marL="0" indent="0" algn="l">
              <a:lnSpc>
                <a:spcPct val="90000"/>
              </a:lnSpc>
              <a:buNone/>
              <a:defRPr sz="4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CH" noProof="0" dirty="0"/>
              <a:t>Untertitel</a:t>
            </a:r>
          </a:p>
        </p:txBody>
      </p:sp>
      <p:sp>
        <p:nvSpPr>
          <p:cNvPr id="2" name="Title">
            <a:extLst>
              <a:ext uri="{FF2B5EF4-FFF2-40B4-BE49-F238E27FC236}">
                <a16:creationId xmlns:a16="http://schemas.microsoft.com/office/drawing/2014/main" id="{48135589-86E2-4710-BA06-A9C3BB9B5F78}"/>
              </a:ext>
            </a:extLst>
          </p:cNvPr>
          <p:cNvSpPr>
            <a:spLocks noGrp="1"/>
          </p:cNvSpPr>
          <p:nvPr>
            <p:ph type="title" hasCustomPrompt="1"/>
          </p:nvPr>
        </p:nvSpPr>
        <p:spPr>
          <a:xfrm>
            <a:off x="1071880" y="290873"/>
            <a:ext cx="10515600" cy="1182328"/>
          </a:xfrm>
        </p:spPr>
        <p:txBody>
          <a:bodyPr>
            <a:noAutofit/>
          </a:bodyPr>
          <a:lstStyle>
            <a:lvl1pPr>
              <a:defRPr/>
            </a:lvl1pPr>
          </a:lstStyle>
          <a:p>
            <a:r>
              <a:rPr lang="de-CH" noProof="0" dirty="0"/>
              <a:t>Titel hinzufügen</a:t>
            </a:r>
            <a:br>
              <a:rPr lang="de-CH" noProof="0" dirty="0"/>
            </a:br>
            <a:endParaRPr lang="de-CH" noProof="0" dirty="0"/>
          </a:p>
        </p:txBody>
      </p:sp>
      <p:sp>
        <p:nvSpPr>
          <p:cNvPr id="4" name="Name">
            <a:extLst>
              <a:ext uri="{FF2B5EF4-FFF2-40B4-BE49-F238E27FC236}">
                <a16:creationId xmlns:a16="http://schemas.microsoft.com/office/drawing/2014/main" id="{F7BBEF40-94F7-ABCA-E772-7C4B83D4B733}"/>
              </a:ext>
            </a:extLst>
          </p:cNvPr>
          <p:cNvSpPr>
            <a:spLocks noGrp="1"/>
          </p:cNvSpPr>
          <p:nvPr>
            <p:ph type="body" sz="quarter" idx="19" hasCustomPrompt="1"/>
          </p:nvPr>
        </p:nvSpPr>
        <p:spPr>
          <a:xfrm>
            <a:off x="1076400" y="2916000"/>
            <a:ext cx="10510202" cy="376413"/>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1800" b="1" noProof="0" dirty="0">
                <a:solidFill>
                  <a:schemeClr val="tx1"/>
                </a:solidFill>
              </a:defRPr>
            </a:lvl1pPr>
          </a:lstStyle>
          <a:p>
            <a:pPr lvl="0"/>
            <a:r>
              <a:rPr lang="de-CH" noProof="0" dirty="0"/>
              <a:t>Name und Titel</a:t>
            </a:r>
          </a:p>
        </p:txBody>
      </p:sp>
      <p:cxnSp>
        <p:nvCxnSpPr>
          <p:cNvPr id="3" name="Red line">
            <a:extLst>
              <a:ext uri="{FF2B5EF4-FFF2-40B4-BE49-F238E27FC236}">
                <a16:creationId xmlns:a16="http://schemas.microsoft.com/office/drawing/2014/main" id="{F0624B72-CA48-123B-C362-137C9DC268E3}"/>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ijdelijke aanduiding voor voettekst 14">
            <a:extLst>
              <a:ext uri="{FF2B5EF4-FFF2-40B4-BE49-F238E27FC236}">
                <a16:creationId xmlns:a16="http://schemas.microsoft.com/office/drawing/2014/main" id="{619E6025-9DA3-5803-A58F-7F9F131075B2}"/>
              </a:ext>
            </a:extLst>
          </p:cNvPr>
          <p:cNvSpPr>
            <a:spLocks noGrp="1"/>
          </p:cNvSpPr>
          <p:nvPr>
            <p:ph type="ftr" sz="quarter" idx="32"/>
          </p:nvPr>
        </p:nvSpPr>
        <p:spPr/>
        <p:txBody>
          <a:bodyPr/>
          <a:lstStyle/>
          <a:p>
            <a:r>
              <a:rPr lang="de-CH"/>
              <a:t>Organisationseinheit</a:t>
            </a:r>
            <a:endParaRPr lang="de-CH" dirty="0"/>
          </a:p>
        </p:txBody>
      </p:sp>
      <p:sp>
        <p:nvSpPr>
          <p:cNvPr id="16" name="Tijdelijke aanduiding voor dianummer 15">
            <a:extLst>
              <a:ext uri="{FF2B5EF4-FFF2-40B4-BE49-F238E27FC236}">
                <a16:creationId xmlns:a16="http://schemas.microsoft.com/office/drawing/2014/main" id="{5AF00A88-7C6B-5079-7EE1-1A35C516C88D}"/>
              </a:ext>
            </a:extLst>
          </p:cNvPr>
          <p:cNvSpPr>
            <a:spLocks noGrp="1"/>
          </p:cNvSpPr>
          <p:nvPr>
            <p:ph type="sldNum" sz="quarter" idx="33"/>
          </p:nvPr>
        </p:nvSpPr>
        <p:spPr/>
        <p:txBody>
          <a:bodyPr/>
          <a:lstStyle/>
          <a:p>
            <a:fld id="{9C819A1E-7CFD-44ED-A7EE-35C8DB5FAD42}" type="slidenum">
              <a:rPr lang="de-CH" smtClean="0"/>
              <a:pPr/>
              <a:t>‹Nr.›</a:t>
            </a:fld>
            <a:endParaRPr lang="de-CH" dirty="0"/>
          </a:p>
        </p:txBody>
      </p:sp>
      <p:sp>
        <p:nvSpPr>
          <p:cNvPr id="5" name="Tijdelijke aanduiding voor datum 4">
            <a:extLst>
              <a:ext uri="{FF2B5EF4-FFF2-40B4-BE49-F238E27FC236}">
                <a16:creationId xmlns:a16="http://schemas.microsoft.com/office/drawing/2014/main" id="{BCA1140B-B088-1643-C6FB-DBF8E5575422}"/>
              </a:ext>
            </a:extLst>
          </p:cNvPr>
          <p:cNvSpPr>
            <a:spLocks noGrp="1"/>
          </p:cNvSpPr>
          <p:nvPr>
            <p:ph type="dt" sz="half" idx="34"/>
          </p:nvPr>
        </p:nvSpPr>
        <p:spPr/>
        <p:txBody>
          <a:bodyPr/>
          <a:lstStyle/>
          <a:p>
            <a:r>
              <a:rPr lang="de-CH"/>
              <a:t>18. Januar 2023, Bern</a:t>
            </a:r>
            <a:endParaRPr lang="de-CH" dirty="0"/>
          </a:p>
        </p:txBody>
      </p:sp>
    </p:spTree>
    <p:extLst>
      <p:ext uri="{BB962C8B-B14F-4D97-AF65-F5344CB8AC3E}">
        <p14:creationId xmlns:p14="http://schemas.microsoft.com/office/powerpoint/2010/main" val="302112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mit Text (Kurz) ">
    <p:spTree>
      <p:nvGrpSpPr>
        <p:cNvPr id="1" name=""/>
        <p:cNvGrpSpPr/>
        <p:nvPr/>
      </p:nvGrpSpPr>
      <p:grpSpPr>
        <a:xfrm>
          <a:off x="0" y="0"/>
          <a:ext cx="0" cy="0"/>
          <a:chOff x="0" y="0"/>
          <a:chExt cx="0" cy="0"/>
        </a:xfrm>
      </p:grpSpPr>
      <p:sp>
        <p:nvSpPr>
          <p:cNvPr id="10" name="Thema and date">
            <a:extLst>
              <a:ext uri="{FF2B5EF4-FFF2-40B4-BE49-F238E27FC236}">
                <a16:creationId xmlns:a16="http://schemas.microsoft.com/office/drawing/2014/main" id="{F69B26A7-791A-43AE-AC82-956FBB9884F4}"/>
              </a:ext>
            </a:extLst>
          </p:cNvPr>
          <p:cNvSpPr>
            <a:spLocks noGrp="1"/>
          </p:cNvSpPr>
          <p:nvPr>
            <p:ph type="body" sz="quarter" idx="18" hasCustomPrompt="1"/>
          </p:nvPr>
        </p:nvSpPr>
        <p:spPr>
          <a:xfrm>
            <a:off x="1069679" y="1980152"/>
            <a:ext cx="10515601" cy="376413"/>
          </a:xfrm>
        </p:spPr>
        <p:txBody>
          <a:bodyPr>
            <a:noAutofit/>
          </a:bodyPr>
          <a:lstStyle>
            <a:lvl1pPr marL="0" indent="0">
              <a:lnSpc>
                <a:spcPct val="100000"/>
              </a:lnSpc>
              <a:spcBef>
                <a:spcPts val="0"/>
              </a:spcBef>
              <a:buNone/>
              <a:defRPr sz="1900" b="0" spc="-20" baseline="0">
                <a:latin typeface="+mn-lt"/>
              </a:defRPr>
            </a:lvl1pPr>
          </a:lstStyle>
          <a:p>
            <a:pPr lvl="0"/>
            <a:r>
              <a:rPr lang="de-CH" noProof="0" dirty="0"/>
              <a:t>Thema/Anlass, Tag.Monat.2021</a:t>
            </a:r>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tx1"/>
                </a:solidFill>
                <a:latin typeface="+mj-lt"/>
                <a:cs typeface="Arial" panose="020B0604020202020204" pitchFamily="34" charset="0"/>
              </a:defRPr>
            </a:lvl1pPr>
          </a:lstStyle>
          <a:p>
            <a:pPr lvl="0"/>
            <a:r>
              <a:rPr lang="de-CH" noProof="0" dirty="0"/>
              <a:t>Untertitel</a:t>
            </a:r>
          </a:p>
        </p:txBody>
      </p:sp>
      <p:sp>
        <p:nvSpPr>
          <p:cNvPr id="2" name="Title">
            <a:extLst>
              <a:ext uri="{FF2B5EF4-FFF2-40B4-BE49-F238E27FC236}">
                <a16:creationId xmlns:a16="http://schemas.microsoft.com/office/drawing/2014/main" id="{23FDBE87-0C00-448F-8952-0CDABC88091A}"/>
              </a:ext>
            </a:extLst>
          </p:cNvPr>
          <p:cNvSpPr>
            <a:spLocks noGrp="1"/>
          </p:cNvSpPr>
          <p:nvPr>
            <p:ph type="title" hasCustomPrompt="1"/>
          </p:nvPr>
        </p:nvSpPr>
        <p:spPr/>
        <p:txBody>
          <a:bodyPr/>
          <a:lstStyle>
            <a:lvl1pPr>
              <a:defRPr/>
            </a:lvl1pPr>
          </a:lstStyle>
          <a:p>
            <a:r>
              <a:rPr lang="de-CH" noProof="0" dirty="0"/>
              <a:t>Titel hinzufügen</a:t>
            </a:r>
          </a:p>
        </p:txBody>
      </p:sp>
      <p:sp>
        <p:nvSpPr>
          <p:cNvPr id="4" name="Name">
            <a:extLst>
              <a:ext uri="{FF2B5EF4-FFF2-40B4-BE49-F238E27FC236}">
                <a16:creationId xmlns:a16="http://schemas.microsoft.com/office/drawing/2014/main" id="{AB8391A8-67CD-1481-00B5-2E607FA9D4B3}"/>
              </a:ext>
            </a:extLst>
          </p:cNvPr>
          <p:cNvSpPr>
            <a:spLocks noGrp="1"/>
          </p:cNvSpPr>
          <p:nvPr>
            <p:ph type="body" sz="quarter" idx="19" hasCustomPrompt="1"/>
          </p:nvPr>
        </p:nvSpPr>
        <p:spPr>
          <a:xfrm>
            <a:off x="1069200" y="1674000"/>
            <a:ext cx="10510202" cy="376413"/>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1800" b="1" noProof="0" dirty="0">
                <a:solidFill>
                  <a:schemeClr val="tx1"/>
                </a:solidFill>
              </a:defRPr>
            </a:lvl1pPr>
          </a:lstStyle>
          <a:p>
            <a:pPr lvl="0"/>
            <a:r>
              <a:rPr lang="de-CH" noProof="0" dirty="0"/>
              <a:t>Name und Titel</a:t>
            </a:r>
          </a:p>
        </p:txBody>
      </p:sp>
      <p:cxnSp>
        <p:nvCxnSpPr>
          <p:cNvPr id="5" name="Red line">
            <a:extLst>
              <a:ext uri="{FF2B5EF4-FFF2-40B4-BE49-F238E27FC236}">
                <a16:creationId xmlns:a16="http://schemas.microsoft.com/office/drawing/2014/main" id="{FF981C3A-5B7C-8A11-E2D1-8DFC1237EA09}"/>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ijdelijke aanduiding voor datum 14">
            <a:extLst>
              <a:ext uri="{FF2B5EF4-FFF2-40B4-BE49-F238E27FC236}">
                <a16:creationId xmlns:a16="http://schemas.microsoft.com/office/drawing/2014/main" id="{5210C7DA-E626-4138-41C4-FFE5363DB1EA}"/>
              </a:ext>
            </a:extLst>
          </p:cNvPr>
          <p:cNvSpPr>
            <a:spLocks noGrp="1"/>
          </p:cNvSpPr>
          <p:nvPr>
            <p:ph type="dt" sz="half" idx="31"/>
          </p:nvPr>
        </p:nvSpPr>
        <p:spPr/>
        <p:txBody>
          <a:bodyPr/>
          <a:lstStyle/>
          <a:p>
            <a:r>
              <a:rPr lang="de-CH"/>
              <a:t>18. Januar 2023, Bern</a:t>
            </a:r>
            <a:endParaRPr lang="de-CH" dirty="0"/>
          </a:p>
        </p:txBody>
      </p:sp>
      <p:sp>
        <p:nvSpPr>
          <p:cNvPr id="16" name="Tijdelijke aanduiding voor voettekst 15">
            <a:extLst>
              <a:ext uri="{FF2B5EF4-FFF2-40B4-BE49-F238E27FC236}">
                <a16:creationId xmlns:a16="http://schemas.microsoft.com/office/drawing/2014/main" id="{3332C726-23BC-5621-87CD-3AE9B7B686ED}"/>
              </a:ext>
            </a:extLst>
          </p:cNvPr>
          <p:cNvSpPr>
            <a:spLocks noGrp="1"/>
          </p:cNvSpPr>
          <p:nvPr>
            <p:ph type="ftr" sz="quarter" idx="32"/>
          </p:nvPr>
        </p:nvSpPr>
        <p:spPr/>
        <p:txBody>
          <a:bodyPr/>
          <a:lstStyle/>
          <a:p>
            <a:r>
              <a:rPr lang="de-CH"/>
              <a:t>Organisationseinheit</a:t>
            </a:r>
            <a:endParaRPr lang="de-CH" dirty="0"/>
          </a:p>
        </p:txBody>
      </p:sp>
      <p:sp>
        <p:nvSpPr>
          <p:cNvPr id="17" name="Tijdelijke aanduiding voor dianummer 16">
            <a:extLst>
              <a:ext uri="{FF2B5EF4-FFF2-40B4-BE49-F238E27FC236}">
                <a16:creationId xmlns:a16="http://schemas.microsoft.com/office/drawing/2014/main" id="{04FC643D-FB4C-B07E-897A-355CB5CFF00D}"/>
              </a:ext>
            </a:extLst>
          </p:cNvPr>
          <p:cNvSpPr>
            <a:spLocks noGrp="1"/>
          </p:cNvSpPr>
          <p:nvPr>
            <p:ph type="sldNum" sz="quarter" idx="33"/>
          </p:nvPr>
        </p:nvSpPr>
        <p:spPr/>
        <p:txBody>
          <a:bodyPr/>
          <a:lstStyle/>
          <a:p>
            <a:fld id="{9C819A1E-7CFD-44ED-A7EE-35C8DB5FAD42}" type="slidenum">
              <a:rPr lang="de-CH" smtClean="0"/>
              <a:pPr/>
              <a:t>‹Nr.›</a:t>
            </a:fld>
            <a:endParaRPr lang="de-CH" dirty="0"/>
          </a:p>
        </p:txBody>
      </p:sp>
    </p:spTree>
    <p:extLst>
      <p:ext uri="{BB962C8B-B14F-4D97-AF65-F5344CB8AC3E}">
        <p14:creationId xmlns:p14="http://schemas.microsoft.com/office/powerpoint/2010/main" val="1008023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mit Text (ohne Untertitel) ">
    <p:spTree>
      <p:nvGrpSpPr>
        <p:cNvPr id="1" name=""/>
        <p:cNvGrpSpPr/>
        <p:nvPr/>
      </p:nvGrpSpPr>
      <p:grpSpPr>
        <a:xfrm>
          <a:off x="0" y="0"/>
          <a:ext cx="0" cy="0"/>
          <a:chOff x="0" y="0"/>
          <a:chExt cx="0" cy="0"/>
        </a:xfrm>
      </p:grpSpPr>
      <p:sp>
        <p:nvSpPr>
          <p:cNvPr id="19" name="Thema and date">
            <a:extLst>
              <a:ext uri="{FF2B5EF4-FFF2-40B4-BE49-F238E27FC236}">
                <a16:creationId xmlns:a16="http://schemas.microsoft.com/office/drawing/2014/main" id="{823AF8E3-CDEF-412C-B0B7-1B570B843EF0}"/>
              </a:ext>
            </a:extLst>
          </p:cNvPr>
          <p:cNvSpPr>
            <a:spLocks noGrp="1"/>
          </p:cNvSpPr>
          <p:nvPr>
            <p:ph type="body" sz="quarter" idx="18" hasCustomPrompt="1"/>
          </p:nvPr>
        </p:nvSpPr>
        <p:spPr>
          <a:xfrm>
            <a:off x="1069679" y="1980152"/>
            <a:ext cx="10515601" cy="376413"/>
          </a:xfrm>
        </p:spPr>
        <p:txBody>
          <a:bodyPr>
            <a:noAutofit/>
          </a:bodyPr>
          <a:lstStyle>
            <a:lvl1pPr marL="0" indent="0">
              <a:lnSpc>
                <a:spcPct val="100000"/>
              </a:lnSpc>
              <a:spcBef>
                <a:spcPts val="0"/>
              </a:spcBef>
              <a:buNone/>
              <a:defRPr sz="1900" b="0" spc="-20" baseline="0">
                <a:latin typeface="+mn-lt"/>
              </a:defRPr>
            </a:lvl1pPr>
          </a:lstStyle>
          <a:p>
            <a:pPr lvl="0"/>
            <a:r>
              <a:rPr lang="de-CH" noProof="0" dirty="0"/>
              <a:t>Thema/Anlass, Tag.Monat.2021</a:t>
            </a:r>
          </a:p>
        </p:txBody>
      </p:sp>
      <p:sp>
        <p:nvSpPr>
          <p:cNvPr id="2" name="Title">
            <a:extLst>
              <a:ext uri="{FF2B5EF4-FFF2-40B4-BE49-F238E27FC236}">
                <a16:creationId xmlns:a16="http://schemas.microsoft.com/office/drawing/2014/main" id="{9CF2C0D7-D0D8-4995-8605-AA1EACB1EBB8}"/>
              </a:ext>
            </a:extLst>
          </p:cNvPr>
          <p:cNvSpPr>
            <a:spLocks noGrp="1"/>
          </p:cNvSpPr>
          <p:nvPr>
            <p:ph type="title" hasCustomPrompt="1"/>
          </p:nvPr>
        </p:nvSpPr>
        <p:spPr>
          <a:xfrm>
            <a:off x="1071880" y="290873"/>
            <a:ext cx="10515600" cy="1383450"/>
          </a:xfrm>
        </p:spPr>
        <p:txBody>
          <a:bodyPr>
            <a:noAutofit/>
          </a:bodyPr>
          <a:lstStyle>
            <a:lvl1pPr>
              <a:defRPr/>
            </a:lvl1pPr>
          </a:lstStyle>
          <a:p>
            <a:r>
              <a:rPr lang="de-CH" noProof="0" dirty="0"/>
              <a:t>Titel 2. Zeile</a:t>
            </a:r>
            <a:br>
              <a:rPr lang="de-CH" noProof="0" dirty="0"/>
            </a:br>
            <a:r>
              <a:rPr lang="de-CH" noProof="0" dirty="0"/>
              <a:t>Titel</a:t>
            </a:r>
          </a:p>
        </p:txBody>
      </p:sp>
      <p:sp>
        <p:nvSpPr>
          <p:cNvPr id="5" name="Name">
            <a:extLst>
              <a:ext uri="{FF2B5EF4-FFF2-40B4-BE49-F238E27FC236}">
                <a16:creationId xmlns:a16="http://schemas.microsoft.com/office/drawing/2014/main" id="{7D18F409-58AF-0F68-C4B1-B8D5C083BAA0}"/>
              </a:ext>
            </a:extLst>
          </p:cNvPr>
          <p:cNvSpPr>
            <a:spLocks noGrp="1"/>
          </p:cNvSpPr>
          <p:nvPr>
            <p:ph type="body" sz="quarter" idx="20" hasCustomPrompt="1"/>
          </p:nvPr>
        </p:nvSpPr>
        <p:spPr>
          <a:xfrm>
            <a:off x="1069200" y="1674000"/>
            <a:ext cx="10510202" cy="376413"/>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de-CH" sz="1800" b="1" noProof="0" dirty="0">
                <a:solidFill>
                  <a:schemeClr val="tx1"/>
                </a:solidFill>
              </a:defRPr>
            </a:lvl1pPr>
          </a:lstStyle>
          <a:p>
            <a:pPr lvl="0"/>
            <a:r>
              <a:rPr lang="de-CH" noProof="0" dirty="0"/>
              <a:t>Name und Titel</a:t>
            </a:r>
          </a:p>
        </p:txBody>
      </p:sp>
      <p:cxnSp>
        <p:nvCxnSpPr>
          <p:cNvPr id="6" name="Red line">
            <a:extLst>
              <a:ext uri="{FF2B5EF4-FFF2-40B4-BE49-F238E27FC236}">
                <a16:creationId xmlns:a16="http://schemas.microsoft.com/office/drawing/2014/main" id="{DC7F4AE9-6319-47FD-40D9-9A051DE24054}"/>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ijdelijke aanduiding voor datum 10">
            <a:extLst>
              <a:ext uri="{FF2B5EF4-FFF2-40B4-BE49-F238E27FC236}">
                <a16:creationId xmlns:a16="http://schemas.microsoft.com/office/drawing/2014/main" id="{8FA3A926-BFFE-9187-974F-D2E791763870}"/>
              </a:ext>
            </a:extLst>
          </p:cNvPr>
          <p:cNvSpPr>
            <a:spLocks noGrp="1"/>
          </p:cNvSpPr>
          <p:nvPr>
            <p:ph type="dt" sz="half" idx="31"/>
          </p:nvPr>
        </p:nvSpPr>
        <p:spPr/>
        <p:txBody>
          <a:bodyPr/>
          <a:lstStyle/>
          <a:p>
            <a:r>
              <a:rPr lang="de-CH"/>
              <a:t>18. Januar 2023, Bern</a:t>
            </a:r>
            <a:endParaRPr lang="de-CH" dirty="0"/>
          </a:p>
        </p:txBody>
      </p:sp>
      <p:sp>
        <p:nvSpPr>
          <p:cNvPr id="12" name="Tijdelijke aanduiding voor voettekst 11">
            <a:extLst>
              <a:ext uri="{FF2B5EF4-FFF2-40B4-BE49-F238E27FC236}">
                <a16:creationId xmlns:a16="http://schemas.microsoft.com/office/drawing/2014/main" id="{993B69D6-B6BE-5B43-F9DF-685E2874B509}"/>
              </a:ext>
            </a:extLst>
          </p:cNvPr>
          <p:cNvSpPr>
            <a:spLocks noGrp="1"/>
          </p:cNvSpPr>
          <p:nvPr>
            <p:ph type="ftr" sz="quarter" idx="32"/>
          </p:nvPr>
        </p:nvSpPr>
        <p:spPr/>
        <p:txBody>
          <a:bodyPr/>
          <a:lstStyle/>
          <a:p>
            <a:r>
              <a:rPr lang="de-CH"/>
              <a:t>Organisationseinheit</a:t>
            </a:r>
            <a:endParaRPr lang="de-CH" dirty="0"/>
          </a:p>
        </p:txBody>
      </p:sp>
      <p:sp>
        <p:nvSpPr>
          <p:cNvPr id="13" name="Tijdelijke aanduiding voor dianummer 12">
            <a:extLst>
              <a:ext uri="{FF2B5EF4-FFF2-40B4-BE49-F238E27FC236}">
                <a16:creationId xmlns:a16="http://schemas.microsoft.com/office/drawing/2014/main" id="{E34CE106-8765-98EE-732F-2D52F97F2FDC}"/>
              </a:ext>
            </a:extLst>
          </p:cNvPr>
          <p:cNvSpPr>
            <a:spLocks noGrp="1"/>
          </p:cNvSpPr>
          <p:nvPr>
            <p:ph type="sldNum" sz="quarter" idx="33"/>
          </p:nvPr>
        </p:nvSpPr>
        <p:spPr/>
        <p:txBody>
          <a:bodyPr/>
          <a:lstStyle/>
          <a:p>
            <a:fld id="{9C819A1E-7CFD-44ED-A7EE-35C8DB5FAD42}" type="slidenum">
              <a:rPr lang="de-CH" smtClean="0"/>
              <a:pPr/>
              <a:t>‹Nr.›</a:t>
            </a:fld>
            <a:endParaRPr lang="de-CH" dirty="0"/>
          </a:p>
        </p:txBody>
      </p:sp>
    </p:spTree>
    <p:extLst>
      <p:ext uri="{BB962C8B-B14F-4D97-AF65-F5344CB8AC3E}">
        <p14:creationId xmlns:p14="http://schemas.microsoft.com/office/powerpoint/2010/main" val="2002723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Table of content">
            <a:extLst>
              <a:ext uri="{FF2B5EF4-FFF2-40B4-BE49-F238E27FC236}">
                <a16:creationId xmlns:a16="http://schemas.microsoft.com/office/drawing/2014/main" id="{CBDA5DC1-D9CA-4B37-B284-FDA1A1DA7DC2}"/>
              </a:ext>
            </a:extLst>
          </p:cNvPr>
          <p:cNvSpPr>
            <a:spLocks noGrp="1"/>
          </p:cNvSpPr>
          <p:nvPr>
            <p:ph idx="1" hasCustomPrompt="1"/>
          </p:nvPr>
        </p:nvSpPr>
        <p:spPr>
          <a:xfrm>
            <a:off x="1071880" y="1447800"/>
            <a:ext cx="10515600" cy="4351338"/>
          </a:xfrm>
        </p:spPr>
        <p:txBody>
          <a:bodyPr>
            <a:noAutofit/>
          </a:bodyPr>
          <a:lstStyle>
            <a:lvl1pPr marL="514350" indent="-514350">
              <a:spcAft>
                <a:spcPts val="0"/>
              </a:spcAft>
              <a:buAutoNum type="arabicPeriod"/>
              <a:defRPr sz="2600"/>
            </a:lvl1pPr>
          </a:lstStyle>
          <a:p>
            <a:pPr lvl="0"/>
            <a:r>
              <a:rPr lang="de-CH" noProof="0" dirty="0"/>
              <a:t>Inhalt hinzufügen</a:t>
            </a:r>
          </a:p>
        </p:txBody>
      </p:sp>
      <p:sp>
        <p:nvSpPr>
          <p:cNvPr id="5" name="Title">
            <a:extLst>
              <a:ext uri="{FF2B5EF4-FFF2-40B4-BE49-F238E27FC236}">
                <a16:creationId xmlns:a16="http://schemas.microsoft.com/office/drawing/2014/main" id="{40C031B9-4B32-44CE-A145-BFDB01675591}"/>
              </a:ext>
            </a:extLst>
          </p:cNvPr>
          <p:cNvSpPr>
            <a:spLocks noGrp="1"/>
          </p:cNvSpPr>
          <p:nvPr>
            <p:ph type="title" hasCustomPrompt="1"/>
          </p:nvPr>
        </p:nvSpPr>
        <p:spPr/>
        <p:txBody>
          <a:bodyPr/>
          <a:lstStyle>
            <a:lvl1pPr>
              <a:defRPr/>
            </a:lvl1pPr>
          </a:lstStyle>
          <a:p>
            <a:r>
              <a:rPr lang="de-CH" noProof="0" dirty="0"/>
              <a:t>Titel hinzufügen</a:t>
            </a:r>
          </a:p>
        </p:txBody>
      </p:sp>
      <p:sp>
        <p:nvSpPr>
          <p:cNvPr id="2" name="Tijdelijke aanduiding voor datum 1">
            <a:extLst>
              <a:ext uri="{FF2B5EF4-FFF2-40B4-BE49-F238E27FC236}">
                <a16:creationId xmlns:a16="http://schemas.microsoft.com/office/drawing/2014/main" id="{2178C11D-E829-F832-F4AE-5BA0716968E9}"/>
              </a:ext>
            </a:extLst>
          </p:cNvPr>
          <p:cNvSpPr>
            <a:spLocks noGrp="1"/>
          </p:cNvSpPr>
          <p:nvPr>
            <p:ph type="dt" sz="half" idx="10"/>
          </p:nvPr>
        </p:nvSpPr>
        <p:spPr/>
        <p:txBody>
          <a:bodyPr/>
          <a:lstStyle/>
          <a:p>
            <a:r>
              <a:rPr lang="de-CH"/>
              <a:t>18. Januar 2023, Bern</a:t>
            </a:r>
            <a:endParaRPr lang="de-CH" dirty="0"/>
          </a:p>
        </p:txBody>
      </p:sp>
      <p:sp>
        <p:nvSpPr>
          <p:cNvPr id="4" name="Tijdelijke aanduiding voor voettekst 3">
            <a:extLst>
              <a:ext uri="{FF2B5EF4-FFF2-40B4-BE49-F238E27FC236}">
                <a16:creationId xmlns:a16="http://schemas.microsoft.com/office/drawing/2014/main" id="{61729411-F309-D7D3-71A1-6D1033C8FACD}"/>
              </a:ext>
            </a:extLst>
          </p:cNvPr>
          <p:cNvSpPr>
            <a:spLocks noGrp="1"/>
          </p:cNvSpPr>
          <p:nvPr>
            <p:ph type="ftr" sz="quarter" idx="11"/>
          </p:nvPr>
        </p:nvSpPr>
        <p:spPr/>
        <p:txBody>
          <a:bodyPr/>
          <a:lstStyle/>
          <a:p>
            <a:r>
              <a:rPr lang="de-CH"/>
              <a:t>Organisationseinheit</a:t>
            </a:r>
            <a:endParaRPr lang="de-CH" dirty="0"/>
          </a:p>
        </p:txBody>
      </p:sp>
      <p:sp>
        <p:nvSpPr>
          <p:cNvPr id="6" name="Tijdelijke aanduiding voor dianummer 5">
            <a:extLst>
              <a:ext uri="{FF2B5EF4-FFF2-40B4-BE49-F238E27FC236}">
                <a16:creationId xmlns:a16="http://schemas.microsoft.com/office/drawing/2014/main" id="{816941EC-A47A-CA11-5DDA-C8D42532D5B9}"/>
              </a:ext>
            </a:extLst>
          </p:cNvPr>
          <p:cNvSpPr>
            <a:spLocks noGrp="1"/>
          </p:cNvSpPr>
          <p:nvPr>
            <p:ph type="sldNum" sz="quarter" idx="12"/>
          </p:nvPr>
        </p:nvSpPr>
        <p:spPr/>
        <p:txBody>
          <a:bodyPr/>
          <a:lstStyle/>
          <a:p>
            <a:fld id="{9C819A1E-7CFD-44ED-A7EE-35C8DB5FAD42}" type="slidenum">
              <a:rPr lang="de-CH" smtClean="0"/>
              <a:pPr/>
              <a:t>‹Nr.›</a:t>
            </a:fld>
            <a:endParaRPr lang="de-CH" dirty="0"/>
          </a:p>
        </p:txBody>
      </p:sp>
    </p:spTree>
    <p:extLst>
      <p:ext uri="{BB962C8B-B14F-4D97-AF65-F5344CB8AC3E}">
        <p14:creationId xmlns:p14="http://schemas.microsoft.com/office/powerpoint/2010/main" val="410762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eiten (Weiß)">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AF6088A9-5259-4AAF-A028-C07F0D5BFD39}"/>
              </a:ext>
            </a:extLst>
          </p:cNvPr>
          <p:cNvSpPr>
            <a:spLocks noGrp="1"/>
          </p:cNvSpPr>
          <p:nvPr>
            <p:ph type="sldNum" sz="quarter" idx="15"/>
          </p:nvPr>
        </p:nvSpPr>
        <p:spPr/>
        <p:txBody>
          <a:bodyPr/>
          <a:lstStyle/>
          <a:p>
            <a:fld id="{9C819A1E-7CFD-44ED-A7EE-35C8DB5FAD42}" type="slidenum">
              <a:rPr lang="de-CH" noProof="0" smtClean="0"/>
              <a:pPr/>
              <a:t>‹Nr.›</a:t>
            </a:fld>
            <a:endParaRPr lang="de-CH" noProof="0"/>
          </a:p>
        </p:txBody>
      </p:sp>
      <p:sp>
        <p:nvSpPr>
          <p:cNvPr id="14" name="Subtitle">
            <a:extLst>
              <a:ext uri="{FF2B5EF4-FFF2-40B4-BE49-F238E27FC236}">
                <a16:creationId xmlns:a16="http://schemas.microsoft.com/office/drawing/2014/main" id="{C3C78D30-CB41-448E-A7F4-1813E9935399}"/>
              </a:ext>
            </a:extLst>
          </p:cNvPr>
          <p:cNvSpPr>
            <a:spLocks noGrp="1"/>
          </p:cNvSpPr>
          <p:nvPr>
            <p:ph type="body" sz="quarter" idx="14" hasCustomPrompt="1"/>
          </p:nvPr>
        </p:nvSpPr>
        <p:spPr>
          <a:xfrm>
            <a:off x="1069679" y="864677"/>
            <a:ext cx="10515601" cy="645821"/>
          </a:xfrm>
        </p:spPr>
        <p:txBody>
          <a:bodyPr>
            <a:noAutofit/>
          </a:bodyPr>
          <a:lstStyle>
            <a:lvl1pPr marL="0" indent="0">
              <a:lnSpc>
                <a:spcPct val="100000"/>
              </a:lnSpc>
              <a:spcBef>
                <a:spcPts val="0"/>
              </a:spcBef>
              <a:buNone/>
              <a:defRPr sz="4200" b="0">
                <a:solidFill>
                  <a:schemeClr val="tx1"/>
                </a:solidFill>
                <a:latin typeface="+mj-lt"/>
                <a:cs typeface="Arial" panose="020B0604020202020204" pitchFamily="34" charset="0"/>
              </a:defRPr>
            </a:lvl1pPr>
          </a:lstStyle>
          <a:p>
            <a:pPr lvl="0"/>
            <a:r>
              <a:rPr lang="de-CH" noProof="0" dirty="0"/>
              <a:t>Kapiteluntertitel (fakultativ)</a:t>
            </a:r>
          </a:p>
        </p:txBody>
      </p:sp>
      <p:sp>
        <p:nvSpPr>
          <p:cNvPr id="2" name="Title">
            <a:extLst>
              <a:ext uri="{FF2B5EF4-FFF2-40B4-BE49-F238E27FC236}">
                <a16:creationId xmlns:a16="http://schemas.microsoft.com/office/drawing/2014/main" id="{54E48C17-AA22-48E0-9072-4A51F911B45D}"/>
              </a:ext>
            </a:extLst>
          </p:cNvPr>
          <p:cNvSpPr>
            <a:spLocks noGrp="1"/>
          </p:cNvSpPr>
          <p:nvPr>
            <p:ph type="title" hasCustomPrompt="1"/>
          </p:nvPr>
        </p:nvSpPr>
        <p:spPr/>
        <p:txBody>
          <a:bodyPr/>
          <a:lstStyle>
            <a:lvl1pPr>
              <a:defRPr/>
            </a:lvl1pPr>
          </a:lstStyle>
          <a:p>
            <a:r>
              <a:rPr lang="de-CH" noProof="0" dirty="0"/>
              <a:t>Kapiteltitel</a:t>
            </a:r>
          </a:p>
        </p:txBody>
      </p:sp>
      <p:sp>
        <p:nvSpPr>
          <p:cNvPr id="6" name="Tijdelijke aanduiding voor datum 5">
            <a:extLst>
              <a:ext uri="{FF2B5EF4-FFF2-40B4-BE49-F238E27FC236}">
                <a16:creationId xmlns:a16="http://schemas.microsoft.com/office/drawing/2014/main" id="{1A2851D3-4989-A190-D373-5DA1297BF81D}"/>
              </a:ext>
            </a:extLst>
          </p:cNvPr>
          <p:cNvSpPr>
            <a:spLocks noGrp="1"/>
          </p:cNvSpPr>
          <p:nvPr>
            <p:ph type="dt" sz="half" idx="31"/>
          </p:nvPr>
        </p:nvSpPr>
        <p:spPr/>
        <p:txBody>
          <a:bodyPr/>
          <a:lstStyle/>
          <a:p>
            <a:r>
              <a:rPr lang="de-CH"/>
              <a:t>18. Januar 2023, Bern</a:t>
            </a:r>
            <a:endParaRPr lang="de-CH" dirty="0"/>
          </a:p>
        </p:txBody>
      </p:sp>
      <p:sp>
        <p:nvSpPr>
          <p:cNvPr id="7" name="Tijdelijke aanduiding voor voettekst 6">
            <a:extLst>
              <a:ext uri="{FF2B5EF4-FFF2-40B4-BE49-F238E27FC236}">
                <a16:creationId xmlns:a16="http://schemas.microsoft.com/office/drawing/2014/main" id="{4061AEA7-6602-E4A2-DD82-9E4AAC839078}"/>
              </a:ext>
            </a:extLst>
          </p:cNvPr>
          <p:cNvSpPr>
            <a:spLocks noGrp="1"/>
          </p:cNvSpPr>
          <p:nvPr>
            <p:ph type="ftr" sz="quarter" idx="32"/>
          </p:nvPr>
        </p:nvSpPr>
        <p:spPr/>
        <p:txBody>
          <a:bodyPr/>
          <a:lstStyle/>
          <a:p>
            <a:r>
              <a:rPr lang="de-CH"/>
              <a:t>Organisationseinheit</a:t>
            </a:r>
            <a:endParaRPr lang="de-CH" dirty="0"/>
          </a:p>
        </p:txBody>
      </p:sp>
    </p:spTree>
    <p:extLst>
      <p:ext uri="{BB962C8B-B14F-4D97-AF65-F5344CB8AC3E}">
        <p14:creationId xmlns:p14="http://schemas.microsoft.com/office/powerpoint/2010/main" val="1203629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gi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Date" descr="{&quot;templafy&quot;:{&quot;id&quot;:&quot;cb7156ac-7a35-4f44-8d34-c16141d206a2&quot;}}">
            <a:extLst>
              <a:ext uri="{FF2B5EF4-FFF2-40B4-BE49-F238E27FC236}">
                <a16:creationId xmlns:a16="http://schemas.microsoft.com/office/drawing/2014/main" id="{C8A7B36A-B3BC-45C2-A59F-40A3507CDE25}"/>
              </a:ext>
            </a:extLst>
          </p:cNvPr>
          <p:cNvSpPr/>
          <p:nvPr userDrawn="1"/>
        </p:nvSpPr>
        <p:spPr>
          <a:xfrm>
            <a:off x="1342800" y="6444000"/>
            <a:ext cx="1615873" cy="3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e-CH" sz="1200" noProof="0" dirty="0">
              <a:solidFill>
                <a:schemeClr val="tx1"/>
              </a:solidFill>
              <a:latin typeface="+mn-lt"/>
            </a:endParaRPr>
          </a:p>
        </p:txBody>
      </p:sp>
      <p:sp>
        <p:nvSpPr>
          <p:cNvPr id="4" name="Slide number">
            <a:extLst>
              <a:ext uri="{FF2B5EF4-FFF2-40B4-BE49-F238E27FC236}">
                <a16:creationId xmlns:a16="http://schemas.microsoft.com/office/drawing/2014/main" id="{187A60C8-28BE-4B3A-BCC2-C1EB91D5B068}"/>
              </a:ext>
            </a:extLst>
          </p:cNvPr>
          <p:cNvSpPr>
            <a:spLocks noGrp="1"/>
          </p:cNvSpPr>
          <p:nvPr>
            <p:ph type="sldNum" sz="quarter" idx="4"/>
          </p:nvPr>
        </p:nvSpPr>
        <p:spPr>
          <a:xfrm>
            <a:off x="910654" y="6444000"/>
            <a:ext cx="371162" cy="365125"/>
          </a:xfrm>
          <a:prstGeom prst="rect">
            <a:avLst/>
          </a:prstGeom>
        </p:spPr>
        <p:txBody>
          <a:bodyPr vert="horz" lIns="36000" tIns="36000" rIns="36000" bIns="36000" rtlCol="0" anchor="ctr"/>
          <a:lstStyle>
            <a:lvl1pPr algn="r">
              <a:defRPr lang="en-GB" sz="1200" kern="1200" smtClean="0">
                <a:solidFill>
                  <a:schemeClr val="tx1"/>
                </a:solidFill>
                <a:latin typeface="+mn-lt"/>
                <a:ea typeface="+mn-ea"/>
                <a:cs typeface="Arial" panose="020B0604020202020204" pitchFamily="34" charset="0"/>
              </a:defRPr>
            </a:lvl1pPr>
          </a:lstStyle>
          <a:p>
            <a:fld id="{9C819A1E-7CFD-44ED-A7EE-35C8DB5FAD42}" type="slidenum">
              <a:rPr lang="de-CH" smtClean="0"/>
              <a:pPr/>
              <a:t>‹Nr.›</a:t>
            </a:fld>
            <a:endParaRPr lang="de-CH" dirty="0"/>
          </a:p>
        </p:txBody>
      </p:sp>
      <p:sp>
        <p:nvSpPr>
          <p:cNvPr id="3" name="Text">
            <a:extLst>
              <a:ext uri="{FF2B5EF4-FFF2-40B4-BE49-F238E27FC236}">
                <a16:creationId xmlns:a16="http://schemas.microsoft.com/office/drawing/2014/main" id="{9B41C1E1-CEB7-486D-9162-CFFACABF07BF}"/>
              </a:ext>
            </a:extLst>
          </p:cNvPr>
          <p:cNvSpPr>
            <a:spLocks noGrp="1"/>
          </p:cNvSpPr>
          <p:nvPr>
            <p:ph type="body" idx="1"/>
          </p:nvPr>
        </p:nvSpPr>
        <p:spPr>
          <a:xfrm>
            <a:off x="1062736" y="2042635"/>
            <a:ext cx="10515600" cy="4351338"/>
          </a:xfrm>
          <a:prstGeom prst="rect">
            <a:avLst/>
          </a:prstGeom>
        </p:spPr>
        <p:txBody>
          <a:bodyPr vert="horz" lIns="91440" tIns="45720" rIns="91440" bIns="45720" rtlCol="0">
            <a:noAutofit/>
          </a:bodyPr>
          <a:lstStyle/>
          <a:p>
            <a:pPr lvl="0"/>
            <a:r>
              <a:rPr lang="de-CH" noProof="0" dirty="0"/>
              <a:t>Inhalt hinzufügen</a:t>
            </a:r>
          </a:p>
        </p:txBody>
      </p:sp>
      <p:sp>
        <p:nvSpPr>
          <p:cNvPr id="2" name="Titel">
            <a:extLst>
              <a:ext uri="{FF2B5EF4-FFF2-40B4-BE49-F238E27FC236}">
                <a16:creationId xmlns:a16="http://schemas.microsoft.com/office/drawing/2014/main" id="{789BBD91-FA68-409D-B381-32B864E6929E}"/>
              </a:ext>
            </a:extLst>
          </p:cNvPr>
          <p:cNvSpPr>
            <a:spLocks noGrp="1"/>
          </p:cNvSpPr>
          <p:nvPr>
            <p:ph type="title"/>
          </p:nvPr>
        </p:nvSpPr>
        <p:spPr>
          <a:xfrm>
            <a:off x="1071880" y="290873"/>
            <a:ext cx="10515600" cy="749575"/>
          </a:xfrm>
          <a:prstGeom prst="rect">
            <a:avLst/>
          </a:prstGeom>
        </p:spPr>
        <p:txBody>
          <a:bodyPr vert="horz" lIns="91440" tIns="90000" rIns="91440" bIns="45720" rtlCol="0" anchor="t">
            <a:noAutofit/>
          </a:bodyPr>
          <a:lstStyle/>
          <a:p>
            <a:r>
              <a:rPr lang="de-CH" noProof="0" dirty="0"/>
              <a:t>Titel </a:t>
            </a:r>
          </a:p>
        </p:txBody>
      </p:sp>
      <p:pic>
        <p:nvPicPr>
          <p:cNvPr id="877164658" name="Logo" descr="{&quot;templafy&quot;:{&quot;id&quot;:&quot;be5a5bb7-858a-4b1f-b2a4-f92c4b30d4ec&quot;}}"/>
          <p:cNvPicPr>
            <a:picLocks noChangeAspect="1"/>
          </p:cNvPicPr>
          <p:nvPr/>
        </p:nvPicPr>
        <p:blipFill>
          <a:blip r:embed="rId23"/>
          <a:stretch>
            <a:fillRect/>
          </a:stretch>
        </p:blipFill>
        <p:spPr>
          <a:xfrm>
            <a:off x="93600" y="306000"/>
            <a:ext cx="1148400" cy="720000"/>
          </a:xfrm>
          <a:prstGeom prst="rect">
            <a:avLst/>
          </a:prstGeom>
        </p:spPr>
      </p:pic>
      <p:cxnSp>
        <p:nvCxnSpPr>
          <p:cNvPr id="13" name="Red line">
            <a:extLst>
              <a:ext uri="{FF2B5EF4-FFF2-40B4-BE49-F238E27FC236}">
                <a16:creationId xmlns:a16="http://schemas.microsoft.com/office/drawing/2014/main" id="{ADA05145-5711-4522-8D2E-644F05000567}"/>
              </a:ext>
            </a:extLst>
          </p:cNvPr>
          <p:cNvCxnSpPr>
            <a:cxnSpLocks/>
          </p:cNvCxnSpPr>
          <p:nvPr userDrawn="1"/>
        </p:nvCxnSpPr>
        <p:spPr>
          <a:xfrm>
            <a:off x="1147445" y="47458"/>
            <a:ext cx="10569674" cy="0"/>
          </a:xfrm>
          <a:prstGeom prst="line">
            <a:avLst/>
          </a:prstGeom>
          <a:ln w="9525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ED9B5B7B-E577-A2EE-84D3-AEBFB27134DF}"/>
              </a:ext>
            </a:extLst>
          </p:cNvPr>
          <p:cNvSpPr>
            <a:spLocks noGrp="1"/>
          </p:cNvSpPr>
          <p:nvPr>
            <p:ph type="dt" sz="half" idx="2"/>
          </p:nvPr>
        </p:nvSpPr>
        <p:spPr>
          <a:xfrm>
            <a:off x="1411548" y="6444000"/>
            <a:ext cx="2254930" cy="365125"/>
          </a:xfrm>
          <a:prstGeom prst="rect">
            <a:avLst/>
          </a:prstGeom>
        </p:spPr>
        <p:txBody>
          <a:bodyPr vert="horz" wrap="none" lIns="91440" tIns="45720" rIns="91440" bIns="45720" rtlCol="0" anchor="ctr"/>
          <a:lstStyle>
            <a:lvl1pPr algn="l">
              <a:defRPr sz="1200">
                <a:solidFill>
                  <a:schemeClr val="tx1"/>
                </a:solidFill>
              </a:defRPr>
            </a:lvl1pPr>
          </a:lstStyle>
          <a:p>
            <a:r>
              <a:rPr lang="de-CH" dirty="0"/>
              <a:t>18. Januar 2023, Bern</a:t>
            </a:r>
          </a:p>
        </p:txBody>
      </p:sp>
      <p:sp>
        <p:nvSpPr>
          <p:cNvPr id="7" name="Tijdelijke aanduiding voor voettekst 6">
            <a:extLst>
              <a:ext uri="{FF2B5EF4-FFF2-40B4-BE49-F238E27FC236}">
                <a16:creationId xmlns:a16="http://schemas.microsoft.com/office/drawing/2014/main" id="{7509D695-BB18-932A-040D-5F6D0EDE94DC}"/>
              </a:ext>
            </a:extLst>
          </p:cNvPr>
          <p:cNvSpPr>
            <a:spLocks noGrp="1"/>
          </p:cNvSpPr>
          <p:nvPr>
            <p:ph type="ftr" sz="quarter" idx="3"/>
          </p:nvPr>
        </p:nvSpPr>
        <p:spPr>
          <a:xfrm>
            <a:off x="3798000" y="6444000"/>
            <a:ext cx="7779600" cy="365125"/>
          </a:xfrm>
          <a:prstGeom prst="rect">
            <a:avLst/>
          </a:prstGeom>
        </p:spPr>
        <p:txBody>
          <a:bodyPr vert="horz" lIns="91440" tIns="45720" rIns="91440" bIns="45720" rtlCol="0" anchor="ctr"/>
          <a:lstStyle>
            <a:lvl1pPr algn="l">
              <a:defRPr sz="1200">
                <a:solidFill>
                  <a:schemeClr val="tx1"/>
                </a:solidFill>
              </a:defRPr>
            </a:lvl1pPr>
          </a:lstStyle>
          <a:p>
            <a:r>
              <a:rPr lang="de-CH"/>
              <a:t>Organisationseinheit</a:t>
            </a:r>
            <a:endParaRPr lang="de-CH" dirty="0"/>
          </a:p>
        </p:txBody>
      </p:sp>
      <p:pic>
        <p:nvPicPr>
          <p:cNvPr id="6" name="Picture 2" descr="Universitäre Psychiatrische Dienste Bern (UPD) als Arbeitgeber: Gehalt,  Karriere, Benefits">
            <a:extLst>
              <a:ext uri="{FF2B5EF4-FFF2-40B4-BE49-F238E27FC236}">
                <a16:creationId xmlns:a16="http://schemas.microsoft.com/office/drawing/2014/main" id="{FF2C81E7-C7EC-377C-C88B-C1A46150D423}"/>
              </a:ext>
            </a:extLst>
          </p:cNvPr>
          <p:cNvPicPr>
            <a:picLocks noChangeAspect="1" noChangeArrowheads="1"/>
          </p:cNvPicPr>
          <p:nvPr userDrawn="1"/>
        </p:nvPicPr>
        <p:blipFill>
          <a:blip r:embed="rId24" cstate="hqprint">
            <a:extLst>
              <a:ext uri="{28A0092B-C50C-407E-A947-70E740481C1C}">
                <a14:useLocalDpi xmlns:a14="http://schemas.microsoft.com/office/drawing/2010/main" val="0"/>
              </a:ext>
            </a:extLst>
          </a:blip>
          <a:srcRect/>
          <a:stretch>
            <a:fillRect/>
          </a:stretch>
        </p:blipFill>
        <p:spPr bwMode="auto">
          <a:xfrm>
            <a:off x="82061" y="1040448"/>
            <a:ext cx="628041" cy="600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465952"/>
      </p:ext>
    </p:extLst>
  </p:cSld>
  <p:clrMap bg1="lt1" tx1="dk1" bg2="lt2" tx2="dk2" accent1="accent1" accent2="accent2" accent3="accent3" accent4="accent4" accent5="accent5" accent6="accent6" hlink="hlink" folHlink="folHlink"/>
  <p:sldLayoutIdLst>
    <p:sldLayoutId id="2147483673" r:id="rId1"/>
    <p:sldLayoutId id="2147483714" r:id="rId2"/>
    <p:sldLayoutId id="2147483675" r:id="rId3"/>
    <p:sldLayoutId id="2147483715" r:id="rId4"/>
    <p:sldLayoutId id="2147483717" r:id="rId5"/>
    <p:sldLayoutId id="2147483719" r:id="rId6"/>
    <p:sldLayoutId id="2147483720" r:id="rId7"/>
    <p:sldLayoutId id="2147483690" r:id="rId8"/>
    <p:sldLayoutId id="2147483703" r:id="rId9"/>
    <p:sldLayoutId id="2147483704" r:id="rId10"/>
    <p:sldLayoutId id="2147483705" r:id="rId11"/>
    <p:sldLayoutId id="2147483654" r:id="rId12"/>
    <p:sldLayoutId id="2147483706" r:id="rId13"/>
    <p:sldLayoutId id="2147483680" r:id="rId14"/>
    <p:sldLayoutId id="2147483678" r:id="rId15"/>
    <p:sldLayoutId id="2147483709" r:id="rId16"/>
    <p:sldLayoutId id="2147483710" r:id="rId17"/>
    <p:sldLayoutId id="2147483711" r:id="rId18"/>
    <p:sldLayoutId id="2147483712" r:id="rId19"/>
    <p:sldLayoutId id="2147483718" r:id="rId20"/>
    <p:sldLayoutId id="2147483716" r:id="rId21"/>
  </p:sldLayoutIdLst>
  <p:hf hdr="0"/>
  <p:txStyles>
    <p:titleStyle>
      <a:lvl1pPr algn="l" defTabSz="914400" rtl="0" eaLnBrk="1" latinLnBrk="0" hangingPunct="1">
        <a:lnSpc>
          <a:spcPct val="90000"/>
        </a:lnSpc>
        <a:spcBef>
          <a:spcPct val="0"/>
        </a:spcBef>
        <a:buNone/>
        <a:defRPr sz="4200"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1000"/>
        </a:spcBef>
        <a:spcAft>
          <a:spcPts val="600"/>
        </a:spcAft>
        <a:buFont typeface="Courier New" panose="02070309020205020404" pitchFamily="49" charset="0"/>
        <a:buNone/>
        <a:defRPr sz="2600" kern="1200">
          <a:solidFill>
            <a:schemeClr val="tx1"/>
          </a:solidFill>
          <a:latin typeface="+mn-lt"/>
          <a:ea typeface="+mn-ea"/>
          <a:cs typeface="+mn-cs"/>
        </a:defRPr>
      </a:lvl1pPr>
      <a:lvl2pPr marL="324000" indent="-324000" algn="l" defTabSz="914400" rtl="0" eaLnBrk="1" latinLnBrk="0" hangingPunct="1">
        <a:lnSpc>
          <a:spcPct val="100000"/>
        </a:lnSpc>
        <a:spcBef>
          <a:spcPts val="500"/>
        </a:spcBef>
        <a:spcAft>
          <a:spcPts val="600"/>
        </a:spcAft>
        <a:buClr>
          <a:srgbClr val="FF0000"/>
        </a:buClr>
        <a:buFontTx/>
        <a:buChar char="‒"/>
        <a:defRPr sz="2600" kern="1200">
          <a:solidFill>
            <a:schemeClr val="tx1"/>
          </a:solidFill>
          <a:latin typeface="+mn-lt"/>
          <a:ea typeface="+mn-ea"/>
          <a:cs typeface="+mn-cs"/>
        </a:defRPr>
      </a:lvl2pPr>
      <a:lvl3pPr marL="684000" indent="-324000" algn="l" defTabSz="914400" rtl="0" eaLnBrk="1" latinLnBrk="0" hangingPunct="1">
        <a:lnSpc>
          <a:spcPct val="100000"/>
        </a:lnSpc>
        <a:spcBef>
          <a:spcPts val="500"/>
        </a:spcBef>
        <a:spcAft>
          <a:spcPts val="600"/>
        </a:spcAft>
        <a:buFontTx/>
        <a:buChar char="‒"/>
        <a:defRPr sz="2600" kern="1200">
          <a:solidFill>
            <a:schemeClr val="tx1"/>
          </a:solidFill>
          <a:latin typeface="ArialMT"/>
          <a:ea typeface="+mn-ea"/>
          <a:cs typeface="+mn-cs"/>
        </a:defRPr>
      </a:lvl3pPr>
      <a:lvl4pPr marL="1008000" indent="-324000" algn="l" defTabSz="914400" rtl="0" eaLnBrk="1" latinLnBrk="0" hangingPunct="1">
        <a:lnSpc>
          <a:spcPct val="100000"/>
        </a:lnSpc>
        <a:spcBef>
          <a:spcPts val="500"/>
        </a:spcBef>
        <a:spcAft>
          <a:spcPts val="600"/>
        </a:spcAft>
        <a:buFontTx/>
        <a:buChar char="‒"/>
        <a:defRPr sz="2600" kern="1200">
          <a:solidFill>
            <a:schemeClr val="tx1"/>
          </a:solidFill>
          <a:latin typeface="ArialMT"/>
          <a:ea typeface="+mn-ea"/>
          <a:cs typeface="+mn-cs"/>
        </a:defRPr>
      </a:lvl4pPr>
      <a:lvl5pPr marL="1332000" indent="-324000" algn="l" defTabSz="914400" rtl="0" eaLnBrk="1" latinLnBrk="0" hangingPunct="1">
        <a:lnSpc>
          <a:spcPct val="100000"/>
        </a:lnSpc>
        <a:spcBef>
          <a:spcPts val="500"/>
        </a:spcBef>
        <a:spcAft>
          <a:spcPts val="600"/>
        </a:spcAft>
        <a:buFontTx/>
        <a:buChar char="‒"/>
        <a:defRPr sz="2600" kern="1200">
          <a:solidFill>
            <a:schemeClr val="tx1"/>
          </a:solidFill>
          <a:latin typeface="ArialM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5.xml"/><Relationship Id="rId1" Type="http://schemas.openxmlformats.org/officeDocument/2006/relationships/customXml" Target="../../customXml/item8.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74.xml"/><Relationship Id="rId1" Type="http://schemas.openxmlformats.org/officeDocument/2006/relationships/customXml" Target="../../customXml/item13.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33.xml"/><Relationship Id="rId1" Type="http://schemas.openxmlformats.org/officeDocument/2006/relationships/customXml" Target="../../customXml/item88.xm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2.xml"/><Relationship Id="rId1" Type="http://schemas.openxmlformats.org/officeDocument/2006/relationships/customXml" Target="../../customXml/item64.xm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68.xml"/><Relationship Id="rId1" Type="http://schemas.openxmlformats.org/officeDocument/2006/relationships/customXml" Target="../../customXml/item84.xm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3.xml"/><Relationship Id="rId1" Type="http://schemas.openxmlformats.org/officeDocument/2006/relationships/customXml" Target="../../customXml/item75.xml"/><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39.xml"/><Relationship Id="rId1" Type="http://schemas.openxmlformats.org/officeDocument/2006/relationships/customXml" Target="../../customXml/item19.xml"/><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31.xml"/><Relationship Id="rId1" Type="http://schemas.openxmlformats.org/officeDocument/2006/relationships/customXml" Target="../../customXml/item14.xml"/><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21.xml"/><Relationship Id="rId1" Type="http://schemas.openxmlformats.org/officeDocument/2006/relationships/customXml" Target="../../customXml/item40.xml"/><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56.xml"/><Relationship Id="rId1" Type="http://schemas.openxmlformats.org/officeDocument/2006/relationships/customXml" Target="../../customXml/item72.xml"/><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87.xml"/><Relationship Id="rId1" Type="http://schemas.openxmlformats.org/officeDocument/2006/relationships/customXml" Target="../../customXml/item17.xm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30.xml"/><Relationship Id="rId1" Type="http://schemas.openxmlformats.org/officeDocument/2006/relationships/customXml" Target="../../customXml/item11.xml"/><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48.xml"/><Relationship Id="rId1" Type="http://schemas.openxmlformats.org/officeDocument/2006/relationships/customXml" Target="../../customXml/item65.xml"/><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59.xml"/><Relationship Id="rId1" Type="http://schemas.openxmlformats.org/officeDocument/2006/relationships/customXml" Target="../../customXml/item76.xml"/><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12.xml"/><Relationship Id="rId1" Type="http://schemas.openxmlformats.org/officeDocument/2006/relationships/customXml" Target="../../customXml/item85.xml"/><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22.xml"/><Relationship Id="rId1" Type="http://schemas.openxmlformats.org/officeDocument/2006/relationships/customXml" Target="../../customXml/item4.xml"/><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57.xml"/><Relationship Id="rId1" Type="http://schemas.openxmlformats.org/officeDocument/2006/relationships/customXml" Target="../../customXml/item41.xml"/><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77.xml"/><Relationship Id="rId1" Type="http://schemas.openxmlformats.org/officeDocument/2006/relationships/customXml" Target="../../customXml/item91.xml"/><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20.xml"/><Relationship Id="rId1" Type="http://schemas.openxmlformats.org/officeDocument/2006/relationships/customXml" Target="../../customXml/item90.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7.png"/><Relationship Id="rId2" Type="http://schemas.openxmlformats.org/officeDocument/2006/relationships/customXml" Target="../../customXml/item50.xml"/><Relationship Id="rId1" Type="http://schemas.openxmlformats.org/officeDocument/2006/relationships/customXml" Target="../../customXml/item29.xml"/><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28.xml"/><Relationship Id="rId1" Type="http://schemas.openxmlformats.org/officeDocument/2006/relationships/customXml" Target="../../customXml/item35.xm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9.xml"/><Relationship Id="rId1" Type="http://schemas.openxmlformats.org/officeDocument/2006/relationships/customXml" Target="../../customXml/item24.xml"/><Relationship Id="rId5" Type="http://schemas.openxmlformats.org/officeDocument/2006/relationships/image" Target="../media/image18.tiff"/><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8" Type="http://schemas.openxmlformats.org/officeDocument/2006/relationships/hyperlink" Target="http://www.tgns.ch/" TargetMode="External"/><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milchjugend.ch/" TargetMode="External"/><Relationship Id="rId5" Type="http://schemas.openxmlformats.org/officeDocument/2006/relationships/image" Target="../media/image20.png"/><Relationship Id="rId4" Type="http://schemas.openxmlformats.org/officeDocument/2006/relationships/hyperlink" Target="https://mycheckpoint.ch/"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hyperlink" Target="https://kinderklinik.insel.ch/de/unser-angebot/fachgebiete-f-m/geschlechtervielfalt/medienmappe"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7.xml"/><Relationship Id="rId1" Type="http://schemas.openxmlformats.org/officeDocument/2006/relationships/customXml" Target="../../customXml/item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customXml" Target="../../customXml/item37.xml"/><Relationship Id="rId1" Type="http://schemas.openxmlformats.org/officeDocument/2006/relationships/customXml" Target="../../customXml/item62.xml"/><Relationship Id="rId4" Type="http://schemas.openxmlformats.org/officeDocument/2006/relationships/hyperlink" Target="mailto:eva.burkhardt@upd.ch"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customXml" Target="../../customXml/item61.xml"/><Relationship Id="rId1" Type="http://schemas.openxmlformats.org/officeDocument/2006/relationships/customXml" Target="../../customXml/item27.xml"/><Relationship Id="rId6" Type="http://schemas.openxmlformats.org/officeDocument/2006/relationships/hyperlink" Target="https://www.geschlechter-radar.org/" TargetMode="Externa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54.xml"/><Relationship Id="rId1" Type="http://schemas.openxmlformats.org/officeDocument/2006/relationships/customXml" Target="../../customXml/item47.xml"/><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70.xml"/><Relationship Id="rId1" Type="http://schemas.openxmlformats.org/officeDocument/2006/relationships/customXml" Target="../../customXml/item38.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43.xml"/><Relationship Id="rId1" Type="http://schemas.openxmlformats.org/officeDocument/2006/relationships/customXml" Target="../../customXml/item36.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52.xml"/><Relationship Id="rId1" Type="http://schemas.openxmlformats.org/officeDocument/2006/relationships/customXml" Target="../../customXml/item58.xml"/><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79.xml"/><Relationship Id="rId1" Type="http://schemas.openxmlformats.org/officeDocument/2006/relationships/customXml" Target="../../customXml/item78.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14DC877-E24F-F9EC-F259-F9FE674B3B27}"/>
              </a:ext>
            </a:extLst>
          </p:cNvPr>
          <p:cNvSpPr>
            <a:spLocks noGrp="1"/>
          </p:cNvSpPr>
          <p:nvPr>
            <p:ph type="body" sz="quarter" idx="17"/>
          </p:nvPr>
        </p:nvSpPr>
        <p:spPr>
          <a:xfrm>
            <a:off x="1077278" y="5129831"/>
            <a:ext cx="10510202" cy="376413"/>
          </a:xfrm>
        </p:spPr>
        <p:txBody>
          <a:bodyPr/>
          <a:lstStyle/>
          <a:p>
            <a:r>
              <a:rPr lang="de-DE" sz="1800" dirty="0" err="1"/>
              <a:t>JHaS</a:t>
            </a:r>
            <a:r>
              <a:rPr lang="de-DE" sz="1800" dirty="0"/>
              <a:t> Kongress 2025, Fribourg</a:t>
            </a:r>
          </a:p>
        </p:txBody>
      </p:sp>
      <p:sp>
        <p:nvSpPr>
          <p:cNvPr id="4" name="Titel 3">
            <a:extLst>
              <a:ext uri="{FF2B5EF4-FFF2-40B4-BE49-F238E27FC236}">
                <a16:creationId xmlns:a16="http://schemas.microsoft.com/office/drawing/2014/main" id="{A2DADBB1-916B-D32D-AB4F-56AE84DA4196}"/>
              </a:ext>
            </a:extLst>
          </p:cNvPr>
          <p:cNvSpPr>
            <a:spLocks noGrp="1"/>
          </p:cNvSpPr>
          <p:nvPr>
            <p:ph type="title"/>
          </p:nvPr>
        </p:nvSpPr>
        <p:spPr>
          <a:xfrm>
            <a:off x="1077278" y="1563965"/>
            <a:ext cx="10515600" cy="1182328"/>
          </a:xfrm>
        </p:spPr>
        <p:txBody>
          <a:bodyPr/>
          <a:lstStyle/>
          <a:p>
            <a:r>
              <a:rPr lang="en-US" dirty="0" err="1"/>
              <a:t>Geschlechtsinkongruenz</a:t>
            </a:r>
            <a:r>
              <a:rPr lang="en-US" dirty="0"/>
              <a:t> – </a:t>
            </a:r>
            <a:br>
              <a:rPr lang="en-US" dirty="0"/>
            </a:br>
            <a:r>
              <a:rPr lang="en-US" dirty="0" err="1"/>
              <a:t>Psychiatrisch-psychotherapeutische</a:t>
            </a:r>
            <a:r>
              <a:rPr lang="en-US" dirty="0"/>
              <a:t> </a:t>
            </a:r>
            <a:r>
              <a:rPr lang="en-US" dirty="0" err="1"/>
              <a:t>Begleitung</a:t>
            </a:r>
            <a:r>
              <a:rPr lang="en-US" dirty="0"/>
              <a:t> </a:t>
            </a:r>
            <a:r>
              <a:rPr lang="en-US" dirty="0" err="1"/>
              <a:t>bei</a:t>
            </a:r>
            <a:r>
              <a:rPr lang="en-US" dirty="0"/>
              <a:t> </a:t>
            </a:r>
            <a:r>
              <a:rPr lang="en-US" dirty="0" err="1"/>
              <a:t>Transitionswunsch</a:t>
            </a:r>
            <a:br>
              <a:rPr lang="en-US" dirty="0"/>
            </a:br>
            <a:endParaRPr lang="de-DE" dirty="0"/>
          </a:p>
        </p:txBody>
      </p:sp>
      <p:sp>
        <p:nvSpPr>
          <p:cNvPr id="5" name="Textplatzhalter 4">
            <a:extLst>
              <a:ext uri="{FF2B5EF4-FFF2-40B4-BE49-F238E27FC236}">
                <a16:creationId xmlns:a16="http://schemas.microsoft.com/office/drawing/2014/main" id="{8143AFA2-09DD-4CDE-B0C0-E274DBDD7604}"/>
              </a:ext>
            </a:extLst>
          </p:cNvPr>
          <p:cNvSpPr>
            <a:spLocks noGrp="1"/>
          </p:cNvSpPr>
          <p:nvPr>
            <p:ph type="body" sz="quarter" idx="19"/>
          </p:nvPr>
        </p:nvSpPr>
        <p:spPr>
          <a:xfrm>
            <a:off x="1077278" y="3682425"/>
            <a:ext cx="10510202" cy="1339951"/>
          </a:xfrm>
        </p:spPr>
        <p:txBody>
          <a:bodyPr/>
          <a:lstStyle/>
          <a:p>
            <a:r>
              <a:rPr lang="de-CH" i="0" dirty="0">
                <a:solidFill>
                  <a:srgbClr val="242424"/>
                </a:solidFill>
                <a:effectLst/>
                <a:latin typeface="Arial" panose="020B0604020202020204" pitchFamily="34" charset="0"/>
                <a:cs typeface="Arial" panose="020B0604020202020204" pitchFamily="34" charset="0"/>
              </a:rPr>
              <a:t>Dr. med. Eva Burkhardt</a:t>
            </a:r>
          </a:p>
          <a:p>
            <a:r>
              <a:rPr lang="de-DE" b="0" dirty="0">
                <a:latin typeface="Arial" panose="020B0604020202020204" pitchFamily="34" charset="0"/>
                <a:cs typeface="Arial" panose="020B0604020202020204" pitchFamily="34" charset="0"/>
              </a:rPr>
              <a:t>Oberärztin, Universitätsklinik für Kinder- und Jugendpsychiatrie und Psychotherapie</a:t>
            </a:r>
            <a:br>
              <a:rPr lang="de-DE" b="0" dirty="0">
                <a:latin typeface="Arial" panose="020B0604020202020204" pitchFamily="34" charset="0"/>
                <a:cs typeface="Arial" panose="020B0604020202020204" pitchFamily="34" charset="0"/>
              </a:rPr>
            </a:br>
            <a:r>
              <a:rPr lang="de-DE" b="0" dirty="0">
                <a:latin typeface="Arial" panose="020B0604020202020204" pitchFamily="34" charset="0"/>
                <a:cs typeface="Arial" panose="020B0604020202020204" pitchFamily="34" charset="0"/>
              </a:rPr>
              <a:t>Universitäre Psychiatrische Dienste (UPD) Bern</a:t>
            </a:r>
          </a:p>
        </p:txBody>
      </p:sp>
      <p:sp>
        <p:nvSpPr>
          <p:cNvPr id="6" name="Fußzeilenplatzhalter 5">
            <a:extLst>
              <a:ext uri="{FF2B5EF4-FFF2-40B4-BE49-F238E27FC236}">
                <a16:creationId xmlns:a16="http://schemas.microsoft.com/office/drawing/2014/main" id="{2776613E-11C0-88F1-91F9-B3BC6B52B5E6}"/>
              </a:ext>
            </a:extLst>
          </p:cNvPr>
          <p:cNvSpPr>
            <a:spLocks noGrp="1"/>
          </p:cNvSpPr>
          <p:nvPr>
            <p:ph type="ftr" sz="quarter" idx="32"/>
          </p:nvPr>
        </p:nvSpPr>
        <p:spPr>
          <a:xfrm>
            <a:off x="380788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8" name="Datumsplatzhalter 7">
            <a:extLst>
              <a:ext uri="{FF2B5EF4-FFF2-40B4-BE49-F238E27FC236}">
                <a16:creationId xmlns:a16="http://schemas.microsoft.com/office/drawing/2014/main" id="{EA63F75A-8A52-CC20-66AC-5469265FDFAB}"/>
              </a:ext>
            </a:extLst>
          </p:cNvPr>
          <p:cNvSpPr>
            <a:spLocks noGrp="1"/>
          </p:cNvSpPr>
          <p:nvPr>
            <p:ph type="dt" sz="half" idx="34"/>
          </p:nvPr>
        </p:nvSpPr>
        <p:spPr/>
        <p:txBody>
          <a:bodyPr/>
          <a:lstStyle/>
          <a:p>
            <a:r>
              <a:rPr lang="de-CH" dirty="0"/>
              <a:t>10. Mai 2025, Fribourg</a:t>
            </a:r>
          </a:p>
        </p:txBody>
      </p:sp>
    </p:spTree>
    <p:extLst>
      <p:ext uri="{BB962C8B-B14F-4D97-AF65-F5344CB8AC3E}">
        <p14:creationId xmlns:p14="http://schemas.microsoft.com/office/powerpoint/2010/main" val="182147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787856"/>
            <a:ext cx="10515600" cy="4011281"/>
          </a:xfrm>
        </p:spPr>
        <p:txBody>
          <a:bodyPr/>
          <a:lstStyle/>
          <a:p>
            <a:pPr marL="0" indent="0">
              <a:buNone/>
            </a:pPr>
            <a:r>
              <a:rPr lang="de-DE" sz="2000" dirty="0"/>
              <a:t>In einer Beratung von Kindern mit Geschlechtsinkongruenz bzw. Geschlechtsdysphorie, die einen sozialen Rollenwechsel vor Eintritt der </a:t>
            </a:r>
            <a:r>
              <a:rPr lang="de-DE" sz="2000" dirty="0" err="1"/>
              <a:t>Pubertät</a:t>
            </a:r>
            <a:r>
              <a:rPr lang="de-DE" sz="2000" dirty="0"/>
              <a:t> </a:t>
            </a:r>
            <a:r>
              <a:rPr lang="de-DE" sz="2000" dirty="0" err="1"/>
              <a:t>erwägen</a:t>
            </a:r>
            <a:r>
              <a:rPr lang="de-DE" sz="2000" dirty="0"/>
              <a:t> und ihren Sorgeberechtigten und ggf. weiteren Bezugspersonen sollte die beratende Person ...</a:t>
            </a:r>
          </a:p>
          <a:p>
            <a:pPr marL="342900" indent="-342900">
              <a:buFont typeface="Arial" panose="020B0604020202020204" pitchFamily="34" charset="0"/>
              <a:buChar char="•"/>
            </a:pPr>
            <a:r>
              <a:rPr lang="de-DE" sz="2000" dirty="0"/>
              <a:t>das Recht des Kindes auf </a:t>
            </a:r>
            <a:r>
              <a:rPr lang="de-DE" sz="2000" u="sng" dirty="0"/>
              <a:t>freie Entfaltung seiner </a:t>
            </a:r>
            <a:r>
              <a:rPr lang="de-DE" sz="2000" u="sng" dirty="0" err="1"/>
              <a:t>Persönlichkeit</a:t>
            </a:r>
            <a:r>
              <a:rPr lang="de-DE" sz="2000" dirty="0"/>
              <a:t> achten. </a:t>
            </a:r>
          </a:p>
          <a:p>
            <a:pPr marL="342900" indent="-342900">
              <a:buFont typeface="Arial" panose="020B0604020202020204" pitchFamily="34" charset="0"/>
              <a:buChar char="•"/>
            </a:pPr>
            <a:r>
              <a:rPr lang="de-DE" sz="2000" dirty="0"/>
              <a:t>versuchen, die Sorge- und Erziehungsberechtigten </a:t>
            </a:r>
            <a:r>
              <a:rPr lang="de-DE" sz="2000" dirty="0" err="1"/>
              <a:t>für</a:t>
            </a:r>
            <a:r>
              <a:rPr lang="de-DE" sz="2000" dirty="0"/>
              <a:t> eine Haltung zu sensibilisieren, die dem Kind eine Exploration und </a:t>
            </a:r>
            <a:r>
              <a:rPr lang="de-DE" sz="2000" u="sng" dirty="0"/>
              <a:t>selbstbestimmte Entwicklung seiner </a:t>
            </a:r>
            <a:r>
              <a:rPr lang="de-DE" sz="2000" u="sng" dirty="0" err="1"/>
              <a:t>Geschlechtsidentität</a:t>
            </a:r>
            <a:r>
              <a:rPr lang="de-DE" sz="2000" u="sng" dirty="0"/>
              <a:t> und sozialen Geschlechtsrolle</a:t>
            </a:r>
            <a:r>
              <a:rPr lang="de-DE" sz="2000" dirty="0"/>
              <a:t> </a:t>
            </a:r>
            <a:r>
              <a:rPr lang="de-DE" sz="2000" dirty="0" err="1"/>
              <a:t>ermöglicht</a:t>
            </a:r>
            <a:r>
              <a:rPr lang="de-DE" sz="2000" dirty="0"/>
              <a:t>. </a:t>
            </a:r>
          </a:p>
          <a:p>
            <a:pPr marL="342900" indent="-342900">
              <a:buFont typeface="Arial" panose="020B0604020202020204" pitchFamily="34" charset="0"/>
              <a:buChar char="•"/>
            </a:pPr>
            <a:r>
              <a:rPr lang="de-DE" sz="2000" dirty="0" err="1"/>
              <a:t>unabhängig</a:t>
            </a:r>
            <a:r>
              <a:rPr lang="de-DE" sz="2000" dirty="0"/>
              <a:t> von der individuellen Entscheidung und dem Lebensweg der Betroffenen fachliche </a:t>
            </a:r>
            <a:r>
              <a:rPr lang="de-DE" sz="2000" dirty="0" err="1"/>
              <a:t>Unterstützung</a:t>
            </a:r>
            <a:r>
              <a:rPr lang="de-DE" sz="2000" dirty="0"/>
              <a:t> zum </a:t>
            </a:r>
            <a:r>
              <a:rPr lang="de-DE" sz="2000" u="sng" dirty="0"/>
              <a:t>Schutz vor Stigmatisierung und Diskriminierung</a:t>
            </a:r>
            <a:r>
              <a:rPr lang="de-DE" sz="2000" dirty="0"/>
              <a:t> des Kindes und/oder seiner Bezugspersonen anbieten. </a:t>
            </a:r>
          </a:p>
          <a:p>
            <a:pPr marL="0" indent="0">
              <a:buNone/>
            </a:pPr>
            <a:r>
              <a:rPr lang="de-DE" sz="2000" dirty="0"/>
              <a:t>Ein (</a:t>
            </a:r>
            <a:r>
              <a:rPr lang="de-DE" sz="2000" dirty="0" err="1"/>
              <a:t>möglicher</a:t>
            </a:r>
            <a:r>
              <a:rPr lang="de-DE" sz="2000" dirty="0"/>
              <a:t>) sozialer Rollenwechsel [sollte] als ein Prozess aufgefasst werden, der nach den </a:t>
            </a:r>
            <a:r>
              <a:rPr lang="de-DE" sz="2000" dirty="0" err="1"/>
              <a:t>Bedürfnissen</a:t>
            </a:r>
            <a:r>
              <a:rPr lang="de-DE" sz="2000" dirty="0"/>
              <a:t> des Kindes zu gestalten ist. </a:t>
            </a:r>
          </a:p>
          <a:p>
            <a:pPr marL="0" indent="0" algn="r">
              <a:buNone/>
            </a:pPr>
            <a:r>
              <a:rPr lang="de-DE" sz="2000" dirty="0"/>
              <a:t>(DGKJP, 2025)</a:t>
            </a:r>
          </a:p>
          <a:p>
            <a:pPr marL="317500" indent="-3175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0965445" cy="749575"/>
          </a:xfrm>
        </p:spPr>
        <p:txBody>
          <a:bodyPr/>
          <a:lstStyle/>
          <a:p>
            <a:r>
              <a:rPr lang="de-DE" sz="3600" dirty="0"/>
              <a:t>Leitlinien-Empfehlungen für präpubertäre Kinder mit Geschlechtsinkongruenz</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10</a:t>
            </a:fld>
            <a:endParaRPr lang="de-CH" dirty="0"/>
          </a:p>
        </p:txBody>
      </p:sp>
    </p:spTree>
    <p:custDataLst>
      <p:custData r:id="rId1"/>
      <p:custData r:id="rId2"/>
    </p:custDataLst>
    <p:extLst>
      <p:ext uri="{BB962C8B-B14F-4D97-AF65-F5344CB8AC3E}">
        <p14:creationId xmlns:p14="http://schemas.microsoft.com/office/powerpoint/2010/main" val="998620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733266"/>
            <a:ext cx="10515600" cy="4065872"/>
          </a:xfrm>
        </p:spPr>
        <p:txBody>
          <a:bodyPr/>
          <a:lstStyle/>
          <a:p>
            <a:pPr marL="317500" indent="-317500">
              <a:buFont typeface="Symbol" pitchFamily="2" charset="2"/>
              <a:buChar char="-"/>
            </a:pPr>
            <a:r>
              <a:rPr lang="de-DE" sz="2000" dirty="0"/>
              <a:t>Transkinder, die ins Jugendalter kommen, machen sich häufig schon früh Sorgen über Pubertätsentwicklung und haben einen konkreten </a:t>
            </a:r>
            <a:r>
              <a:rPr lang="de-DE" sz="2000" dirty="0" err="1"/>
              <a:t>Transitionswunsch</a:t>
            </a:r>
            <a:endParaRPr lang="de-DE" sz="2000" dirty="0"/>
          </a:p>
          <a:p>
            <a:pPr marL="317500" indent="-317500">
              <a:buFont typeface="Symbol" pitchFamily="2" charset="2"/>
              <a:buChar char="-"/>
            </a:pPr>
            <a:r>
              <a:rPr lang="de-DE" sz="2000" dirty="0"/>
              <a:t>Jugendliche, bei denen die Geschlechtsinkongruenz erst im Jugendalter deutlich wird (oder erst dann formuliert werden kann) und ihr Umfeld brauchen erstmal Raum, um sich mit dem Thema Geschlechtsidentität zu befassen</a:t>
            </a:r>
          </a:p>
          <a:p>
            <a:pPr marL="317500" indent="-317500">
              <a:buFont typeface="Symbol" pitchFamily="2" charset="2"/>
              <a:buChar char="-"/>
            </a:pPr>
            <a:r>
              <a:rPr lang="de-DE" sz="2000" dirty="0"/>
              <a:t>Grundsätzlich:</a:t>
            </a:r>
          </a:p>
          <a:p>
            <a:pPr marL="811150" lvl="3" indent="-317500">
              <a:buFont typeface="Symbol" pitchFamily="2" charset="2"/>
              <a:buChar char="-"/>
            </a:pPr>
            <a:r>
              <a:rPr lang="de-DE" sz="2000" dirty="0"/>
              <a:t>Offenheit</a:t>
            </a:r>
          </a:p>
          <a:p>
            <a:pPr marL="811150" lvl="3" indent="-317500">
              <a:buFont typeface="Symbol" pitchFamily="2" charset="2"/>
              <a:buChar char="-"/>
            </a:pPr>
            <a:r>
              <a:rPr lang="de-DE" sz="2000" dirty="0"/>
              <a:t>Raum, Geschlechtsidentität zu erkunden</a:t>
            </a:r>
          </a:p>
          <a:p>
            <a:pPr marL="811150" lvl="3" indent="-317500">
              <a:buFont typeface="Symbol" pitchFamily="2" charset="2"/>
              <a:buChar char="-"/>
            </a:pPr>
            <a:r>
              <a:rPr lang="de-DE" sz="2000" dirty="0"/>
              <a:t>Ergebnisoffene Beratung</a:t>
            </a:r>
          </a:p>
          <a:p>
            <a:pPr marL="811150" lvl="3" indent="-317500">
              <a:buFont typeface="Symbol" pitchFamily="2" charset="2"/>
              <a:buChar char="-"/>
            </a:pPr>
            <a:r>
              <a:rPr lang="de-DE" sz="2000" dirty="0"/>
              <a:t>Ggf. Kontakt mit LGBTQIA-Community</a:t>
            </a:r>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0965445" cy="749575"/>
          </a:xfrm>
        </p:spPr>
        <p:txBody>
          <a:bodyPr/>
          <a:lstStyle/>
          <a:p>
            <a:r>
              <a:rPr lang="de-DE" sz="3600" dirty="0"/>
              <a:t>Was brauchen Jugendliche mit Geschlechtsinkongruenz?</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11</a:t>
            </a:fld>
            <a:endParaRPr lang="de-CH" dirty="0"/>
          </a:p>
        </p:txBody>
      </p:sp>
    </p:spTree>
    <p:custDataLst>
      <p:custData r:id="rId1"/>
      <p:custData r:id="rId2"/>
    </p:custDataLst>
    <p:extLst>
      <p:ext uri="{BB962C8B-B14F-4D97-AF65-F5344CB8AC3E}">
        <p14:creationId xmlns:p14="http://schemas.microsoft.com/office/powerpoint/2010/main" val="2366205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446663"/>
            <a:ext cx="10515600" cy="4708477"/>
          </a:xfrm>
        </p:spPr>
        <p:txBody>
          <a:bodyPr/>
          <a:lstStyle/>
          <a:p>
            <a:pPr marL="317500" indent="-317500">
              <a:buFont typeface="Symbol" pitchFamily="2" charset="2"/>
              <a:buChar char="-"/>
            </a:pPr>
            <a:r>
              <a:rPr lang="de-DE" sz="2000" dirty="0">
                <a:effectLst/>
                <a:latin typeface="Arial" panose="020B0604020202020204" pitchFamily="34" charset="0"/>
                <a:cs typeface="Arial" panose="020B0604020202020204" pitchFamily="34" charset="0"/>
              </a:rPr>
              <a:t>S2k-Leitlinie. „Geschlechtsinkongruenz und Geschlechtsdysphorie im Kindes- und Jugendalter: Diagnostik und Behandlung.“</a:t>
            </a:r>
            <a:endParaRPr lang="de-DE" sz="2000" dirty="0"/>
          </a:p>
          <a:p>
            <a:pPr marL="317500" indent="-317500">
              <a:buFont typeface="Symbol" pitchFamily="2" charset="2"/>
              <a:buChar char="-"/>
            </a:pPr>
            <a:r>
              <a:rPr lang="de-DE" sz="2000" dirty="0"/>
              <a:t>Erarbeitungszeitraum: 2015-2025, Veröffentlichung 10.03.2025</a:t>
            </a:r>
          </a:p>
          <a:p>
            <a:pPr marL="317500" indent="-317500">
              <a:buFont typeface="Symbol" pitchFamily="2" charset="2"/>
              <a:buChar char="-"/>
            </a:pPr>
            <a:r>
              <a:rPr lang="de-DE" sz="2000" dirty="0"/>
              <a:t>Federführung: Deutsche Gesellschaft für Kinder- und Jugendpsychiatrie, Psychosomatik und Psychotherapie (DGKJP)</a:t>
            </a:r>
          </a:p>
          <a:p>
            <a:pPr marL="317500" indent="-317500">
              <a:buFont typeface="Symbol" pitchFamily="2" charset="2"/>
              <a:buChar char="-"/>
            </a:pPr>
            <a:r>
              <a:rPr lang="de-DE" sz="2000" dirty="0"/>
              <a:t>Partizipation von 26 Fachorganisationen sowie zwei Selbstvertretungsorganisationen </a:t>
            </a:r>
          </a:p>
          <a:p>
            <a:pPr marL="317500" indent="-317500">
              <a:buFont typeface="Symbol" pitchFamily="2" charset="2"/>
              <a:buChar char="-"/>
            </a:pPr>
            <a:r>
              <a:rPr lang="de-DE" sz="2000" dirty="0"/>
              <a:t>Kontroverse Diskussionen in den Fachgesellschaften und in der Öffentlichkeit</a:t>
            </a:r>
          </a:p>
          <a:p>
            <a:pPr marL="317500" indent="-317500">
              <a:buFont typeface="Symbol" pitchFamily="2" charset="2"/>
              <a:buChar char="-"/>
            </a:pPr>
            <a:r>
              <a:rPr lang="de-DE" sz="2000" dirty="0"/>
              <a:t>Votum der Schweizer Gesellschaft für Kinder- und Jugendpsychiatrie &amp; Psychotherapie (SGKJPP) steht noch aus</a:t>
            </a:r>
          </a:p>
          <a:p>
            <a:pPr marL="0" indent="0">
              <a:buNone/>
            </a:pPr>
            <a:endParaRPr lang="de-DE" sz="800" dirty="0"/>
          </a:p>
          <a:p>
            <a:pPr marL="317500" indent="-317500">
              <a:buFont typeface="Symbol" pitchFamily="2" charset="2"/>
              <a:buChar char="-"/>
            </a:pPr>
            <a:r>
              <a:rPr lang="de-DE" sz="2000" dirty="0"/>
              <a:t>Parallel ist in der Schweiz die Stellungnahme der Nationalen Ethikkommission “Medizinische Behandlung von minderjährigen Personen mit einer Geschlechtsdysphorie“ erschienen (NEK, 2024)</a:t>
            </a:r>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S2k-Leitlinie Geschlechtsinkongruenz (DGKJP, 2025)</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12</a:t>
            </a:fld>
            <a:endParaRPr lang="de-CH" dirty="0"/>
          </a:p>
        </p:txBody>
      </p:sp>
    </p:spTree>
    <p:custDataLst>
      <p:custData r:id="rId1"/>
      <p:custData r:id="rId2"/>
    </p:custDataLst>
    <p:extLst>
      <p:ext uri="{BB962C8B-B14F-4D97-AF65-F5344CB8AC3E}">
        <p14:creationId xmlns:p14="http://schemas.microsoft.com/office/powerpoint/2010/main" val="21830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733266"/>
            <a:ext cx="10515600" cy="4421874"/>
          </a:xfrm>
        </p:spPr>
        <p:txBody>
          <a:bodyPr/>
          <a:lstStyle/>
          <a:p>
            <a:pPr>
              <a:buFont typeface="Symbol" pitchFamily="2" charset="2"/>
              <a:buChar char="-"/>
            </a:pPr>
            <a:r>
              <a:rPr lang="de-DE" sz="2000" dirty="0"/>
              <a:t>„Die Leitlinie orientiert sich an den ethischen Prinzipien des Respekts vor der </a:t>
            </a:r>
            <a:r>
              <a:rPr lang="de-DE" sz="2000" dirty="0" err="1"/>
              <a:t>Würde</a:t>
            </a:r>
            <a:r>
              <a:rPr lang="de-DE" sz="2000" dirty="0"/>
              <a:t> und </a:t>
            </a:r>
            <a:r>
              <a:rPr lang="de-DE" sz="2000" u="sng" dirty="0"/>
              <a:t>Selbstbestimmung</a:t>
            </a:r>
            <a:r>
              <a:rPr lang="de-DE" sz="2000" dirty="0"/>
              <a:t> der Person sowie des Wohltuns und </a:t>
            </a:r>
            <a:r>
              <a:rPr lang="de-DE" sz="2000" u="sng" dirty="0"/>
              <a:t>Nicht-Schadens</a:t>
            </a:r>
            <a:r>
              <a:rPr lang="de-DE" sz="2000" dirty="0"/>
              <a:t> und hat zum Ziel, diese Prinzipien im Behandlungssetting zu realisieren.“</a:t>
            </a:r>
          </a:p>
          <a:p>
            <a:pPr marL="539750" indent="-527050">
              <a:buFont typeface="Symbol" pitchFamily="2" charset="2"/>
              <a:buChar char="-"/>
            </a:pPr>
            <a:r>
              <a:rPr lang="de-DE" sz="2000" dirty="0"/>
              <a:t>„</a:t>
            </a:r>
            <a:r>
              <a:rPr lang="de-DE" sz="2000" dirty="0" err="1"/>
              <a:t>Therapieansätze</a:t>
            </a:r>
            <a:r>
              <a:rPr lang="de-DE" sz="2000" dirty="0"/>
              <a:t>, die implizit oder explizit von dem Behandlungsziel getragen sind, das </a:t>
            </a:r>
            <a:r>
              <a:rPr lang="de-DE" sz="2000" u="sng" dirty="0" err="1"/>
              <a:t>Zugehörigkeitsempfinden</a:t>
            </a:r>
            <a:r>
              <a:rPr lang="de-DE" sz="2000" u="sng" dirty="0"/>
              <a:t> einer Person zu einem Geschlecht in eine bestimmte Richtung zu lenken</a:t>
            </a:r>
            <a:r>
              <a:rPr lang="de-DE" sz="2000" dirty="0"/>
              <a:t>, werden als </a:t>
            </a:r>
            <a:r>
              <a:rPr lang="de-DE" sz="2000" u="sng" dirty="0"/>
              <a:t>unethisch</a:t>
            </a:r>
            <a:r>
              <a:rPr lang="de-DE" sz="2000" dirty="0"/>
              <a:t> angesehen.“</a:t>
            </a:r>
          </a:p>
          <a:p>
            <a:pPr marL="539750" indent="-527050">
              <a:buFont typeface="Symbol" pitchFamily="2" charset="2"/>
              <a:buChar char="-"/>
            </a:pPr>
            <a:r>
              <a:rPr lang="de-DE" sz="2000" dirty="0"/>
              <a:t>„Entscheidungen </a:t>
            </a:r>
            <a:r>
              <a:rPr lang="de-DE" sz="2000" dirty="0" err="1"/>
              <a:t>für</a:t>
            </a:r>
            <a:r>
              <a:rPr lang="de-DE" sz="2000" dirty="0"/>
              <a:t> medizinische Maßnahmen, die in eine nicht abgeschlossene biologische Reifeentwicklung eingreifen, implizieren eine besondere Herausforderung und ethische Verantwortung </a:t>
            </a:r>
            <a:r>
              <a:rPr lang="de-DE" sz="2000" dirty="0" err="1"/>
              <a:t>für</a:t>
            </a:r>
            <a:r>
              <a:rPr lang="de-DE" sz="2000" dirty="0"/>
              <a:t> alle Beteiligten. Zu </a:t>
            </a:r>
            <a:r>
              <a:rPr lang="de-DE" sz="2000" dirty="0" err="1"/>
              <a:t>berücksichtigen</a:t>
            </a:r>
            <a:r>
              <a:rPr lang="de-DE" sz="2000" dirty="0"/>
              <a:t> sind einerseits die im Einzelfall anzunehmende potentielle </a:t>
            </a:r>
            <a:r>
              <a:rPr lang="de-DE" sz="2000" u="sng" dirty="0"/>
              <a:t>Ergebnisoffenheit</a:t>
            </a:r>
            <a:r>
              <a:rPr lang="de-DE" sz="2000" dirty="0"/>
              <a:t> der psychosexuellen und </a:t>
            </a:r>
            <a:r>
              <a:rPr lang="de-DE" sz="2000" dirty="0" err="1"/>
              <a:t>Identitätsentwicklung</a:t>
            </a:r>
            <a:r>
              <a:rPr lang="de-DE" sz="2000" dirty="0"/>
              <a:t> sowie andererseits die stetig zunehmende </a:t>
            </a:r>
            <a:r>
              <a:rPr lang="de-DE" sz="2000" u="sng" dirty="0" err="1"/>
              <a:t>Irreversibilita</a:t>
            </a:r>
            <a:r>
              <a:rPr lang="de-DE" sz="2000" dirty="0" err="1"/>
              <a:t>̈t</a:t>
            </a:r>
            <a:r>
              <a:rPr lang="de-DE" sz="2000" dirty="0"/>
              <a:t> der </a:t>
            </a:r>
            <a:r>
              <a:rPr lang="de-DE" sz="2000" dirty="0" err="1"/>
              <a:t>somatosexuellen</a:t>
            </a:r>
            <a:r>
              <a:rPr lang="de-DE" sz="2000" dirty="0"/>
              <a:t> Reifeentwicklung und die ggf. daraus resultierenden </a:t>
            </a:r>
            <a:r>
              <a:rPr lang="de-DE" sz="2000" dirty="0" err="1"/>
              <a:t>erhöhten</a:t>
            </a:r>
            <a:r>
              <a:rPr lang="de-DE" sz="2000" dirty="0"/>
              <a:t> Risiken </a:t>
            </a:r>
            <a:r>
              <a:rPr lang="de-DE" sz="2000" dirty="0" err="1"/>
              <a:t>für</a:t>
            </a:r>
            <a:r>
              <a:rPr lang="de-DE" sz="2000" dirty="0"/>
              <a:t> die psychische Gesundheit.“</a:t>
            </a:r>
          </a:p>
          <a:p>
            <a:pPr marL="355600" indent="-342900">
              <a:buFont typeface="Symbol" pitchFamily="2" charset="2"/>
              <a:buChar char="-"/>
            </a:pPr>
            <a:endParaRPr lang="de-DE" sz="2000" dirty="0"/>
          </a:p>
          <a:p>
            <a:pPr marL="342900" indent="-342900">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Präambel (Ausschnitte)</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13</a:t>
            </a:fld>
            <a:endParaRPr lang="de-CH" dirty="0"/>
          </a:p>
        </p:txBody>
      </p:sp>
    </p:spTree>
    <p:custDataLst>
      <p:custData r:id="rId1"/>
      <p:custData r:id="rId2"/>
    </p:custDataLst>
    <p:extLst>
      <p:ext uri="{BB962C8B-B14F-4D97-AF65-F5344CB8AC3E}">
        <p14:creationId xmlns:p14="http://schemas.microsoft.com/office/powerpoint/2010/main" val="103972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Ergebnisoffenheit und Unterstützung </a:t>
            </a:r>
            <a:br>
              <a:rPr lang="de-DE" sz="3600" dirty="0"/>
            </a:br>
            <a:r>
              <a:rPr lang="de-DE" sz="3600" dirty="0"/>
              <a:t>– ein Widerspruch?</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14</a:t>
            </a:fld>
            <a:endParaRPr lang="de-CH" dirty="0"/>
          </a:p>
        </p:txBody>
      </p:sp>
      <p:sp>
        <p:nvSpPr>
          <p:cNvPr id="3" name="Inhaltsplatzhalter 2">
            <a:extLst>
              <a:ext uri="{FF2B5EF4-FFF2-40B4-BE49-F238E27FC236}">
                <a16:creationId xmlns:a16="http://schemas.microsoft.com/office/drawing/2014/main" id="{A79FDE62-B18E-8B63-69D0-D20573EFBCB9}"/>
              </a:ext>
            </a:extLst>
          </p:cNvPr>
          <p:cNvSpPr>
            <a:spLocks noGrp="1"/>
          </p:cNvSpPr>
          <p:nvPr>
            <p:ph idx="1"/>
          </p:nvPr>
        </p:nvSpPr>
        <p:spPr>
          <a:xfrm>
            <a:off x="1071879" y="5777520"/>
            <a:ext cx="10515600" cy="425922"/>
          </a:xfrm>
        </p:spPr>
        <p:txBody>
          <a:bodyPr/>
          <a:lstStyle/>
          <a:p>
            <a:pPr marL="0" indent="0" algn="r">
              <a:buNone/>
            </a:pPr>
            <a:r>
              <a:rPr lang="de-DE" sz="2000" dirty="0"/>
              <a:t>Abbildung von Dr. D. Pauli übernommen</a:t>
            </a:r>
          </a:p>
        </p:txBody>
      </p:sp>
      <p:pic>
        <p:nvPicPr>
          <p:cNvPr id="7" name="Grafik 6">
            <a:extLst>
              <a:ext uri="{FF2B5EF4-FFF2-40B4-BE49-F238E27FC236}">
                <a16:creationId xmlns:a16="http://schemas.microsoft.com/office/drawing/2014/main" id="{DBEE8C79-6EEE-0E93-C5A3-D3061E1B07E1}"/>
              </a:ext>
            </a:extLst>
          </p:cNvPr>
          <p:cNvPicPr>
            <a:picLocks noChangeAspect="1"/>
          </p:cNvPicPr>
          <p:nvPr/>
        </p:nvPicPr>
        <p:blipFill>
          <a:blip r:embed="rId5"/>
          <a:stretch>
            <a:fillRect/>
          </a:stretch>
        </p:blipFill>
        <p:spPr>
          <a:xfrm>
            <a:off x="1353197" y="1943441"/>
            <a:ext cx="9952964" cy="3593521"/>
          </a:xfrm>
          <a:prstGeom prst="rect">
            <a:avLst/>
          </a:prstGeom>
          <a:ln>
            <a:solidFill>
              <a:schemeClr val="tx1"/>
            </a:solidFill>
          </a:ln>
        </p:spPr>
      </p:pic>
    </p:spTree>
    <p:custDataLst>
      <p:custData r:id="rId1"/>
      <p:custData r:id="rId2"/>
    </p:custDataLst>
    <p:extLst>
      <p:ext uri="{BB962C8B-B14F-4D97-AF65-F5344CB8AC3E}">
        <p14:creationId xmlns:p14="http://schemas.microsoft.com/office/powerpoint/2010/main" val="53971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354267"/>
            <a:ext cx="10515600" cy="4800873"/>
          </a:xfrm>
        </p:spPr>
        <p:txBody>
          <a:bodyPr/>
          <a:lstStyle/>
          <a:p>
            <a:pPr marL="0" indent="0">
              <a:buNone/>
            </a:pPr>
            <a:r>
              <a:rPr lang="de-DE" sz="2000" dirty="0"/>
              <a:t>Geschlechtsinkongruenz, insbesondere bei Jugendlichen, scheint mit einer erhöhten Prävalenz psychischer Störungen, v.a. Angst und Depressionen einhergehen</a:t>
            </a:r>
          </a:p>
          <a:p>
            <a:pPr marL="0" indent="0">
              <a:buNone/>
            </a:pPr>
            <a:endParaRPr lang="de-DE" sz="800" dirty="0"/>
          </a:p>
          <a:p>
            <a:pPr marL="0" indent="0">
              <a:buNone/>
            </a:pPr>
            <a:r>
              <a:rPr lang="de-DE" sz="2000" u="sng" dirty="0">
                <a:solidFill>
                  <a:schemeClr val="bg1">
                    <a:lumMod val="50000"/>
                  </a:schemeClr>
                </a:solidFill>
              </a:rPr>
              <a:t>Leitlinien-Empfehlung:</a:t>
            </a:r>
          </a:p>
          <a:p>
            <a:pPr marL="498475" indent="0">
              <a:buNone/>
            </a:pPr>
            <a:r>
              <a:rPr lang="de-DE" sz="2000" i="1" dirty="0">
                <a:solidFill>
                  <a:schemeClr val="bg1">
                    <a:lumMod val="50000"/>
                  </a:schemeClr>
                </a:solidFill>
              </a:rPr>
              <a:t>„Bei Kindern und Jugendlichen, die wegen einer Geschlechtsinkongruenz oder Geschlechtsdysphorie (GI/GD) zur Diagnostik und/oder Behandlung vorstellig werden, sollte, </a:t>
            </a:r>
            <a:r>
              <a:rPr lang="de-DE" sz="2000" i="1" u="sng" dirty="0">
                <a:solidFill>
                  <a:schemeClr val="bg1">
                    <a:lumMod val="50000"/>
                  </a:schemeClr>
                </a:solidFill>
              </a:rPr>
              <a:t>wenn es Anhaltspunkte </a:t>
            </a:r>
            <a:r>
              <a:rPr lang="de-DE" sz="2000" i="1" u="sng" dirty="0" err="1">
                <a:solidFill>
                  <a:schemeClr val="bg1">
                    <a:lumMod val="50000"/>
                  </a:schemeClr>
                </a:solidFill>
              </a:rPr>
              <a:t>für</a:t>
            </a:r>
            <a:r>
              <a:rPr lang="de-DE" sz="2000" i="1" u="sng" dirty="0">
                <a:solidFill>
                  <a:schemeClr val="bg1">
                    <a:lumMod val="50000"/>
                  </a:schemeClr>
                </a:solidFill>
              </a:rPr>
              <a:t> klinisch relevante psychische oder psychopathologische </a:t>
            </a:r>
            <a:r>
              <a:rPr lang="de-DE" sz="2000" i="1" u="sng" dirty="0" err="1">
                <a:solidFill>
                  <a:schemeClr val="bg1">
                    <a:lumMod val="50000"/>
                  </a:schemeClr>
                </a:solidFill>
              </a:rPr>
              <a:t>Auffälligkeiten</a:t>
            </a:r>
            <a:r>
              <a:rPr lang="de-DE" sz="2000" i="1" u="sng" dirty="0">
                <a:solidFill>
                  <a:schemeClr val="bg1">
                    <a:lumMod val="50000"/>
                  </a:schemeClr>
                </a:solidFill>
              </a:rPr>
              <a:t> gibt</a:t>
            </a:r>
            <a:r>
              <a:rPr lang="de-DE" sz="2000" i="1" dirty="0">
                <a:solidFill>
                  <a:schemeClr val="bg1">
                    <a:lumMod val="50000"/>
                  </a:schemeClr>
                </a:solidFill>
              </a:rPr>
              <a:t>, eine </a:t>
            </a:r>
            <a:r>
              <a:rPr lang="de-DE" sz="2000" i="1" u="sng" dirty="0">
                <a:solidFill>
                  <a:schemeClr val="bg1">
                    <a:lumMod val="50000"/>
                  </a:schemeClr>
                </a:solidFill>
              </a:rPr>
              <a:t>umfassende kinder- und jugendpsychiatrische oder psychotherapeutische Diagnostik</a:t>
            </a:r>
            <a:r>
              <a:rPr lang="de-DE" sz="2000" i="1" dirty="0">
                <a:solidFill>
                  <a:schemeClr val="bg1">
                    <a:lumMod val="50000"/>
                  </a:schemeClr>
                </a:solidFill>
              </a:rPr>
              <a:t> </a:t>
            </a:r>
            <a:r>
              <a:rPr lang="de-DE" sz="2000" i="1" dirty="0" err="1">
                <a:solidFill>
                  <a:schemeClr val="bg1">
                    <a:lumMod val="50000"/>
                  </a:schemeClr>
                </a:solidFill>
              </a:rPr>
              <a:t>durchgeführt</a:t>
            </a:r>
            <a:r>
              <a:rPr lang="de-DE" sz="2000" i="1" dirty="0">
                <a:solidFill>
                  <a:schemeClr val="bg1">
                    <a:lumMod val="50000"/>
                  </a:schemeClr>
                </a:solidFill>
              </a:rPr>
              <a:t> werden. Dabei sollten die Entstehungsgeschichte der berichteten </a:t>
            </a:r>
            <a:r>
              <a:rPr lang="de-DE" sz="2000" i="1" dirty="0" err="1">
                <a:solidFill>
                  <a:schemeClr val="bg1">
                    <a:lumMod val="50000"/>
                  </a:schemeClr>
                </a:solidFill>
              </a:rPr>
              <a:t>Auffälligkeiten</a:t>
            </a:r>
            <a:r>
              <a:rPr lang="de-DE" sz="2000" i="1" dirty="0">
                <a:solidFill>
                  <a:schemeClr val="bg1">
                    <a:lumMod val="50000"/>
                  </a:schemeClr>
                </a:solidFill>
              </a:rPr>
              <a:t> sowie deren </a:t>
            </a:r>
            <a:r>
              <a:rPr lang="de-DE" sz="2000" i="1" dirty="0" err="1">
                <a:solidFill>
                  <a:schemeClr val="bg1">
                    <a:lumMod val="50000"/>
                  </a:schemeClr>
                </a:solidFill>
              </a:rPr>
              <a:t>mögliche</a:t>
            </a:r>
            <a:r>
              <a:rPr lang="de-DE" sz="2000" i="1" dirty="0">
                <a:solidFill>
                  <a:schemeClr val="bg1">
                    <a:lumMod val="50000"/>
                  </a:schemeClr>
                </a:solidFill>
              </a:rPr>
              <a:t> Interaktionen mit der GI bzw. GD </a:t>
            </a:r>
            <a:r>
              <a:rPr lang="de-DE" sz="2000" i="1" dirty="0" err="1">
                <a:solidFill>
                  <a:schemeClr val="bg1">
                    <a:lumMod val="50000"/>
                  </a:schemeClr>
                </a:solidFill>
              </a:rPr>
              <a:t>sorgfältig</a:t>
            </a:r>
            <a:r>
              <a:rPr lang="de-DE" sz="2000" i="1" dirty="0">
                <a:solidFill>
                  <a:schemeClr val="bg1">
                    <a:lumMod val="50000"/>
                  </a:schemeClr>
                </a:solidFill>
              </a:rPr>
              <a:t> erfasst werden.“</a:t>
            </a:r>
          </a:p>
          <a:p>
            <a:pPr marL="0" indent="0">
              <a:buNone/>
            </a:pPr>
            <a:endParaRPr lang="de-DE" sz="800" dirty="0"/>
          </a:p>
          <a:p>
            <a:pPr marL="498475" marR="0" lvl="0" indent="-498475" algn="l" defTabSz="914400" rtl="0" eaLnBrk="0" fontAlgn="base" latinLnBrk="0" hangingPunct="0">
              <a:lnSpc>
                <a:spcPct val="100000"/>
              </a:lnSpc>
              <a:spcBef>
                <a:spcPct val="0"/>
              </a:spcBef>
              <a:spcAft>
                <a:spcPct val="0"/>
              </a:spcAft>
              <a:buClrTx/>
              <a:buSzTx/>
              <a:buFontTx/>
              <a:buNone/>
            </a:pPr>
            <a:r>
              <a:rPr lang="de-DE" sz="2000" dirty="0">
                <a:solidFill>
                  <a:schemeClr val="accent6"/>
                </a:solidFill>
              </a:rPr>
              <a:t>→  	</a:t>
            </a:r>
            <a:r>
              <a:rPr lang="de-DE" altLang="de-DE" sz="2000" dirty="0">
                <a:solidFill>
                  <a:schemeClr val="accent6"/>
                </a:solidFill>
              </a:rPr>
              <a:t>Sobald Wunsch nach einer </a:t>
            </a:r>
            <a:r>
              <a:rPr lang="de-DE" altLang="de-DE" sz="2000" dirty="0" err="1">
                <a:solidFill>
                  <a:schemeClr val="accent6"/>
                </a:solidFill>
              </a:rPr>
              <a:t>körpermodifizierenden</a:t>
            </a:r>
            <a:r>
              <a:rPr lang="de-DE" altLang="de-DE" sz="2000" dirty="0">
                <a:solidFill>
                  <a:schemeClr val="accent6"/>
                </a:solidFill>
              </a:rPr>
              <a:t> medizinischen Behandlung besteht ist vor Indikationsstellung eine umfassende diagnostische </a:t>
            </a:r>
            <a:r>
              <a:rPr lang="de-DE" altLang="de-DE" sz="2000" dirty="0" err="1">
                <a:solidFill>
                  <a:schemeClr val="accent6"/>
                </a:solidFill>
              </a:rPr>
              <a:t>Einschätzung</a:t>
            </a:r>
            <a:r>
              <a:rPr lang="de-DE" altLang="de-DE" sz="2000" dirty="0">
                <a:solidFill>
                  <a:schemeClr val="accent6"/>
                </a:solidFill>
              </a:rPr>
              <a:t> „eine </a:t>
            </a:r>
            <a:r>
              <a:rPr lang="de-DE" altLang="de-DE" sz="2000" u="sng" dirty="0">
                <a:solidFill>
                  <a:schemeClr val="accent6"/>
                </a:solidFill>
              </a:rPr>
              <a:t>unbedingte Voraussetzung</a:t>
            </a:r>
            <a:r>
              <a:rPr lang="de-DE" altLang="de-DE" sz="2000" dirty="0">
                <a:solidFill>
                  <a:schemeClr val="accent6"/>
                </a:solidFill>
              </a:rPr>
              <a:t>“.</a:t>
            </a:r>
          </a:p>
          <a:p>
            <a:pPr marL="0" indent="0">
              <a:buNone/>
            </a:pPr>
            <a:endParaRPr lang="de-DE" sz="2000" dirty="0"/>
          </a:p>
          <a:p>
            <a:pPr>
              <a:buFont typeface="Symbol" pitchFamily="2" charset="2"/>
              <a:buChar char="-"/>
            </a:pPr>
            <a:endParaRPr lang="de-DE" sz="2000" dirty="0"/>
          </a:p>
          <a:p>
            <a:pPr>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Diagnostik</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15</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5991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354267"/>
            <a:ext cx="10515600" cy="4800873"/>
          </a:xfrm>
        </p:spPr>
        <p:txBody>
          <a:bodyPr/>
          <a:lstStyle/>
          <a:p>
            <a:pPr marL="342900" indent="-342900">
              <a:buFont typeface="Symbol" pitchFamily="2" charset="2"/>
              <a:buChar char="-"/>
            </a:pPr>
            <a:r>
              <a:rPr lang="de-DE" sz="2000" dirty="0"/>
              <a:t>Anamneseerhebung zu Beginn und Verlauf geschlechtsinkongruenter Selbstwahrnehmungen und ggf. damit einhergehender </a:t>
            </a:r>
            <a:r>
              <a:rPr lang="de-DE" sz="2000" dirty="0" err="1"/>
              <a:t>geschlechtsdysphorischer</a:t>
            </a:r>
            <a:r>
              <a:rPr lang="de-DE" sz="2000" dirty="0"/>
              <a:t> Symptome </a:t>
            </a:r>
          </a:p>
          <a:p>
            <a:pPr marL="342900" indent="-342900">
              <a:buFont typeface="Symbol" pitchFamily="2" charset="2"/>
              <a:buChar char="-"/>
            </a:pPr>
            <a:r>
              <a:rPr lang="de-DE" sz="2000" dirty="0"/>
              <a:t>Gezieltes Erfragen zu depressiven und Angstsymptomen, sowie von selbstverletzendem Verhalten und </a:t>
            </a:r>
            <a:r>
              <a:rPr lang="de-DE" sz="2000" dirty="0" err="1"/>
              <a:t>Suizidalität</a:t>
            </a:r>
            <a:r>
              <a:rPr lang="de-DE" sz="2000" dirty="0"/>
              <a:t> </a:t>
            </a:r>
          </a:p>
          <a:p>
            <a:pPr marL="342900" indent="-342900">
              <a:buFont typeface="Symbol" pitchFamily="2" charset="2"/>
              <a:buChar char="-"/>
            </a:pPr>
            <a:r>
              <a:rPr lang="de-DE" sz="2000" dirty="0"/>
              <a:t>Auf Hinweise für Autismus-Spektrum-Störung achten</a:t>
            </a:r>
          </a:p>
          <a:p>
            <a:pPr marL="342900" indent="-342900">
              <a:buFont typeface="Symbol" pitchFamily="2" charset="2"/>
              <a:buChar char="-"/>
            </a:pPr>
            <a:r>
              <a:rPr lang="de-DE" sz="2000" dirty="0" err="1"/>
              <a:t>Geschlechtsdysphorischen</a:t>
            </a:r>
            <a:r>
              <a:rPr lang="de-DE" sz="2000" dirty="0"/>
              <a:t> Leidensdruck im Rahmen des individuellen </a:t>
            </a:r>
            <a:r>
              <a:rPr lang="de-DE" sz="2000" dirty="0" err="1"/>
              <a:t>Störungsmodells</a:t>
            </a:r>
            <a:r>
              <a:rPr lang="de-DE" sz="2000" dirty="0"/>
              <a:t> als bedeutsamen Stressor beachten</a:t>
            </a:r>
          </a:p>
          <a:p>
            <a:pPr marL="0" indent="0">
              <a:buNone/>
            </a:pPr>
            <a:endParaRPr lang="de-DE" sz="800" dirty="0"/>
          </a:p>
          <a:p>
            <a:pPr marL="498475" indent="-498475" eaLnBrk="0" fontAlgn="base" hangingPunct="0">
              <a:spcBef>
                <a:spcPct val="0"/>
              </a:spcBef>
              <a:spcAft>
                <a:spcPct val="0"/>
              </a:spcAft>
              <a:buNone/>
            </a:pPr>
            <a:r>
              <a:rPr lang="de-DE" sz="2000" dirty="0">
                <a:solidFill>
                  <a:schemeClr val="accent6"/>
                </a:solidFill>
              </a:rPr>
              <a:t>→  	Geschlechtsinkongruenz (GI) ist mit erhöhtem Risiko psychischer Störungen assoziiert, Diagnosen wie z.B. Depression sollten gestellt werden, wenn Kriterien erfüllt sind, auch wenn klarer Bezug zu GI gegeben scheint</a:t>
            </a:r>
          </a:p>
          <a:p>
            <a:pPr marL="498475" indent="-498475" eaLnBrk="0" fontAlgn="base" hangingPunct="0">
              <a:spcBef>
                <a:spcPct val="0"/>
              </a:spcBef>
              <a:spcAft>
                <a:spcPct val="0"/>
              </a:spcAft>
              <a:buNone/>
            </a:pPr>
            <a:r>
              <a:rPr lang="de-DE" sz="2000" dirty="0">
                <a:solidFill>
                  <a:schemeClr val="accent6"/>
                </a:solidFill>
              </a:rPr>
              <a:t>→  	Keine psychische Störung </a:t>
            </a:r>
            <a:r>
              <a:rPr lang="de-DE" sz="2000" dirty="0" err="1">
                <a:solidFill>
                  <a:schemeClr val="accent6"/>
                </a:solidFill>
              </a:rPr>
              <a:t>schliesst</a:t>
            </a:r>
            <a:r>
              <a:rPr lang="de-DE" sz="2000" dirty="0">
                <a:solidFill>
                  <a:schemeClr val="accent6"/>
                </a:solidFill>
              </a:rPr>
              <a:t> Vorliegen von GI sicher aus. </a:t>
            </a:r>
          </a:p>
          <a:p>
            <a:pPr marL="498475" indent="-498475" eaLnBrk="0" fontAlgn="base" hangingPunct="0">
              <a:spcBef>
                <a:spcPct val="0"/>
              </a:spcBef>
              <a:spcAft>
                <a:spcPct val="0"/>
              </a:spcAft>
              <a:buNone/>
            </a:pPr>
            <a:r>
              <a:rPr lang="de-DE" sz="2000" dirty="0">
                <a:solidFill>
                  <a:schemeClr val="accent6"/>
                </a:solidFill>
              </a:rPr>
              <a:t>→  	Keine psychische </a:t>
            </a:r>
            <a:r>
              <a:rPr lang="de-DE" sz="2000" dirty="0" err="1">
                <a:solidFill>
                  <a:schemeClr val="accent6"/>
                </a:solidFill>
              </a:rPr>
              <a:t>Störung</a:t>
            </a:r>
            <a:r>
              <a:rPr lang="de-DE" sz="2000" dirty="0">
                <a:solidFill>
                  <a:schemeClr val="accent6"/>
                </a:solidFill>
              </a:rPr>
              <a:t> erzeugt das spezifische Bild einer dauerhaften GI</a:t>
            </a:r>
          </a:p>
          <a:p>
            <a:pPr marL="498475" marR="0" lvl="0" indent="-498475" algn="l" defTabSz="914400" rtl="0" eaLnBrk="0" fontAlgn="base" latinLnBrk="0" hangingPunct="0">
              <a:lnSpc>
                <a:spcPct val="100000"/>
              </a:lnSpc>
              <a:spcBef>
                <a:spcPct val="0"/>
              </a:spcBef>
              <a:spcAft>
                <a:spcPct val="0"/>
              </a:spcAft>
              <a:buClrTx/>
              <a:buSzTx/>
              <a:buFontTx/>
              <a:buNone/>
            </a:pPr>
            <a:endParaRPr lang="de-DE" sz="2000" dirty="0"/>
          </a:p>
          <a:p>
            <a:pPr>
              <a:buFont typeface="Symbol" pitchFamily="2" charset="2"/>
              <a:buChar char="-"/>
            </a:pPr>
            <a:endParaRPr lang="de-DE" sz="2000" dirty="0"/>
          </a:p>
          <a:p>
            <a:pPr>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Empfehlungen zur Diagnostik</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16</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127200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79" y="1477096"/>
            <a:ext cx="10515600" cy="4800873"/>
          </a:xfrm>
        </p:spPr>
        <p:txBody>
          <a:bodyPr/>
          <a:lstStyle/>
          <a:p>
            <a:pPr>
              <a:buFont typeface="Symbol" pitchFamily="2" charset="2"/>
              <a:buChar char="-"/>
            </a:pPr>
            <a:r>
              <a:rPr lang="de-DE" sz="2000" dirty="0"/>
              <a:t>Einbeziehung von Eltern und weiteren </a:t>
            </a:r>
            <a:r>
              <a:rPr lang="de-DE" sz="2000" dirty="0" err="1"/>
              <a:t>familiären</a:t>
            </a:r>
            <a:r>
              <a:rPr lang="de-DE" sz="2000" dirty="0"/>
              <a:t> Bezugspersonen </a:t>
            </a:r>
          </a:p>
          <a:p>
            <a:pPr>
              <a:buFont typeface="Symbol" pitchFamily="2" charset="2"/>
              <a:buChar char="-"/>
            </a:pPr>
            <a:r>
              <a:rPr lang="de-DE" sz="2000" dirty="0" err="1"/>
              <a:t>Unterstützung</a:t>
            </a:r>
            <a:r>
              <a:rPr lang="de-DE" sz="2000" dirty="0"/>
              <a:t> bei Selbstexploration und Selbstfindung geschlechts-nonkonformer Jugendlicher </a:t>
            </a:r>
          </a:p>
          <a:p>
            <a:pPr>
              <a:buFont typeface="Symbol" pitchFamily="2" charset="2"/>
              <a:buChar char="-"/>
            </a:pPr>
            <a:r>
              <a:rPr lang="de-DE" sz="2000" dirty="0"/>
              <a:t>Selbstakzeptanz und Bearbeitung internalisierter </a:t>
            </a:r>
            <a:r>
              <a:rPr lang="de-DE" sz="2000" dirty="0" err="1"/>
              <a:t>Trans-Negativität</a:t>
            </a:r>
            <a:r>
              <a:rPr lang="de-DE" sz="2000" dirty="0"/>
              <a:t> </a:t>
            </a:r>
          </a:p>
          <a:p>
            <a:pPr>
              <a:buFont typeface="Symbol" pitchFamily="2" charset="2"/>
              <a:buChar char="-"/>
            </a:pPr>
            <a:r>
              <a:rPr lang="de-DE" sz="2000" dirty="0"/>
              <a:t>Psychotherapeutische </a:t>
            </a:r>
            <a:r>
              <a:rPr lang="de-DE" sz="2000" dirty="0" err="1"/>
              <a:t>Unterstützung</a:t>
            </a:r>
            <a:r>
              <a:rPr lang="de-DE" sz="2000" dirty="0"/>
              <a:t> bei Rollenerprobungen und Rollenwechsel </a:t>
            </a:r>
          </a:p>
          <a:p>
            <a:pPr>
              <a:buFont typeface="Symbol" pitchFamily="2" charset="2"/>
              <a:buChar char="-"/>
            </a:pPr>
            <a:r>
              <a:rPr lang="de-DE" sz="2000" dirty="0"/>
              <a:t>Offenheit </a:t>
            </a:r>
            <a:r>
              <a:rPr lang="de-DE" sz="2000" dirty="0" err="1"/>
              <a:t>für</a:t>
            </a:r>
            <a:r>
              <a:rPr lang="de-DE" sz="2000" dirty="0"/>
              <a:t> Zweifel, </a:t>
            </a:r>
            <a:r>
              <a:rPr lang="de-DE" sz="2000" dirty="0" err="1"/>
              <a:t>desistente</a:t>
            </a:r>
            <a:r>
              <a:rPr lang="de-DE" sz="2000" dirty="0"/>
              <a:t> </a:t>
            </a:r>
            <a:r>
              <a:rPr lang="de-DE" sz="2000" dirty="0" err="1"/>
              <a:t>Verläufe</a:t>
            </a:r>
            <a:r>
              <a:rPr lang="de-DE" sz="2000" dirty="0"/>
              <a:t> und die </a:t>
            </a:r>
            <a:r>
              <a:rPr lang="de-DE" sz="2000" dirty="0" err="1"/>
              <a:t>Möglichkeit</a:t>
            </a:r>
            <a:r>
              <a:rPr lang="de-DE" sz="2000" dirty="0"/>
              <a:t> </a:t>
            </a:r>
            <a:r>
              <a:rPr lang="de-DE" sz="2000" dirty="0" err="1"/>
              <a:t>späterer</a:t>
            </a:r>
            <a:r>
              <a:rPr lang="de-DE" sz="2000" dirty="0"/>
              <a:t> </a:t>
            </a:r>
            <a:r>
              <a:rPr lang="de-DE" sz="2000" dirty="0" err="1"/>
              <a:t>Detransition</a:t>
            </a:r>
            <a:r>
              <a:rPr lang="de-DE" sz="2000" dirty="0"/>
              <a:t> </a:t>
            </a:r>
          </a:p>
          <a:p>
            <a:pPr>
              <a:buFont typeface="Symbol" pitchFamily="2" charset="2"/>
              <a:buChar char="-"/>
            </a:pPr>
            <a:r>
              <a:rPr lang="de-DE" sz="2000" dirty="0"/>
              <a:t>Bearbeitung von Themen zu </a:t>
            </a:r>
            <a:r>
              <a:rPr lang="de-DE" sz="2000" dirty="0" err="1"/>
              <a:t>Körperbild</a:t>
            </a:r>
            <a:r>
              <a:rPr lang="de-DE" sz="2000" dirty="0"/>
              <a:t> und </a:t>
            </a:r>
            <a:r>
              <a:rPr lang="de-DE" sz="2000" dirty="0" err="1"/>
              <a:t>Körperbezug</a:t>
            </a:r>
            <a:r>
              <a:rPr lang="de-DE" sz="2000" dirty="0"/>
              <a:t> </a:t>
            </a:r>
          </a:p>
          <a:p>
            <a:pPr>
              <a:buFont typeface="Symbol" pitchFamily="2" charset="2"/>
              <a:buChar char="-"/>
            </a:pPr>
            <a:r>
              <a:rPr lang="de-DE" sz="2000" dirty="0"/>
              <a:t>Liebe, Partnerschaft und </a:t>
            </a:r>
            <a:r>
              <a:rPr lang="de-DE" sz="2000" dirty="0" err="1"/>
              <a:t>Sexualität</a:t>
            </a:r>
            <a:r>
              <a:rPr lang="de-DE" sz="2000" dirty="0"/>
              <a:t> </a:t>
            </a:r>
          </a:p>
          <a:p>
            <a:pPr>
              <a:buFont typeface="Symbol" pitchFamily="2" charset="2"/>
              <a:buChar char="-"/>
            </a:pPr>
            <a:r>
              <a:rPr lang="de-DE" sz="2000" dirty="0"/>
              <a:t>Ggf. </a:t>
            </a:r>
            <a:r>
              <a:rPr lang="de-DE" sz="2000" dirty="0" err="1"/>
              <a:t>Bewältigung</a:t>
            </a:r>
            <a:r>
              <a:rPr lang="de-DE" sz="2000" dirty="0"/>
              <a:t> negativer </a:t>
            </a:r>
            <a:r>
              <a:rPr lang="de-DE" sz="2000" dirty="0" err="1"/>
              <a:t>Gefühle</a:t>
            </a:r>
            <a:r>
              <a:rPr lang="de-DE" sz="2000" dirty="0"/>
              <a:t> bei anhaltender Geschlechtsdysphorie </a:t>
            </a:r>
          </a:p>
          <a:p>
            <a:pPr>
              <a:buFont typeface="Symbol" pitchFamily="2" charset="2"/>
              <a:buChar char="-"/>
            </a:pPr>
            <a:r>
              <a:rPr lang="de-DE" sz="2000" dirty="0"/>
              <a:t>Ggf. </a:t>
            </a:r>
            <a:r>
              <a:rPr lang="de-DE" sz="2000" dirty="0" err="1"/>
              <a:t>Unterstützung</a:t>
            </a:r>
            <a:r>
              <a:rPr lang="de-DE" sz="2000" dirty="0"/>
              <a:t> bei der Entwicklung von </a:t>
            </a:r>
            <a:r>
              <a:rPr lang="de-DE" sz="2000" dirty="0" err="1"/>
              <a:t>vollumfänglicher</a:t>
            </a:r>
            <a:r>
              <a:rPr lang="de-DE" sz="2000" dirty="0"/>
              <a:t> </a:t>
            </a:r>
            <a:r>
              <a:rPr lang="de-DE" sz="2000" dirty="0" err="1"/>
              <a:t>Einwilligungsfähigkeit</a:t>
            </a:r>
            <a:r>
              <a:rPr lang="de-DE" sz="2000" dirty="0"/>
              <a:t> </a:t>
            </a:r>
            <a:r>
              <a:rPr lang="de-DE" sz="2000" dirty="0" err="1"/>
              <a:t>für</a:t>
            </a:r>
            <a:r>
              <a:rPr lang="de-DE" sz="2000" dirty="0"/>
              <a:t> </a:t>
            </a:r>
            <a:r>
              <a:rPr lang="de-DE" sz="2000" dirty="0" err="1"/>
              <a:t>körpermodifizierende</a:t>
            </a:r>
            <a:r>
              <a:rPr lang="de-DE" sz="2000" dirty="0"/>
              <a:t> </a:t>
            </a:r>
            <a:r>
              <a:rPr lang="de-DE" sz="2000" dirty="0" err="1"/>
              <a:t>Massnahmen</a:t>
            </a:r>
            <a:r>
              <a:rPr lang="de-DE" sz="2000" dirty="0"/>
              <a:t> </a:t>
            </a:r>
          </a:p>
          <a:p>
            <a:pPr marL="342900" indent="-342900">
              <a:buFont typeface="Symbol" pitchFamily="2" charset="2"/>
              <a:buChar char="-"/>
            </a:pPr>
            <a:endParaRPr lang="de-DE" sz="2000" dirty="0"/>
          </a:p>
          <a:p>
            <a:pPr>
              <a:buFont typeface="Symbol" pitchFamily="2" charset="2"/>
              <a:buChar char="-"/>
            </a:pPr>
            <a:endParaRPr lang="de-DE" sz="2000" dirty="0"/>
          </a:p>
          <a:p>
            <a:pPr>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Psychotherapie</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17</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9133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354267"/>
            <a:ext cx="10515600" cy="4800873"/>
          </a:xfrm>
        </p:spPr>
        <p:txBody>
          <a:bodyPr/>
          <a:lstStyle/>
          <a:p>
            <a:pPr lvl="0">
              <a:spcBef>
                <a:spcPts val="2200"/>
              </a:spcBef>
            </a:pPr>
            <a:r>
              <a:rPr lang="de-DE" sz="2000" dirty="0"/>
              <a:t>Pubertätsblockade mit </a:t>
            </a:r>
            <a:r>
              <a:rPr lang="de-DE" sz="2000" dirty="0" err="1"/>
              <a:t>GnRH</a:t>
            </a:r>
            <a:r>
              <a:rPr lang="de-DE" sz="2000" dirty="0"/>
              <a:t>-Analoga: Ab Pubertät (Tanner 2) – vorübergehende Blockade der weiteren Pubertätsentwicklung (wenn möglich für max. 2 Jahre), nahezu vollständig reversibel, jedoch mit Nebenwirkungen (u.a. auf Knochendichte, Wachstum </a:t>
            </a:r>
            <a:r>
              <a:rPr lang="de-DE" sz="2000" dirty="0" err="1"/>
              <a:t>etc</a:t>
            </a:r>
            <a:r>
              <a:rPr lang="de-DE" sz="2000" dirty="0"/>
              <a:t>)</a:t>
            </a:r>
          </a:p>
          <a:p>
            <a:pPr lvl="0">
              <a:spcBef>
                <a:spcPts val="2200"/>
              </a:spcBef>
            </a:pPr>
            <a:r>
              <a:rPr lang="de-DE" sz="2000" dirty="0"/>
              <a:t>Geschlechtsangleichende (gegengeschlechtliche) Hormonbehandlung (Testosteron/Östrogene – mit irreversiblen Effekten, z.B. Stimmbruch, Brustwachstum)</a:t>
            </a:r>
          </a:p>
          <a:p>
            <a:pPr lvl="0">
              <a:spcBef>
                <a:spcPts val="2200"/>
              </a:spcBef>
            </a:pPr>
            <a:r>
              <a:rPr lang="de-DE" sz="2000" dirty="0"/>
              <a:t>Chirurgische Behandlungen:</a:t>
            </a:r>
          </a:p>
          <a:p>
            <a:pPr marL="1066800" lvl="1" indent="-446088">
              <a:spcBef>
                <a:spcPts val="1000"/>
              </a:spcBef>
              <a:spcAft>
                <a:spcPts val="0"/>
              </a:spcAft>
              <a:buClr>
                <a:schemeClr val="tx1"/>
              </a:buClr>
              <a:buFont typeface="+mj-lt"/>
              <a:buAutoNum type="alphaLcParenR"/>
            </a:pPr>
            <a:r>
              <a:rPr lang="de-DE" sz="2000" dirty="0"/>
              <a:t>Mastektomie bzw. Brustaufbau</a:t>
            </a:r>
          </a:p>
          <a:p>
            <a:pPr marL="1066800" lvl="1" indent="-446088">
              <a:spcBef>
                <a:spcPts val="1000"/>
              </a:spcBef>
              <a:spcAft>
                <a:spcPts val="0"/>
              </a:spcAft>
              <a:buClr>
                <a:schemeClr val="tx1"/>
              </a:buClr>
              <a:buFont typeface="+mj-lt"/>
              <a:buAutoNum type="alphaLcParenR"/>
            </a:pPr>
            <a:r>
              <a:rPr lang="de-DE" sz="2000" dirty="0"/>
              <a:t>Genitaloperationen</a:t>
            </a:r>
          </a:p>
          <a:p>
            <a:pPr marL="1066800" lvl="1" indent="-446088">
              <a:spcBef>
                <a:spcPts val="1000"/>
              </a:spcBef>
              <a:spcAft>
                <a:spcPts val="0"/>
              </a:spcAft>
              <a:buClr>
                <a:schemeClr val="tx1"/>
              </a:buClr>
              <a:buFont typeface="+mj-lt"/>
              <a:buAutoNum type="alphaLcParenR"/>
            </a:pPr>
            <a:r>
              <a:rPr lang="de-DE" sz="2000" dirty="0"/>
              <a:t>Weitere plastische Eingriffe, z.B. im Gesicht, </a:t>
            </a:r>
            <a:r>
              <a:rPr lang="de-DE" sz="2000" dirty="0" err="1"/>
              <a:t>Gesäss</a:t>
            </a:r>
            <a:r>
              <a:rPr lang="de-DE" sz="2000" dirty="0"/>
              <a:t> etc.</a:t>
            </a:r>
          </a:p>
          <a:p>
            <a:pPr marL="539750" indent="-485775">
              <a:spcBef>
                <a:spcPts val="2200"/>
              </a:spcBef>
              <a:buFont typeface="+mj-lt"/>
              <a:buAutoNum type="arabicPeriod"/>
            </a:pPr>
            <a:r>
              <a:rPr lang="de-DE" sz="2000" dirty="0"/>
              <a:t>Kosmetische </a:t>
            </a:r>
            <a:r>
              <a:rPr lang="de-DE" sz="2000" dirty="0" err="1"/>
              <a:t>Massnahmen</a:t>
            </a:r>
            <a:r>
              <a:rPr lang="de-DE" sz="2000" dirty="0"/>
              <a:t> (z.B. Laser-Haarentfernung etc.)</a:t>
            </a:r>
          </a:p>
          <a:p>
            <a:pPr marL="0" indent="0">
              <a:buNone/>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Geschlechtsangleichende somatische </a:t>
            </a:r>
            <a:r>
              <a:rPr lang="de-DE" sz="3600" dirty="0" err="1"/>
              <a:t>Massnahmen</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18</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98275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354267"/>
            <a:ext cx="10515600" cy="4978294"/>
          </a:xfrm>
        </p:spPr>
        <p:txBody>
          <a:bodyPr/>
          <a:lstStyle/>
          <a:p>
            <a:pPr marL="0" indent="0">
              <a:buNone/>
            </a:pPr>
            <a:r>
              <a:rPr lang="de-DE" sz="2000" dirty="0"/>
              <a:t>Herausforderung: Erster Schritt der somatischen Transition, meist bei jungen Menschen vor Erreichen einer generellen Urteilsfähigkeit für medizinische Interventionen</a:t>
            </a:r>
          </a:p>
          <a:p>
            <a:pPr marL="0" indent="0">
              <a:buNone/>
            </a:pPr>
            <a:r>
              <a:rPr lang="de-DE" sz="2000" u="sng" dirty="0">
                <a:solidFill>
                  <a:schemeClr val="tx1">
                    <a:lumMod val="65000"/>
                    <a:lumOff val="35000"/>
                  </a:schemeClr>
                </a:solidFill>
              </a:rPr>
              <a:t>Leitlinien-Empfehlung:</a:t>
            </a:r>
          </a:p>
          <a:p>
            <a:pPr marL="498475" indent="0">
              <a:buNone/>
            </a:pPr>
            <a:r>
              <a:rPr lang="de-DE" sz="2000" i="1" dirty="0">
                <a:solidFill>
                  <a:schemeClr val="tx1">
                    <a:lumMod val="65000"/>
                    <a:lumOff val="35000"/>
                  </a:schemeClr>
                </a:solidFill>
              </a:rPr>
              <a:t>„Eine Indikationsstellung zur </a:t>
            </a:r>
            <a:r>
              <a:rPr lang="de-DE" sz="2000" i="1" dirty="0" err="1">
                <a:solidFill>
                  <a:schemeClr val="tx1">
                    <a:lumMod val="65000"/>
                    <a:lumOff val="35000"/>
                  </a:schemeClr>
                </a:solidFill>
              </a:rPr>
              <a:t>Pubertätsblockade</a:t>
            </a:r>
            <a:r>
              <a:rPr lang="de-DE" sz="2000" i="1" dirty="0">
                <a:solidFill>
                  <a:schemeClr val="tx1">
                    <a:lumMod val="65000"/>
                    <a:lumOff val="35000"/>
                  </a:schemeClr>
                </a:solidFill>
              </a:rPr>
              <a:t> bei Jugendlichen mit Geschlechtsinkongruenz bzw. Geschlechtsdysphorie soll in </a:t>
            </a:r>
            <a:r>
              <a:rPr lang="de-DE" sz="2000" i="1" u="sng" dirty="0" err="1">
                <a:solidFill>
                  <a:schemeClr val="tx1">
                    <a:lumMod val="65000"/>
                    <a:lumOff val="35000"/>
                  </a:schemeClr>
                </a:solidFill>
              </a:rPr>
              <a:t>interdisziplinärer</a:t>
            </a:r>
            <a:r>
              <a:rPr lang="de-DE" sz="2000" i="1" u="sng" dirty="0">
                <a:solidFill>
                  <a:schemeClr val="tx1">
                    <a:lumMod val="65000"/>
                    <a:lumOff val="35000"/>
                  </a:schemeClr>
                </a:solidFill>
              </a:rPr>
              <a:t> Zusammenarbeit</a:t>
            </a:r>
            <a:r>
              <a:rPr lang="de-DE" sz="2000" i="1" dirty="0">
                <a:solidFill>
                  <a:schemeClr val="tx1">
                    <a:lumMod val="65000"/>
                    <a:lumOff val="35000"/>
                  </a:schemeClr>
                </a:solidFill>
              </a:rPr>
              <a:t> erfolgen. </a:t>
            </a:r>
          </a:p>
          <a:p>
            <a:pPr marL="498475" indent="0">
              <a:buNone/>
            </a:pPr>
            <a:r>
              <a:rPr lang="de-DE" sz="2000" i="1" dirty="0">
                <a:solidFill>
                  <a:schemeClr val="tx1">
                    <a:lumMod val="65000"/>
                    <a:lumOff val="35000"/>
                  </a:schemeClr>
                </a:solidFill>
              </a:rPr>
              <a:t>Voraussetzung </a:t>
            </a:r>
            <a:r>
              <a:rPr lang="de-DE" sz="2000" i="1" dirty="0" err="1">
                <a:solidFill>
                  <a:schemeClr val="tx1">
                    <a:lumMod val="65000"/>
                    <a:lumOff val="35000"/>
                  </a:schemeClr>
                </a:solidFill>
              </a:rPr>
              <a:t>für</a:t>
            </a:r>
            <a:r>
              <a:rPr lang="de-DE" sz="2000" i="1" dirty="0">
                <a:solidFill>
                  <a:schemeClr val="tx1">
                    <a:lumMod val="65000"/>
                    <a:lumOff val="35000"/>
                  </a:schemeClr>
                </a:solidFill>
              </a:rPr>
              <a:t> diese Indikationsstellung ist eine der Dringlichkeit und </a:t>
            </a:r>
            <a:r>
              <a:rPr lang="de-DE" sz="2000" i="1" dirty="0" err="1">
                <a:solidFill>
                  <a:schemeClr val="tx1">
                    <a:lumMod val="65000"/>
                    <a:lumOff val="35000"/>
                  </a:schemeClr>
                </a:solidFill>
              </a:rPr>
              <a:t>Komplexität</a:t>
            </a:r>
            <a:r>
              <a:rPr lang="de-DE" sz="2000" i="1" dirty="0">
                <a:solidFill>
                  <a:schemeClr val="tx1">
                    <a:lumMod val="65000"/>
                    <a:lumOff val="35000"/>
                  </a:schemeClr>
                </a:solidFill>
              </a:rPr>
              <a:t> der Einzelsituation angemessene </a:t>
            </a:r>
            <a:r>
              <a:rPr lang="de-DE" sz="2000" i="1" u="sng" dirty="0" err="1">
                <a:solidFill>
                  <a:schemeClr val="tx1">
                    <a:lumMod val="65000"/>
                    <a:lumOff val="35000"/>
                  </a:schemeClr>
                </a:solidFill>
              </a:rPr>
              <a:t>sorgfältige</a:t>
            </a:r>
            <a:r>
              <a:rPr lang="de-DE" sz="2000" i="1" u="sng" dirty="0">
                <a:solidFill>
                  <a:schemeClr val="tx1">
                    <a:lumMod val="65000"/>
                    <a:lumOff val="35000"/>
                  </a:schemeClr>
                </a:solidFill>
              </a:rPr>
              <a:t> diagnostische </a:t>
            </a:r>
            <a:r>
              <a:rPr lang="de-DE" sz="2000" i="1" u="sng" dirty="0" err="1">
                <a:solidFill>
                  <a:schemeClr val="tx1">
                    <a:lumMod val="65000"/>
                    <a:lumOff val="35000"/>
                  </a:schemeClr>
                </a:solidFill>
              </a:rPr>
              <a:t>Einschätzung</a:t>
            </a:r>
            <a:r>
              <a:rPr lang="de-DE" sz="2000" i="1" dirty="0">
                <a:solidFill>
                  <a:schemeClr val="tx1">
                    <a:lumMod val="65000"/>
                    <a:lumOff val="35000"/>
                  </a:schemeClr>
                </a:solidFill>
              </a:rPr>
              <a:t> und </a:t>
            </a:r>
            <a:r>
              <a:rPr lang="de-DE" sz="2000" i="1" dirty="0" err="1">
                <a:solidFill>
                  <a:schemeClr val="tx1">
                    <a:lumMod val="65000"/>
                    <a:lumOff val="35000"/>
                  </a:schemeClr>
                </a:solidFill>
              </a:rPr>
              <a:t>Abklärung</a:t>
            </a:r>
            <a:r>
              <a:rPr lang="de-DE" sz="2000" i="1" dirty="0">
                <a:solidFill>
                  <a:schemeClr val="tx1">
                    <a:lumMod val="65000"/>
                    <a:lumOff val="35000"/>
                  </a:schemeClr>
                </a:solidFill>
              </a:rPr>
              <a:t> durch eine </a:t>
            </a:r>
            <a:r>
              <a:rPr lang="de-DE" sz="2000" i="1" u="sng" dirty="0">
                <a:solidFill>
                  <a:schemeClr val="tx1">
                    <a:lumMod val="65000"/>
                    <a:lumOff val="35000"/>
                  </a:schemeClr>
                </a:solidFill>
              </a:rPr>
              <a:t>in der Diagnostik und Behandlung der </a:t>
            </a:r>
            <a:r>
              <a:rPr lang="de-DE" sz="2000" i="1" u="sng" dirty="0" err="1">
                <a:solidFill>
                  <a:schemeClr val="tx1">
                    <a:lumMod val="65000"/>
                    <a:lumOff val="35000"/>
                  </a:schemeClr>
                </a:solidFill>
              </a:rPr>
              <a:t>Gechlechtsdysphorie</a:t>
            </a:r>
            <a:r>
              <a:rPr lang="de-DE" sz="2000" i="1" u="sng" dirty="0">
                <a:solidFill>
                  <a:schemeClr val="tx1">
                    <a:lumMod val="65000"/>
                    <a:lumOff val="35000"/>
                  </a:schemeClr>
                </a:solidFill>
              </a:rPr>
              <a:t> im Kindes- und Jugendalter erfahrene psychiatrisch- psychotherapeutische Fachperson</a:t>
            </a:r>
            <a:r>
              <a:rPr lang="de-DE" sz="2000" i="1" dirty="0">
                <a:solidFill>
                  <a:schemeClr val="tx1">
                    <a:lumMod val="65000"/>
                    <a:lumOff val="35000"/>
                  </a:schemeClr>
                </a:solidFill>
              </a:rPr>
              <a:t>. Der somatische Teil der Indikation soll im Hinblick auf ihre Voraussetzungen (</a:t>
            </a:r>
            <a:r>
              <a:rPr lang="de-DE" sz="2000" i="1" dirty="0" err="1">
                <a:solidFill>
                  <a:schemeClr val="tx1">
                    <a:lumMod val="65000"/>
                    <a:lumOff val="35000"/>
                  </a:schemeClr>
                </a:solidFill>
              </a:rPr>
              <a:t>pubertäres</a:t>
            </a:r>
            <a:r>
              <a:rPr lang="de-DE" sz="2000" i="1" dirty="0">
                <a:solidFill>
                  <a:schemeClr val="tx1">
                    <a:lumMod val="65000"/>
                    <a:lumOff val="35000"/>
                  </a:schemeClr>
                </a:solidFill>
              </a:rPr>
              <a:t> Reifestadium, Abwesenheit von somatischen Kontraindikationen etc.) durch eine </a:t>
            </a:r>
            <a:r>
              <a:rPr lang="de-DE" sz="2000" i="1" u="sng" dirty="0">
                <a:solidFill>
                  <a:schemeClr val="tx1">
                    <a:lumMod val="65000"/>
                    <a:lumOff val="35000"/>
                  </a:schemeClr>
                </a:solidFill>
              </a:rPr>
              <a:t>erfahrene </a:t>
            </a:r>
            <a:r>
              <a:rPr lang="de-DE" sz="2000" i="1" u="sng" dirty="0" err="1">
                <a:solidFill>
                  <a:schemeClr val="tx1">
                    <a:lumMod val="65000"/>
                    <a:lumOff val="35000"/>
                  </a:schemeClr>
                </a:solidFill>
              </a:rPr>
              <a:t>pädiatrisch-endokrinologische</a:t>
            </a:r>
            <a:r>
              <a:rPr lang="de-DE" sz="2000" i="1" u="sng" dirty="0">
                <a:solidFill>
                  <a:schemeClr val="tx1">
                    <a:lumMod val="65000"/>
                    <a:lumOff val="35000"/>
                  </a:schemeClr>
                </a:solidFill>
              </a:rPr>
              <a:t> Fachperson </a:t>
            </a:r>
            <a:r>
              <a:rPr lang="de-DE" sz="2000" i="1" dirty="0">
                <a:solidFill>
                  <a:schemeClr val="tx1">
                    <a:lumMod val="65000"/>
                    <a:lumOff val="35000"/>
                  </a:schemeClr>
                </a:solidFill>
              </a:rPr>
              <a:t>erfolgen.“</a:t>
            </a:r>
          </a:p>
          <a:p>
            <a:pPr marL="0" indent="0">
              <a:buNone/>
            </a:pPr>
            <a:endParaRPr lang="de-DE" sz="800" dirty="0"/>
          </a:p>
          <a:p>
            <a:pPr marL="498475" marR="0" lvl="0" indent="-498475" algn="l" defTabSz="914400" rtl="0" eaLnBrk="0" fontAlgn="base" latinLnBrk="0" hangingPunct="0">
              <a:lnSpc>
                <a:spcPct val="100000"/>
              </a:lnSpc>
              <a:spcBef>
                <a:spcPct val="0"/>
              </a:spcBef>
              <a:spcAft>
                <a:spcPct val="0"/>
              </a:spcAft>
              <a:buClrTx/>
              <a:buSzTx/>
              <a:buFontTx/>
              <a:buNone/>
            </a:pPr>
            <a:r>
              <a:rPr lang="de-DE" sz="2000" dirty="0">
                <a:solidFill>
                  <a:schemeClr val="accent6"/>
                </a:solidFill>
              </a:rPr>
              <a:t>→  	</a:t>
            </a:r>
            <a:r>
              <a:rPr lang="de-DE" altLang="de-DE" sz="2000" dirty="0">
                <a:solidFill>
                  <a:schemeClr val="accent6"/>
                </a:solidFill>
              </a:rPr>
              <a:t>Das </a:t>
            </a:r>
            <a:r>
              <a:rPr lang="de-DE" altLang="de-DE" sz="2000" dirty="0" err="1">
                <a:solidFill>
                  <a:schemeClr val="accent6"/>
                </a:solidFill>
              </a:rPr>
              <a:t>heisst</a:t>
            </a:r>
            <a:r>
              <a:rPr lang="de-DE" altLang="de-DE" sz="2000" dirty="0">
                <a:solidFill>
                  <a:schemeClr val="accent6"/>
                </a:solidFill>
              </a:rPr>
              <a:t>: Idealerweise erfolgt die Indikationsstellung in spezialisierten Zentren.</a:t>
            </a:r>
          </a:p>
          <a:p>
            <a:pPr marL="0" indent="0">
              <a:buNone/>
            </a:pPr>
            <a:endParaRPr lang="de-DE" sz="2000" dirty="0"/>
          </a:p>
          <a:p>
            <a:pPr>
              <a:buFont typeface="Symbol" pitchFamily="2" charset="2"/>
              <a:buChar char="-"/>
            </a:pPr>
            <a:endParaRPr lang="de-DE" sz="2000" dirty="0"/>
          </a:p>
          <a:p>
            <a:pPr>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Indikationsstellung Pubertätsblockade</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19</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304158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p:txBody>
          <a:bodyPr/>
          <a:lstStyle/>
          <a:p>
            <a:r>
              <a:rPr lang="en-AU" sz="2400" dirty="0"/>
              <a:t>Was </a:t>
            </a:r>
            <a:r>
              <a:rPr lang="en-AU" sz="2400" dirty="0" err="1"/>
              <a:t>ist</a:t>
            </a:r>
            <a:r>
              <a:rPr lang="en-AU" sz="2400" dirty="0"/>
              <a:t> </a:t>
            </a:r>
            <a:r>
              <a:rPr lang="en-AU" sz="2400" dirty="0" err="1"/>
              <a:t>Geschlecht</a:t>
            </a:r>
            <a:r>
              <a:rPr lang="en-AU" sz="2400" dirty="0"/>
              <a:t>?</a:t>
            </a:r>
          </a:p>
          <a:p>
            <a:r>
              <a:rPr lang="en-AU" sz="2400" dirty="0" err="1"/>
              <a:t>Geschlechtsinkongruenz</a:t>
            </a:r>
            <a:r>
              <a:rPr lang="en-AU" sz="2400" dirty="0"/>
              <a:t> vs. </a:t>
            </a:r>
            <a:r>
              <a:rPr lang="en-AU" sz="2400" dirty="0" err="1"/>
              <a:t>Geschlechtsdyphorie</a:t>
            </a:r>
            <a:endParaRPr lang="en-AU" sz="2400" dirty="0"/>
          </a:p>
          <a:p>
            <a:r>
              <a:rPr lang="en-AU" sz="2400" dirty="0"/>
              <a:t>Was </a:t>
            </a:r>
            <a:r>
              <a:rPr lang="en-AU" sz="2400" dirty="0" err="1"/>
              <a:t>brauchen</a:t>
            </a:r>
            <a:r>
              <a:rPr lang="en-AU" sz="2400" dirty="0"/>
              <a:t> Kinder und </a:t>
            </a:r>
            <a:r>
              <a:rPr lang="en-AU" sz="2400" dirty="0" err="1"/>
              <a:t>Jugendliche</a:t>
            </a:r>
            <a:r>
              <a:rPr lang="en-AU" sz="2400" dirty="0"/>
              <a:t> </a:t>
            </a:r>
            <a:r>
              <a:rPr lang="en-AU" sz="2400" dirty="0" err="1"/>
              <a:t>mit</a:t>
            </a:r>
            <a:r>
              <a:rPr lang="en-AU" sz="2400" dirty="0"/>
              <a:t> </a:t>
            </a:r>
            <a:r>
              <a:rPr lang="en-AU" sz="2400" dirty="0" err="1"/>
              <a:t>Geschlechtsinkongruenz</a:t>
            </a:r>
            <a:r>
              <a:rPr lang="en-AU" sz="2400" dirty="0"/>
              <a:t>?</a:t>
            </a:r>
          </a:p>
          <a:p>
            <a:r>
              <a:rPr lang="en-AU" sz="2400" dirty="0"/>
              <a:t>S2k-Leitlinie für </a:t>
            </a:r>
            <a:r>
              <a:rPr lang="en-AU" sz="2400" dirty="0" err="1"/>
              <a:t>Geschlechtsinkongruenz</a:t>
            </a:r>
            <a:r>
              <a:rPr lang="en-AU" sz="2400" dirty="0"/>
              <a:t> </a:t>
            </a:r>
            <a:r>
              <a:rPr lang="en-AU" sz="2400" dirty="0" err="1"/>
              <a:t>im</a:t>
            </a:r>
            <a:r>
              <a:rPr lang="en-AU" sz="2400" dirty="0"/>
              <a:t> </a:t>
            </a:r>
            <a:r>
              <a:rPr lang="en-AU" sz="2400" dirty="0" err="1"/>
              <a:t>Kindes</a:t>
            </a:r>
            <a:r>
              <a:rPr lang="en-AU" sz="2400" dirty="0"/>
              <a:t>- und </a:t>
            </a:r>
            <a:r>
              <a:rPr lang="en-AU" sz="2400" dirty="0" err="1"/>
              <a:t>Jugendalter</a:t>
            </a:r>
            <a:endParaRPr lang="en-AU" sz="2400" dirty="0"/>
          </a:p>
          <a:p>
            <a:pPr marL="1025525" lvl="2" indent="-458788">
              <a:buFont typeface="+mj-lt"/>
              <a:buAutoNum type="alphaLcParenR"/>
            </a:pPr>
            <a:r>
              <a:rPr lang="en-AU" sz="2400" dirty="0" err="1"/>
              <a:t>Diagnostik</a:t>
            </a:r>
            <a:endParaRPr lang="en-AU" sz="2400" dirty="0"/>
          </a:p>
          <a:p>
            <a:pPr marL="1025525" lvl="2" indent="-458788">
              <a:buFont typeface="+mj-lt"/>
              <a:buAutoNum type="alphaLcParenR"/>
            </a:pPr>
            <a:r>
              <a:rPr lang="en-AU" sz="2400" dirty="0" err="1"/>
              <a:t>Therapie</a:t>
            </a:r>
            <a:endParaRPr lang="en-AU" sz="2400" dirty="0"/>
          </a:p>
          <a:p>
            <a:pPr marL="539750" indent="-485775">
              <a:buFont typeface="+mj-lt"/>
              <a:buAutoNum type="arabicPeriod"/>
            </a:pPr>
            <a:r>
              <a:rPr lang="en-AU" sz="2400" dirty="0" err="1"/>
              <a:t>Sprechstunde</a:t>
            </a:r>
            <a:r>
              <a:rPr lang="en-AU" sz="2400" dirty="0"/>
              <a:t> </a:t>
            </a:r>
            <a:r>
              <a:rPr lang="en-AU" sz="2400" dirty="0" err="1"/>
              <a:t>Geschlechtsidentität</a:t>
            </a:r>
            <a:r>
              <a:rPr lang="en-AU" sz="2400" dirty="0"/>
              <a:t> in Bern</a:t>
            </a:r>
          </a:p>
          <a:p>
            <a:pPr marL="539750" indent="-485775">
              <a:buFont typeface="+mj-lt"/>
              <a:buAutoNum type="arabicPeriod"/>
            </a:pPr>
            <a:r>
              <a:rPr lang="en-AU" sz="2400" dirty="0" err="1"/>
              <a:t>Anlaufstellen</a:t>
            </a:r>
            <a:r>
              <a:rPr lang="en-AU" sz="2400" dirty="0"/>
              <a:t> und </a:t>
            </a:r>
            <a:r>
              <a:rPr lang="en-AU" sz="2400" dirty="0" err="1"/>
              <a:t>Ressourcen</a:t>
            </a:r>
            <a:endParaRPr lang="en-AU" sz="2400" dirty="0"/>
          </a:p>
          <a:p>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p:txBody>
          <a:bodyPr/>
          <a:lstStyle/>
          <a:p>
            <a:r>
              <a:rPr lang="de-DE" dirty="0"/>
              <a:t>Inhalt</a:t>
            </a:r>
            <a:endParaRPr lang="de-CH"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a:t>
            </a:fld>
            <a:endParaRPr lang="de-CH" dirty="0"/>
          </a:p>
        </p:txBody>
      </p:sp>
    </p:spTree>
    <p:custDataLst>
      <p:custData r:id="rId1"/>
      <p:custData r:id="rId2"/>
    </p:custDataLst>
    <p:extLst>
      <p:ext uri="{BB962C8B-B14F-4D97-AF65-F5344CB8AC3E}">
        <p14:creationId xmlns:p14="http://schemas.microsoft.com/office/powerpoint/2010/main" val="2238932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354267"/>
            <a:ext cx="10515600" cy="4800873"/>
          </a:xfrm>
        </p:spPr>
        <p:txBody>
          <a:bodyPr/>
          <a:lstStyle/>
          <a:p>
            <a:pPr marL="0" indent="0">
              <a:buNone/>
            </a:pPr>
            <a:r>
              <a:rPr lang="de-DE" sz="2000" u="sng" dirty="0">
                <a:solidFill>
                  <a:schemeClr val="tx1">
                    <a:lumMod val="65000"/>
                    <a:lumOff val="35000"/>
                  </a:schemeClr>
                </a:solidFill>
              </a:rPr>
              <a:t>Leitlinien-Empfehlungen:</a:t>
            </a:r>
          </a:p>
          <a:p>
            <a:pPr marL="498475" indent="0">
              <a:buNone/>
            </a:pPr>
            <a:r>
              <a:rPr lang="de-DE" sz="2000" i="1" dirty="0">
                <a:solidFill>
                  <a:schemeClr val="tx1">
                    <a:lumMod val="65000"/>
                    <a:lumOff val="35000"/>
                  </a:schemeClr>
                </a:solidFill>
              </a:rPr>
              <a:t>„Voraussetzung </a:t>
            </a:r>
            <a:r>
              <a:rPr lang="de-DE" sz="2000" i="1" dirty="0" err="1">
                <a:solidFill>
                  <a:schemeClr val="tx1">
                    <a:lumMod val="65000"/>
                    <a:lumOff val="35000"/>
                  </a:schemeClr>
                </a:solidFill>
              </a:rPr>
              <a:t>für</a:t>
            </a:r>
            <a:r>
              <a:rPr lang="de-DE" sz="2000" i="1" dirty="0">
                <a:solidFill>
                  <a:schemeClr val="tx1">
                    <a:lumMod val="65000"/>
                    <a:lumOff val="35000"/>
                  </a:schemeClr>
                </a:solidFill>
              </a:rPr>
              <a:t> die Indikation einer </a:t>
            </a:r>
            <a:r>
              <a:rPr lang="de-DE" sz="2000" i="1" dirty="0" err="1">
                <a:solidFill>
                  <a:schemeClr val="tx1">
                    <a:lumMod val="65000"/>
                    <a:lumOff val="35000"/>
                  </a:schemeClr>
                </a:solidFill>
              </a:rPr>
              <a:t>Pubertätsblockade</a:t>
            </a:r>
            <a:r>
              <a:rPr lang="de-DE" sz="2000" i="1" dirty="0">
                <a:solidFill>
                  <a:schemeClr val="tx1">
                    <a:lumMod val="65000"/>
                    <a:lumOff val="35000"/>
                  </a:schemeClr>
                </a:solidFill>
              </a:rPr>
              <a:t> soll das </a:t>
            </a:r>
            <a:r>
              <a:rPr lang="de-DE" sz="2000" i="1" u="sng" dirty="0">
                <a:solidFill>
                  <a:schemeClr val="tx1">
                    <a:lumMod val="65000"/>
                    <a:lumOff val="35000"/>
                  </a:schemeClr>
                </a:solidFill>
              </a:rPr>
              <a:t>Vorliegen einer stabilen/persistierenden Geschlechtsinkongruenz</a:t>
            </a:r>
            <a:r>
              <a:rPr lang="de-DE" sz="2000" i="1" dirty="0">
                <a:solidFill>
                  <a:schemeClr val="tx1">
                    <a:lumMod val="65000"/>
                    <a:lumOff val="35000"/>
                  </a:schemeClr>
                </a:solidFill>
              </a:rPr>
              <a:t> [...] mit nach </a:t>
            </a:r>
            <a:r>
              <a:rPr lang="de-DE" sz="2000" i="1" dirty="0" err="1">
                <a:solidFill>
                  <a:schemeClr val="tx1">
                    <a:lumMod val="65000"/>
                    <a:lumOff val="35000"/>
                  </a:schemeClr>
                </a:solidFill>
              </a:rPr>
              <a:t>Pubertätseintritt</a:t>
            </a:r>
            <a:r>
              <a:rPr lang="de-DE" sz="2000" i="1" dirty="0">
                <a:solidFill>
                  <a:schemeClr val="tx1">
                    <a:lumMod val="65000"/>
                    <a:lumOff val="35000"/>
                  </a:schemeClr>
                </a:solidFill>
              </a:rPr>
              <a:t> entstandenem oder </a:t>
            </a:r>
            <a:r>
              <a:rPr lang="de-DE" sz="2000" i="1" dirty="0" err="1">
                <a:solidFill>
                  <a:schemeClr val="tx1">
                    <a:lumMod val="65000"/>
                    <a:lumOff val="35000"/>
                  </a:schemeClr>
                </a:solidFill>
              </a:rPr>
              <a:t>verstärktem</a:t>
            </a:r>
            <a:r>
              <a:rPr lang="de-DE" sz="2000" i="1" dirty="0">
                <a:solidFill>
                  <a:schemeClr val="tx1">
                    <a:lumMod val="65000"/>
                    <a:lumOff val="35000"/>
                  </a:schemeClr>
                </a:solidFill>
              </a:rPr>
              <a:t> </a:t>
            </a:r>
            <a:r>
              <a:rPr lang="de-DE" sz="2000" i="1" dirty="0" err="1">
                <a:solidFill>
                  <a:schemeClr val="tx1">
                    <a:lumMod val="65000"/>
                    <a:lumOff val="35000"/>
                  </a:schemeClr>
                </a:solidFill>
              </a:rPr>
              <a:t>geschlechtsdysphorischen</a:t>
            </a:r>
            <a:r>
              <a:rPr lang="de-DE" sz="2000" i="1" dirty="0">
                <a:solidFill>
                  <a:schemeClr val="tx1">
                    <a:lumMod val="65000"/>
                    <a:lumOff val="35000"/>
                  </a:schemeClr>
                </a:solidFill>
              </a:rPr>
              <a:t> Leidensdruck sein. </a:t>
            </a:r>
          </a:p>
          <a:p>
            <a:pPr marL="498475" indent="0">
              <a:buNone/>
            </a:pPr>
            <a:r>
              <a:rPr lang="de-DE" sz="2000" i="1" dirty="0">
                <a:solidFill>
                  <a:schemeClr val="tx1">
                    <a:lumMod val="65000"/>
                    <a:lumOff val="35000"/>
                  </a:schemeClr>
                </a:solidFill>
              </a:rPr>
              <a:t>Die </a:t>
            </a:r>
            <a:r>
              <a:rPr lang="de-DE" sz="2000" i="1" dirty="0" err="1">
                <a:solidFill>
                  <a:schemeClr val="tx1">
                    <a:lumMod val="65000"/>
                    <a:lumOff val="35000"/>
                  </a:schemeClr>
                </a:solidFill>
              </a:rPr>
              <a:t>sorgfältige</a:t>
            </a:r>
            <a:r>
              <a:rPr lang="de-DE" sz="2000" i="1" dirty="0">
                <a:solidFill>
                  <a:schemeClr val="tx1">
                    <a:lumMod val="65000"/>
                    <a:lumOff val="35000"/>
                  </a:schemeClr>
                </a:solidFill>
              </a:rPr>
              <a:t> diagnostische </a:t>
            </a:r>
            <a:r>
              <a:rPr lang="de-DE" sz="2000" i="1" dirty="0" err="1">
                <a:solidFill>
                  <a:schemeClr val="tx1">
                    <a:lumMod val="65000"/>
                    <a:lumOff val="35000"/>
                  </a:schemeClr>
                </a:solidFill>
              </a:rPr>
              <a:t>Einschätzung</a:t>
            </a:r>
            <a:r>
              <a:rPr lang="de-DE" sz="2000" i="1" dirty="0">
                <a:solidFill>
                  <a:schemeClr val="tx1">
                    <a:lumMod val="65000"/>
                    <a:lumOff val="35000"/>
                  </a:schemeClr>
                </a:solidFill>
              </a:rPr>
              <a:t> und </a:t>
            </a:r>
            <a:r>
              <a:rPr lang="de-DE" sz="2000" i="1" dirty="0" err="1">
                <a:solidFill>
                  <a:schemeClr val="tx1">
                    <a:lumMod val="65000"/>
                    <a:lumOff val="35000"/>
                  </a:schemeClr>
                </a:solidFill>
              </a:rPr>
              <a:t>Abklärung</a:t>
            </a:r>
            <a:r>
              <a:rPr lang="de-DE" sz="2000" i="1" dirty="0">
                <a:solidFill>
                  <a:schemeClr val="tx1">
                    <a:lumMod val="65000"/>
                    <a:lumOff val="35000"/>
                  </a:schemeClr>
                </a:solidFill>
              </a:rPr>
              <a:t> soll in Zusammenarbeit [...] </a:t>
            </a:r>
            <a:r>
              <a:rPr lang="de-DE" sz="2000" i="1" u="sng" dirty="0">
                <a:solidFill>
                  <a:schemeClr val="tx1">
                    <a:lumMod val="65000"/>
                    <a:lumOff val="35000"/>
                  </a:schemeClr>
                </a:solidFill>
              </a:rPr>
              <a:t>mit den Patient*innen und ihren Sorgeberechtigten/Bezugspersonen</a:t>
            </a:r>
            <a:r>
              <a:rPr lang="de-DE" sz="2000" i="1" dirty="0">
                <a:solidFill>
                  <a:schemeClr val="tx1">
                    <a:lumMod val="65000"/>
                    <a:lumOff val="35000"/>
                  </a:schemeClr>
                </a:solidFill>
              </a:rPr>
              <a:t> anhand der Exploration der psychischen Befunde und der Lebensgeschichte erfolgen.“ </a:t>
            </a:r>
          </a:p>
          <a:p>
            <a:pPr marL="498475" indent="0">
              <a:buNone/>
            </a:pPr>
            <a:endParaRPr lang="de-DE" sz="2000" i="1" dirty="0">
              <a:solidFill>
                <a:schemeClr val="tx1">
                  <a:lumMod val="65000"/>
                  <a:lumOff val="35000"/>
                </a:schemeClr>
              </a:solidFill>
            </a:endParaRPr>
          </a:p>
          <a:p>
            <a:pPr marL="498475" indent="0">
              <a:buNone/>
            </a:pPr>
            <a:r>
              <a:rPr lang="de-DE" sz="2000" i="1" dirty="0">
                <a:solidFill>
                  <a:schemeClr val="tx1">
                    <a:lumMod val="65000"/>
                    <a:lumOff val="35000"/>
                  </a:schemeClr>
                </a:solidFill>
              </a:rPr>
              <a:t>„Die </a:t>
            </a:r>
            <a:r>
              <a:rPr lang="de-DE" sz="2000" i="1" dirty="0" err="1">
                <a:solidFill>
                  <a:schemeClr val="tx1">
                    <a:lumMod val="65000"/>
                    <a:lumOff val="35000"/>
                  </a:schemeClr>
                </a:solidFill>
              </a:rPr>
              <a:t>Begründung</a:t>
            </a:r>
            <a:r>
              <a:rPr lang="de-DE" sz="2000" i="1" dirty="0">
                <a:solidFill>
                  <a:schemeClr val="tx1">
                    <a:lumMod val="65000"/>
                    <a:lumOff val="35000"/>
                  </a:schemeClr>
                </a:solidFill>
              </a:rPr>
              <a:t> </a:t>
            </a:r>
            <a:r>
              <a:rPr lang="de-DE" sz="2000" i="1" dirty="0" err="1">
                <a:solidFill>
                  <a:schemeClr val="tx1">
                    <a:lumMod val="65000"/>
                    <a:lumOff val="35000"/>
                  </a:schemeClr>
                </a:solidFill>
              </a:rPr>
              <a:t>für</a:t>
            </a:r>
            <a:r>
              <a:rPr lang="de-DE" sz="2000" i="1" dirty="0">
                <a:solidFill>
                  <a:schemeClr val="tx1">
                    <a:lumMod val="65000"/>
                    <a:lumOff val="35000"/>
                  </a:schemeClr>
                </a:solidFill>
              </a:rPr>
              <a:t> die Indikation einer </a:t>
            </a:r>
            <a:r>
              <a:rPr lang="de-DE" sz="2000" i="1" dirty="0" err="1">
                <a:solidFill>
                  <a:schemeClr val="tx1">
                    <a:lumMod val="65000"/>
                    <a:lumOff val="35000"/>
                  </a:schemeClr>
                </a:solidFill>
              </a:rPr>
              <a:t>Pubertätsblockade</a:t>
            </a:r>
            <a:r>
              <a:rPr lang="de-DE" sz="2000" i="1" dirty="0">
                <a:solidFill>
                  <a:schemeClr val="tx1">
                    <a:lumMod val="65000"/>
                    <a:lumOff val="35000"/>
                  </a:schemeClr>
                </a:solidFill>
              </a:rPr>
              <a:t> soll eine ethisch reflektierte auf den Einzelfall bezogene </a:t>
            </a:r>
            <a:r>
              <a:rPr lang="de-DE" sz="2000" i="1" u="sng" dirty="0" err="1">
                <a:solidFill>
                  <a:schemeClr val="tx1">
                    <a:lumMod val="65000"/>
                    <a:lumOff val="35000"/>
                  </a:schemeClr>
                </a:solidFill>
              </a:rPr>
              <a:t>Nutzen-Risiko-Abwägung</a:t>
            </a:r>
            <a:r>
              <a:rPr lang="de-DE" sz="2000" i="1" dirty="0">
                <a:solidFill>
                  <a:schemeClr val="tx1">
                    <a:lumMod val="65000"/>
                    <a:lumOff val="35000"/>
                  </a:schemeClr>
                </a:solidFill>
              </a:rPr>
              <a:t> enthalten, sowohl der vorgesehenen Behandlung, als auch des Nicht-Einleitens dieser Behandlung bzw. eines Abwartens bis zu einem </a:t>
            </a:r>
            <a:r>
              <a:rPr lang="de-DE" sz="2000" i="1" dirty="0" err="1">
                <a:solidFill>
                  <a:schemeClr val="tx1">
                    <a:lumMod val="65000"/>
                    <a:lumOff val="35000"/>
                  </a:schemeClr>
                </a:solidFill>
              </a:rPr>
              <a:t>späteren</a:t>
            </a:r>
            <a:r>
              <a:rPr lang="de-DE" sz="2000" i="1" dirty="0">
                <a:solidFill>
                  <a:schemeClr val="tx1">
                    <a:lumMod val="65000"/>
                    <a:lumOff val="35000"/>
                  </a:schemeClr>
                </a:solidFill>
              </a:rPr>
              <a:t> Zeitpunkt.“</a:t>
            </a:r>
          </a:p>
          <a:p>
            <a:pPr marL="498475" indent="0">
              <a:buNone/>
            </a:pPr>
            <a:endParaRPr lang="de-DE" sz="2000" i="1" dirty="0">
              <a:solidFill>
                <a:schemeClr val="bg1">
                  <a:lumMod val="50000"/>
                </a:schemeClr>
              </a:solidFill>
            </a:endParaRPr>
          </a:p>
          <a:p>
            <a:pPr>
              <a:buFont typeface="Symbol" pitchFamily="2" charset="2"/>
              <a:buChar char="-"/>
            </a:pPr>
            <a:endParaRPr lang="de-DE" sz="2000" dirty="0"/>
          </a:p>
          <a:p>
            <a:pPr>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Indikationsstellung Pubertätsblockade</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20</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17393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79" y="1296537"/>
            <a:ext cx="10515600" cy="4871795"/>
          </a:xfrm>
        </p:spPr>
        <p:txBody>
          <a:bodyPr/>
          <a:lstStyle/>
          <a:p>
            <a:pPr marL="0" indent="0">
              <a:buNone/>
            </a:pPr>
            <a:r>
              <a:rPr lang="de-DE" sz="2000" u="sng" dirty="0">
                <a:solidFill>
                  <a:schemeClr val="tx1">
                    <a:lumMod val="65000"/>
                    <a:lumOff val="35000"/>
                  </a:schemeClr>
                </a:solidFill>
              </a:rPr>
              <a:t>Leitlinien-Empfehlungen:</a:t>
            </a:r>
          </a:p>
          <a:p>
            <a:pPr marL="635000" indent="-419100">
              <a:spcBef>
                <a:spcPts val="1600"/>
              </a:spcBef>
              <a:buFont typeface="Symbol" pitchFamily="2" charset="2"/>
              <a:buChar char="-"/>
            </a:pPr>
            <a:r>
              <a:rPr lang="de-DE" sz="2000" i="1" dirty="0">
                <a:solidFill>
                  <a:schemeClr val="tx1">
                    <a:lumMod val="65000"/>
                    <a:lumOff val="35000"/>
                  </a:schemeClr>
                </a:solidFill>
              </a:rPr>
              <a:t>„Wenn in </a:t>
            </a:r>
            <a:r>
              <a:rPr lang="de-DE" sz="2000" i="1" u="sng" dirty="0" err="1">
                <a:solidFill>
                  <a:schemeClr val="tx1">
                    <a:lumMod val="65000"/>
                    <a:lumOff val="35000"/>
                  </a:schemeClr>
                </a:solidFill>
              </a:rPr>
              <a:t>Einzelfällen</a:t>
            </a:r>
            <a:r>
              <a:rPr lang="de-DE" sz="2000" i="1" dirty="0">
                <a:solidFill>
                  <a:schemeClr val="tx1">
                    <a:lumMod val="65000"/>
                    <a:lumOff val="35000"/>
                  </a:schemeClr>
                </a:solidFill>
              </a:rPr>
              <a:t> durch die fortschreitende </a:t>
            </a:r>
            <a:r>
              <a:rPr lang="de-DE" sz="2000" i="1" dirty="0" err="1">
                <a:solidFill>
                  <a:schemeClr val="tx1">
                    <a:lumMod val="65000"/>
                    <a:lumOff val="35000"/>
                  </a:schemeClr>
                </a:solidFill>
              </a:rPr>
              <a:t>pubertäre</a:t>
            </a:r>
            <a:r>
              <a:rPr lang="de-DE" sz="2000" i="1" dirty="0">
                <a:solidFill>
                  <a:schemeClr val="tx1">
                    <a:lumMod val="65000"/>
                    <a:lumOff val="35000"/>
                  </a:schemeClr>
                </a:solidFill>
              </a:rPr>
              <a:t> Reifeentwicklung ein </a:t>
            </a:r>
            <a:r>
              <a:rPr lang="de-DE" sz="2000" i="1" u="sng" dirty="0">
                <a:solidFill>
                  <a:schemeClr val="tx1">
                    <a:lumMod val="65000"/>
                    <a:lumOff val="35000"/>
                  </a:schemeClr>
                </a:solidFill>
              </a:rPr>
              <a:t>Zeitdruck</a:t>
            </a:r>
            <a:r>
              <a:rPr lang="de-DE" sz="2000" i="1" dirty="0">
                <a:solidFill>
                  <a:schemeClr val="tx1">
                    <a:lumMod val="65000"/>
                    <a:lumOff val="35000"/>
                  </a:schemeClr>
                </a:solidFill>
              </a:rPr>
              <a:t> entsteht, bei dem zur Abwendung irreversibler </a:t>
            </a:r>
            <a:r>
              <a:rPr lang="de-DE" sz="2000" i="1" dirty="0" err="1">
                <a:solidFill>
                  <a:schemeClr val="tx1">
                    <a:lumMod val="65000"/>
                    <a:lumOff val="35000"/>
                  </a:schemeClr>
                </a:solidFill>
              </a:rPr>
              <a:t>Körperveränderungen</a:t>
            </a:r>
            <a:r>
              <a:rPr lang="de-DE" sz="2000" i="1" dirty="0">
                <a:solidFill>
                  <a:schemeClr val="tx1">
                    <a:lumMod val="65000"/>
                    <a:lumOff val="35000"/>
                  </a:schemeClr>
                </a:solidFill>
              </a:rPr>
              <a:t> (z.B. </a:t>
            </a:r>
            <a:r>
              <a:rPr lang="de-DE" sz="2000" i="1" dirty="0" err="1">
                <a:solidFill>
                  <a:schemeClr val="tx1">
                    <a:lumMod val="65000"/>
                    <a:lumOff val="35000"/>
                  </a:schemeClr>
                </a:solidFill>
              </a:rPr>
              <a:t>männlicher</a:t>
            </a:r>
            <a:r>
              <a:rPr lang="de-DE" sz="2000" i="1" dirty="0">
                <a:solidFill>
                  <a:schemeClr val="tx1">
                    <a:lumMod val="65000"/>
                    <a:lumOff val="35000"/>
                  </a:schemeClr>
                </a:solidFill>
              </a:rPr>
              <a:t> Stimmwechsel) durch </a:t>
            </a:r>
            <a:r>
              <a:rPr lang="de-DE" sz="2000" i="1" dirty="0" err="1">
                <a:solidFill>
                  <a:schemeClr val="tx1">
                    <a:lumMod val="65000"/>
                    <a:lumOff val="35000"/>
                  </a:schemeClr>
                </a:solidFill>
              </a:rPr>
              <a:t>längere</a:t>
            </a:r>
            <a:r>
              <a:rPr lang="de-DE" sz="2000" i="1" dirty="0">
                <a:solidFill>
                  <a:schemeClr val="tx1">
                    <a:lumMod val="65000"/>
                    <a:lumOff val="35000"/>
                  </a:schemeClr>
                </a:solidFill>
              </a:rPr>
              <a:t> Wartezeiten ein gesundheitlicher Schaden zu erwarten </a:t>
            </a:r>
            <a:r>
              <a:rPr lang="de-DE" sz="2000" i="1" dirty="0" err="1">
                <a:solidFill>
                  <a:schemeClr val="tx1">
                    <a:lumMod val="65000"/>
                    <a:lumOff val="35000"/>
                  </a:schemeClr>
                </a:solidFill>
              </a:rPr>
              <a:t>wäre</a:t>
            </a:r>
            <a:r>
              <a:rPr lang="de-DE" sz="2000" i="1" dirty="0">
                <a:solidFill>
                  <a:schemeClr val="tx1">
                    <a:lumMod val="65000"/>
                    <a:lumOff val="35000"/>
                  </a:schemeClr>
                </a:solidFill>
              </a:rPr>
              <a:t>, soll ein </a:t>
            </a:r>
            <a:r>
              <a:rPr lang="de-DE" sz="2000" i="1" u="sng" dirty="0" err="1">
                <a:solidFill>
                  <a:schemeClr val="tx1">
                    <a:lumMod val="65000"/>
                    <a:lumOff val="35000"/>
                  </a:schemeClr>
                </a:solidFill>
              </a:rPr>
              <a:t>möglichst</a:t>
            </a:r>
            <a:r>
              <a:rPr lang="de-DE" sz="2000" i="1" u="sng" dirty="0">
                <a:solidFill>
                  <a:schemeClr val="tx1">
                    <a:lumMod val="65000"/>
                    <a:lumOff val="35000"/>
                  </a:schemeClr>
                </a:solidFill>
              </a:rPr>
              <a:t> zeitnaher Zugang</a:t>
            </a:r>
            <a:r>
              <a:rPr lang="de-DE" sz="2000" i="1" dirty="0">
                <a:solidFill>
                  <a:schemeClr val="tx1">
                    <a:lumMod val="65000"/>
                    <a:lumOff val="35000"/>
                  </a:schemeClr>
                </a:solidFill>
              </a:rPr>
              <a:t> zu kinder- und jugendpsychiatrischer bzw. psychotherapeutischer </a:t>
            </a:r>
            <a:r>
              <a:rPr lang="de-DE" sz="2000" i="1" dirty="0" err="1">
                <a:solidFill>
                  <a:schemeClr val="tx1">
                    <a:lumMod val="65000"/>
                    <a:lumOff val="35000"/>
                  </a:schemeClr>
                </a:solidFill>
              </a:rPr>
              <a:t>Abklärung</a:t>
            </a:r>
            <a:r>
              <a:rPr lang="de-DE" sz="2000" i="1" dirty="0">
                <a:solidFill>
                  <a:schemeClr val="tx1">
                    <a:lumMod val="65000"/>
                    <a:lumOff val="35000"/>
                  </a:schemeClr>
                </a:solidFill>
              </a:rPr>
              <a:t> und medizinischen </a:t>
            </a:r>
            <a:r>
              <a:rPr lang="de-DE" sz="2000" i="1" dirty="0" err="1">
                <a:solidFill>
                  <a:schemeClr val="tx1">
                    <a:lumMod val="65000"/>
                    <a:lumOff val="35000"/>
                  </a:schemeClr>
                </a:solidFill>
              </a:rPr>
              <a:t>Behandlungsmöglichkeiten</a:t>
            </a:r>
            <a:r>
              <a:rPr lang="de-DE" sz="2000" i="1" dirty="0">
                <a:solidFill>
                  <a:schemeClr val="tx1">
                    <a:lumMod val="65000"/>
                    <a:lumOff val="35000"/>
                  </a:schemeClr>
                </a:solidFill>
              </a:rPr>
              <a:t> </a:t>
            </a:r>
            <a:r>
              <a:rPr lang="de-DE" sz="2000" i="1" dirty="0" err="1">
                <a:solidFill>
                  <a:schemeClr val="tx1">
                    <a:lumMod val="65000"/>
                    <a:lumOff val="35000"/>
                  </a:schemeClr>
                </a:solidFill>
              </a:rPr>
              <a:t>gewährt</a:t>
            </a:r>
            <a:r>
              <a:rPr lang="de-DE" sz="2000" i="1" dirty="0">
                <a:solidFill>
                  <a:schemeClr val="tx1">
                    <a:lumMod val="65000"/>
                    <a:lumOff val="35000"/>
                  </a:schemeClr>
                </a:solidFill>
              </a:rPr>
              <a:t> werden.“</a:t>
            </a:r>
          </a:p>
          <a:p>
            <a:pPr marL="635000" indent="-419100">
              <a:spcBef>
                <a:spcPts val="1600"/>
              </a:spcBef>
              <a:buFont typeface="Symbol" pitchFamily="2" charset="2"/>
              <a:buChar char="-"/>
            </a:pPr>
            <a:r>
              <a:rPr lang="de-DE" sz="2000" i="1" dirty="0">
                <a:solidFill>
                  <a:schemeClr val="tx1">
                    <a:lumMod val="65000"/>
                    <a:lumOff val="35000"/>
                  </a:schemeClr>
                </a:solidFill>
              </a:rPr>
              <a:t>„Die Indikation </a:t>
            </a:r>
            <a:r>
              <a:rPr lang="de-DE" sz="2000" i="1" dirty="0" err="1">
                <a:solidFill>
                  <a:schemeClr val="tx1">
                    <a:lumMod val="65000"/>
                    <a:lumOff val="35000"/>
                  </a:schemeClr>
                </a:solidFill>
              </a:rPr>
              <a:t>für</a:t>
            </a:r>
            <a:r>
              <a:rPr lang="de-DE" sz="2000" i="1" dirty="0">
                <a:solidFill>
                  <a:schemeClr val="tx1">
                    <a:lumMod val="65000"/>
                    <a:lumOff val="35000"/>
                  </a:schemeClr>
                </a:solidFill>
              </a:rPr>
              <a:t> eine </a:t>
            </a:r>
            <a:r>
              <a:rPr lang="de-DE" sz="2000" i="1" dirty="0" err="1">
                <a:solidFill>
                  <a:schemeClr val="tx1">
                    <a:lumMod val="65000"/>
                    <a:lumOff val="35000"/>
                  </a:schemeClr>
                </a:solidFill>
              </a:rPr>
              <a:t>Pubertätsblockade</a:t>
            </a:r>
            <a:r>
              <a:rPr lang="de-DE" sz="2000" i="1" dirty="0">
                <a:solidFill>
                  <a:schemeClr val="tx1">
                    <a:lumMod val="65000"/>
                    <a:lumOff val="35000"/>
                  </a:schemeClr>
                </a:solidFill>
              </a:rPr>
              <a:t> [...] soll </a:t>
            </a:r>
            <a:r>
              <a:rPr lang="de-DE" sz="2000" i="1" u="sng" dirty="0">
                <a:solidFill>
                  <a:schemeClr val="tx1">
                    <a:lumMod val="65000"/>
                    <a:lumOff val="35000"/>
                  </a:schemeClr>
                </a:solidFill>
              </a:rPr>
              <a:t>nicht vor dem Tanner-Stadium 2</a:t>
            </a:r>
            <a:r>
              <a:rPr lang="de-DE" sz="2000" i="1" dirty="0">
                <a:solidFill>
                  <a:schemeClr val="tx1">
                    <a:lumMod val="65000"/>
                    <a:lumOff val="35000"/>
                  </a:schemeClr>
                </a:solidFill>
              </a:rPr>
              <a:t> gestellt werden.“</a:t>
            </a:r>
          </a:p>
          <a:p>
            <a:pPr marL="635000" indent="-419100">
              <a:spcBef>
                <a:spcPts val="1600"/>
              </a:spcBef>
              <a:buFont typeface="Symbol" pitchFamily="2" charset="2"/>
              <a:buChar char="-"/>
            </a:pPr>
            <a:endParaRPr lang="de-DE" sz="800" i="1" dirty="0">
              <a:solidFill>
                <a:schemeClr val="bg1">
                  <a:lumMod val="50000"/>
                </a:schemeClr>
              </a:solidFill>
            </a:endParaRPr>
          </a:p>
          <a:p>
            <a:pPr marL="12700" indent="0">
              <a:spcBef>
                <a:spcPts val="0"/>
              </a:spcBef>
              <a:buNone/>
            </a:pPr>
            <a:r>
              <a:rPr lang="de-DE" sz="2000" dirty="0"/>
              <a:t>Indikationsstellung möglich unabhängig von</a:t>
            </a:r>
          </a:p>
          <a:p>
            <a:pPr marL="635000" indent="-473075">
              <a:spcBef>
                <a:spcPts val="0"/>
              </a:spcBef>
              <a:buFont typeface="Symbol" pitchFamily="2" charset="2"/>
              <a:buChar char="-"/>
            </a:pPr>
            <a:r>
              <a:rPr lang="de-DE" sz="2000" dirty="0" err="1"/>
              <a:t>binärem</a:t>
            </a:r>
            <a:r>
              <a:rPr lang="de-DE" sz="2000" dirty="0"/>
              <a:t> </a:t>
            </a:r>
            <a:r>
              <a:rPr lang="de-DE" sz="2000" dirty="0" err="1"/>
              <a:t>Zugehörigkeitsempfinden</a:t>
            </a:r>
            <a:r>
              <a:rPr lang="de-DE" sz="2000" dirty="0"/>
              <a:t> zu einem bestimmten Geschlecht</a:t>
            </a:r>
          </a:p>
          <a:p>
            <a:pPr marL="635000" indent="-473075">
              <a:spcBef>
                <a:spcPts val="0"/>
              </a:spcBef>
              <a:buFont typeface="Symbol" pitchFamily="2" charset="2"/>
              <a:buChar char="-"/>
            </a:pPr>
            <a:r>
              <a:rPr lang="de-DE" sz="2000" dirty="0"/>
              <a:t>sexueller Orientierung </a:t>
            </a:r>
          </a:p>
          <a:p>
            <a:pPr marL="635000" indent="-473075">
              <a:spcBef>
                <a:spcPts val="0"/>
              </a:spcBef>
              <a:buFont typeface="Symbol" pitchFamily="2" charset="2"/>
              <a:buChar char="-"/>
            </a:pPr>
            <a:r>
              <a:rPr lang="de-DE" sz="2000" dirty="0"/>
              <a:t>bereits begonnenem oder vollzogenem sozialen Rollenwechsel </a:t>
            </a:r>
          </a:p>
          <a:p>
            <a:pPr marL="215900" indent="0">
              <a:spcBef>
                <a:spcPts val="1600"/>
              </a:spcBef>
              <a:buNone/>
            </a:pPr>
            <a:endParaRPr lang="de-DE" sz="2000" i="1" dirty="0">
              <a:solidFill>
                <a:schemeClr val="bg1">
                  <a:lumMod val="50000"/>
                </a:schemeClr>
              </a:solidFill>
            </a:endParaRPr>
          </a:p>
          <a:p>
            <a:pPr>
              <a:buFont typeface="Symbol" pitchFamily="2" charset="2"/>
              <a:buChar char="-"/>
            </a:pPr>
            <a:endParaRPr lang="de-DE" sz="2000" dirty="0"/>
          </a:p>
          <a:p>
            <a:pPr>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Indikationsstellung Pubertätsblockade</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21</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6856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79" y="1340164"/>
            <a:ext cx="10515600" cy="4800873"/>
          </a:xfrm>
        </p:spPr>
        <p:txBody>
          <a:bodyPr/>
          <a:lstStyle/>
          <a:p>
            <a:pPr marL="0" indent="0">
              <a:buNone/>
            </a:pPr>
            <a:r>
              <a:rPr lang="de-DE" sz="2000" u="sng" dirty="0">
                <a:solidFill>
                  <a:schemeClr val="tx1">
                    <a:lumMod val="65000"/>
                    <a:lumOff val="35000"/>
                  </a:schemeClr>
                </a:solidFill>
              </a:rPr>
              <a:t>Leitlinien-Empfehlungen:</a:t>
            </a:r>
          </a:p>
          <a:p>
            <a:pPr marL="635000" indent="-419100">
              <a:spcBef>
                <a:spcPts val="1600"/>
              </a:spcBef>
              <a:buFont typeface="Symbol" pitchFamily="2" charset="2"/>
              <a:buChar char="-"/>
            </a:pPr>
            <a:r>
              <a:rPr lang="de-DE" sz="2000" i="1" dirty="0">
                <a:solidFill>
                  <a:schemeClr val="tx1">
                    <a:lumMod val="65000"/>
                    <a:lumOff val="35000"/>
                  </a:schemeClr>
                </a:solidFill>
              </a:rPr>
              <a:t>„Die Indikationsstellung </a:t>
            </a:r>
            <a:r>
              <a:rPr lang="de-DE" sz="2000" i="1" dirty="0" err="1">
                <a:solidFill>
                  <a:schemeClr val="tx1">
                    <a:lumMod val="65000"/>
                    <a:lumOff val="35000"/>
                  </a:schemeClr>
                </a:solidFill>
              </a:rPr>
              <a:t>für</a:t>
            </a:r>
            <a:r>
              <a:rPr lang="de-DE" sz="2000" i="1" dirty="0">
                <a:solidFill>
                  <a:schemeClr val="tx1">
                    <a:lumMod val="65000"/>
                    <a:lumOff val="35000"/>
                  </a:schemeClr>
                </a:solidFill>
              </a:rPr>
              <a:t> eine </a:t>
            </a:r>
            <a:r>
              <a:rPr lang="de-DE" sz="2000" i="1" dirty="0" err="1">
                <a:solidFill>
                  <a:schemeClr val="tx1">
                    <a:lumMod val="65000"/>
                    <a:lumOff val="35000"/>
                  </a:schemeClr>
                </a:solidFill>
              </a:rPr>
              <a:t>Pubertätsblockade</a:t>
            </a:r>
            <a:r>
              <a:rPr lang="de-DE" sz="2000" i="1" dirty="0">
                <a:solidFill>
                  <a:schemeClr val="tx1">
                    <a:lumMod val="65000"/>
                    <a:lumOff val="35000"/>
                  </a:schemeClr>
                </a:solidFill>
              </a:rPr>
              <a:t> </a:t>
            </a:r>
            <a:r>
              <a:rPr lang="de-DE" sz="2000" i="1" u="sng" dirty="0">
                <a:solidFill>
                  <a:schemeClr val="tx1">
                    <a:lumMod val="65000"/>
                    <a:lumOff val="35000"/>
                  </a:schemeClr>
                </a:solidFill>
              </a:rPr>
              <a:t>soll</a:t>
            </a:r>
            <a:r>
              <a:rPr lang="de-DE" sz="2000" i="1" dirty="0">
                <a:solidFill>
                  <a:schemeClr val="tx1">
                    <a:lumMod val="65000"/>
                    <a:lumOff val="35000"/>
                  </a:schemeClr>
                </a:solidFill>
              </a:rPr>
              <a:t> die </a:t>
            </a:r>
            <a:r>
              <a:rPr lang="de-DE" sz="2000" i="1" u="sng" dirty="0" err="1">
                <a:solidFill>
                  <a:schemeClr val="tx1">
                    <a:lumMod val="65000"/>
                    <a:lumOff val="35000"/>
                  </a:schemeClr>
                </a:solidFill>
              </a:rPr>
              <a:t>Prüfung</a:t>
            </a:r>
            <a:r>
              <a:rPr lang="de-DE" sz="2000" i="1" u="sng" dirty="0">
                <a:solidFill>
                  <a:schemeClr val="tx1">
                    <a:lumMod val="65000"/>
                    <a:lumOff val="35000"/>
                  </a:schemeClr>
                </a:solidFill>
              </a:rPr>
              <a:t> der </a:t>
            </a:r>
            <a:r>
              <a:rPr lang="de-DE" sz="2000" i="1" u="sng" dirty="0" err="1">
                <a:solidFill>
                  <a:schemeClr val="tx1">
                    <a:lumMod val="65000"/>
                    <a:lumOff val="35000"/>
                  </a:schemeClr>
                </a:solidFill>
              </a:rPr>
              <a:t>Urteilsfähigkeit</a:t>
            </a:r>
            <a:r>
              <a:rPr lang="de-DE" sz="2000" i="1" dirty="0">
                <a:solidFill>
                  <a:schemeClr val="tx1">
                    <a:lumMod val="65000"/>
                    <a:lumOff val="35000"/>
                  </a:schemeClr>
                </a:solidFill>
              </a:rPr>
              <a:t> der behandlungssuchenden </a:t>
            </a:r>
            <a:r>
              <a:rPr lang="de-DE" sz="2000" i="1" dirty="0" err="1">
                <a:solidFill>
                  <a:schemeClr val="tx1">
                    <a:lumMod val="65000"/>
                    <a:lumOff val="35000"/>
                  </a:schemeClr>
                </a:solidFill>
              </a:rPr>
              <a:t>minderjährigen</a:t>
            </a:r>
            <a:r>
              <a:rPr lang="de-DE" sz="2000" i="1" dirty="0">
                <a:solidFill>
                  <a:schemeClr val="tx1">
                    <a:lumMod val="65000"/>
                    <a:lumOff val="35000"/>
                  </a:schemeClr>
                </a:solidFill>
              </a:rPr>
              <a:t> Person durch eine kinder- und jugendpsychiatrische bzw. psychotherapeutische Fachperson beinhalten. Bei nicht hinreichender </a:t>
            </a:r>
            <a:r>
              <a:rPr lang="de-DE" sz="2000" i="1" dirty="0" err="1">
                <a:solidFill>
                  <a:schemeClr val="tx1">
                    <a:lumMod val="65000"/>
                    <a:lumOff val="35000"/>
                  </a:schemeClr>
                </a:solidFill>
              </a:rPr>
              <a:t>Urteilsfähigkeit</a:t>
            </a:r>
            <a:r>
              <a:rPr lang="de-DE" sz="2000" i="1" dirty="0">
                <a:solidFill>
                  <a:schemeClr val="tx1">
                    <a:lumMod val="65000"/>
                    <a:lumOff val="35000"/>
                  </a:schemeClr>
                </a:solidFill>
              </a:rPr>
              <a:t> sollte die </a:t>
            </a:r>
            <a:r>
              <a:rPr lang="de-DE" sz="2000" i="1" dirty="0" err="1">
                <a:solidFill>
                  <a:schemeClr val="tx1">
                    <a:lumMod val="65000"/>
                    <a:lumOff val="35000"/>
                  </a:schemeClr>
                </a:solidFill>
              </a:rPr>
              <a:t>minderjährige</a:t>
            </a:r>
            <a:r>
              <a:rPr lang="de-DE" sz="2000" i="1" dirty="0">
                <a:solidFill>
                  <a:schemeClr val="tx1">
                    <a:lumMod val="65000"/>
                    <a:lumOff val="35000"/>
                  </a:schemeClr>
                </a:solidFill>
              </a:rPr>
              <a:t> Person durch die involvierten Fachpersonen in der Ausbildung dieser </a:t>
            </a:r>
            <a:r>
              <a:rPr lang="de-DE" sz="2000" i="1" dirty="0" err="1">
                <a:solidFill>
                  <a:schemeClr val="tx1">
                    <a:lumMod val="65000"/>
                    <a:lumOff val="35000"/>
                  </a:schemeClr>
                </a:solidFill>
              </a:rPr>
              <a:t>Fähigkeit</a:t>
            </a:r>
            <a:r>
              <a:rPr lang="de-DE" sz="2000" i="1" dirty="0">
                <a:solidFill>
                  <a:schemeClr val="tx1">
                    <a:lumMod val="65000"/>
                    <a:lumOff val="35000"/>
                  </a:schemeClr>
                </a:solidFill>
              </a:rPr>
              <a:t> </a:t>
            </a:r>
            <a:r>
              <a:rPr lang="de-DE" sz="2000" i="1" dirty="0" err="1">
                <a:solidFill>
                  <a:schemeClr val="tx1">
                    <a:lumMod val="65000"/>
                    <a:lumOff val="35000"/>
                  </a:schemeClr>
                </a:solidFill>
              </a:rPr>
              <a:t>gefördert</a:t>
            </a:r>
            <a:r>
              <a:rPr lang="de-DE" sz="2000" i="1" dirty="0">
                <a:solidFill>
                  <a:schemeClr val="tx1">
                    <a:lumMod val="65000"/>
                    <a:lumOff val="35000"/>
                  </a:schemeClr>
                </a:solidFill>
              </a:rPr>
              <a:t> werden.“ </a:t>
            </a:r>
          </a:p>
          <a:p>
            <a:pPr marL="635000" indent="0">
              <a:buNone/>
            </a:pPr>
            <a:r>
              <a:rPr lang="de-DE" sz="2000" dirty="0"/>
              <a:t>Erläuterung: Falls „(noch) keine </a:t>
            </a:r>
            <a:r>
              <a:rPr lang="de-DE" sz="2000" dirty="0" err="1"/>
              <a:t>Urteilsfähigkeit</a:t>
            </a:r>
            <a:r>
              <a:rPr lang="de-DE" sz="2000" dirty="0"/>
              <a:t> besteht, </a:t>
            </a:r>
            <a:r>
              <a:rPr lang="de-DE" sz="2000" dirty="0" err="1"/>
              <a:t>können</a:t>
            </a:r>
            <a:r>
              <a:rPr lang="de-DE" sz="2000" dirty="0"/>
              <a:t> die Sorgeberechtigten, wenn es triftige </a:t>
            </a:r>
            <a:r>
              <a:rPr lang="de-DE" sz="2000" dirty="0" err="1"/>
              <a:t>Gründe</a:t>
            </a:r>
            <a:r>
              <a:rPr lang="de-DE" sz="2000" dirty="0"/>
              <a:t> </a:t>
            </a:r>
            <a:r>
              <a:rPr lang="de-DE" sz="2000" dirty="0" err="1"/>
              <a:t>für</a:t>
            </a:r>
            <a:r>
              <a:rPr lang="de-DE" sz="2000" dirty="0"/>
              <a:t> einen zeitnahen Beginn der Behandlung gibt, die Entscheidung </a:t>
            </a:r>
            <a:r>
              <a:rPr lang="de-DE" sz="2000" dirty="0" err="1"/>
              <a:t>für</a:t>
            </a:r>
            <a:r>
              <a:rPr lang="de-DE" sz="2000" dirty="0"/>
              <a:t> eine </a:t>
            </a:r>
            <a:r>
              <a:rPr lang="de-DE" sz="2000" dirty="0" err="1"/>
              <a:t>Pubertätsblockade</a:t>
            </a:r>
            <a:r>
              <a:rPr lang="de-DE" sz="2000" dirty="0"/>
              <a:t> treffen, sofern das Kind an dieser Entscheidung </a:t>
            </a:r>
            <a:r>
              <a:rPr lang="de-DE" sz="2000" u="sng" dirty="0"/>
              <a:t>seiner kognitiven Reife entsprechend partizipieren</a:t>
            </a:r>
            <a:r>
              <a:rPr lang="de-DE" sz="2000" dirty="0"/>
              <a:t> konnte, und dies dem klar erkennbaren Willen des Kindes entspricht“</a:t>
            </a:r>
          </a:p>
          <a:p>
            <a:pPr>
              <a:buFont typeface="Symbol" pitchFamily="2" charset="2"/>
              <a:buChar char="-"/>
            </a:pPr>
            <a:r>
              <a:rPr lang="de-DE" sz="2000" i="1" dirty="0">
                <a:solidFill>
                  <a:schemeClr val="tx1">
                    <a:lumMod val="65000"/>
                    <a:lumOff val="35000"/>
                  </a:schemeClr>
                </a:solidFill>
              </a:rPr>
              <a:t>„Bei gegebener </a:t>
            </a:r>
            <a:r>
              <a:rPr lang="de-DE" sz="2000" i="1" dirty="0" err="1">
                <a:solidFill>
                  <a:schemeClr val="tx1">
                    <a:lumMod val="65000"/>
                    <a:lumOff val="35000"/>
                  </a:schemeClr>
                </a:solidFill>
              </a:rPr>
              <a:t>Urteilsfähigkeit</a:t>
            </a:r>
            <a:r>
              <a:rPr lang="de-DE" sz="2000" i="1" dirty="0">
                <a:solidFill>
                  <a:schemeClr val="tx1">
                    <a:lumMod val="65000"/>
                    <a:lumOff val="35000"/>
                  </a:schemeClr>
                </a:solidFill>
              </a:rPr>
              <a:t> der </a:t>
            </a:r>
            <a:r>
              <a:rPr lang="de-DE" sz="2000" i="1" dirty="0" err="1">
                <a:solidFill>
                  <a:schemeClr val="tx1">
                    <a:lumMod val="65000"/>
                    <a:lumOff val="35000"/>
                  </a:schemeClr>
                </a:solidFill>
              </a:rPr>
              <a:t>minderjährigen</a:t>
            </a:r>
            <a:r>
              <a:rPr lang="de-DE" sz="2000" i="1" dirty="0">
                <a:solidFill>
                  <a:schemeClr val="tx1">
                    <a:lumMod val="65000"/>
                    <a:lumOff val="35000"/>
                  </a:schemeClr>
                </a:solidFill>
              </a:rPr>
              <a:t> Person sollte ein </a:t>
            </a:r>
            <a:r>
              <a:rPr lang="de-DE" sz="2000" i="1" u="sng" dirty="0">
                <a:solidFill>
                  <a:schemeClr val="tx1">
                    <a:lumMod val="65000"/>
                    <a:lumOff val="35000"/>
                  </a:schemeClr>
                </a:solidFill>
              </a:rPr>
              <a:t>Co-Konsens der Sorgeberechtigten</a:t>
            </a:r>
            <a:r>
              <a:rPr lang="de-DE" sz="2000" i="1" dirty="0">
                <a:solidFill>
                  <a:schemeClr val="tx1">
                    <a:lumMod val="65000"/>
                    <a:lumOff val="35000"/>
                  </a:schemeClr>
                </a:solidFill>
              </a:rPr>
              <a:t> angestrebt werden.“ </a:t>
            </a:r>
          </a:p>
          <a:p>
            <a:pPr>
              <a:buFont typeface="Symbol" pitchFamily="2" charset="2"/>
              <a:buChar char="-"/>
            </a:pPr>
            <a:endParaRPr lang="de-DE" sz="2000" dirty="0"/>
          </a:p>
          <a:p>
            <a:pPr>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Urteilsfähigkeit</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22</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399677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96235" y="1190039"/>
            <a:ext cx="10515600" cy="4800873"/>
          </a:xfrm>
        </p:spPr>
        <p:txBody>
          <a:bodyPr/>
          <a:lstStyle/>
          <a:p>
            <a:pPr marL="0" indent="0">
              <a:buNone/>
            </a:pPr>
            <a:r>
              <a:rPr lang="de-DE" sz="2000" u="sng" dirty="0">
                <a:solidFill>
                  <a:schemeClr val="tx1">
                    <a:lumMod val="65000"/>
                    <a:lumOff val="35000"/>
                  </a:schemeClr>
                </a:solidFill>
              </a:rPr>
              <a:t>Leitlinien-Empfehlungen:</a:t>
            </a:r>
          </a:p>
          <a:p>
            <a:pPr marL="635000" indent="-419100">
              <a:spcBef>
                <a:spcPts val="1600"/>
              </a:spcBef>
              <a:buFont typeface="Symbol" pitchFamily="2" charset="2"/>
              <a:buChar char="-"/>
            </a:pPr>
            <a:r>
              <a:rPr lang="de-DE" sz="2000" i="1" dirty="0">
                <a:solidFill>
                  <a:schemeClr val="tx1">
                    <a:lumMod val="65000"/>
                    <a:lumOff val="35000"/>
                  </a:schemeClr>
                </a:solidFill>
              </a:rPr>
              <a:t>„Die Indikationsstellung [...] soll in </a:t>
            </a:r>
            <a:r>
              <a:rPr lang="de-DE" sz="2000" i="1" dirty="0" err="1">
                <a:solidFill>
                  <a:schemeClr val="tx1">
                    <a:lumMod val="65000"/>
                    <a:lumOff val="35000"/>
                  </a:schemeClr>
                </a:solidFill>
              </a:rPr>
              <a:t>interdisziplinärer</a:t>
            </a:r>
            <a:r>
              <a:rPr lang="de-DE" sz="2000" i="1" dirty="0">
                <a:solidFill>
                  <a:schemeClr val="tx1">
                    <a:lumMod val="65000"/>
                    <a:lumOff val="35000"/>
                  </a:schemeClr>
                </a:solidFill>
              </a:rPr>
              <a:t> Kooperation erfolgen. Voraussetzung </a:t>
            </a:r>
            <a:r>
              <a:rPr lang="de-DE" sz="2000" i="1" dirty="0" err="1">
                <a:solidFill>
                  <a:schemeClr val="tx1">
                    <a:lumMod val="65000"/>
                    <a:lumOff val="35000"/>
                  </a:schemeClr>
                </a:solidFill>
              </a:rPr>
              <a:t>für</a:t>
            </a:r>
            <a:r>
              <a:rPr lang="de-DE" sz="2000" i="1" dirty="0">
                <a:solidFill>
                  <a:schemeClr val="tx1">
                    <a:lumMod val="65000"/>
                    <a:lumOff val="35000"/>
                  </a:schemeClr>
                </a:solidFill>
              </a:rPr>
              <a:t> eine Indikationsstellung ist eine [..] </a:t>
            </a:r>
            <a:r>
              <a:rPr lang="de-DE" sz="2000" i="1" u="sng" dirty="0" err="1">
                <a:solidFill>
                  <a:schemeClr val="tx1">
                    <a:lumMod val="65000"/>
                    <a:lumOff val="35000"/>
                  </a:schemeClr>
                </a:solidFill>
              </a:rPr>
              <a:t>sorgfältige</a:t>
            </a:r>
            <a:r>
              <a:rPr lang="de-DE" sz="2000" i="1" u="sng" dirty="0">
                <a:solidFill>
                  <a:schemeClr val="tx1">
                    <a:lumMod val="65000"/>
                    <a:lumOff val="35000"/>
                  </a:schemeClr>
                </a:solidFill>
              </a:rPr>
              <a:t> diagnostische </a:t>
            </a:r>
            <a:r>
              <a:rPr lang="de-DE" sz="2000" i="1" u="sng" dirty="0" err="1">
                <a:solidFill>
                  <a:schemeClr val="tx1">
                    <a:lumMod val="65000"/>
                    <a:lumOff val="35000"/>
                  </a:schemeClr>
                </a:solidFill>
              </a:rPr>
              <a:t>Einschätzung</a:t>
            </a:r>
            <a:r>
              <a:rPr lang="de-DE" sz="2000" i="1" dirty="0">
                <a:solidFill>
                  <a:schemeClr val="tx1">
                    <a:lumMod val="65000"/>
                    <a:lumOff val="35000"/>
                  </a:schemeClr>
                </a:solidFill>
              </a:rPr>
              <a:t> und </a:t>
            </a:r>
            <a:r>
              <a:rPr lang="de-DE" sz="2000" i="1" dirty="0" err="1">
                <a:solidFill>
                  <a:schemeClr val="tx1">
                    <a:lumMod val="65000"/>
                    <a:lumOff val="35000"/>
                  </a:schemeClr>
                </a:solidFill>
              </a:rPr>
              <a:t>Abklärung</a:t>
            </a:r>
            <a:r>
              <a:rPr lang="de-DE" sz="2000" i="1" dirty="0">
                <a:solidFill>
                  <a:schemeClr val="tx1">
                    <a:lumMod val="65000"/>
                    <a:lumOff val="35000"/>
                  </a:schemeClr>
                </a:solidFill>
              </a:rPr>
              <a:t> durch eine in der Diagnostik und Behandlung der GD im Jugendalter </a:t>
            </a:r>
            <a:r>
              <a:rPr lang="de-DE" sz="2000" i="1" u="sng" dirty="0">
                <a:solidFill>
                  <a:schemeClr val="tx1">
                    <a:lumMod val="65000"/>
                    <a:lumOff val="35000"/>
                  </a:schemeClr>
                </a:solidFill>
              </a:rPr>
              <a:t>erfahrene psychiatrisch-psychotherapeutische Fachperson</a:t>
            </a:r>
            <a:r>
              <a:rPr lang="de-DE" sz="2000" i="1" dirty="0">
                <a:solidFill>
                  <a:schemeClr val="tx1">
                    <a:lumMod val="65000"/>
                    <a:lumOff val="35000"/>
                  </a:schemeClr>
                </a:solidFill>
              </a:rPr>
              <a:t>. </a:t>
            </a:r>
            <a:br>
              <a:rPr lang="de-DE" sz="2000" i="1" dirty="0">
                <a:solidFill>
                  <a:schemeClr val="tx1">
                    <a:lumMod val="65000"/>
                    <a:lumOff val="35000"/>
                  </a:schemeClr>
                </a:solidFill>
              </a:rPr>
            </a:br>
            <a:r>
              <a:rPr lang="de-DE" sz="2000" i="1" dirty="0">
                <a:solidFill>
                  <a:schemeClr val="tx1">
                    <a:lumMod val="65000"/>
                    <a:lumOff val="35000"/>
                  </a:schemeClr>
                </a:solidFill>
              </a:rPr>
              <a:t>Der somatische Teil der Indikationsstellung soll im Hinblick auf ihre Voraussetzungen (</a:t>
            </a:r>
            <a:r>
              <a:rPr lang="de-DE" sz="2000" i="1" dirty="0" err="1">
                <a:solidFill>
                  <a:schemeClr val="tx1">
                    <a:lumMod val="65000"/>
                    <a:lumOff val="35000"/>
                  </a:schemeClr>
                </a:solidFill>
              </a:rPr>
              <a:t>pubertäres</a:t>
            </a:r>
            <a:r>
              <a:rPr lang="de-DE" sz="2000" i="1" dirty="0">
                <a:solidFill>
                  <a:schemeClr val="tx1">
                    <a:lumMod val="65000"/>
                    <a:lumOff val="35000"/>
                  </a:schemeClr>
                </a:solidFill>
              </a:rPr>
              <a:t> Reifestadium, Abwesenheit von somatischen Kontraindikationen etc.) durch eine in der Behandlung von Jugendlichen </a:t>
            </a:r>
            <a:r>
              <a:rPr lang="de-DE" sz="2000" i="1" u="sng" dirty="0">
                <a:solidFill>
                  <a:schemeClr val="tx1">
                    <a:lumMod val="65000"/>
                    <a:lumOff val="35000"/>
                  </a:schemeClr>
                </a:solidFill>
              </a:rPr>
              <a:t>erfahrene endokrinologische Fachperson</a:t>
            </a:r>
            <a:r>
              <a:rPr lang="de-DE" sz="2000" i="1" dirty="0">
                <a:solidFill>
                  <a:schemeClr val="tx1">
                    <a:lumMod val="65000"/>
                    <a:lumOff val="35000"/>
                  </a:schemeClr>
                </a:solidFill>
              </a:rPr>
              <a:t> erfolgen. </a:t>
            </a:r>
          </a:p>
          <a:p>
            <a:pPr marL="635000" indent="-419100">
              <a:spcBef>
                <a:spcPts val="1600"/>
              </a:spcBef>
              <a:buFont typeface="Symbol" pitchFamily="2" charset="2"/>
              <a:buChar char="-"/>
            </a:pPr>
            <a:r>
              <a:rPr lang="de-DE" sz="2000" i="1" dirty="0">
                <a:solidFill>
                  <a:schemeClr val="tx1">
                    <a:lumMod val="65000"/>
                    <a:lumOff val="35000"/>
                  </a:schemeClr>
                </a:solidFill>
              </a:rPr>
              <a:t>„Voraussetzung </a:t>
            </a:r>
            <a:r>
              <a:rPr lang="de-DE" sz="2000" i="1" dirty="0" err="1">
                <a:solidFill>
                  <a:schemeClr val="tx1">
                    <a:lumMod val="65000"/>
                    <a:lumOff val="35000"/>
                  </a:schemeClr>
                </a:solidFill>
              </a:rPr>
              <a:t>für</a:t>
            </a:r>
            <a:r>
              <a:rPr lang="de-DE" sz="2000" i="1" dirty="0">
                <a:solidFill>
                  <a:schemeClr val="tx1">
                    <a:lumMod val="65000"/>
                    <a:lumOff val="35000"/>
                  </a:schemeClr>
                </a:solidFill>
              </a:rPr>
              <a:t> die Indikation einer geschlechtsangleichenden Hormonbehandlung soll das Vorliegen einer stabilen/persistierenden GI mit nach </a:t>
            </a:r>
            <a:r>
              <a:rPr lang="de-DE" sz="2000" i="1" dirty="0" err="1">
                <a:solidFill>
                  <a:schemeClr val="tx1">
                    <a:lumMod val="65000"/>
                    <a:lumOff val="35000"/>
                  </a:schemeClr>
                </a:solidFill>
              </a:rPr>
              <a:t>Pubertätseintritt</a:t>
            </a:r>
            <a:r>
              <a:rPr lang="de-DE" sz="2000" i="1" dirty="0">
                <a:solidFill>
                  <a:schemeClr val="tx1">
                    <a:lumMod val="65000"/>
                    <a:lumOff val="35000"/>
                  </a:schemeClr>
                </a:solidFill>
              </a:rPr>
              <a:t> vorhandenem </a:t>
            </a:r>
            <a:r>
              <a:rPr lang="de-DE" sz="2000" i="1" dirty="0" err="1">
                <a:solidFill>
                  <a:schemeClr val="tx1">
                    <a:lumMod val="65000"/>
                    <a:lumOff val="35000"/>
                  </a:schemeClr>
                </a:solidFill>
              </a:rPr>
              <a:t>geschlechtsdysphorischem</a:t>
            </a:r>
            <a:r>
              <a:rPr lang="de-DE" sz="2000" i="1" dirty="0">
                <a:solidFill>
                  <a:schemeClr val="tx1">
                    <a:lumMod val="65000"/>
                    <a:lumOff val="35000"/>
                  </a:schemeClr>
                </a:solidFill>
              </a:rPr>
              <a:t> Leidensdruck bei </a:t>
            </a:r>
            <a:r>
              <a:rPr lang="de-DE" sz="2000" i="1" u="sng" dirty="0" err="1">
                <a:solidFill>
                  <a:schemeClr val="tx1">
                    <a:lumMod val="65000"/>
                    <a:lumOff val="35000"/>
                  </a:schemeClr>
                </a:solidFill>
              </a:rPr>
              <a:t>mehrjährigem</a:t>
            </a:r>
            <a:r>
              <a:rPr lang="de-DE" sz="2000" i="1" u="sng" dirty="0">
                <a:solidFill>
                  <a:schemeClr val="tx1">
                    <a:lumMod val="65000"/>
                    <a:lumOff val="35000"/>
                  </a:schemeClr>
                </a:solidFill>
              </a:rPr>
              <a:t> transgeschlechtlichem Empfinden</a:t>
            </a:r>
            <a:r>
              <a:rPr lang="de-DE" sz="2000" i="1" dirty="0">
                <a:solidFill>
                  <a:schemeClr val="tx1">
                    <a:lumMod val="65000"/>
                    <a:lumOff val="35000"/>
                  </a:schemeClr>
                </a:solidFill>
              </a:rPr>
              <a:t> sowie der damit einhergehende Wunsch nach der Ausbildung der durch die Hormonbehandlung zu erwartenden geschlechtsspezifischen </a:t>
            </a:r>
            <a:r>
              <a:rPr lang="de-DE" sz="2000" i="1" dirty="0" err="1">
                <a:solidFill>
                  <a:schemeClr val="tx1">
                    <a:lumMod val="65000"/>
                    <a:lumOff val="35000"/>
                  </a:schemeClr>
                </a:solidFill>
              </a:rPr>
              <a:t>körperlichen</a:t>
            </a:r>
            <a:r>
              <a:rPr lang="de-DE" sz="2000" i="1" dirty="0">
                <a:solidFill>
                  <a:schemeClr val="tx1">
                    <a:lumMod val="65000"/>
                    <a:lumOff val="35000"/>
                  </a:schemeClr>
                </a:solidFill>
              </a:rPr>
              <a:t> </a:t>
            </a:r>
            <a:r>
              <a:rPr lang="de-DE" sz="2000" i="1" dirty="0" err="1">
                <a:solidFill>
                  <a:schemeClr val="tx1">
                    <a:lumMod val="65000"/>
                    <a:lumOff val="35000"/>
                  </a:schemeClr>
                </a:solidFill>
              </a:rPr>
              <a:t>Veränderungen</a:t>
            </a:r>
            <a:r>
              <a:rPr lang="de-DE" sz="2000" i="1" dirty="0">
                <a:solidFill>
                  <a:schemeClr val="tx1">
                    <a:lumMod val="65000"/>
                    <a:lumOff val="35000"/>
                  </a:schemeClr>
                </a:solidFill>
              </a:rPr>
              <a:t> sein. </a:t>
            </a:r>
          </a:p>
          <a:p>
            <a:pPr marL="635000" indent="-419100">
              <a:spcBef>
                <a:spcPts val="1600"/>
              </a:spcBef>
              <a:buFont typeface="Symbol" pitchFamily="2" charset="2"/>
              <a:buChar char="-"/>
            </a:pPr>
            <a:endParaRPr lang="de-DE" sz="2000" i="1" dirty="0">
              <a:solidFill>
                <a:schemeClr val="bg1">
                  <a:lumMod val="50000"/>
                </a:schemeClr>
              </a:solidFill>
            </a:endParaRPr>
          </a:p>
          <a:p>
            <a:pPr>
              <a:buFont typeface="Symbol" pitchFamily="2" charset="2"/>
              <a:buChar char="-"/>
            </a:pPr>
            <a:endParaRPr lang="de-DE" sz="2000" dirty="0"/>
          </a:p>
          <a:p>
            <a:pPr>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Indikationsstellung Hormonbehandlung</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23</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73838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96235" y="1323833"/>
            <a:ext cx="10515600" cy="4667079"/>
          </a:xfrm>
        </p:spPr>
        <p:txBody>
          <a:bodyPr/>
          <a:lstStyle/>
          <a:p>
            <a:pPr marL="0" indent="0">
              <a:buNone/>
            </a:pPr>
            <a:r>
              <a:rPr lang="de-DE" sz="2000" dirty="0"/>
              <a:t>Vergleichbare Grundsätze wie bei Pubertätsblockade: Abklärung unter Einbezug Sorgeberechtigter, Exploration der psychischen Befunde und der Lebensgeschichte, sorgfältige Risiko-Nutzen-Abwägung, Prüfung und ggf. Förderung Urteilsfähigkeit, Therapie auch bei nicht-binärer Identität möglich. </a:t>
            </a:r>
          </a:p>
          <a:p>
            <a:pPr marL="0" indent="0">
              <a:buNone/>
            </a:pPr>
            <a:r>
              <a:rPr lang="de-DE" sz="1000" dirty="0">
                <a:solidFill>
                  <a:schemeClr val="bg1">
                    <a:lumMod val="50000"/>
                  </a:schemeClr>
                </a:solidFill>
              </a:rPr>
              <a:t> </a:t>
            </a:r>
          </a:p>
          <a:p>
            <a:pPr marL="0" indent="0">
              <a:buNone/>
            </a:pPr>
            <a:r>
              <a:rPr lang="de-DE" sz="2000" u="sng" dirty="0">
                <a:solidFill>
                  <a:schemeClr val="tx1">
                    <a:lumMod val="65000"/>
                    <a:lumOff val="35000"/>
                  </a:schemeClr>
                </a:solidFill>
              </a:rPr>
              <a:t>Leitlinien-Empfehlungen:</a:t>
            </a:r>
          </a:p>
          <a:p>
            <a:pPr marL="635000" indent="-419100">
              <a:spcBef>
                <a:spcPts val="1600"/>
              </a:spcBef>
              <a:buFont typeface="Symbol" pitchFamily="2" charset="2"/>
              <a:buChar char="-"/>
            </a:pPr>
            <a:r>
              <a:rPr lang="de-DE" sz="2000" i="1" dirty="0">
                <a:solidFill>
                  <a:schemeClr val="tx1">
                    <a:lumMod val="65000"/>
                    <a:lumOff val="35000"/>
                  </a:schemeClr>
                </a:solidFill>
              </a:rPr>
              <a:t>„</a:t>
            </a:r>
            <a:r>
              <a:rPr lang="de-DE" sz="2000" i="1" dirty="0" err="1">
                <a:solidFill>
                  <a:schemeClr val="tx1">
                    <a:lumMod val="65000"/>
                    <a:lumOff val="35000"/>
                  </a:schemeClr>
                </a:solidFill>
              </a:rPr>
              <a:t>Für</a:t>
            </a:r>
            <a:r>
              <a:rPr lang="de-DE" sz="2000" i="1" dirty="0">
                <a:solidFill>
                  <a:schemeClr val="tx1">
                    <a:lumMod val="65000"/>
                    <a:lumOff val="35000"/>
                  </a:schemeClr>
                </a:solidFill>
              </a:rPr>
              <a:t> die Indikation einer geschlechtsangleichenden Hormonbehandlung bei Jugendlichen sollte </a:t>
            </a:r>
            <a:r>
              <a:rPr lang="de-DE" sz="2000" i="1" u="sng" dirty="0">
                <a:solidFill>
                  <a:schemeClr val="tx1">
                    <a:lumMod val="65000"/>
                    <a:lumOff val="35000"/>
                  </a:schemeClr>
                </a:solidFill>
              </a:rPr>
              <a:t>nicht</a:t>
            </a:r>
            <a:r>
              <a:rPr lang="de-DE" sz="2000" i="1" dirty="0">
                <a:solidFill>
                  <a:schemeClr val="tx1">
                    <a:lumMod val="65000"/>
                    <a:lumOff val="35000"/>
                  </a:schemeClr>
                </a:solidFill>
              </a:rPr>
              <a:t> vorausgesetzt werden, dass zuvor eine </a:t>
            </a:r>
            <a:r>
              <a:rPr lang="de-DE" sz="2000" i="1" dirty="0" err="1">
                <a:solidFill>
                  <a:schemeClr val="tx1">
                    <a:lumMod val="65000"/>
                    <a:lumOff val="35000"/>
                  </a:schemeClr>
                </a:solidFill>
              </a:rPr>
              <a:t>Pubertätsblockade</a:t>
            </a:r>
            <a:r>
              <a:rPr lang="de-DE" sz="2000" i="1" dirty="0">
                <a:solidFill>
                  <a:schemeClr val="tx1">
                    <a:lumMod val="65000"/>
                    <a:lumOff val="35000"/>
                  </a:schemeClr>
                </a:solidFill>
              </a:rPr>
              <a:t> </a:t>
            </a:r>
            <a:r>
              <a:rPr lang="de-DE" sz="2000" i="1" dirty="0" err="1">
                <a:solidFill>
                  <a:schemeClr val="tx1">
                    <a:lumMod val="65000"/>
                    <a:lumOff val="35000"/>
                  </a:schemeClr>
                </a:solidFill>
              </a:rPr>
              <a:t>durchgeführt</a:t>
            </a:r>
            <a:r>
              <a:rPr lang="de-DE" sz="2000" i="1" dirty="0">
                <a:solidFill>
                  <a:schemeClr val="tx1">
                    <a:lumMod val="65000"/>
                    <a:lumOff val="35000"/>
                  </a:schemeClr>
                </a:solidFill>
              </a:rPr>
              <a:t> wurde.“ </a:t>
            </a:r>
          </a:p>
          <a:p>
            <a:pPr marL="635000" indent="-419100">
              <a:spcBef>
                <a:spcPts val="1600"/>
              </a:spcBef>
              <a:buFont typeface="Symbol" pitchFamily="2" charset="2"/>
              <a:buChar char="-"/>
            </a:pPr>
            <a:r>
              <a:rPr lang="de-DE" sz="2000" i="1" dirty="0">
                <a:solidFill>
                  <a:schemeClr val="tx1">
                    <a:lumMod val="65000"/>
                    <a:lumOff val="35000"/>
                  </a:schemeClr>
                </a:solidFill>
              </a:rPr>
              <a:t>„Zur Vorbereitung einer geschlechtsangleichenden Hormonbehandlung sollte eine </a:t>
            </a:r>
            <a:r>
              <a:rPr lang="de-DE" sz="2000" i="1" u="sng" dirty="0">
                <a:solidFill>
                  <a:schemeClr val="tx1">
                    <a:lumMod val="65000"/>
                    <a:lumOff val="35000"/>
                  </a:schemeClr>
                </a:solidFill>
              </a:rPr>
              <a:t>soziale Erprobung der </a:t>
            </a:r>
            <a:r>
              <a:rPr lang="de-DE" sz="2000" i="1" u="sng" dirty="0" err="1">
                <a:solidFill>
                  <a:schemeClr val="tx1">
                    <a:lumMod val="65000"/>
                    <a:lumOff val="35000"/>
                  </a:schemeClr>
                </a:solidFill>
              </a:rPr>
              <a:t>gewünschten</a:t>
            </a:r>
            <a:r>
              <a:rPr lang="de-DE" sz="2000" i="1" u="sng" dirty="0">
                <a:solidFill>
                  <a:schemeClr val="tx1">
                    <a:lumMod val="65000"/>
                    <a:lumOff val="35000"/>
                  </a:schemeClr>
                </a:solidFill>
              </a:rPr>
              <a:t> Geschlechtsrolle</a:t>
            </a:r>
            <a:r>
              <a:rPr lang="de-DE" sz="2000" i="1" dirty="0">
                <a:solidFill>
                  <a:schemeClr val="tx1">
                    <a:lumMod val="65000"/>
                    <a:lumOff val="35000"/>
                  </a:schemeClr>
                </a:solidFill>
              </a:rPr>
              <a:t> erfolgen, sofern dies mit dem Diskriminierungsschutz vereinbar ist. In </a:t>
            </a:r>
            <a:r>
              <a:rPr lang="de-DE" sz="2000" i="1" dirty="0" err="1">
                <a:solidFill>
                  <a:schemeClr val="tx1">
                    <a:lumMod val="65000"/>
                    <a:lumOff val="35000"/>
                  </a:schemeClr>
                </a:solidFill>
              </a:rPr>
              <a:t>Fällen</a:t>
            </a:r>
            <a:r>
              <a:rPr lang="de-DE" sz="2000" i="1" dirty="0">
                <a:solidFill>
                  <a:schemeClr val="tx1">
                    <a:lumMod val="65000"/>
                    <a:lumOff val="35000"/>
                  </a:schemeClr>
                </a:solidFill>
              </a:rPr>
              <a:t>, in denen die soziale </a:t>
            </a:r>
            <a:r>
              <a:rPr lang="de-DE" sz="2000" i="1" dirty="0" err="1">
                <a:solidFill>
                  <a:schemeClr val="tx1">
                    <a:lumMod val="65000"/>
                    <a:lumOff val="35000"/>
                  </a:schemeClr>
                </a:solidFill>
              </a:rPr>
              <a:t>Unterstützung</a:t>
            </a:r>
            <a:r>
              <a:rPr lang="de-DE" sz="2000" i="1" dirty="0">
                <a:solidFill>
                  <a:schemeClr val="tx1">
                    <a:lumMod val="65000"/>
                    <a:lumOff val="35000"/>
                  </a:schemeClr>
                </a:solidFill>
              </a:rPr>
              <a:t> durch das Umfeld nicht ausreicht, sollte eine psychotherapeutische Begleitung des Transitionsprozesses angeboten werden.“</a:t>
            </a:r>
          </a:p>
          <a:p>
            <a:pPr marL="635000" indent="-419100">
              <a:spcBef>
                <a:spcPts val="1600"/>
              </a:spcBef>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Indikationsstellung Hormonbehandlung</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24</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086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96235" y="1310186"/>
            <a:ext cx="10515600" cy="4667079"/>
          </a:xfrm>
        </p:spPr>
        <p:txBody>
          <a:bodyPr/>
          <a:lstStyle/>
          <a:p>
            <a:pPr marL="0" indent="0">
              <a:buNone/>
            </a:pPr>
            <a:r>
              <a:rPr lang="de-DE" sz="2000" dirty="0">
                <a:solidFill>
                  <a:schemeClr val="bg1">
                    <a:lumMod val="50000"/>
                  </a:schemeClr>
                </a:solidFill>
              </a:rPr>
              <a:t> </a:t>
            </a:r>
            <a:r>
              <a:rPr lang="de-DE" sz="2000" u="sng" dirty="0">
                <a:solidFill>
                  <a:schemeClr val="tx1">
                    <a:lumMod val="65000"/>
                    <a:lumOff val="35000"/>
                  </a:schemeClr>
                </a:solidFill>
              </a:rPr>
              <a:t>Leitlinien-Empfehlungen:</a:t>
            </a:r>
          </a:p>
          <a:p>
            <a:pPr marL="635000" indent="-419100">
              <a:spcBef>
                <a:spcPts val="1600"/>
              </a:spcBef>
              <a:buFont typeface="Symbol" pitchFamily="2" charset="2"/>
              <a:buChar char="-"/>
            </a:pPr>
            <a:r>
              <a:rPr lang="de-DE" sz="2000" i="1" dirty="0">
                <a:solidFill>
                  <a:schemeClr val="tx1">
                    <a:lumMod val="65000"/>
                    <a:lumOff val="35000"/>
                  </a:schemeClr>
                </a:solidFill>
              </a:rPr>
              <a:t>„Besteht vor einer Indikationsstellung einer geschlechtsangleichenden Hormonbehandlung eine </a:t>
            </a:r>
            <a:r>
              <a:rPr lang="de-DE" sz="2000" i="1" dirty="0" err="1">
                <a:solidFill>
                  <a:schemeClr val="tx1">
                    <a:lumMod val="65000"/>
                    <a:lumOff val="35000"/>
                  </a:schemeClr>
                </a:solidFill>
              </a:rPr>
              <a:t>über</a:t>
            </a:r>
            <a:r>
              <a:rPr lang="de-DE" sz="2000" i="1" dirty="0">
                <a:solidFill>
                  <a:schemeClr val="tx1">
                    <a:lumMod val="65000"/>
                    <a:lumOff val="35000"/>
                  </a:schemeClr>
                </a:solidFill>
              </a:rPr>
              <a:t> den </a:t>
            </a:r>
            <a:r>
              <a:rPr lang="de-DE" sz="2000" i="1" dirty="0" err="1">
                <a:solidFill>
                  <a:schemeClr val="tx1">
                    <a:lumMod val="65000"/>
                    <a:lumOff val="35000"/>
                  </a:schemeClr>
                </a:solidFill>
              </a:rPr>
              <a:t>geschlechtsdysphorischen</a:t>
            </a:r>
            <a:r>
              <a:rPr lang="de-DE" sz="2000" i="1" dirty="0">
                <a:solidFill>
                  <a:schemeClr val="tx1">
                    <a:lumMod val="65000"/>
                    <a:lumOff val="35000"/>
                  </a:schemeClr>
                </a:solidFill>
              </a:rPr>
              <a:t> Leidensdruck hinausgehende </a:t>
            </a:r>
            <a:r>
              <a:rPr lang="de-DE" sz="2000" i="1" u="sng" dirty="0">
                <a:solidFill>
                  <a:schemeClr val="tx1">
                    <a:lumMod val="65000"/>
                    <a:lumOff val="35000"/>
                  </a:schemeClr>
                </a:solidFill>
              </a:rPr>
              <a:t>koinzidente psychische </a:t>
            </a:r>
            <a:r>
              <a:rPr lang="de-DE" sz="2000" i="1" u="sng" dirty="0" err="1">
                <a:solidFill>
                  <a:schemeClr val="tx1">
                    <a:lumMod val="65000"/>
                    <a:lumOff val="35000"/>
                  </a:schemeClr>
                </a:solidFill>
              </a:rPr>
              <a:t>Störung</a:t>
            </a:r>
            <a:r>
              <a:rPr lang="de-DE" sz="2000" i="1" u="sng" dirty="0">
                <a:solidFill>
                  <a:schemeClr val="tx1">
                    <a:lumMod val="65000"/>
                    <a:lumOff val="35000"/>
                  </a:schemeClr>
                </a:solidFill>
              </a:rPr>
              <a:t>, die mit der Behandlung interferiert</a:t>
            </a:r>
            <a:r>
              <a:rPr lang="de-DE" sz="2000" i="1" dirty="0">
                <a:solidFill>
                  <a:schemeClr val="tx1">
                    <a:lumMod val="65000"/>
                    <a:lumOff val="35000"/>
                  </a:schemeClr>
                </a:solidFill>
              </a:rPr>
              <a:t>, sollte in einem integrierten bzw. vernetzten Behandlungskonzept eine fachgerechte psychiatrisch-psychotherapeutische Intervention empfohlen und angeboten werden. Dabei sollen im Dialog mit dem/der Patient*in die Behandlungsschritte priorisiert werden.“ </a:t>
            </a:r>
          </a:p>
          <a:p>
            <a:pPr marL="635000" indent="-419100">
              <a:spcBef>
                <a:spcPts val="1600"/>
              </a:spcBef>
              <a:buFont typeface="Symbol" pitchFamily="2" charset="2"/>
              <a:buChar char="-"/>
            </a:pPr>
            <a:r>
              <a:rPr lang="de-DE" sz="2000" i="1" dirty="0">
                <a:solidFill>
                  <a:schemeClr val="tx1">
                    <a:lumMod val="65000"/>
                    <a:lumOff val="35000"/>
                  </a:schemeClr>
                </a:solidFill>
              </a:rPr>
              <a:t>Vor einer Indikationsstellung [...] sollen Jugendliche und ihre Sorgeberechtigten </a:t>
            </a:r>
            <a:r>
              <a:rPr lang="de-DE" sz="2000" i="1" dirty="0" err="1">
                <a:solidFill>
                  <a:schemeClr val="tx1">
                    <a:lumMod val="65000"/>
                    <a:lumOff val="35000"/>
                  </a:schemeClr>
                </a:solidFill>
              </a:rPr>
              <a:t>über</a:t>
            </a:r>
            <a:r>
              <a:rPr lang="de-DE" sz="2000" i="1" dirty="0">
                <a:solidFill>
                  <a:schemeClr val="tx1">
                    <a:lumMod val="65000"/>
                    <a:lumOff val="35000"/>
                  </a:schemeClr>
                </a:solidFill>
              </a:rPr>
              <a:t> die </a:t>
            </a:r>
            <a:r>
              <a:rPr lang="de-DE" sz="2000" i="1" dirty="0" err="1">
                <a:solidFill>
                  <a:schemeClr val="tx1">
                    <a:lumMod val="65000"/>
                    <a:lumOff val="35000"/>
                  </a:schemeClr>
                </a:solidFill>
              </a:rPr>
              <a:t>möglichen</a:t>
            </a:r>
            <a:r>
              <a:rPr lang="de-DE" sz="2000" i="1" dirty="0">
                <a:solidFill>
                  <a:schemeClr val="tx1">
                    <a:lumMod val="65000"/>
                    <a:lumOff val="35000"/>
                  </a:schemeClr>
                </a:solidFill>
              </a:rPr>
              <a:t> Auswirkungen der Behandlung auf </a:t>
            </a:r>
            <a:r>
              <a:rPr lang="de-DE" sz="2000" i="1" dirty="0" err="1">
                <a:solidFill>
                  <a:schemeClr val="tx1">
                    <a:lumMod val="65000"/>
                    <a:lumOff val="35000"/>
                  </a:schemeClr>
                </a:solidFill>
              </a:rPr>
              <a:t>Sexualität</a:t>
            </a:r>
            <a:r>
              <a:rPr lang="de-DE" sz="2000" i="1" dirty="0">
                <a:solidFill>
                  <a:schemeClr val="tx1">
                    <a:lumMod val="65000"/>
                    <a:lumOff val="35000"/>
                  </a:schemeClr>
                </a:solidFill>
              </a:rPr>
              <a:t>, </a:t>
            </a:r>
            <a:r>
              <a:rPr lang="de-DE" sz="2000" i="1" dirty="0" err="1">
                <a:solidFill>
                  <a:schemeClr val="tx1">
                    <a:lumMod val="65000"/>
                    <a:lumOff val="35000"/>
                  </a:schemeClr>
                </a:solidFill>
              </a:rPr>
              <a:t>Fertilität</a:t>
            </a:r>
            <a:r>
              <a:rPr lang="de-DE" sz="2000" i="1" dirty="0">
                <a:solidFill>
                  <a:schemeClr val="tx1">
                    <a:lumMod val="65000"/>
                    <a:lumOff val="35000"/>
                  </a:schemeClr>
                </a:solidFill>
              </a:rPr>
              <a:t>, Beziehungs-erleben, </a:t>
            </a:r>
            <a:r>
              <a:rPr lang="de-DE" sz="2000" i="1" dirty="0" err="1">
                <a:solidFill>
                  <a:schemeClr val="tx1">
                    <a:lumMod val="65000"/>
                    <a:lumOff val="35000"/>
                  </a:schemeClr>
                </a:solidFill>
              </a:rPr>
              <a:t>Körpererleben</a:t>
            </a:r>
            <a:r>
              <a:rPr lang="de-DE" sz="2000" i="1" dirty="0">
                <a:solidFill>
                  <a:schemeClr val="tx1">
                    <a:lumMod val="65000"/>
                    <a:lumOff val="35000"/>
                  </a:schemeClr>
                </a:solidFill>
              </a:rPr>
              <a:t>, </a:t>
            </a:r>
            <a:r>
              <a:rPr lang="de-DE" sz="2000" i="1" dirty="0" err="1">
                <a:solidFill>
                  <a:schemeClr val="tx1">
                    <a:lumMod val="65000"/>
                    <a:lumOff val="35000"/>
                  </a:schemeClr>
                </a:solidFill>
              </a:rPr>
              <a:t>mögliche</a:t>
            </a:r>
            <a:r>
              <a:rPr lang="de-DE" sz="2000" i="1" dirty="0">
                <a:solidFill>
                  <a:schemeClr val="tx1">
                    <a:lumMod val="65000"/>
                    <a:lumOff val="35000"/>
                  </a:schemeClr>
                </a:solidFill>
              </a:rPr>
              <a:t> Diskriminierungserfahrungen und weitere </a:t>
            </a:r>
            <a:r>
              <a:rPr lang="de-DE" sz="2000" i="1" dirty="0" err="1">
                <a:solidFill>
                  <a:schemeClr val="tx1">
                    <a:lumMod val="65000"/>
                    <a:lumOff val="35000"/>
                  </a:schemeClr>
                </a:solidFill>
              </a:rPr>
              <a:t>ge-schlechtsangleichende</a:t>
            </a:r>
            <a:r>
              <a:rPr lang="de-DE" sz="2000" i="1" dirty="0">
                <a:solidFill>
                  <a:schemeClr val="tx1">
                    <a:lumMod val="65000"/>
                    <a:lumOff val="35000"/>
                  </a:schemeClr>
                </a:solidFill>
              </a:rPr>
              <a:t> </a:t>
            </a:r>
            <a:r>
              <a:rPr lang="de-DE" sz="2000" i="1" dirty="0" err="1">
                <a:solidFill>
                  <a:schemeClr val="tx1">
                    <a:lumMod val="65000"/>
                    <a:lumOff val="35000"/>
                  </a:schemeClr>
                </a:solidFill>
              </a:rPr>
              <a:t>körpermodifizierende</a:t>
            </a:r>
            <a:r>
              <a:rPr lang="de-DE" sz="2000" i="1" dirty="0">
                <a:solidFill>
                  <a:schemeClr val="tx1">
                    <a:lumMod val="65000"/>
                    <a:lumOff val="35000"/>
                  </a:schemeClr>
                </a:solidFill>
              </a:rPr>
              <a:t> Behandlungsschritte </a:t>
            </a:r>
            <a:r>
              <a:rPr lang="de-DE" sz="2000" i="1" dirty="0" err="1">
                <a:solidFill>
                  <a:schemeClr val="tx1">
                    <a:lumMod val="65000"/>
                    <a:lumOff val="35000"/>
                  </a:schemeClr>
                </a:solidFill>
              </a:rPr>
              <a:t>aufgeklärt</a:t>
            </a:r>
            <a:r>
              <a:rPr lang="de-DE" sz="2000" i="1" dirty="0">
                <a:solidFill>
                  <a:schemeClr val="tx1">
                    <a:lumMod val="65000"/>
                    <a:lumOff val="35000"/>
                  </a:schemeClr>
                </a:solidFill>
              </a:rPr>
              <a:t> werden.</a:t>
            </a:r>
          </a:p>
          <a:p>
            <a:pPr marL="635000" indent="0">
              <a:spcBef>
                <a:spcPts val="1600"/>
              </a:spcBef>
              <a:buNone/>
            </a:pPr>
            <a:r>
              <a:rPr lang="de-DE" sz="2000" i="1" dirty="0">
                <a:solidFill>
                  <a:schemeClr val="tx1">
                    <a:lumMod val="65000"/>
                    <a:lumOff val="35000"/>
                  </a:schemeClr>
                </a:solidFill>
              </a:rPr>
              <a:t>Auf die </a:t>
            </a:r>
            <a:r>
              <a:rPr lang="de-DE" sz="2000" i="1" u="sng" dirty="0" err="1">
                <a:solidFill>
                  <a:schemeClr val="tx1">
                    <a:lumMod val="65000"/>
                    <a:lumOff val="35000"/>
                  </a:schemeClr>
                </a:solidFill>
              </a:rPr>
              <a:t>Möglichkeiten</a:t>
            </a:r>
            <a:r>
              <a:rPr lang="de-DE" sz="2000" i="1" u="sng" dirty="0">
                <a:solidFill>
                  <a:schemeClr val="tx1">
                    <a:lumMod val="65000"/>
                    <a:lumOff val="35000"/>
                  </a:schemeClr>
                </a:solidFill>
              </a:rPr>
              <a:t> </a:t>
            </a:r>
            <a:r>
              <a:rPr lang="de-DE" sz="2000" i="1" u="sng" dirty="0" err="1">
                <a:solidFill>
                  <a:schemeClr val="tx1">
                    <a:lumMod val="65000"/>
                    <a:lumOff val="35000"/>
                  </a:schemeClr>
                </a:solidFill>
              </a:rPr>
              <a:t>fertilitätserhaltender</a:t>
            </a:r>
            <a:r>
              <a:rPr lang="de-DE" sz="2000" i="1" u="sng" dirty="0">
                <a:solidFill>
                  <a:schemeClr val="tx1">
                    <a:lumMod val="65000"/>
                    <a:lumOff val="35000"/>
                  </a:schemeClr>
                </a:solidFill>
              </a:rPr>
              <a:t> medizinischer Maßnahmen</a:t>
            </a:r>
            <a:r>
              <a:rPr lang="de-DE" sz="2000" i="1" dirty="0">
                <a:solidFill>
                  <a:schemeClr val="tx1">
                    <a:lumMod val="65000"/>
                    <a:lumOff val="35000"/>
                  </a:schemeClr>
                </a:solidFill>
              </a:rPr>
              <a:t> sollte hierbei hingewiesen und der Zugang zu einer ̈spezialisierten Beratung </a:t>
            </a:r>
            <a:r>
              <a:rPr lang="de-DE" sz="2000" i="1" dirty="0" err="1">
                <a:solidFill>
                  <a:schemeClr val="tx1">
                    <a:lumMod val="65000"/>
                    <a:lumOff val="35000"/>
                  </a:schemeClr>
                </a:solidFill>
              </a:rPr>
              <a:t>ermöglicht</a:t>
            </a:r>
            <a:r>
              <a:rPr lang="de-DE" sz="2000" i="1" dirty="0">
                <a:solidFill>
                  <a:schemeClr val="tx1">
                    <a:lumMod val="65000"/>
                    <a:lumOff val="35000"/>
                  </a:schemeClr>
                </a:solidFill>
              </a:rPr>
              <a:t> werden.“ </a:t>
            </a:r>
          </a:p>
          <a:p>
            <a:pPr marL="635000" indent="-419100">
              <a:spcBef>
                <a:spcPts val="1600"/>
              </a:spcBef>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Indikationsstellung Hormonbehandlung</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25</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40151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79" y="1201003"/>
            <a:ext cx="10515600" cy="4667079"/>
          </a:xfrm>
        </p:spPr>
        <p:txBody>
          <a:bodyPr/>
          <a:lstStyle/>
          <a:p>
            <a:pPr marL="0" indent="0">
              <a:buNone/>
            </a:pPr>
            <a:r>
              <a:rPr lang="de-DE" sz="2000" dirty="0"/>
              <a:t>Indikation für operative Eingriffe zur Genitalangleichung erst nach dem 18. Lebensjahr empfohlen, daher gibt Leitlinie nur Empfehlungen </a:t>
            </a:r>
            <a:r>
              <a:rPr lang="de-DE" sz="2000" dirty="0" err="1"/>
              <a:t>für</a:t>
            </a:r>
            <a:r>
              <a:rPr lang="de-DE" sz="2000" dirty="0"/>
              <a:t> Indikationsstellung </a:t>
            </a:r>
            <a:r>
              <a:rPr lang="de-DE" sz="2000" dirty="0" err="1"/>
              <a:t>für</a:t>
            </a:r>
            <a:r>
              <a:rPr lang="de-DE" sz="2000" dirty="0"/>
              <a:t> geschlechts-angleichende plastisch-chirurgische Eingriffe an der Brust </a:t>
            </a:r>
          </a:p>
          <a:p>
            <a:pPr marL="0" indent="0">
              <a:buNone/>
            </a:pPr>
            <a:endParaRPr lang="de-DE" sz="800" dirty="0">
              <a:solidFill>
                <a:schemeClr val="bg1">
                  <a:lumMod val="50000"/>
                </a:schemeClr>
              </a:solidFill>
            </a:endParaRPr>
          </a:p>
          <a:p>
            <a:pPr marL="0" indent="0">
              <a:buNone/>
            </a:pPr>
            <a:r>
              <a:rPr lang="de-DE" sz="2000" dirty="0">
                <a:solidFill>
                  <a:schemeClr val="bg1">
                    <a:lumMod val="50000"/>
                  </a:schemeClr>
                </a:solidFill>
              </a:rPr>
              <a:t> </a:t>
            </a:r>
            <a:r>
              <a:rPr lang="de-DE" sz="2000" u="sng" dirty="0">
                <a:solidFill>
                  <a:schemeClr val="tx1">
                    <a:lumMod val="65000"/>
                    <a:lumOff val="35000"/>
                  </a:schemeClr>
                </a:solidFill>
              </a:rPr>
              <a:t>Leitlinien-Empfehlungen:</a:t>
            </a:r>
          </a:p>
          <a:p>
            <a:pPr marL="635000" indent="-419100">
              <a:spcBef>
                <a:spcPts val="1600"/>
              </a:spcBef>
              <a:buFont typeface="Symbol" pitchFamily="2" charset="2"/>
              <a:buChar char="-"/>
            </a:pPr>
            <a:r>
              <a:rPr lang="de-DE" sz="2000" i="1" dirty="0">
                <a:solidFill>
                  <a:schemeClr val="tx1">
                    <a:lumMod val="65000"/>
                    <a:lumOff val="35000"/>
                  </a:schemeClr>
                </a:solidFill>
              </a:rPr>
              <a:t>„Die Indikationsstellung einer geschlechtsangleichenden Mastektomie oder operativen Brustverkleinerung [...] soll </a:t>
            </a:r>
            <a:r>
              <a:rPr lang="de-DE" sz="2000" i="1" u="sng" dirty="0">
                <a:solidFill>
                  <a:schemeClr val="tx1">
                    <a:lumMod val="65000"/>
                    <a:lumOff val="35000"/>
                  </a:schemeClr>
                </a:solidFill>
              </a:rPr>
              <a:t>in </a:t>
            </a:r>
            <a:r>
              <a:rPr lang="de-DE" sz="2000" i="1" u="sng" dirty="0" err="1">
                <a:solidFill>
                  <a:schemeClr val="tx1">
                    <a:lumMod val="65000"/>
                    <a:lumOff val="35000"/>
                  </a:schemeClr>
                </a:solidFill>
              </a:rPr>
              <a:t>interdisziplinärer</a:t>
            </a:r>
            <a:r>
              <a:rPr lang="de-DE" sz="2000" i="1" u="sng" dirty="0">
                <a:solidFill>
                  <a:schemeClr val="tx1">
                    <a:lumMod val="65000"/>
                    <a:lumOff val="35000"/>
                  </a:schemeClr>
                </a:solidFill>
              </a:rPr>
              <a:t> Kooperation</a:t>
            </a:r>
            <a:r>
              <a:rPr lang="de-DE" sz="2000" i="1" dirty="0">
                <a:solidFill>
                  <a:schemeClr val="tx1">
                    <a:lumMod val="65000"/>
                    <a:lumOff val="35000"/>
                  </a:schemeClr>
                </a:solidFill>
              </a:rPr>
              <a:t> erfolgen.“ („erfahrene psychiatrisch-psychotherapeutische Fachperson“, „erfahrene Fachperson aus der operativen Medizin“)</a:t>
            </a:r>
          </a:p>
          <a:p>
            <a:pPr marL="635000" indent="-419100">
              <a:spcBef>
                <a:spcPts val="1600"/>
              </a:spcBef>
              <a:buFont typeface="Symbol" pitchFamily="2" charset="2"/>
              <a:buChar char="-"/>
            </a:pPr>
            <a:r>
              <a:rPr lang="de-DE" sz="2000" i="1" dirty="0">
                <a:solidFill>
                  <a:schemeClr val="tx1">
                    <a:lumMod val="65000"/>
                    <a:lumOff val="35000"/>
                  </a:schemeClr>
                </a:solidFill>
              </a:rPr>
              <a:t>„Voraussetzung </a:t>
            </a:r>
            <a:r>
              <a:rPr lang="de-DE" sz="2000" i="1" dirty="0" err="1">
                <a:solidFill>
                  <a:schemeClr val="tx1">
                    <a:lumMod val="65000"/>
                    <a:lumOff val="35000"/>
                  </a:schemeClr>
                </a:solidFill>
              </a:rPr>
              <a:t>für</a:t>
            </a:r>
            <a:r>
              <a:rPr lang="de-DE" sz="2000" i="1" dirty="0">
                <a:solidFill>
                  <a:schemeClr val="tx1">
                    <a:lumMod val="65000"/>
                    <a:lumOff val="35000"/>
                  </a:schemeClr>
                </a:solidFill>
              </a:rPr>
              <a:t> die Indikation [...] soll das Vorliegen einer </a:t>
            </a:r>
            <a:r>
              <a:rPr lang="de-DE" sz="2000" i="1" u="sng" dirty="0">
                <a:solidFill>
                  <a:schemeClr val="tx1">
                    <a:lumMod val="65000"/>
                    <a:lumOff val="35000"/>
                  </a:schemeClr>
                </a:solidFill>
              </a:rPr>
              <a:t>seit mehreren Jahren stabilen/persistierenden GI</a:t>
            </a:r>
            <a:r>
              <a:rPr lang="de-DE" sz="2000" i="1" dirty="0">
                <a:solidFill>
                  <a:schemeClr val="tx1">
                    <a:lumMod val="65000"/>
                    <a:lumOff val="35000"/>
                  </a:schemeClr>
                </a:solidFill>
              </a:rPr>
              <a:t> mit </a:t>
            </a:r>
            <a:r>
              <a:rPr lang="de-DE" sz="2000" i="1" dirty="0" err="1">
                <a:solidFill>
                  <a:schemeClr val="tx1">
                    <a:lumMod val="65000"/>
                    <a:lumOff val="35000"/>
                  </a:schemeClr>
                </a:solidFill>
              </a:rPr>
              <a:t>geschlechtsdysphorischem</a:t>
            </a:r>
            <a:r>
              <a:rPr lang="de-DE" sz="2000" i="1" dirty="0">
                <a:solidFill>
                  <a:schemeClr val="tx1">
                    <a:lumMod val="65000"/>
                    <a:lumOff val="35000"/>
                  </a:schemeClr>
                </a:solidFill>
              </a:rPr>
              <a:t> Leidensdruck verbunden mit dem klaren Wunsch nach einer </a:t>
            </a:r>
            <a:r>
              <a:rPr lang="de-DE" sz="2000" i="1" dirty="0" err="1">
                <a:solidFill>
                  <a:schemeClr val="tx1">
                    <a:lumMod val="65000"/>
                    <a:lumOff val="35000"/>
                  </a:schemeClr>
                </a:solidFill>
              </a:rPr>
              <a:t>Veränderung</a:t>
            </a:r>
            <a:r>
              <a:rPr lang="de-DE" sz="2000" i="1" dirty="0">
                <a:solidFill>
                  <a:schemeClr val="tx1">
                    <a:lumMod val="65000"/>
                    <a:lumOff val="35000"/>
                  </a:schemeClr>
                </a:solidFill>
              </a:rPr>
              <a:t> des zu operierenden Organs sein.“ </a:t>
            </a:r>
          </a:p>
          <a:p>
            <a:pPr marL="12700" indent="0">
              <a:spcBef>
                <a:spcPts val="1600"/>
              </a:spcBef>
              <a:buNone/>
            </a:pPr>
            <a:r>
              <a:rPr lang="de-DE" sz="2000" dirty="0"/>
              <a:t>Keine Empfehlung für nicht-binäre Jugendliche. Sonstige Empfehlungen analog zu Hormonbehandlung (u.a. soziale Erprobung, Urteilsfähigkeit, Risiko-Nutzen-Abwägung)</a:t>
            </a:r>
          </a:p>
          <a:p>
            <a:pPr marL="635000" indent="-419100">
              <a:spcBef>
                <a:spcPts val="1600"/>
              </a:spcBef>
              <a:buFont typeface="Symbol" pitchFamily="2" charset="2"/>
              <a:buChar char="-"/>
            </a:pPr>
            <a:endParaRPr lang="de-DE" sz="2000" i="1" dirty="0">
              <a:solidFill>
                <a:schemeClr val="tx1">
                  <a:lumMod val="65000"/>
                  <a:lumOff val="35000"/>
                </a:schemeClr>
              </a:solidFill>
            </a:endParaRPr>
          </a:p>
          <a:p>
            <a:pPr marL="635000" indent="-419100">
              <a:spcBef>
                <a:spcPts val="1600"/>
              </a:spcBef>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Leitlinie: Indikationsstellung Operationen</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26</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34742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C491EF8-4426-C5EF-0316-FEAF2775FE8D}"/>
              </a:ext>
            </a:extLst>
          </p:cNvPr>
          <p:cNvPicPr>
            <a:picLocks noChangeAspect="1"/>
          </p:cNvPicPr>
          <p:nvPr/>
        </p:nvPicPr>
        <p:blipFill rotWithShape="1">
          <a:blip r:embed="rId5"/>
          <a:srcRect l="4723" r="3421"/>
          <a:stretch/>
        </p:blipFill>
        <p:spPr>
          <a:xfrm>
            <a:off x="8857397" y="1873133"/>
            <a:ext cx="2910477" cy="3111734"/>
          </a:xfrm>
          <a:prstGeom prst="rect">
            <a:avLst/>
          </a:prstGeom>
        </p:spPr>
      </p:pic>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96235" y="1364777"/>
            <a:ext cx="8571325" cy="4908494"/>
          </a:xfrm>
        </p:spPr>
        <p:txBody>
          <a:bodyPr/>
          <a:lstStyle/>
          <a:p>
            <a:pPr marL="0" indent="0">
              <a:lnSpc>
                <a:spcPct val="130000"/>
              </a:lnSpc>
              <a:buNone/>
            </a:pPr>
            <a:r>
              <a:rPr lang="de-DE" sz="2000" dirty="0"/>
              <a:t>Kooperation zwischen der </a:t>
            </a:r>
            <a:r>
              <a:rPr lang="de-DE" sz="2000" b="1" dirty="0"/>
              <a:t>Universitätsklinik für Kinderheilkunde</a:t>
            </a:r>
            <a:r>
              <a:rPr lang="de-DE" sz="2000" dirty="0"/>
              <a:t> mit</a:t>
            </a:r>
          </a:p>
          <a:p>
            <a:pPr marL="517525" lvl="1" indent="-342900">
              <a:lnSpc>
                <a:spcPct val="130000"/>
              </a:lnSpc>
              <a:spcAft>
                <a:spcPts val="0"/>
              </a:spcAft>
              <a:buClr>
                <a:schemeClr val="tx1"/>
              </a:buClr>
            </a:pPr>
            <a:r>
              <a:rPr lang="de-DE" sz="2000" dirty="0"/>
              <a:t>Kinder- und Jugendpsychosomatik</a:t>
            </a:r>
          </a:p>
          <a:p>
            <a:pPr marL="517525" lvl="1" indent="-342900">
              <a:lnSpc>
                <a:spcPct val="130000"/>
              </a:lnSpc>
              <a:spcAft>
                <a:spcPts val="0"/>
              </a:spcAft>
              <a:buClr>
                <a:schemeClr val="tx1"/>
              </a:buClr>
            </a:pPr>
            <a:r>
              <a:rPr lang="de-DE" sz="2000" dirty="0"/>
              <a:t>Pädiatrischer Endokrinologie </a:t>
            </a:r>
          </a:p>
          <a:p>
            <a:pPr marL="0" indent="0">
              <a:lnSpc>
                <a:spcPct val="130000"/>
              </a:lnSpc>
              <a:spcBef>
                <a:spcPts val="400"/>
              </a:spcBef>
              <a:spcAft>
                <a:spcPts val="600"/>
              </a:spcAft>
              <a:buNone/>
            </a:pPr>
            <a:r>
              <a:rPr lang="de-DE" sz="2000" dirty="0"/>
              <a:t>und der </a:t>
            </a:r>
            <a:r>
              <a:rPr lang="de-DE" sz="2000" b="1" dirty="0"/>
              <a:t>Universitätsklinik für Kinder- und Jugendpsychiatrie </a:t>
            </a:r>
            <a:br>
              <a:rPr lang="de-DE" sz="2000" b="1" dirty="0"/>
            </a:br>
            <a:r>
              <a:rPr lang="de-DE" sz="2000" b="1" dirty="0"/>
              <a:t>und Psychotherapie</a:t>
            </a:r>
            <a:r>
              <a:rPr lang="de-DE" sz="2000" dirty="0"/>
              <a:t> der Universitären Psychiatrischen Dienste </a:t>
            </a:r>
            <a:endParaRPr lang="de-DE" sz="2000" b="1" dirty="0"/>
          </a:p>
          <a:p>
            <a:pPr marL="0" indent="0">
              <a:lnSpc>
                <a:spcPct val="130000"/>
              </a:lnSpc>
              <a:buNone/>
            </a:pPr>
            <a:r>
              <a:rPr lang="de-DE" sz="2000" b="1" dirty="0"/>
              <a:t>Angebot: </a:t>
            </a:r>
          </a:p>
          <a:p>
            <a:pPr marL="0" indent="0">
              <a:lnSpc>
                <a:spcPct val="130000"/>
              </a:lnSpc>
              <a:spcBef>
                <a:spcPts val="400"/>
              </a:spcBef>
              <a:buNone/>
            </a:pPr>
            <a:r>
              <a:rPr lang="de-DE" sz="2000" dirty="0"/>
              <a:t>Ambulante Diagnostik und Therapie für Kinder und Jugendliche bis zum Alter von 17 Jahren mit dem Wunsch, einem anderen als dem bei Geburt zugewiesenen Geschlecht anzugehören (Trans*-Jugendliche), insbesondere bei einem Wunsch nach Pubertätsverzögerung oder körperlicher Geschlechtsangleichung</a:t>
            </a:r>
          </a:p>
          <a:p>
            <a:pPr marL="0" indent="0">
              <a:buNone/>
            </a:pPr>
            <a:endParaRPr lang="de-DE" sz="2000" dirty="0"/>
          </a:p>
          <a:p>
            <a:pPr>
              <a:buFont typeface="Symbol" pitchFamily="2" charset="2"/>
              <a:buChar char="-"/>
            </a:pPr>
            <a:endParaRPr lang="de-DE" sz="2000" dirty="0"/>
          </a:p>
          <a:p>
            <a:pPr>
              <a:buFont typeface="Symbol" pitchFamily="2" charset="2"/>
              <a:buChar char="-"/>
            </a:pPr>
            <a:endParaRPr lang="de-DE" sz="2000" dirty="0"/>
          </a:p>
          <a:p>
            <a:pPr marL="342900" indent="-3429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Sprechstunde Geschlechtsidentität Bern</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27</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3939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1120121" cy="749575"/>
          </a:xfrm>
        </p:spPr>
        <p:txBody>
          <a:bodyPr/>
          <a:lstStyle/>
          <a:p>
            <a:r>
              <a:rPr lang="de-DE" sz="3600" dirty="0"/>
              <a:t>Sprechstunde Geschlechtsidentität Bern</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28</a:t>
            </a:fld>
            <a:endParaRPr lang="de-CH" dirty="0"/>
          </a:p>
        </p:txBody>
      </p:sp>
      <p:pic>
        <p:nvPicPr>
          <p:cNvPr id="1028" name="Picture 4" descr="page97image1599485504">
            <a:extLst>
              <a:ext uri="{FF2B5EF4-FFF2-40B4-BE49-F238E27FC236}">
                <a16:creationId xmlns:a16="http://schemas.microsoft.com/office/drawing/2014/main" id="{549AE403-DDB2-07B0-D5E4-5395BEB36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82575"/>
            <a:ext cx="5765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rankenhaus-Design-Illustrationsvektor, schwarzer Umriss editierbar.">
            <a:extLst>
              <a:ext uri="{FF2B5EF4-FFF2-40B4-BE49-F238E27FC236}">
                <a16:creationId xmlns:a16="http://schemas.microsoft.com/office/drawing/2014/main" id="{2D5EE449-A921-0579-FBAB-73E99C5A5B9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73" t="17322" r="14511" b="21111"/>
          <a:stretch/>
        </p:blipFill>
        <p:spPr bwMode="auto">
          <a:xfrm>
            <a:off x="1952437" y="1540945"/>
            <a:ext cx="1793380" cy="1556982"/>
          </a:xfrm>
          <a:prstGeom prst="rect">
            <a:avLst/>
          </a:prstGeom>
          <a:blipFill>
            <a:blip r:embed="rId7"/>
            <a:tile tx="0" ty="0" sx="100000" sy="100000" flip="none" algn="tl"/>
          </a:blipFill>
        </p:spPr>
      </p:pic>
      <p:sp>
        <p:nvSpPr>
          <p:cNvPr id="9" name="Textfeld 8">
            <a:extLst>
              <a:ext uri="{FF2B5EF4-FFF2-40B4-BE49-F238E27FC236}">
                <a16:creationId xmlns:a16="http://schemas.microsoft.com/office/drawing/2014/main" id="{2D524028-9BCD-610A-F3A0-2180B46C0D4F}"/>
              </a:ext>
            </a:extLst>
          </p:cNvPr>
          <p:cNvSpPr txBox="1"/>
          <p:nvPr/>
        </p:nvSpPr>
        <p:spPr>
          <a:xfrm>
            <a:off x="1901257" y="3206905"/>
            <a:ext cx="1860228"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00" b="1" i="0" u="none" strike="noStrike" kern="0" cap="none" spc="0" normalizeH="0" baseline="0" noProof="0" dirty="0">
                <a:ln>
                  <a:noFill/>
                </a:ln>
                <a:solidFill>
                  <a:prstClr val="black"/>
                </a:solidFill>
                <a:effectLst/>
                <a:uLnTx/>
                <a:uFillTx/>
              </a:rPr>
              <a:t>Kinderklinik</a:t>
            </a:r>
          </a:p>
          <a:p>
            <a:pPr marL="0" marR="0" lvl="0" indent="0" algn="ctr" defTabSz="914400" eaLnBrk="1" fontAlgn="auto" latinLnBrk="0" hangingPunct="1">
              <a:lnSpc>
                <a:spcPct val="100000"/>
              </a:lnSpc>
              <a:spcBef>
                <a:spcPts val="0"/>
              </a:spcBef>
              <a:spcAft>
                <a:spcPts val="0"/>
              </a:spcAft>
              <a:buClrTx/>
              <a:buSzTx/>
              <a:buFontTx/>
              <a:buNone/>
              <a:tabLst/>
              <a:defRPr/>
            </a:pPr>
            <a:r>
              <a:rPr lang="de-DE" sz="1500" b="1" kern="0" dirty="0">
                <a:solidFill>
                  <a:prstClr val="black"/>
                </a:solidFill>
              </a:rPr>
              <a:t>Insel</a:t>
            </a:r>
            <a:endParaRPr kumimoji="0" lang="de-DE" sz="1500" b="0" i="0" u="none" strike="noStrike" kern="0" cap="none" spc="0" normalizeH="0" baseline="0" noProof="0" dirty="0">
              <a:ln>
                <a:noFill/>
              </a:ln>
              <a:solidFill>
                <a:prstClr val="black"/>
              </a:solidFill>
              <a:effectLst/>
              <a:uLnTx/>
              <a:uFillTx/>
            </a:endParaRPr>
          </a:p>
        </p:txBody>
      </p:sp>
      <p:pic>
        <p:nvPicPr>
          <p:cNvPr id="12" name="Picture 2" descr="Krankenhaus-Design-Illustrationsvektor, schwarzer Umriss editierbar.">
            <a:extLst>
              <a:ext uri="{FF2B5EF4-FFF2-40B4-BE49-F238E27FC236}">
                <a16:creationId xmlns:a16="http://schemas.microsoft.com/office/drawing/2014/main" id="{7C090C22-D70D-EECA-0C3F-5A5E3A80206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73" t="17322" r="14511" b="21111"/>
          <a:stretch/>
        </p:blipFill>
        <p:spPr bwMode="auto">
          <a:xfrm>
            <a:off x="8580746" y="1431968"/>
            <a:ext cx="1793380" cy="15569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A39ECB67-4A6D-1ACD-20D7-654F64ACD423}"/>
              </a:ext>
            </a:extLst>
          </p:cNvPr>
          <p:cNvSpPr txBox="1"/>
          <p:nvPr/>
        </p:nvSpPr>
        <p:spPr>
          <a:xfrm>
            <a:off x="8546367" y="3050374"/>
            <a:ext cx="1941474" cy="7848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00" b="1" i="0" u="none" strike="noStrike" kern="0" cap="none" spc="0" normalizeH="0" baseline="0" noProof="0" dirty="0">
                <a:ln>
                  <a:noFill/>
                </a:ln>
                <a:solidFill>
                  <a:prstClr val="black"/>
                </a:solidFill>
                <a:effectLst/>
                <a:uLnTx/>
                <a:uFillTx/>
              </a:rPr>
              <a:t>Kinder- und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00" b="1" i="0" u="none" strike="noStrike" kern="0" cap="none" spc="0" normalizeH="0" baseline="0" noProof="0" dirty="0">
                <a:ln>
                  <a:noFill/>
                </a:ln>
                <a:solidFill>
                  <a:prstClr val="black"/>
                </a:solidFill>
                <a:effectLst/>
                <a:uLnTx/>
                <a:uFillTx/>
              </a:rPr>
              <a:t>Jugendpsychiatrie</a:t>
            </a:r>
          </a:p>
          <a:p>
            <a:pPr marL="0" marR="0" lvl="0" indent="0" algn="ctr" defTabSz="914400" eaLnBrk="1" fontAlgn="auto" latinLnBrk="0" hangingPunct="1">
              <a:lnSpc>
                <a:spcPct val="100000"/>
              </a:lnSpc>
              <a:spcBef>
                <a:spcPts val="0"/>
              </a:spcBef>
              <a:spcAft>
                <a:spcPts val="0"/>
              </a:spcAft>
              <a:buClrTx/>
              <a:buSzTx/>
              <a:buFontTx/>
              <a:buNone/>
              <a:tabLst/>
              <a:defRPr/>
            </a:pPr>
            <a:r>
              <a:rPr lang="de-DE" sz="1500" b="1" kern="0" dirty="0">
                <a:solidFill>
                  <a:prstClr val="black"/>
                </a:solidFill>
              </a:rPr>
              <a:t>UPD</a:t>
            </a:r>
            <a:r>
              <a:rPr kumimoji="0" lang="de-DE" sz="1500" b="1" i="0" u="none" strike="noStrike" kern="0" cap="none" spc="0" normalizeH="0" baseline="0" noProof="0" dirty="0">
                <a:ln>
                  <a:noFill/>
                </a:ln>
                <a:solidFill>
                  <a:prstClr val="black"/>
                </a:solidFill>
                <a:effectLst/>
                <a:uLnTx/>
                <a:uFillTx/>
              </a:rPr>
              <a:t> </a:t>
            </a:r>
            <a:endParaRPr kumimoji="0" lang="de-DE" sz="1500" b="0" i="0" u="none" strike="noStrike" kern="0" cap="none" spc="0" normalizeH="0" baseline="0" noProof="0" dirty="0">
              <a:ln>
                <a:noFill/>
              </a:ln>
              <a:solidFill>
                <a:prstClr val="black"/>
              </a:solidFill>
              <a:effectLst/>
              <a:uLnTx/>
              <a:uFillTx/>
            </a:endParaRPr>
          </a:p>
        </p:txBody>
      </p:sp>
      <p:sp>
        <p:nvSpPr>
          <p:cNvPr id="14" name="Abgerundetes Rechteck 16">
            <a:extLst>
              <a:ext uri="{FF2B5EF4-FFF2-40B4-BE49-F238E27FC236}">
                <a16:creationId xmlns:a16="http://schemas.microsoft.com/office/drawing/2014/main" id="{15AF084E-0E10-F36F-34AE-760324FC28A4}"/>
              </a:ext>
            </a:extLst>
          </p:cNvPr>
          <p:cNvSpPr/>
          <p:nvPr/>
        </p:nvSpPr>
        <p:spPr>
          <a:xfrm>
            <a:off x="1784112" y="3821830"/>
            <a:ext cx="2038907" cy="642923"/>
          </a:xfrm>
          <a:prstGeom prst="roundRect">
            <a:avLst/>
          </a:prstGeom>
          <a:solidFill>
            <a:srgbClr val="5294B4">
              <a:lumMod val="60000"/>
              <a:lumOff val="40000"/>
            </a:srgbClr>
          </a:solidFill>
          <a:ln w="12700" cap="flat" cmpd="sng" algn="ctr">
            <a:solidFill>
              <a:srgbClr val="66827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prstClr val="black"/>
                </a:solidFill>
                <a:effectLst/>
                <a:uLnTx/>
                <a:uFillTx/>
                <a:latin typeface="Arial"/>
                <a:ea typeface="+mn-ea"/>
                <a:cs typeface="+mn-cs"/>
              </a:rPr>
              <a:t>Kinder- und Jugendpsycho-</a:t>
            </a:r>
            <a:r>
              <a:rPr kumimoji="0" lang="de-DE" sz="1400" b="1" i="0" u="none" strike="noStrike" kern="0" cap="none" spc="0" normalizeH="0" baseline="0" noProof="0" dirty="0" err="1">
                <a:ln>
                  <a:noFill/>
                </a:ln>
                <a:solidFill>
                  <a:prstClr val="black"/>
                </a:solidFill>
                <a:effectLst/>
                <a:uLnTx/>
                <a:uFillTx/>
                <a:latin typeface="Arial"/>
                <a:ea typeface="+mn-ea"/>
                <a:cs typeface="+mn-cs"/>
              </a:rPr>
              <a:t>somatik</a:t>
            </a:r>
            <a:endParaRPr kumimoji="0" lang="de-DE" sz="1400" b="1" i="0" u="none" strike="noStrike" kern="0" cap="none" spc="0" normalizeH="0" baseline="0" noProof="0" dirty="0">
              <a:ln>
                <a:noFill/>
              </a:ln>
              <a:solidFill>
                <a:prstClr val="black"/>
              </a:solidFill>
              <a:effectLst/>
              <a:uLnTx/>
              <a:uFillTx/>
              <a:latin typeface="Arial"/>
              <a:ea typeface="+mn-ea"/>
              <a:cs typeface="+mn-cs"/>
            </a:endParaRPr>
          </a:p>
        </p:txBody>
      </p:sp>
      <p:sp>
        <p:nvSpPr>
          <p:cNvPr id="15" name="Abgerundetes Rechteck 17">
            <a:extLst>
              <a:ext uri="{FF2B5EF4-FFF2-40B4-BE49-F238E27FC236}">
                <a16:creationId xmlns:a16="http://schemas.microsoft.com/office/drawing/2014/main" id="{7E13DECD-C628-7F92-9A51-93B5366AEB00}"/>
              </a:ext>
            </a:extLst>
          </p:cNvPr>
          <p:cNvSpPr/>
          <p:nvPr/>
        </p:nvSpPr>
        <p:spPr>
          <a:xfrm>
            <a:off x="1784111" y="4717068"/>
            <a:ext cx="2038907" cy="313174"/>
          </a:xfrm>
          <a:prstGeom prst="roundRect">
            <a:avLst/>
          </a:prstGeom>
          <a:solidFill>
            <a:srgbClr val="5294B4">
              <a:lumMod val="60000"/>
              <a:lumOff val="40000"/>
            </a:srgbClr>
          </a:solidFill>
          <a:ln w="12700" cap="flat" cmpd="sng" algn="ctr">
            <a:solidFill>
              <a:srgbClr val="66827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Arial"/>
                <a:ea typeface="+mn-ea"/>
                <a:cs typeface="+mn-cs"/>
              </a:rPr>
              <a:t>Erstgespräch</a:t>
            </a:r>
          </a:p>
        </p:txBody>
      </p:sp>
      <p:sp>
        <p:nvSpPr>
          <p:cNvPr id="16" name="Oval 18">
            <a:extLst>
              <a:ext uri="{FF2B5EF4-FFF2-40B4-BE49-F238E27FC236}">
                <a16:creationId xmlns:a16="http://schemas.microsoft.com/office/drawing/2014/main" id="{A0BA60DC-A896-0F90-2F23-0424F1F4540D}"/>
              </a:ext>
            </a:extLst>
          </p:cNvPr>
          <p:cNvSpPr/>
          <p:nvPr/>
        </p:nvSpPr>
        <p:spPr>
          <a:xfrm>
            <a:off x="5417899" y="2941992"/>
            <a:ext cx="1393232" cy="642922"/>
          </a:xfrm>
          <a:prstGeom prst="ellipse">
            <a:avLst/>
          </a:prstGeom>
          <a:solidFill>
            <a:srgbClr val="CFC43C">
              <a:lumMod val="20000"/>
              <a:lumOff val="80000"/>
            </a:srgbClr>
          </a:solidFill>
          <a:ln w="12700" cap="flat" cmpd="sng" algn="ctr">
            <a:solidFill>
              <a:srgbClr val="668271">
                <a:shade val="15000"/>
              </a:srgbClr>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00" b="0" i="0" u="none" strike="noStrike" kern="0" cap="none" spc="0" normalizeH="0" baseline="0" noProof="0" dirty="0">
                <a:ln>
                  <a:noFill/>
                </a:ln>
                <a:solidFill>
                  <a:sysClr val="windowText" lastClr="000000"/>
                </a:solidFill>
                <a:effectLst/>
                <a:uLnTx/>
                <a:uFillTx/>
                <a:latin typeface="Arial"/>
                <a:ea typeface="+mn-ea"/>
                <a:cs typeface="+mn-cs"/>
              </a:rPr>
              <a:t>Beratungs-stellen</a:t>
            </a:r>
          </a:p>
        </p:txBody>
      </p:sp>
      <p:sp>
        <p:nvSpPr>
          <p:cNvPr id="17" name="Oval 19">
            <a:extLst>
              <a:ext uri="{FF2B5EF4-FFF2-40B4-BE49-F238E27FC236}">
                <a16:creationId xmlns:a16="http://schemas.microsoft.com/office/drawing/2014/main" id="{73800EA8-4A33-F233-C2DC-80825E15DA34}"/>
              </a:ext>
            </a:extLst>
          </p:cNvPr>
          <p:cNvSpPr/>
          <p:nvPr/>
        </p:nvSpPr>
        <p:spPr>
          <a:xfrm>
            <a:off x="6149466" y="2059699"/>
            <a:ext cx="2037757" cy="877380"/>
          </a:xfrm>
          <a:prstGeom prst="ellipse">
            <a:avLst/>
          </a:prstGeom>
          <a:solidFill>
            <a:srgbClr val="CFC43C">
              <a:lumMod val="20000"/>
              <a:lumOff val="80000"/>
            </a:srgbClr>
          </a:solidFill>
          <a:ln w="12700" cap="flat" cmpd="sng" algn="ctr">
            <a:solidFill>
              <a:srgbClr val="66827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00" b="0" i="0" u="none" strike="noStrike" kern="0" cap="none" spc="0" normalizeH="0" baseline="0" noProof="0" dirty="0">
                <a:ln>
                  <a:noFill/>
                </a:ln>
                <a:solidFill>
                  <a:sysClr val="windowText" lastClr="000000"/>
                </a:solidFill>
                <a:effectLst/>
                <a:uLnTx/>
                <a:uFillTx/>
                <a:latin typeface="Arial"/>
                <a:ea typeface="+mn-ea"/>
                <a:cs typeface="+mn-cs"/>
              </a:rPr>
              <a:t>Niedergelassene </a:t>
            </a:r>
            <a:r>
              <a:rPr kumimoji="0" lang="de-DE" sz="1300" b="0" i="0" u="none" strike="noStrike" kern="0" cap="none" spc="0" normalizeH="0" baseline="0" noProof="0" dirty="0" err="1">
                <a:ln>
                  <a:noFill/>
                </a:ln>
                <a:solidFill>
                  <a:sysClr val="windowText" lastClr="000000"/>
                </a:solidFill>
                <a:effectLst/>
                <a:uLnTx/>
                <a:uFillTx/>
                <a:latin typeface="Arial"/>
                <a:ea typeface="+mn-ea"/>
                <a:cs typeface="+mn-cs"/>
              </a:rPr>
              <a:t>Ärzt</a:t>
            </a:r>
            <a:r>
              <a:rPr kumimoji="0" lang="de-DE" sz="1300" b="0" i="0" u="none" strike="noStrike" kern="0" cap="none" spc="0" normalizeH="0" baseline="0" noProof="0" dirty="0">
                <a:ln>
                  <a:noFill/>
                </a:ln>
                <a:solidFill>
                  <a:sysClr val="windowText" lastClr="000000"/>
                </a:solidFill>
                <a:effectLst/>
                <a:uLnTx/>
                <a:uFillTx/>
                <a:latin typeface="Arial"/>
                <a:ea typeface="+mn-ea"/>
                <a:cs typeface="+mn-cs"/>
              </a:rPr>
              <a:t>*innen/ Therapeut*innen</a:t>
            </a:r>
          </a:p>
        </p:txBody>
      </p:sp>
      <p:sp>
        <p:nvSpPr>
          <p:cNvPr id="18" name="Oval 20">
            <a:extLst>
              <a:ext uri="{FF2B5EF4-FFF2-40B4-BE49-F238E27FC236}">
                <a16:creationId xmlns:a16="http://schemas.microsoft.com/office/drawing/2014/main" id="{42DE781F-8990-027C-AAB8-26E975556954}"/>
              </a:ext>
            </a:extLst>
          </p:cNvPr>
          <p:cNvSpPr/>
          <p:nvPr/>
        </p:nvSpPr>
        <p:spPr>
          <a:xfrm>
            <a:off x="4411301" y="1935573"/>
            <a:ext cx="1513284" cy="642922"/>
          </a:xfrm>
          <a:prstGeom prst="ellipse">
            <a:avLst/>
          </a:prstGeom>
          <a:solidFill>
            <a:srgbClr val="CFC43C">
              <a:lumMod val="20000"/>
              <a:lumOff val="80000"/>
            </a:srgbClr>
          </a:solidFill>
          <a:ln w="12700" cap="flat" cmpd="sng" algn="ctr">
            <a:solidFill>
              <a:srgbClr val="66827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00" b="0" i="0" u="none" strike="noStrike" kern="0" cap="none" spc="0" normalizeH="0" baseline="0" noProof="0" dirty="0">
                <a:ln>
                  <a:noFill/>
                </a:ln>
                <a:solidFill>
                  <a:sysClr val="windowText" lastClr="000000"/>
                </a:solidFill>
                <a:effectLst/>
                <a:uLnTx/>
                <a:uFillTx/>
                <a:latin typeface="Arial"/>
                <a:ea typeface="+mn-ea"/>
                <a:cs typeface="+mn-cs"/>
              </a:rPr>
              <a:t>Erziehungs-beratung</a:t>
            </a:r>
          </a:p>
        </p:txBody>
      </p:sp>
      <p:sp>
        <p:nvSpPr>
          <p:cNvPr id="19" name="Oval 21">
            <a:extLst>
              <a:ext uri="{FF2B5EF4-FFF2-40B4-BE49-F238E27FC236}">
                <a16:creationId xmlns:a16="http://schemas.microsoft.com/office/drawing/2014/main" id="{73B15035-A76A-A294-FE59-2A90BBC2EA4C}"/>
              </a:ext>
            </a:extLst>
          </p:cNvPr>
          <p:cNvSpPr/>
          <p:nvPr/>
        </p:nvSpPr>
        <p:spPr>
          <a:xfrm>
            <a:off x="5742502" y="1600540"/>
            <a:ext cx="1132637" cy="427215"/>
          </a:xfrm>
          <a:prstGeom prst="ellipse">
            <a:avLst/>
          </a:prstGeom>
          <a:solidFill>
            <a:srgbClr val="CFC43C">
              <a:lumMod val="20000"/>
              <a:lumOff val="80000"/>
            </a:srgbClr>
          </a:solidFill>
          <a:ln w="12700" cap="flat" cmpd="sng" algn="ctr">
            <a:solidFill>
              <a:srgbClr val="66827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20" name="Oval 22">
            <a:extLst>
              <a:ext uri="{FF2B5EF4-FFF2-40B4-BE49-F238E27FC236}">
                <a16:creationId xmlns:a16="http://schemas.microsoft.com/office/drawing/2014/main" id="{92910D87-4023-A098-955D-9FAB762367AE}"/>
              </a:ext>
            </a:extLst>
          </p:cNvPr>
          <p:cNvSpPr/>
          <p:nvPr/>
        </p:nvSpPr>
        <p:spPr>
          <a:xfrm>
            <a:off x="7230165" y="1625106"/>
            <a:ext cx="726007" cy="296499"/>
          </a:xfrm>
          <a:prstGeom prst="ellipse">
            <a:avLst/>
          </a:prstGeom>
          <a:solidFill>
            <a:srgbClr val="CFC43C">
              <a:lumMod val="20000"/>
              <a:lumOff val="80000"/>
            </a:srgbClr>
          </a:solidFill>
          <a:ln w="12700" cap="flat" cmpd="sng" algn="ctr">
            <a:solidFill>
              <a:srgbClr val="66827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cxnSp>
        <p:nvCxnSpPr>
          <p:cNvPr id="21" name="Gerade Verbindung mit Pfeil 20">
            <a:extLst>
              <a:ext uri="{FF2B5EF4-FFF2-40B4-BE49-F238E27FC236}">
                <a16:creationId xmlns:a16="http://schemas.microsoft.com/office/drawing/2014/main" id="{5F5C7E39-D060-4948-912C-44E2B0036632}"/>
              </a:ext>
            </a:extLst>
          </p:cNvPr>
          <p:cNvCxnSpPr>
            <a:cxnSpLocks/>
            <a:stCxn id="18" idx="4"/>
          </p:cNvCxnSpPr>
          <p:nvPr/>
        </p:nvCxnSpPr>
        <p:spPr>
          <a:xfrm flipH="1">
            <a:off x="3640608" y="2578495"/>
            <a:ext cx="1527335" cy="1251548"/>
          </a:xfrm>
          <a:prstGeom prst="straightConnector1">
            <a:avLst/>
          </a:prstGeom>
          <a:noFill/>
          <a:ln w="6350" cap="flat" cmpd="sng" algn="ctr">
            <a:solidFill>
              <a:sysClr val="windowText" lastClr="000000"/>
            </a:solidFill>
            <a:prstDash val="solid"/>
            <a:miter lim="800000"/>
            <a:tailEnd type="triangle"/>
          </a:ln>
          <a:effectLst/>
        </p:spPr>
      </p:cxnSp>
      <p:cxnSp>
        <p:nvCxnSpPr>
          <p:cNvPr id="22" name="Gerade Verbindung mit Pfeil 21">
            <a:extLst>
              <a:ext uri="{FF2B5EF4-FFF2-40B4-BE49-F238E27FC236}">
                <a16:creationId xmlns:a16="http://schemas.microsoft.com/office/drawing/2014/main" id="{815CD652-B9C1-DA20-B511-24557E3ADBAB}"/>
              </a:ext>
            </a:extLst>
          </p:cNvPr>
          <p:cNvCxnSpPr>
            <a:cxnSpLocks/>
            <a:stCxn id="16" idx="3"/>
            <a:endCxn id="14" idx="3"/>
          </p:cNvCxnSpPr>
          <p:nvPr/>
        </p:nvCxnSpPr>
        <p:spPr>
          <a:xfrm flipH="1">
            <a:off x="3823019" y="3490760"/>
            <a:ext cx="1798914" cy="652532"/>
          </a:xfrm>
          <a:prstGeom prst="straightConnector1">
            <a:avLst/>
          </a:prstGeom>
          <a:noFill/>
          <a:ln w="6350" cap="flat" cmpd="sng" algn="ctr">
            <a:solidFill>
              <a:sysClr val="windowText" lastClr="000000"/>
            </a:solidFill>
            <a:prstDash val="solid"/>
            <a:miter lim="800000"/>
            <a:tailEnd type="triangle"/>
          </a:ln>
          <a:effectLst/>
        </p:spPr>
      </p:cxnSp>
      <p:sp>
        <p:nvSpPr>
          <p:cNvPr id="23" name="Achteck 22">
            <a:extLst>
              <a:ext uri="{FF2B5EF4-FFF2-40B4-BE49-F238E27FC236}">
                <a16:creationId xmlns:a16="http://schemas.microsoft.com/office/drawing/2014/main" id="{577E0364-A9A7-8583-BD88-A696315E4F8C}"/>
              </a:ext>
            </a:extLst>
          </p:cNvPr>
          <p:cNvSpPr/>
          <p:nvPr/>
        </p:nvSpPr>
        <p:spPr>
          <a:xfrm>
            <a:off x="5335932" y="3764093"/>
            <a:ext cx="2172199" cy="949047"/>
          </a:xfrm>
          <a:prstGeom prst="octagon">
            <a:avLst/>
          </a:prstGeom>
          <a:noFill/>
          <a:ln w="34925" cap="flat" cmpd="sng" algn="ctr">
            <a:solidFill>
              <a:srgbClr val="66827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00" b="0" i="0" u="none" strike="noStrike" kern="0" cap="none" spc="0" normalizeH="0" baseline="0" noProof="0" dirty="0">
                <a:ln>
                  <a:noFill/>
                </a:ln>
                <a:solidFill>
                  <a:prstClr val="black"/>
                </a:solidFill>
                <a:effectLst/>
                <a:uLnTx/>
                <a:uFillTx/>
                <a:latin typeface="Arial"/>
                <a:ea typeface="+mn-ea"/>
                <a:cs typeface="+mn-cs"/>
              </a:rPr>
              <a:t>Wunsch nach Beratung/ Begleitung bei Fragen zu Identität, Coming-out, etc.</a:t>
            </a:r>
          </a:p>
        </p:txBody>
      </p:sp>
      <p:sp>
        <p:nvSpPr>
          <p:cNvPr id="24" name="Achteck 23">
            <a:extLst>
              <a:ext uri="{FF2B5EF4-FFF2-40B4-BE49-F238E27FC236}">
                <a16:creationId xmlns:a16="http://schemas.microsoft.com/office/drawing/2014/main" id="{18DB949F-4702-DD3E-A7FE-696CD88D62F3}"/>
              </a:ext>
            </a:extLst>
          </p:cNvPr>
          <p:cNvSpPr/>
          <p:nvPr/>
        </p:nvSpPr>
        <p:spPr>
          <a:xfrm>
            <a:off x="5357872" y="4914288"/>
            <a:ext cx="2172195" cy="716523"/>
          </a:xfrm>
          <a:prstGeom prst="octagon">
            <a:avLst/>
          </a:prstGeom>
          <a:noFill/>
          <a:ln w="34925" cap="flat" cmpd="sng" algn="ctr">
            <a:solidFill>
              <a:srgbClr val="668271">
                <a:lumMod val="75000"/>
              </a:srgbClr>
            </a:solidFill>
            <a:prstDash val="solid"/>
            <a:miter lim="800000"/>
          </a:ln>
          <a:effectLst/>
        </p:spPr>
        <p:txBody>
          <a:bodyPr t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300" b="0" i="0" u="none" strike="noStrike" kern="0" cap="none" spc="0" normalizeH="0" baseline="0" noProof="0" dirty="0">
                <a:ln>
                  <a:noFill/>
                </a:ln>
                <a:solidFill>
                  <a:prstClr val="black"/>
                </a:solidFill>
                <a:effectLst/>
                <a:uLnTx/>
                <a:uFillTx/>
                <a:latin typeface="Arial"/>
                <a:ea typeface="+mn-ea"/>
                <a:cs typeface="+mn-cs"/>
              </a:rPr>
              <a:t>Wunsch nach körperlicher Geschlechtsangleichung</a:t>
            </a:r>
          </a:p>
        </p:txBody>
      </p:sp>
      <p:cxnSp>
        <p:nvCxnSpPr>
          <p:cNvPr id="25" name="Gerade Verbindung mit Pfeil 24">
            <a:extLst>
              <a:ext uri="{FF2B5EF4-FFF2-40B4-BE49-F238E27FC236}">
                <a16:creationId xmlns:a16="http://schemas.microsoft.com/office/drawing/2014/main" id="{1DAE72FA-8FC1-3406-57B4-60CAED29DB65}"/>
              </a:ext>
            </a:extLst>
          </p:cNvPr>
          <p:cNvCxnSpPr>
            <a:cxnSpLocks/>
            <a:stCxn id="17" idx="2"/>
          </p:cNvCxnSpPr>
          <p:nvPr/>
        </p:nvCxnSpPr>
        <p:spPr>
          <a:xfrm flipH="1">
            <a:off x="3805843" y="2498389"/>
            <a:ext cx="2343623" cy="1480692"/>
          </a:xfrm>
          <a:prstGeom prst="straightConnector1">
            <a:avLst/>
          </a:prstGeom>
          <a:noFill/>
          <a:ln w="6350" cap="flat" cmpd="sng" algn="ctr">
            <a:solidFill>
              <a:sysClr val="windowText" lastClr="000000"/>
            </a:solidFill>
            <a:prstDash val="solid"/>
            <a:miter lim="800000"/>
            <a:tailEnd type="triangle"/>
          </a:ln>
          <a:effectLst/>
        </p:spPr>
      </p:cxnSp>
      <p:cxnSp>
        <p:nvCxnSpPr>
          <p:cNvPr id="26" name="Gerade Verbindung mit Pfeil 25">
            <a:extLst>
              <a:ext uri="{FF2B5EF4-FFF2-40B4-BE49-F238E27FC236}">
                <a16:creationId xmlns:a16="http://schemas.microsoft.com/office/drawing/2014/main" id="{31F4F5D8-06DF-1E55-1A4E-F6E70C7496FD}"/>
              </a:ext>
            </a:extLst>
          </p:cNvPr>
          <p:cNvCxnSpPr>
            <a:cxnSpLocks/>
            <a:stCxn id="14" idx="2"/>
            <a:endCxn id="15" idx="0"/>
          </p:cNvCxnSpPr>
          <p:nvPr/>
        </p:nvCxnSpPr>
        <p:spPr>
          <a:xfrm flipH="1">
            <a:off x="2803565" y="4464753"/>
            <a:ext cx="1" cy="252315"/>
          </a:xfrm>
          <a:prstGeom prst="straightConnector1">
            <a:avLst/>
          </a:prstGeom>
          <a:noFill/>
          <a:ln w="6350" cap="flat" cmpd="sng" algn="ctr">
            <a:solidFill>
              <a:sysClr val="windowText" lastClr="000000"/>
            </a:solidFill>
            <a:prstDash val="solid"/>
            <a:miter lim="800000"/>
            <a:tailEnd type="triangle"/>
          </a:ln>
          <a:effectLst/>
        </p:spPr>
      </p:cxnSp>
      <p:cxnSp>
        <p:nvCxnSpPr>
          <p:cNvPr id="27" name="Gerade Verbindung mit Pfeil 26">
            <a:extLst>
              <a:ext uri="{FF2B5EF4-FFF2-40B4-BE49-F238E27FC236}">
                <a16:creationId xmlns:a16="http://schemas.microsoft.com/office/drawing/2014/main" id="{051D1564-6E68-B58F-25A4-0231E19F2D9F}"/>
              </a:ext>
            </a:extLst>
          </p:cNvPr>
          <p:cNvCxnSpPr>
            <a:cxnSpLocks/>
            <a:stCxn id="15" idx="3"/>
            <a:endCxn id="23" idx="4"/>
          </p:cNvCxnSpPr>
          <p:nvPr/>
        </p:nvCxnSpPr>
        <p:spPr>
          <a:xfrm flipV="1">
            <a:off x="3823018" y="4435174"/>
            <a:ext cx="1512914" cy="438481"/>
          </a:xfrm>
          <a:prstGeom prst="straightConnector1">
            <a:avLst/>
          </a:prstGeom>
          <a:noFill/>
          <a:ln w="6350" cap="flat" cmpd="sng" algn="ctr">
            <a:solidFill>
              <a:sysClr val="windowText" lastClr="000000"/>
            </a:solidFill>
            <a:prstDash val="solid"/>
            <a:miter lim="800000"/>
            <a:tailEnd type="triangle"/>
          </a:ln>
          <a:effectLst/>
        </p:spPr>
      </p:cxnSp>
      <p:cxnSp>
        <p:nvCxnSpPr>
          <p:cNvPr id="28" name="Gerade Verbindung mit Pfeil 27">
            <a:extLst>
              <a:ext uri="{FF2B5EF4-FFF2-40B4-BE49-F238E27FC236}">
                <a16:creationId xmlns:a16="http://schemas.microsoft.com/office/drawing/2014/main" id="{127B5FDD-6637-5BB6-CE08-CEE82DAA7639}"/>
              </a:ext>
            </a:extLst>
          </p:cNvPr>
          <p:cNvCxnSpPr>
            <a:cxnSpLocks/>
            <a:stCxn id="15" idx="3"/>
            <a:endCxn id="24" idx="5"/>
          </p:cNvCxnSpPr>
          <p:nvPr/>
        </p:nvCxnSpPr>
        <p:spPr>
          <a:xfrm>
            <a:off x="3823018" y="4873655"/>
            <a:ext cx="1534854" cy="250495"/>
          </a:xfrm>
          <a:prstGeom prst="straightConnector1">
            <a:avLst/>
          </a:prstGeom>
          <a:noFill/>
          <a:ln w="6350" cap="flat" cmpd="sng" algn="ctr">
            <a:solidFill>
              <a:sysClr val="windowText" lastClr="000000"/>
            </a:solidFill>
            <a:prstDash val="solid"/>
            <a:miter lim="800000"/>
            <a:tailEnd type="triangle"/>
          </a:ln>
          <a:effectLst/>
        </p:spPr>
      </p:cxnSp>
      <p:cxnSp>
        <p:nvCxnSpPr>
          <p:cNvPr id="29" name="Gerade Verbindung mit Pfeil 28">
            <a:extLst>
              <a:ext uri="{FF2B5EF4-FFF2-40B4-BE49-F238E27FC236}">
                <a16:creationId xmlns:a16="http://schemas.microsoft.com/office/drawing/2014/main" id="{16E4E37E-179E-0CB8-E110-A425D46467E4}"/>
              </a:ext>
            </a:extLst>
          </p:cNvPr>
          <p:cNvCxnSpPr>
            <a:cxnSpLocks/>
            <a:stCxn id="23" idx="7"/>
            <a:endCxn id="16" idx="6"/>
          </p:cNvCxnSpPr>
          <p:nvPr/>
        </p:nvCxnSpPr>
        <p:spPr>
          <a:xfrm flipH="1" flipV="1">
            <a:off x="6811131" y="3263453"/>
            <a:ext cx="419034" cy="500640"/>
          </a:xfrm>
          <a:prstGeom prst="straightConnector1">
            <a:avLst/>
          </a:prstGeom>
          <a:noFill/>
          <a:ln w="6350" cap="flat" cmpd="sng" algn="ctr">
            <a:solidFill>
              <a:sysClr val="windowText" lastClr="000000"/>
            </a:solidFill>
            <a:prstDash val="solid"/>
            <a:miter lim="800000"/>
            <a:tailEnd type="triangle"/>
          </a:ln>
          <a:effectLst/>
        </p:spPr>
      </p:cxnSp>
      <p:cxnSp>
        <p:nvCxnSpPr>
          <p:cNvPr id="30" name="Gerade Verbindung mit Pfeil 29">
            <a:extLst>
              <a:ext uri="{FF2B5EF4-FFF2-40B4-BE49-F238E27FC236}">
                <a16:creationId xmlns:a16="http://schemas.microsoft.com/office/drawing/2014/main" id="{9F7FD468-2D7E-35E5-53F5-97AB36B57E92}"/>
              </a:ext>
            </a:extLst>
          </p:cNvPr>
          <p:cNvCxnSpPr>
            <a:cxnSpLocks/>
            <a:stCxn id="23" idx="7"/>
            <a:endCxn id="17" idx="4"/>
          </p:cNvCxnSpPr>
          <p:nvPr/>
        </p:nvCxnSpPr>
        <p:spPr>
          <a:xfrm flipH="1" flipV="1">
            <a:off x="7168345" y="2937079"/>
            <a:ext cx="61820" cy="827014"/>
          </a:xfrm>
          <a:prstGeom prst="straightConnector1">
            <a:avLst/>
          </a:prstGeom>
          <a:noFill/>
          <a:ln w="6350" cap="flat" cmpd="sng" algn="ctr">
            <a:solidFill>
              <a:sysClr val="windowText" lastClr="000000"/>
            </a:solidFill>
            <a:prstDash val="solid"/>
            <a:miter lim="800000"/>
            <a:tailEnd type="triangle"/>
          </a:ln>
          <a:effectLst/>
        </p:spPr>
      </p:cxnSp>
      <p:sp>
        <p:nvSpPr>
          <p:cNvPr id="31" name="Abgerundetes Rechteck 3100">
            <a:extLst>
              <a:ext uri="{FF2B5EF4-FFF2-40B4-BE49-F238E27FC236}">
                <a16:creationId xmlns:a16="http://schemas.microsoft.com/office/drawing/2014/main" id="{61549A98-5D45-4448-D74A-BE2BCFEEE2C2}"/>
              </a:ext>
            </a:extLst>
          </p:cNvPr>
          <p:cNvSpPr/>
          <p:nvPr/>
        </p:nvSpPr>
        <p:spPr>
          <a:xfrm>
            <a:off x="1784111" y="5762358"/>
            <a:ext cx="2038907" cy="502597"/>
          </a:xfrm>
          <a:prstGeom prst="roundRect">
            <a:avLst/>
          </a:prstGeom>
          <a:solidFill>
            <a:srgbClr val="5294B4">
              <a:lumMod val="60000"/>
              <a:lumOff val="40000"/>
            </a:srgbClr>
          </a:solidFill>
          <a:ln w="12700" cap="flat" cmpd="sng" algn="ctr">
            <a:solidFill>
              <a:srgbClr val="66827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prstClr val="black"/>
                </a:solidFill>
                <a:effectLst/>
                <a:uLnTx/>
                <a:uFillTx/>
                <a:latin typeface="Arial"/>
                <a:ea typeface="+mn-ea"/>
                <a:cs typeface="+mn-cs"/>
              </a:rPr>
              <a:t>Kinderendo-krinologie</a:t>
            </a:r>
            <a:endParaRPr kumimoji="0" lang="de-DE" sz="1400" b="1" i="0" u="none" strike="noStrike" kern="0" cap="none" spc="0" normalizeH="0" baseline="0" noProof="0" dirty="0">
              <a:ln>
                <a:noFill/>
              </a:ln>
              <a:solidFill>
                <a:prstClr val="black"/>
              </a:solidFill>
              <a:effectLst/>
              <a:uLnTx/>
              <a:uFillTx/>
              <a:latin typeface="Arial"/>
              <a:ea typeface="+mn-ea"/>
              <a:cs typeface="+mn-cs"/>
            </a:endParaRPr>
          </a:p>
        </p:txBody>
      </p:sp>
      <p:sp>
        <p:nvSpPr>
          <p:cNvPr id="32" name="Abgerundetes Rechteck 3101">
            <a:extLst>
              <a:ext uri="{FF2B5EF4-FFF2-40B4-BE49-F238E27FC236}">
                <a16:creationId xmlns:a16="http://schemas.microsoft.com/office/drawing/2014/main" id="{DC8913B5-684D-869A-30A2-97E6C05462C9}"/>
              </a:ext>
            </a:extLst>
          </p:cNvPr>
          <p:cNvSpPr/>
          <p:nvPr/>
        </p:nvSpPr>
        <p:spPr>
          <a:xfrm>
            <a:off x="8250523" y="3866221"/>
            <a:ext cx="2273286" cy="1764589"/>
          </a:xfrm>
          <a:prstGeom prst="roundRect">
            <a:avLst/>
          </a:prstGeom>
          <a:solidFill>
            <a:srgbClr val="9B3841">
              <a:lumMod val="40000"/>
              <a:lumOff val="60000"/>
            </a:srgbClr>
          </a:solidFill>
          <a:ln w="12700" cap="flat" cmpd="sng" algn="ctr">
            <a:solidFill>
              <a:srgbClr val="668271">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prstClr val="black"/>
                </a:solidFill>
                <a:effectLst/>
                <a:uLnTx/>
                <a:uFillTx/>
                <a:latin typeface="Arial"/>
                <a:ea typeface="+mn-ea"/>
                <a:cs typeface="+mn-cs"/>
              </a:rPr>
              <a:t>Abklärung</a:t>
            </a:r>
          </a:p>
          <a:p>
            <a:pPr marL="134938" marR="0" lvl="0" indent="-134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prstClr val="black"/>
                </a:solidFill>
                <a:effectLst/>
                <a:uLnTx/>
                <a:uFillTx/>
                <a:latin typeface="Arial"/>
                <a:ea typeface="+mn-ea"/>
                <a:cs typeface="+mn-cs"/>
              </a:rPr>
              <a:t>Stabile Geschlechts-inkongruenz?</a:t>
            </a:r>
          </a:p>
          <a:p>
            <a:pPr marL="134938" marR="0" lvl="0" indent="-134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prstClr val="black"/>
                </a:solidFill>
                <a:effectLst/>
                <a:uLnTx/>
                <a:uFillTx/>
                <a:latin typeface="Arial"/>
                <a:ea typeface="+mn-ea"/>
                <a:cs typeface="+mn-cs"/>
              </a:rPr>
              <a:t>Psychische Begleiterkrankungen?</a:t>
            </a:r>
          </a:p>
          <a:p>
            <a:pPr marL="134938" marR="0" lvl="0" indent="-134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prstClr val="black"/>
                </a:solidFill>
                <a:effectLst/>
                <a:uLnTx/>
                <a:uFillTx/>
                <a:latin typeface="Arial"/>
                <a:ea typeface="+mn-ea"/>
                <a:cs typeface="+mn-cs"/>
              </a:rPr>
              <a:t>Urteilsfähigkeit?</a:t>
            </a:r>
          </a:p>
        </p:txBody>
      </p:sp>
      <p:cxnSp>
        <p:nvCxnSpPr>
          <p:cNvPr id="33" name="Gerade Verbindung mit Pfeil 32">
            <a:extLst>
              <a:ext uri="{FF2B5EF4-FFF2-40B4-BE49-F238E27FC236}">
                <a16:creationId xmlns:a16="http://schemas.microsoft.com/office/drawing/2014/main" id="{82C8AB73-E63C-C894-D4D3-0D65665AEE5D}"/>
              </a:ext>
            </a:extLst>
          </p:cNvPr>
          <p:cNvCxnSpPr>
            <a:cxnSpLocks/>
            <a:stCxn id="24" idx="0"/>
            <a:endCxn id="32" idx="1"/>
          </p:cNvCxnSpPr>
          <p:nvPr/>
        </p:nvCxnSpPr>
        <p:spPr>
          <a:xfrm flipV="1">
            <a:off x="7530067" y="4748516"/>
            <a:ext cx="720456" cy="375634"/>
          </a:xfrm>
          <a:prstGeom prst="straightConnector1">
            <a:avLst/>
          </a:prstGeom>
          <a:noFill/>
          <a:ln w="6350" cap="flat" cmpd="sng" algn="ctr">
            <a:solidFill>
              <a:sysClr val="windowText" lastClr="000000"/>
            </a:solidFill>
            <a:prstDash val="solid"/>
            <a:miter lim="800000"/>
            <a:tailEnd type="triangle"/>
          </a:ln>
          <a:effectLst/>
        </p:spPr>
      </p:cxnSp>
      <p:cxnSp>
        <p:nvCxnSpPr>
          <p:cNvPr id="34" name="Gerade Verbindung mit Pfeil 33">
            <a:extLst>
              <a:ext uri="{FF2B5EF4-FFF2-40B4-BE49-F238E27FC236}">
                <a16:creationId xmlns:a16="http://schemas.microsoft.com/office/drawing/2014/main" id="{99564978-6C9C-069E-D5A8-4E06BBDC8E12}"/>
              </a:ext>
            </a:extLst>
          </p:cNvPr>
          <p:cNvCxnSpPr>
            <a:cxnSpLocks/>
            <a:endCxn id="17" idx="5"/>
          </p:cNvCxnSpPr>
          <p:nvPr/>
        </p:nvCxnSpPr>
        <p:spPr>
          <a:xfrm flipH="1" flipV="1">
            <a:off x="7888800" y="2808590"/>
            <a:ext cx="956006" cy="1052934"/>
          </a:xfrm>
          <a:prstGeom prst="straightConnector1">
            <a:avLst/>
          </a:prstGeom>
          <a:noFill/>
          <a:ln w="6350" cap="flat" cmpd="sng" algn="ctr">
            <a:solidFill>
              <a:sysClr val="windowText" lastClr="000000"/>
            </a:solidFill>
            <a:prstDash val="solid"/>
            <a:miter lim="800000"/>
            <a:tailEnd type="triangle"/>
          </a:ln>
          <a:effectLst/>
        </p:spPr>
      </p:cxnSp>
      <p:cxnSp>
        <p:nvCxnSpPr>
          <p:cNvPr id="35" name="Gewinkelte Verbindung 3116">
            <a:extLst>
              <a:ext uri="{FF2B5EF4-FFF2-40B4-BE49-F238E27FC236}">
                <a16:creationId xmlns:a16="http://schemas.microsoft.com/office/drawing/2014/main" id="{AF070731-328F-95F1-58E3-1A82F1508508}"/>
              </a:ext>
            </a:extLst>
          </p:cNvPr>
          <p:cNvCxnSpPr>
            <a:cxnSpLocks/>
            <a:stCxn id="32" idx="2"/>
            <a:endCxn id="31" idx="3"/>
          </p:cNvCxnSpPr>
          <p:nvPr/>
        </p:nvCxnSpPr>
        <p:spPr>
          <a:xfrm rot="5400000">
            <a:off x="6413669" y="3040159"/>
            <a:ext cx="382847" cy="5564148"/>
          </a:xfrm>
          <a:prstGeom prst="bentConnector2">
            <a:avLst/>
          </a:prstGeom>
          <a:noFill/>
          <a:ln w="6350" cap="flat" cmpd="sng" algn="ctr">
            <a:solidFill>
              <a:sysClr val="windowText" lastClr="000000"/>
            </a:solidFill>
            <a:prstDash val="solid"/>
            <a:miter lim="800000"/>
            <a:tailEnd type="triangle"/>
          </a:ln>
          <a:effectLst/>
        </p:spPr>
      </p:cxnSp>
      <p:cxnSp>
        <p:nvCxnSpPr>
          <p:cNvPr id="36" name="Gekrümmte Verbindung 3120">
            <a:extLst>
              <a:ext uri="{FF2B5EF4-FFF2-40B4-BE49-F238E27FC236}">
                <a16:creationId xmlns:a16="http://schemas.microsoft.com/office/drawing/2014/main" id="{0B3262A7-3E16-F65A-AD76-5AEE7ADFB3AA}"/>
              </a:ext>
            </a:extLst>
          </p:cNvPr>
          <p:cNvCxnSpPr>
            <a:cxnSpLocks/>
            <a:stCxn id="14" idx="1"/>
            <a:endCxn id="31" idx="1"/>
          </p:cNvCxnSpPr>
          <p:nvPr/>
        </p:nvCxnSpPr>
        <p:spPr>
          <a:xfrm rot="10800000" flipV="1">
            <a:off x="1784112" y="4143291"/>
            <a:ext cx="1" cy="1870365"/>
          </a:xfrm>
          <a:prstGeom prst="curvedConnector3">
            <a:avLst>
              <a:gd name="adj1" fmla="val 22860100000"/>
            </a:avLst>
          </a:prstGeom>
          <a:noFill/>
          <a:ln w="25400" cap="flat" cmpd="sng" algn="ctr">
            <a:solidFill>
              <a:srgbClr val="5294B4">
                <a:lumMod val="50000"/>
              </a:srgbClr>
            </a:solidFill>
            <a:prstDash val="solid"/>
            <a:miter lim="800000"/>
            <a:headEnd type="triangle"/>
            <a:tailEnd type="triangle"/>
          </a:ln>
          <a:effectLst/>
        </p:spPr>
      </p:cxnSp>
    </p:spTree>
    <p:custDataLst>
      <p:custData r:id="rId1"/>
      <p:custData r:id="rId2"/>
    </p:custDataLst>
    <p:extLst>
      <p:ext uri="{BB962C8B-B14F-4D97-AF65-F5344CB8AC3E}">
        <p14:creationId xmlns:p14="http://schemas.microsoft.com/office/powerpoint/2010/main" val="99102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3" grpId="0" animBg="1"/>
      <p:bldP spid="24" grpId="0" animBg="1"/>
      <p:bldP spid="31"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43AF562-F363-F3D3-1823-EEC418B9FB77}"/>
              </a:ext>
            </a:extLst>
          </p:cNvPr>
          <p:cNvSpPr>
            <a:spLocks noGrp="1"/>
          </p:cNvSpPr>
          <p:nvPr>
            <p:ph idx="1"/>
          </p:nvPr>
        </p:nvSpPr>
        <p:spPr>
          <a:xfrm>
            <a:off x="1071880" y="1447800"/>
            <a:ext cx="10228466" cy="4351338"/>
          </a:xfrm>
        </p:spPr>
        <p:txBody>
          <a:bodyPr/>
          <a:lstStyle/>
          <a:p>
            <a:pPr lvl="0">
              <a:buFont typeface="Symbol" pitchFamily="2" charset="2"/>
              <a:buChar char="-"/>
            </a:pPr>
            <a:r>
              <a:rPr lang="de-DE" sz="2400" dirty="0"/>
              <a:t>Prinzip der </a:t>
            </a:r>
            <a:r>
              <a:rPr lang="de-DE" sz="2400" u="sng" dirty="0"/>
              <a:t>prozessualen</a:t>
            </a:r>
            <a:r>
              <a:rPr lang="de-DE" sz="2400" dirty="0"/>
              <a:t> Diagnostik</a:t>
            </a:r>
            <a:endParaRPr lang="de-CH" sz="2400" dirty="0"/>
          </a:p>
          <a:p>
            <a:pPr lvl="0">
              <a:buFont typeface="Symbol" pitchFamily="2" charset="2"/>
              <a:buChar char="-"/>
            </a:pPr>
            <a:r>
              <a:rPr lang="de-DE" sz="2400" dirty="0"/>
              <a:t>Fokus: Ergebnisoffene Exploration des subjektiven Erlebens der Jugendlichen</a:t>
            </a:r>
            <a:endParaRPr lang="de-CH" sz="2400" dirty="0"/>
          </a:p>
          <a:p>
            <a:pPr lvl="0">
              <a:buFont typeface="Symbol" pitchFamily="2" charset="2"/>
              <a:buChar char="-"/>
            </a:pPr>
            <a:r>
              <a:rPr lang="de-DE" sz="2400" dirty="0"/>
              <a:t>Fremdanamnestische Informationen von Eltern und anderen Bezugspersonen einholen</a:t>
            </a:r>
            <a:endParaRPr lang="de-CH" sz="2400" dirty="0"/>
          </a:p>
          <a:p>
            <a:pPr lvl="0">
              <a:buFont typeface="Symbol" pitchFamily="2" charset="2"/>
              <a:buChar char="-"/>
            </a:pPr>
            <a:r>
              <a:rPr lang="de-DE" sz="2400" dirty="0"/>
              <a:t>Begleitende psychische Störungen erfassen und ggf. Behandlung bahnen</a:t>
            </a:r>
            <a:endParaRPr lang="de-CH" sz="2400" dirty="0"/>
          </a:p>
          <a:p>
            <a:pPr lvl="0">
              <a:buFont typeface="Symbol" pitchFamily="2" charset="2"/>
              <a:buChar char="-"/>
            </a:pPr>
            <a:r>
              <a:rPr lang="de-DE" sz="2400" dirty="0"/>
              <a:t>Ergebnisoffene Diskussion zu möglichen Schritten der Transition, inklusive </a:t>
            </a:r>
            <a:r>
              <a:rPr lang="de-DE" sz="2400" dirty="0" err="1"/>
              <a:t>Massnahmen</a:t>
            </a:r>
            <a:r>
              <a:rPr lang="de-DE" sz="2400" dirty="0"/>
              <a:t> zur körperlichen Geschlechtsangleichung (Pubertätsblockade, gegengeschlechtliche Hormonbehandlung)</a:t>
            </a:r>
            <a:endParaRPr lang="de-CH" sz="2400" dirty="0"/>
          </a:p>
          <a:p>
            <a:pPr>
              <a:buFont typeface="Symbol" pitchFamily="2" charset="2"/>
              <a:buChar char="-"/>
            </a:pPr>
            <a:endParaRPr lang="de-DE" sz="2400" dirty="0"/>
          </a:p>
        </p:txBody>
      </p:sp>
      <p:sp>
        <p:nvSpPr>
          <p:cNvPr id="3" name="Titel 2">
            <a:extLst>
              <a:ext uri="{FF2B5EF4-FFF2-40B4-BE49-F238E27FC236}">
                <a16:creationId xmlns:a16="http://schemas.microsoft.com/office/drawing/2014/main" id="{B3C41244-6CB6-140F-1B1F-6EC0DEB4D29E}"/>
              </a:ext>
            </a:extLst>
          </p:cNvPr>
          <p:cNvSpPr>
            <a:spLocks noGrp="1"/>
          </p:cNvSpPr>
          <p:nvPr>
            <p:ph type="title"/>
          </p:nvPr>
        </p:nvSpPr>
        <p:spPr/>
        <p:txBody>
          <a:bodyPr/>
          <a:lstStyle/>
          <a:p>
            <a:r>
              <a:rPr lang="de-DE" dirty="0"/>
              <a:t>Diagnostische Prinzipien</a:t>
            </a:r>
          </a:p>
        </p:txBody>
      </p:sp>
      <p:sp>
        <p:nvSpPr>
          <p:cNvPr id="4" name="Datumsplatzhalter 3">
            <a:extLst>
              <a:ext uri="{FF2B5EF4-FFF2-40B4-BE49-F238E27FC236}">
                <a16:creationId xmlns:a16="http://schemas.microsoft.com/office/drawing/2014/main" id="{B7F7D7A6-4451-C085-258B-6F685A7C429A}"/>
              </a:ext>
            </a:extLst>
          </p:cNvPr>
          <p:cNvSpPr>
            <a:spLocks noGrp="1"/>
          </p:cNvSpPr>
          <p:nvPr>
            <p:ph type="dt" sz="half" idx="10"/>
          </p:nvPr>
        </p:nvSpPr>
        <p:spPr/>
        <p:txBody>
          <a:bodyPr/>
          <a:lstStyle/>
          <a:p>
            <a:r>
              <a:rPr lang="de-CH" dirty="0"/>
              <a:t>10. Mai 2025, Fribourg</a:t>
            </a:r>
          </a:p>
        </p:txBody>
      </p:sp>
      <p:sp>
        <p:nvSpPr>
          <p:cNvPr id="5" name="Fußzeilenplatzhalter 4">
            <a:extLst>
              <a:ext uri="{FF2B5EF4-FFF2-40B4-BE49-F238E27FC236}">
                <a16:creationId xmlns:a16="http://schemas.microsoft.com/office/drawing/2014/main" id="{C3F42B87-4F66-C567-9BFC-A177FF8BD6C6}"/>
              </a:ext>
            </a:extLst>
          </p:cNvPr>
          <p:cNvSpPr>
            <a:spLocks noGrp="1"/>
          </p:cNvSpPr>
          <p:nvPr>
            <p:ph type="ftr" sz="quarter" idx="11"/>
          </p:nvPr>
        </p:nvSpPr>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Foliennummernplatzhalter 5">
            <a:extLst>
              <a:ext uri="{FF2B5EF4-FFF2-40B4-BE49-F238E27FC236}">
                <a16:creationId xmlns:a16="http://schemas.microsoft.com/office/drawing/2014/main" id="{BC85226F-5505-2269-4D6B-8871F82A658F}"/>
              </a:ext>
            </a:extLst>
          </p:cNvPr>
          <p:cNvSpPr>
            <a:spLocks noGrp="1"/>
          </p:cNvSpPr>
          <p:nvPr>
            <p:ph type="sldNum" sz="quarter" idx="12"/>
          </p:nvPr>
        </p:nvSpPr>
        <p:spPr/>
        <p:txBody>
          <a:bodyPr/>
          <a:lstStyle/>
          <a:p>
            <a:fld id="{9C819A1E-7CFD-44ED-A7EE-35C8DB5FAD42}" type="slidenum">
              <a:rPr lang="de-CH" smtClean="0"/>
              <a:pPr/>
              <a:t>29</a:t>
            </a:fld>
            <a:endParaRPr lang="de-CH" dirty="0"/>
          </a:p>
        </p:txBody>
      </p:sp>
    </p:spTree>
    <p:extLst>
      <p:ext uri="{BB962C8B-B14F-4D97-AF65-F5344CB8AC3E}">
        <p14:creationId xmlns:p14="http://schemas.microsoft.com/office/powerpoint/2010/main" val="368407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120649" y="1564931"/>
            <a:ext cx="7149894" cy="4351338"/>
          </a:xfrm>
        </p:spPr>
        <p:txBody>
          <a:bodyPr/>
          <a:lstStyle/>
          <a:p>
            <a:pPr marL="317500" indent="-317500">
              <a:buFont typeface="Symbol" pitchFamily="2" charset="2"/>
              <a:buChar char="-"/>
            </a:pPr>
            <a:r>
              <a:rPr lang="de-DE" sz="2000" dirty="0"/>
              <a:t>Im Englischen:</a:t>
            </a:r>
          </a:p>
          <a:p>
            <a:pPr marL="674688" lvl="2" indent="-311150">
              <a:spcAft>
                <a:spcPts val="0"/>
              </a:spcAft>
              <a:buFont typeface="Arial" panose="020B0604020202020204" pitchFamily="34" charset="0"/>
              <a:buChar char="•"/>
            </a:pPr>
            <a:r>
              <a:rPr lang="de-DE" sz="2000" dirty="0"/>
              <a:t>Sex: „biologisches“ Geschlecht</a:t>
            </a:r>
          </a:p>
          <a:p>
            <a:pPr marL="674688" lvl="2" indent="-311150">
              <a:spcAft>
                <a:spcPts val="0"/>
              </a:spcAft>
              <a:buFont typeface="Arial" panose="020B0604020202020204" pitchFamily="34" charset="0"/>
              <a:buChar char="•"/>
            </a:pPr>
            <a:r>
              <a:rPr lang="de-DE" sz="2000" dirty="0"/>
              <a:t>Gender: „soziales“ Geschlecht</a:t>
            </a:r>
          </a:p>
          <a:p>
            <a:pPr marL="317500" indent="-317500">
              <a:buFont typeface="Symbol" pitchFamily="2" charset="2"/>
              <a:buChar char="-"/>
            </a:pPr>
            <a:r>
              <a:rPr lang="de-DE" sz="2000" dirty="0"/>
              <a:t>Geschlecht im Deutschen meint beides, also körperliche und soziale Aspekte</a:t>
            </a:r>
          </a:p>
          <a:p>
            <a:pPr marL="317500" indent="-317500">
              <a:buFont typeface="Symbol" pitchFamily="2" charset="2"/>
              <a:buChar char="-"/>
            </a:pPr>
            <a:r>
              <a:rPr lang="de-DE" sz="2000" dirty="0"/>
              <a:t>Geschlecht kann binär oder dimensional verstanden werden, z.B.</a:t>
            </a:r>
          </a:p>
          <a:p>
            <a:pPr marL="674688" lvl="2" indent="-311150">
              <a:spcAft>
                <a:spcPts val="0"/>
              </a:spcAft>
              <a:buFont typeface="Arial" panose="020B0604020202020204" pitchFamily="34" charset="0"/>
              <a:buChar char="•"/>
            </a:pPr>
            <a:r>
              <a:rPr lang="de-DE" sz="2000" dirty="0"/>
              <a:t>Bei Geburt bestehender Geschlechtskörper (männlich, weiblich oder intergeschlechtlich)</a:t>
            </a:r>
          </a:p>
          <a:p>
            <a:pPr marL="674688" lvl="2" indent="-311150">
              <a:spcAft>
                <a:spcPts val="0"/>
              </a:spcAft>
              <a:buFont typeface="Arial" panose="020B0604020202020204" pitchFamily="34" charset="0"/>
              <a:buChar char="•"/>
            </a:pPr>
            <a:r>
              <a:rPr lang="de-DE" sz="2000" dirty="0"/>
              <a:t>Geschlechtsidentität: Innere Überzeugung zum eigenen Geschlecht (z.B. </a:t>
            </a:r>
            <a:r>
              <a:rPr lang="de-DE" sz="2000" dirty="0" err="1"/>
              <a:t>cis-Frau</a:t>
            </a:r>
            <a:r>
              <a:rPr lang="de-DE" sz="2000" dirty="0"/>
              <a:t>, trans-Frau, Nicht-binär)</a:t>
            </a:r>
          </a:p>
          <a:p>
            <a:pPr marL="674688" lvl="2" indent="-311150">
              <a:spcAft>
                <a:spcPts val="0"/>
              </a:spcAft>
              <a:buFont typeface="Arial" panose="020B0604020202020204" pitchFamily="34" charset="0"/>
              <a:buChar char="•"/>
            </a:pPr>
            <a:r>
              <a:rPr lang="de-DE" sz="2000" dirty="0"/>
              <a:t>Geschlechterrolle: Erscheinung, Verhalten  und gesellschaftliche Rolle </a:t>
            </a:r>
          </a:p>
          <a:p>
            <a:pPr marL="317500" indent="-3175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p:txBody>
          <a:bodyPr/>
          <a:lstStyle/>
          <a:p>
            <a:r>
              <a:rPr lang="de-DE" dirty="0"/>
              <a:t>Was ist Geschlecht?</a:t>
            </a:r>
            <a:endParaRPr lang="de-CH"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3</a:t>
            </a:fld>
            <a:endParaRPr lang="de-CH" dirty="0"/>
          </a:p>
        </p:txBody>
      </p:sp>
      <p:pic>
        <p:nvPicPr>
          <p:cNvPr id="2" name="Inhaltsplatzhalter 9">
            <a:extLst>
              <a:ext uri="{FF2B5EF4-FFF2-40B4-BE49-F238E27FC236}">
                <a16:creationId xmlns:a16="http://schemas.microsoft.com/office/drawing/2014/main" id="{089CC626-E041-9B86-F633-78D157026C0E}"/>
              </a:ext>
            </a:extLst>
          </p:cNvPr>
          <p:cNvPicPr>
            <a:picLocks noChangeAspect="1"/>
          </p:cNvPicPr>
          <p:nvPr/>
        </p:nvPicPr>
        <p:blipFill>
          <a:blip r:embed="rId5"/>
          <a:stretch>
            <a:fillRect/>
          </a:stretch>
        </p:blipFill>
        <p:spPr>
          <a:xfrm rot="16200000">
            <a:off x="7642901" y="2192573"/>
            <a:ext cx="4464495" cy="3209211"/>
          </a:xfrm>
          <a:prstGeom prst="rect">
            <a:avLst/>
          </a:prstGeom>
        </p:spPr>
      </p:pic>
    </p:spTree>
    <p:custDataLst>
      <p:custData r:id="rId1"/>
      <p:custData r:id="rId2"/>
    </p:custDataLst>
    <p:extLst>
      <p:ext uri="{BB962C8B-B14F-4D97-AF65-F5344CB8AC3E}">
        <p14:creationId xmlns:p14="http://schemas.microsoft.com/office/powerpoint/2010/main" val="3136160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43AF562-F363-F3D3-1823-EEC418B9FB77}"/>
              </a:ext>
            </a:extLst>
          </p:cNvPr>
          <p:cNvSpPr>
            <a:spLocks noGrp="1"/>
          </p:cNvSpPr>
          <p:nvPr>
            <p:ph idx="1"/>
          </p:nvPr>
        </p:nvSpPr>
        <p:spPr>
          <a:xfrm>
            <a:off x="1071880" y="1447800"/>
            <a:ext cx="10337648" cy="4830170"/>
          </a:xfrm>
        </p:spPr>
        <p:txBody>
          <a:bodyPr/>
          <a:lstStyle/>
          <a:p>
            <a:pPr lvl="0">
              <a:buFont typeface="Symbol" pitchFamily="2" charset="2"/>
              <a:buChar char="-"/>
            </a:pPr>
            <a:r>
              <a:rPr lang="de-DE" sz="2400" dirty="0"/>
              <a:t>Leidensdruck und starker Wunsch nach somatischen </a:t>
            </a:r>
            <a:r>
              <a:rPr lang="de-DE" sz="2400" dirty="0" err="1"/>
              <a:t>Massnahmen</a:t>
            </a:r>
            <a:endParaRPr lang="de-DE" sz="2400" dirty="0"/>
          </a:p>
          <a:p>
            <a:pPr lvl="0">
              <a:buFont typeface="Symbol" pitchFamily="2" charset="2"/>
              <a:buChar char="-"/>
            </a:pPr>
            <a:r>
              <a:rPr lang="de-DE" sz="2400" dirty="0"/>
              <a:t>Gesicherte Diagnose, d.h. Vorliegen einer voraussichtlich überdauernden und konsistenten Geschlechtsinkongruenz</a:t>
            </a:r>
          </a:p>
          <a:p>
            <a:pPr lvl="0">
              <a:buFont typeface="Symbol" pitchFamily="2" charset="2"/>
              <a:buChar char="-"/>
            </a:pPr>
            <a:r>
              <a:rPr lang="de-DE" sz="2400" dirty="0"/>
              <a:t>Urteilsfähigkeit in Bezug auf die geplante endokrinologische Behandlung</a:t>
            </a:r>
            <a:endParaRPr lang="de-CH" sz="2400" dirty="0"/>
          </a:p>
          <a:p>
            <a:pPr lvl="0">
              <a:buFont typeface="Symbol" pitchFamily="2" charset="2"/>
              <a:buChar char="-"/>
            </a:pPr>
            <a:r>
              <a:rPr lang="de-CH" sz="2400" dirty="0"/>
              <a:t>Ausreichend stabile Lebenssituation und psychosoziale Unterstützung</a:t>
            </a:r>
          </a:p>
          <a:p>
            <a:pPr lvl="0">
              <a:buFont typeface="Symbol" pitchFamily="2" charset="2"/>
              <a:buChar char="-"/>
            </a:pPr>
            <a:r>
              <a:rPr lang="de-DE" sz="2400" dirty="0"/>
              <a:t>Befürworten der Behandlung durch die Sorgeberechtigten, mindestens jedoch ein akzeptierendes Mittragen der Therapie</a:t>
            </a:r>
          </a:p>
          <a:p>
            <a:pPr lvl="0">
              <a:buFont typeface="Symbol" pitchFamily="2" charset="2"/>
              <a:buChar char="-"/>
            </a:pPr>
            <a:r>
              <a:rPr lang="de-DE" sz="2400" dirty="0"/>
              <a:t>Relative psychische Stabilität, mindestens jedoch keine </a:t>
            </a:r>
            <a:r>
              <a:rPr lang="de-DE" sz="2400" dirty="0" err="1"/>
              <a:t>ausschliessende</a:t>
            </a:r>
            <a:r>
              <a:rPr lang="de-DE" sz="2400" dirty="0"/>
              <a:t> Komorbidität (akute Krise, akute Psychose)</a:t>
            </a:r>
          </a:p>
          <a:p>
            <a:pPr lvl="0">
              <a:buFont typeface="Symbol" pitchFamily="2" charset="2"/>
              <a:buChar char="-"/>
            </a:pPr>
            <a:r>
              <a:rPr lang="de-DE" sz="2400" dirty="0"/>
              <a:t>Beginn der Pubertät hat stattgefunden (min. Tanner-Stadium 2)</a:t>
            </a:r>
          </a:p>
          <a:p>
            <a:pPr lvl="0">
              <a:buFont typeface="Symbol" pitchFamily="2" charset="2"/>
              <a:buChar char="-"/>
            </a:pPr>
            <a:endParaRPr lang="de-DE" sz="2400" dirty="0"/>
          </a:p>
        </p:txBody>
      </p:sp>
      <p:sp>
        <p:nvSpPr>
          <p:cNvPr id="3" name="Titel 2">
            <a:extLst>
              <a:ext uri="{FF2B5EF4-FFF2-40B4-BE49-F238E27FC236}">
                <a16:creationId xmlns:a16="http://schemas.microsoft.com/office/drawing/2014/main" id="{B3C41244-6CB6-140F-1B1F-6EC0DEB4D29E}"/>
              </a:ext>
            </a:extLst>
          </p:cNvPr>
          <p:cNvSpPr>
            <a:spLocks noGrp="1"/>
          </p:cNvSpPr>
          <p:nvPr>
            <p:ph type="title"/>
          </p:nvPr>
        </p:nvSpPr>
        <p:spPr/>
        <p:txBody>
          <a:bodyPr/>
          <a:lstStyle/>
          <a:p>
            <a:r>
              <a:rPr lang="de-DE" dirty="0"/>
              <a:t>Kriterien für Indikationsstellung</a:t>
            </a:r>
          </a:p>
        </p:txBody>
      </p:sp>
      <p:sp>
        <p:nvSpPr>
          <p:cNvPr id="4" name="Datumsplatzhalter 3">
            <a:extLst>
              <a:ext uri="{FF2B5EF4-FFF2-40B4-BE49-F238E27FC236}">
                <a16:creationId xmlns:a16="http://schemas.microsoft.com/office/drawing/2014/main" id="{B7F7D7A6-4451-C085-258B-6F685A7C429A}"/>
              </a:ext>
            </a:extLst>
          </p:cNvPr>
          <p:cNvSpPr>
            <a:spLocks noGrp="1"/>
          </p:cNvSpPr>
          <p:nvPr>
            <p:ph type="dt" sz="half" idx="10"/>
          </p:nvPr>
        </p:nvSpPr>
        <p:spPr/>
        <p:txBody>
          <a:bodyPr/>
          <a:lstStyle/>
          <a:p>
            <a:r>
              <a:rPr lang="de-CH" dirty="0"/>
              <a:t>10. Mai 2025, Fribourg</a:t>
            </a:r>
          </a:p>
        </p:txBody>
      </p:sp>
      <p:sp>
        <p:nvSpPr>
          <p:cNvPr id="5" name="Fußzeilenplatzhalter 4">
            <a:extLst>
              <a:ext uri="{FF2B5EF4-FFF2-40B4-BE49-F238E27FC236}">
                <a16:creationId xmlns:a16="http://schemas.microsoft.com/office/drawing/2014/main" id="{C3F42B87-4F66-C567-9BFC-A177FF8BD6C6}"/>
              </a:ext>
            </a:extLst>
          </p:cNvPr>
          <p:cNvSpPr>
            <a:spLocks noGrp="1"/>
          </p:cNvSpPr>
          <p:nvPr>
            <p:ph type="ftr" sz="quarter" idx="11"/>
          </p:nvPr>
        </p:nvSpPr>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Foliennummernplatzhalter 5">
            <a:extLst>
              <a:ext uri="{FF2B5EF4-FFF2-40B4-BE49-F238E27FC236}">
                <a16:creationId xmlns:a16="http://schemas.microsoft.com/office/drawing/2014/main" id="{BC85226F-5505-2269-4D6B-8871F82A658F}"/>
              </a:ext>
            </a:extLst>
          </p:cNvPr>
          <p:cNvSpPr>
            <a:spLocks noGrp="1"/>
          </p:cNvSpPr>
          <p:nvPr>
            <p:ph type="sldNum" sz="quarter" idx="12"/>
          </p:nvPr>
        </p:nvSpPr>
        <p:spPr/>
        <p:txBody>
          <a:bodyPr/>
          <a:lstStyle/>
          <a:p>
            <a:fld id="{9C819A1E-7CFD-44ED-A7EE-35C8DB5FAD42}" type="slidenum">
              <a:rPr lang="de-CH" smtClean="0"/>
              <a:pPr/>
              <a:t>30</a:t>
            </a:fld>
            <a:endParaRPr lang="de-CH" dirty="0"/>
          </a:p>
        </p:txBody>
      </p:sp>
    </p:spTree>
    <p:extLst>
      <p:ext uri="{BB962C8B-B14F-4D97-AF65-F5344CB8AC3E}">
        <p14:creationId xmlns:p14="http://schemas.microsoft.com/office/powerpoint/2010/main" val="1848460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43AF562-F363-F3D3-1823-EEC418B9FB77}"/>
              </a:ext>
            </a:extLst>
          </p:cNvPr>
          <p:cNvSpPr>
            <a:spLocks noGrp="1"/>
          </p:cNvSpPr>
          <p:nvPr>
            <p:ph idx="1"/>
          </p:nvPr>
        </p:nvSpPr>
        <p:spPr>
          <a:xfrm>
            <a:off x="1071880" y="1447800"/>
            <a:ext cx="10337648" cy="4830170"/>
          </a:xfrm>
        </p:spPr>
        <p:txBody>
          <a:bodyPr/>
          <a:lstStyle/>
          <a:p>
            <a:pPr lvl="0">
              <a:buFont typeface="Symbol" pitchFamily="2" charset="2"/>
              <a:buChar char="-"/>
            </a:pPr>
            <a:r>
              <a:rPr lang="de-DE" sz="2400" dirty="0"/>
              <a:t>Bei präpubertären Kindern: </a:t>
            </a:r>
          </a:p>
          <a:p>
            <a:pPr lvl="3">
              <a:spcAft>
                <a:spcPts val="0"/>
              </a:spcAft>
              <a:buFont typeface="Symbol" pitchFamily="2" charset="2"/>
              <a:buChar char="-"/>
            </a:pPr>
            <a:r>
              <a:rPr lang="de-DE" sz="2400" dirty="0"/>
              <a:t>Ruhe bewahren</a:t>
            </a:r>
          </a:p>
          <a:p>
            <a:pPr lvl="3">
              <a:spcAft>
                <a:spcPts val="0"/>
              </a:spcAft>
              <a:buFont typeface="Symbol" pitchFamily="2" charset="2"/>
              <a:buChar char="-"/>
            </a:pPr>
            <a:r>
              <a:rPr lang="de-DE" sz="2400" dirty="0"/>
              <a:t>Eltern beraten, ggf. auf Beratungsangebote verweisen</a:t>
            </a:r>
          </a:p>
          <a:p>
            <a:pPr lvl="3">
              <a:spcAft>
                <a:spcPts val="0"/>
              </a:spcAft>
              <a:buFont typeface="Symbol" pitchFamily="2" charset="2"/>
              <a:buChar char="-"/>
            </a:pPr>
            <a:r>
              <a:rPr lang="de-DE" sz="2400" dirty="0"/>
              <a:t>Oft keine spezifische Therapie für Kinder nötig.</a:t>
            </a:r>
          </a:p>
          <a:p>
            <a:pPr lvl="0">
              <a:buFont typeface="Symbol" pitchFamily="2" charset="2"/>
              <a:buChar char="-"/>
            </a:pPr>
            <a:r>
              <a:rPr lang="de-DE" sz="2400" dirty="0"/>
              <a:t>Bei Jugendlichen: </a:t>
            </a:r>
          </a:p>
          <a:p>
            <a:pPr lvl="3">
              <a:spcAft>
                <a:spcPts val="0"/>
              </a:spcAft>
              <a:buFont typeface="Symbol" pitchFamily="2" charset="2"/>
              <a:buChar char="-"/>
            </a:pPr>
            <a:r>
              <a:rPr lang="de-DE" sz="2400" dirty="0"/>
              <a:t>Offenes Erfragen Thematik Geschlechtsidentität</a:t>
            </a:r>
          </a:p>
          <a:p>
            <a:pPr lvl="3">
              <a:spcAft>
                <a:spcPts val="0"/>
              </a:spcAft>
              <a:buFont typeface="Symbol" pitchFamily="2" charset="2"/>
              <a:buChar char="-"/>
            </a:pPr>
            <a:r>
              <a:rPr lang="de-DE" sz="2400" dirty="0"/>
              <a:t>Verweis auf Beratungs- und Selbsthilfeangebote</a:t>
            </a:r>
          </a:p>
          <a:p>
            <a:pPr lvl="3">
              <a:spcAft>
                <a:spcPts val="0"/>
              </a:spcAft>
              <a:buFont typeface="Symbol" pitchFamily="2" charset="2"/>
              <a:buChar char="-"/>
            </a:pPr>
            <a:r>
              <a:rPr lang="de-DE" sz="2400" dirty="0"/>
              <a:t>Bei psychischer Belastung Verweis auf niedergelassene Psychotherapeut*innen</a:t>
            </a:r>
          </a:p>
          <a:p>
            <a:pPr lvl="3">
              <a:spcAft>
                <a:spcPts val="0"/>
              </a:spcAft>
              <a:buFont typeface="Symbol" pitchFamily="2" charset="2"/>
              <a:buChar char="-"/>
            </a:pPr>
            <a:r>
              <a:rPr lang="de-DE" sz="2400" dirty="0"/>
              <a:t>Bei ausgeprägtem Wunsch nach körperlicher Transition: Zuweisung zu spezialisierten Zentren </a:t>
            </a:r>
          </a:p>
          <a:p>
            <a:pPr>
              <a:buFont typeface="Symbol" pitchFamily="2" charset="2"/>
              <a:buChar char="-"/>
            </a:pPr>
            <a:endParaRPr lang="de-DE" sz="2400" dirty="0"/>
          </a:p>
        </p:txBody>
      </p:sp>
      <p:sp>
        <p:nvSpPr>
          <p:cNvPr id="3" name="Titel 2">
            <a:extLst>
              <a:ext uri="{FF2B5EF4-FFF2-40B4-BE49-F238E27FC236}">
                <a16:creationId xmlns:a16="http://schemas.microsoft.com/office/drawing/2014/main" id="{B3C41244-6CB6-140F-1B1F-6EC0DEB4D29E}"/>
              </a:ext>
            </a:extLst>
          </p:cNvPr>
          <p:cNvSpPr>
            <a:spLocks noGrp="1"/>
          </p:cNvSpPr>
          <p:nvPr>
            <p:ph type="title"/>
          </p:nvPr>
        </p:nvSpPr>
        <p:spPr/>
        <p:txBody>
          <a:bodyPr/>
          <a:lstStyle/>
          <a:p>
            <a:r>
              <a:rPr lang="de-DE" dirty="0"/>
              <a:t>Take Home Messages</a:t>
            </a:r>
          </a:p>
        </p:txBody>
      </p:sp>
      <p:sp>
        <p:nvSpPr>
          <p:cNvPr id="4" name="Datumsplatzhalter 3">
            <a:extLst>
              <a:ext uri="{FF2B5EF4-FFF2-40B4-BE49-F238E27FC236}">
                <a16:creationId xmlns:a16="http://schemas.microsoft.com/office/drawing/2014/main" id="{B7F7D7A6-4451-C085-258B-6F685A7C429A}"/>
              </a:ext>
            </a:extLst>
          </p:cNvPr>
          <p:cNvSpPr>
            <a:spLocks noGrp="1"/>
          </p:cNvSpPr>
          <p:nvPr>
            <p:ph type="dt" sz="half" idx="10"/>
          </p:nvPr>
        </p:nvSpPr>
        <p:spPr/>
        <p:txBody>
          <a:bodyPr/>
          <a:lstStyle/>
          <a:p>
            <a:r>
              <a:rPr lang="de-CH" dirty="0"/>
              <a:t>10. Mai 2025, Fribourg</a:t>
            </a:r>
          </a:p>
        </p:txBody>
      </p:sp>
      <p:sp>
        <p:nvSpPr>
          <p:cNvPr id="5" name="Fußzeilenplatzhalter 4">
            <a:extLst>
              <a:ext uri="{FF2B5EF4-FFF2-40B4-BE49-F238E27FC236}">
                <a16:creationId xmlns:a16="http://schemas.microsoft.com/office/drawing/2014/main" id="{C3F42B87-4F66-C567-9BFC-A177FF8BD6C6}"/>
              </a:ext>
            </a:extLst>
          </p:cNvPr>
          <p:cNvSpPr>
            <a:spLocks noGrp="1"/>
          </p:cNvSpPr>
          <p:nvPr>
            <p:ph type="ftr" sz="quarter" idx="11"/>
          </p:nvPr>
        </p:nvSpPr>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Foliennummernplatzhalter 5">
            <a:extLst>
              <a:ext uri="{FF2B5EF4-FFF2-40B4-BE49-F238E27FC236}">
                <a16:creationId xmlns:a16="http://schemas.microsoft.com/office/drawing/2014/main" id="{BC85226F-5505-2269-4D6B-8871F82A658F}"/>
              </a:ext>
            </a:extLst>
          </p:cNvPr>
          <p:cNvSpPr>
            <a:spLocks noGrp="1"/>
          </p:cNvSpPr>
          <p:nvPr>
            <p:ph type="sldNum" sz="quarter" idx="12"/>
          </p:nvPr>
        </p:nvSpPr>
        <p:spPr/>
        <p:txBody>
          <a:bodyPr/>
          <a:lstStyle/>
          <a:p>
            <a:fld id="{9C819A1E-7CFD-44ED-A7EE-35C8DB5FAD42}" type="slidenum">
              <a:rPr lang="de-CH" smtClean="0"/>
              <a:pPr/>
              <a:t>31</a:t>
            </a:fld>
            <a:endParaRPr lang="de-CH" dirty="0"/>
          </a:p>
        </p:txBody>
      </p:sp>
    </p:spTree>
    <p:extLst>
      <p:ext uri="{BB962C8B-B14F-4D97-AF65-F5344CB8AC3E}">
        <p14:creationId xmlns:p14="http://schemas.microsoft.com/office/powerpoint/2010/main" val="121684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346611"/>
            <a:ext cx="6161433" cy="4351338"/>
          </a:xfrm>
        </p:spPr>
        <p:txBody>
          <a:bodyPr/>
          <a:lstStyle/>
          <a:p>
            <a:pPr>
              <a:spcBef>
                <a:spcPts val="1600"/>
              </a:spcBef>
              <a:buFont typeface="Symbol" pitchFamily="2" charset="2"/>
              <a:buChar char="-"/>
            </a:pPr>
            <a:r>
              <a:rPr lang="de-CH" sz="2400" dirty="0"/>
              <a:t>Leitlinie empfiehlt Verlaufsbeobachtung/ Monitoring – voraussichtlich noch stärkere Empfehlung durch SGKJPP</a:t>
            </a:r>
          </a:p>
          <a:p>
            <a:pPr marL="498475" indent="-485775">
              <a:spcBef>
                <a:spcPts val="1600"/>
              </a:spcBef>
              <a:buNone/>
            </a:pPr>
            <a:r>
              <a:rPr lang="de-DE" sz="2400" dirty="0"/>
              <a:t>→ 	Prüfung Möglichkeit Schweiz-weiter Registerstudien</a:t>
            </a:r>
          </a:p>
          <a:p>
            <a:pPr marL="498475" indent="-485775">
              <a:spcBef>
                <a:spcPts val="1600"/>
              </a:spcBef>
              <a:buFont typeface="Symbol" pitchFamily="2" charset="2"/>
              <a:buChar char="-"/>
            </a:pPr>
            <a:r>
              <a:rPr lang="de-CH" sz="2400" dirty="0"/>
              <a:t>Auswertung von Verlaufsergebnissen, auch aus Ländern, die sich für ein noch restriktiveres Vorgehen entschieden haben</a:t>
            </a:r>
          </a:p>
          <a:p>
            <a:pPr marL="498475" indent="-485775">
              <a:spcBef>
                <a:spcPts val="1600"/>
              </a:spcBef>
              <a:buFont typeface="Symbol" pitchFamily="2" charset="2"/>
              <a:buChar char="-"/>
            </a:pPr>
            <a:r>
              <a:rPr lang="de-CH" sz="2400" dirty="0"/>
              <a:t>Fortsetzung gesellschaftlicher Diskurs zum Thema Geschlechtsidentität</a:t>
            </a:r>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p:txBody>
          <a:bodyPr/>
          <a:lstStyle/>
          <a:p>
            <a:r>
              <a:rPr lang="de-DE" dirty="0"/>
              <a:t>Ausblick</a:t>
            </a:r>
            <a:endParaRPr lang="de-CH"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32</a:t>
            </a:fld>
            <a:endParaRPr lang="de-CH" dirty="0"/>
          </a:p>
        </p:txBody>
      </p:sp>
      <p:pic>
        <p:nvPicPr>
          <p:cNvPr id="2" name="Grafik 1">
            <a:extLst>
              <a:ext uri="{FF2B5EF4-FFF2-40B4-BE49-F238E27FC236}">
                <a16:creationId xmlns:a16="http://schemas.microsoft.com/office/drawing/2014/main" id="{3B3BA9C4-E900-A58B-7B79-31B6E7F24F77}"/>
              </a:ext>
            </a:extLst>
          </p:cNvPr>
          <p:cNvPicPr>
            <a:picLocks noChangeAspect="1"/>
          </p:cNvPicPr>
          <p:nvPr/>
        </p:nvPicPr>
        <p:blipFill rotWithShape="1">
          <a:blip r:embed="rId5"/>
          <a:srcRect b="16800"/>
          <a:stretch/>
        </p:blipFill>
        <p:spPr>
          <a:xfrm>
            <a:off x="7686010" y="1346611"/>
            <a:ext cx="3797129" cy="4553716"/>
          </a:xfrm>
          <a:prstGeom prst="rect">
            <a:avLst/>
          </a:prstGeom>
        </p:spPr>
      </p:pic>
    </p:spTree>
    <p:custDataLst>
      <p:custData r:id="rId1"/>
      <p:custData r:id="rId2"/>
    </p:custDataLst>
    <p:extLst>
      <p:ext uri="{BB962C8B-B14F-4D97-AF65-F5344CB8AC3E}">
        <p14:creationId xmlns:p14="http://schemas.microsoft.com/office/powerpoint/2010/main" val="182228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E827099B-7FEB-D9C1-E846-F4CC65625F78}"/>
              </a:ext>
            </a:extLst>
          </p:cNvPr>
          <p:cNvPicPr>
            <a:picLocks noGrp="1" noChangeAspect="1"/>
          </p:cNvPicPr>
          <p:nvPr>
            <p:ph idx="1"/>
          </p:nvPr>
        </p:nvPicPr>
        <p:blipFill>
          <a:blip r:embed="rId3"/>
          <a:stretch>
            <a:fillRect/>
          </a:stretch>
        </p:blipFill>
        <p:spPr>
          <a:xfrm>
            <a:off x="1071881" y="1175351"/>
            <a:ext cx="4590839" cy="2018225"/>
          </a:xfrm>
          <a:prstGeom prst="rect">
            <a:avLst/>
          </a:prstGeom>
        </p:spPr>
      </p:pic>
      <p:sp>
        <p:nvSpPr>
          <p:cNvPr id="3" name="Titel 2">
            <a:extLst>
              <a:ext uri="{FF2B5EF4-FFF2-40B4-BE49-F238E27FC236}">
                <a16:creationId xmlns:a16="http://schemas.microsoft.com/office/drawing/2014/main" id="{B3C41244-6CB6-140F-1B1F-6EC0DEB4D29E}"/>
              </a:ext>
            </a:extLst>
          </p:cNvPr>
          <p:cNvSpPr>
            <a:spLocks noGrp="1"/>
          </p:cNvSpPr>
          <p:nvPr>
            <p:ph type="title"/>
          </p:nvPr>
        </p:nvSpPr>
        <p:spPr/>
        <p:txBody>
          <a:bodyPr/>
          <a:lstStyle/>
          <a:p>
            <a:r>
              <a:rPr lang="de-DE" dirty="0"/>
              <a:t>Ressourcen &amp; Anlaufstellen</a:t>
            </a:r>
          </a:p>
        </p:txBody>
      </p:sp>
      <p:sp>
        <p:nvSpPr>
          <p:cNvPr id="4" name="Datumsplatzhalter 3">
            <a:extLst>
              <a:ext uri="{FF2B5EF4-FFF2-40B4-BE49-F238E27FC236}">
                <a16:creationId xmlns:a16="http://schemas.microsoft.com/office/drawing/2014/main" id="{B7F7D7A6-4451-C085-258B-6F685A7C429A}"/>
              </a:ext>
            </a:extLst>
          </p:cNvPr>
          <p:cNvSpPr>
            <a:spLocks noGrp="1"/>
          </p:cNvSpPr>
          <p:nvPr>
            <p:ph type="dt" sz="half" idx="10"/>
          </p:nvPr>
        </p:nvSpPr>
        <p:spPr/>
        <p:txBody>
          <a:bodyPr/>
          <a:lstStyle/>
          <a:p>
            <a:r>
              <a:rPr lang="de-CH" dirty="0"/>
              <a:t>10. Mai 2025, Fribourg</a:t>
            </a:r>
          </a:p>
        </p:txBody>
      </p:sp>
      <p:sp>
        <p:nvSpPr>
          <p:cNvPr id="5" name="Fußzeilenplatzhalter 4">
            <a:extLst>
              <a:ext uri="{FF2B5EF4-FFF2-40B4-BE49-F238E27FC236}">
                <a16:creationId xmlns:a16="http://schemas.microsoft.com/office/drawing/2014/main" id="{C3F42B87-4F66-C567-9BFC-A177FF8BD6C6}"/>
              </a:ext>
            </a:extLst>
          </p:cNvPr>
          <p:cNvSpPr>
            <a:spLocks noGrp="1"/>
          </p:cNvSpPr>
          <p:nvPr>
            <p:ph type="ftr" sz="quarter" idx="11"/>
          </p:nvPr>
        </p:nvSpPr>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Foliennummernplatzhalter 5">
            <a:extLst>
              <a:ext uri="{FF2B5EF4-FFF2-40B4-BE49-F238E27FC236}">
                <a16:creationId xmlns:a16="http://schemas.microsoft.com/office/drawing/2014/main" id="{BC85226F-5505-2269-4D6B-8871F82A658F}"/>
              </a:ext>
            </a:extLst>
          </p:cNvPr>
          <p:cNvSpPr>
            <a:spLocks noGrp="1"/>
          </p:cNvSpPr>
          <p:nvPr>
            <p:ph type="sldNum" sz="quarter" idx="12"/>
          </p:nvPr>
        </p:nvSpPr>
        <p:spPr/>
        <p:txBody>
          <a:bodyPr/>
          <a:lstStyle/>
          <a:p>
            <a:fld id="{9C819A1E-7CFD-44ED-A7EE-35C8DB5FAD42}" type="slidenum">
              <a:rPr lang="de-CH" smtClean="0"/>
              <a:pPr/>
              <a:t>33</a:t>
            </a:fld>
            <a:endParaRPr lang="de-CH" dirty="0"/>
          </a:p>
        </p:txBody>
      </p:sp>
      <p:sp>
        <p:nvSpPr>
          <p:cNvPr id="10" name="Textfeld 9">
            <a:extLst>
              <a:ext uri="{FF2B5EF4-FFF2-40B4-BE49-F238E27FC236}">
                <a16:creationId xmlns:a16="http://schemas.microsoft.com/office/drawing/2014/main" id="{9008EAF1-6E23-191A-1600-673B5C5CFDB4}"/>
              </a:ext>
            </a:extLst>
          </p:cNvPr>
          <p:cNvSpPr txBox="1"/>
          <p:nvPr/>
        </p:nvSpPr>
        <p:spPr>
          <a:xfrm>
            <a:off x="1048507" y="3328479"/>
            <a:ext cx="5338645" cy="1938992"/>
          </a:xfrm>
          <a:prstGeom prst="rect">
            <a:avLst/>
          </a:prstGeom>
          <a:noFill/>
        </p:spPr>
        <p:txBody>
          <a:bodyPr wrap="square" rtlCol="0">
            <a:spAutoFit/>
          </a:bodyPr>
          <a:lstStyle/>
          <a:p>
            <a:r>
              <a:rPr lang="de-DE" dirty="0">
                <a:hlinkClick r:id="rId4"/>
              </a:rPr>
              <a:t>https://mycheckpoint.ch</a:t>
            </a:r>
            <a:endParaRPr lang="de-DE" dirty="0"/>
          </a:p>
          <a:p>
            <a:r>
              <a:rPr lang="de-DE" dirty="0"/>
              <a:t>u.a. kostenlose Trans-Beratungen</a:t>
            </a:r>
          </a:p>
          <a:p>
            <a:endParaRPr lang="de-DE" dirty="0"/>
          </a:p>
          <a:p>
            <a:endParaRPr lang="de-DE" sz="3000" dirty="0"/>
          </a:p>
          <a:p>
            <a:endParaRPr lang="de-DE" dirty="0"/>
          </a:p>
          <a:p>
            <a:endParaRPr lang="de-DE" dirty="0"/>
          </a:p>
        </p:txBody>
      </p:sp>
      <p:pic>
        <p:nvPicPr>
          <p:cNvPr id="11" name="Grafik 10">
            <a:extLst>
              <a:ext uri="{FF2B5EF4-FFF2-40B4-BE49-F238E27FC236}">
                <a16:creationId xmlns:a16="http://schemas.microsoft.com/office/drawing/2014/main" id="{53B5E549-2EF1-3D6F-BC5E-8A2B3063877D}"/>
              </a:ext>
            </a:extLst>
          </p:cNvPr>
          <p:cNvPicPr>
            <a:picLocks noChangeAspect="1"/>
          </p:cNvPicPr>
          <p:nvPr/>
        </p:nvPicPr>
        <p:blipFill>
          <a:blip r:embed="rId5"/>
          <a:stretch>
            <a:fillRect/>
          </a:stretch>
        </p:blipFill>
        <p:spPr>
          <a:xfrm>
            <a:off x="6529282" y="1040448"/>
            <a:ext cx="4808186" cy="4932714"/>
          </a:xfrm>
          <a:prstGeom prst="rect">
            <a:avLst/>
          </a:prstGeom>
        </p:spPr>
      </p:pic>
      <p:sp>
        <p:nvSpPr>
          <p:cNvPr id="14" name="Textfeld 13">
            <a:extLst>
              <a:ext uri="{FF2B5EF4-FFF2-40B4-BE49-F238E27FC236}">
                <a16:creationId xmlns:a16="http://schemas.microsoft.com/office/drawing/2014/main" id="{FE5CB242-C7DE-149F-D02F-49B35DE82828}"/>
              </a:ext>
            </a:extLst>
          </p:cNvPr>
          <p:cNvSpPr txBox="1"/>
          <p:nvPr/>
        </p:nvSpPr>
        <p:spPr>
          <a:xfrm>
            <a:off x="6529282" y="6074668"/>
            <a:ext cx="6093724" cy="646331"/>
          </a:xfrm>
          <a:prstGeom prst="rect">
            <a:avLst/>
          </a:prstGeom>
          <a:noFill/>
        </p:spPr>
        <p:txBody>
          <a:bodyPr wrap="square">
            <a:spAutoFit/>
          </a:bodyPr>
          <a:lstStyle/>
          <a:p>
            <a:r>
              <a:rPr lang="de-DE" dirty="0">
                <a:hlinkClick r:id="rId6"/>
              </a:rPr>
              <a:t>https://milchjugend.ch</a:t>
            </a:r>
            <a:endParaRPr lang="de-DE" dirty="0"/>
          </a:p>
          <a:p>
            <a:endParaRPr lang="de-DE" dirty="0"/>
          </a:p>
        </p:txBody>
      </p:sp>
      <p:pic>
        <p:nvPicPr>
          <p:cNvPr id="8" name="Grafik 7" descr="Ein Bild, das Text, Schrift, Logo, Grafiken enthält.&#10;&#10;Automatisch generierte Beschreibung">
            <a:extLst>
              <a:ext uri="{FF2B5EF4-FFF2-40B4-BE49-F238E27FC236}">
                <a16:creationId xmlns:a16="http://schemas.microsoft.com/office/drawing/2014/main" id="{1F2191C2-8FD3-412B-43EC-3EFB668421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086" y="4316524"/>
            <a:ext cx="3263900" cy="2171700"/>
          </a:xfrm>
          <a:prstGeom prst="rect">
            <a:avLst/>
          </a:prstGeom>
        </p:spPr>
      </p:pic>
      <p:sp>
        <p:nvSpPr>
          <p:cNvPr id="9" name="Textfeld 8">
            <a:extLst>
              <a:ext uri="{FF2B5EF4-FFF2-40B4-BE49-F238E27FC236}">
                <a16:creationId xmlns:a16="http://schemas.microsoft.com/office/drawing/2014/main" id="{95EF83B2-F258-B1F7-FB78-134D50FCCEAB}"/>
              </a:ext>
            </a:extLst>
          </p:cNvPr>
          <p:cNvSpPr txBox="1"/>
          <p:nvPr/>
        </p:nvSpPr>
        <p:spPr>
          <a:xfrm>
            <a:off x="4134986" y="5683142"/>
            <a:ext cx="1961014" cy="646331"/>
          </a:xfrm>
          <a:prstGeom prst="rect">
            <a:avLst/>
          </a:prstGeom>
          <a:noFill/>
        </p:spPr>
        <p:txBody>
          <a:bodyPr wrap="square" rtlCol="0">
            <a:spAutoFit/>
          </a:bodyPr>
          <a:lstStyle/>
          <a:p>
            <a:r>
              <a:rPr lang="de-DE" dirty="0">
                <a:hlinkClick r:id="rId8"/>
              </a:rPr>
              <a:t>www.tgns.ch</a:t>
            </a:r>
            <a:endParaRPr lang="de-DE" dirty="0"/>
          </a:p>
          <a:p>
            <a:endParaRPr lang="de-DE" dirty="0"/>
          </a:p>
        </p:txBody>
      </p:sp>
    </p:spTree>
    <p:extLst>
      <p:ext uri="{BB962C8B-B14F-4D97-AF65-F5344CB8AC3E}">
        <p14:creationId xmlns:p14="http://schemas.microsoft.com/office/powerpoint/2010/main" val="2916657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3C41244-6CB6-140F-1B1F-6EC0DEB4D29E}"/>
              </a:ext>
            </a:extLst>
          </p:cNvPr>
          <p:cNvSpPr>
            <a:spLocks noGrp="1"/>
          </p:cNvSpPr>
          <p:nvPr>
            <p:ph type="title"/>
          </p:nvPr>
        </p:nvSpPr>
        <p:spPr/>
        <p:txBody>
          <a:bodyPr/>
          <a:lstStyle/>
          <a:p>
            <a:r>
              <a:rPr lang="de-DE" dirty="0"/>
              <a:t>Ressourcen &amp; Anlaufstellen</a:t>
            </a:r>
          </a:p>
        </p:txBody>
      </p:sp>
      <p:sp>
        <p:nvSpPr>
          <p:cNvPr id="4" name="Datumsplatzhalter 3">
            <a:extLst>
              <a:ext uri="{FF2B5EF4-FFF2-40B4-BE49-F238E27FC236}">
                <a16:creationId xmlns:a16="http://schemas.microsoft.com/office/drawing/2014/main" id="{B7F7D7A6-4451-C085-258B-6F685A7C429A}"/>
              </a:ext>
            </a:extLst>
          </p:cNvPr>
          <p:cNvSpPr>
            <a:spLocks noGrp="1"/>
          </p:cNvSpPr>
          <p:nvPr>
            <p:ph type="dt" sz="half" idx="10"/>
          </p:nvPr>
        </p:nvSpPr>
        <p:spPr/>
        <p:txBody>
          <a:bodyPr/>
          <a:lstStyle/>
          <a:p>
            <a:r>
              <a:rPr lang="de-CH" dirty="0"/>
              <a:t>10. Mai 2025, Fribourg</a:t>
            </a:r>
          </a:p>
        </p:txBody>
      </p:sp>
      <p:sp>
        <p:nvSpPr>
          <p:cNvPr id="5" name="Fußzeilenplatzhalter 4">
            <a:extLst>
              <a:ext uri="{FF2B5EF4-FFF2-40B4-BE49-F238E27FC236}">
                <a16:creationId xmlns:a16="http://schemas.microsoft.com/office/drawing/2014/main" id="{C3F42B87-4F66-C567-9BFC-A177FF8BD6C6}"/>
              </a:ext>
            </a:extLst>
          </p:cNvPr>
          <p:cNvSpPr>
            <a:spLocks noGrp="1"/>
          </p:cNvSpPr>
          <p:nvPr>
            <p:ph type="ftr" sz="quarter" idx="11"/>
          </p:nvPr>
        </p:nvSpPr>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Foliennummernplatzhalter 5">
            <a:extLst>
              <a:ext uri="{FF2B5EF4-FFF2-40B4-BE49-F238E27FC236}">
                <a16:creationId xmlns:a16="http://schemas.microsoft.com/office/drawing/2014/main" id="{BC85226F-5505-2269-4D6B-8871F82A658F}"/>
              </a:ext>
            </a:extLst>
          </p:cNvPr>
          <p:cNvSpPr>
            <a:spLocks noGrp="1"/>
          </p:cNvSpPr>
          <p:nvPr>
            <p:ph type="sldNum" sz="quarter" idx="12"/>
          </p:nvPr>
        </p:nvSpPr>
        <p:spPr/>
        <p:txBody>
          <a:bodyPr/>
          <a:lstStyle/>
          <a:p>
            <a:fld id="{9C819A1E-7CFD-44ED-A7EE-35C8DB5FAD42}" type="slidenum">
              <a:rPr lang="de-CH" smtClean="0"/>
              <a:pPr/>
              <a:t>34</a:t>
            </a:fld>
            <a:endParaRPr lang="de-CH" dirty="0"/>
          </a:p>
        </p:txBody>
      </p:sp>
      <p:pic>
        <p:nvPicPr>
          <p:cNvPr id="9" name="Picture 2" descr="Kartonierter Einband Die anderen Geschlechter von Dagmar Pauli">
            <a:extLst>
              <a:ext uri="{FF2B5EF4-FFF2-40B4-BE49-F238E27FC236}">
                <a16:creationId xmlns:a16="http://schemas.microsoft.com/office/drawing/2014/main" id="{F3C2F15F-AF61-C2B8-16A1-42F51B6147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1816" y="1330480"/>
            <a:ext cx="2918210" cy="4823488"/>
          </a:xfrm>
          <a:prstGeom prst="rect">
            <a:avLst/>
          </a:prstGeom>
          <a:noFill/>
          <a:extLst>
            <a:ext uri="{909E8E84-426E-40DD-AFC4-6F175D3DCCD1}">
              <a14:hiddenFill xmlns:a14="http://schemas.microsoft.com/office/drawing/2010/main">
                <a:solidFill>
                  <a:srgbClr val="FFFFFF"/>
                </a:solidFill>
              </a14:hiddenFill>
            </a:ext>
          </a:extLst>
        </p:spPr>
      </p:pic>
      <p:sp>
        <p:nvSpPr>
          <p:cNvPr id="12" name="Inhaltsplatzhalter 2">
            <a:extLst>
              <a:ext uri="{FF2B5EF4-FFF2-40B4-BE49-F238E27FC236}">
                <a16:creationId xmlns:a16="http://schemas.microsoft.com/office/drawing/2014/main" id="{E47CB39E-3AA6-BF49-0413-B1FEFF12024E}"/>
              </a:ext>
            </a:extLst>
          </p:cNvPr>
          <p:cNvSpPr txBox="1">
            <a:spLocks/>
          </p:cNvSpPr>
          <p:nvPr/>
        </p:nvSpPr>
        <p:spPr>
          <a:xfrm>
            <a:off x="4940490" y="1330480"/>
            <a:ext cx="5827594" cy="4846484"/>
          </a:xfrm>
          <a:prstGeom prst="rect">
            <a:avLst/>
          </a:prstGeom>
        </p:spPr>
        <p:txBody>
          <a:bodyPr>
            <a:normAutofit fontScale="92500" lnSpcReduction="10000"/>
          </a:bodyPr>
          <a:lstStyle>
            <a:lvl1pPr marL="0" indent="0" algn="l" defTabSz="914400" rtl="0" eaLnBrk="1" latinLnBrk="0" hangingPunct="1">
              <a:lnSpc>
                <a:spcPct val="100000"/>
              </a:lnSpc>
              <a:spcBef>
                <a:spcPts val="1000"/>
              </a:spcBef>
              <a:spcAft>
                <a:spcPts val="600"/>
              </a:spcAft>
              <a:buFont typeface="Courier New" panose="02070309020205020404" pitchFamily="49" charset="0"/>
              <a:buNone/>
              <a:defRPr sz="2600" kern="1200">
                <a:solidFill>
                  <a:schemeClr val="tx1"/>
                </a:solidFill>
                <a:latin typeface="+mn-lt"/>
                <a:ea typeface="+mn-ea"/>
                <a:cs typeface="+mn-cs"/>
              </a:defRPr>
            </a:lvl1pPr>
            <a:lvl2pPr marL="324000" indent="-324000" algn="l" defTabSz="914400" rtl="0" eaLnBrk="1" latinLnBrk="0" hangingPunct="1">
              <a:lnSpc>
                <a:spcPct val="100000"/>
              </a:lnSpc>
              <a:spcBef>
                <a:spcPts val="500"/>
              </a:spcBef>
              <a:spcAft>
                <a:spcPts val="600"/>
              </a:spcAft>
              <a:buClr>
                <a:srgbClr val="FF0000"/>
              </a:buClr>
              <a:buFontTx/>
              <a:buChar char="‒"/>
              <a:defRPr sz="2600" kern="1200">
                <a:solidFill>
                  <a:schemeClr val="tx1"/>
                </a:solidFill>
                <a:latin typeface="+mn-lt"/>
                <a:ea typeface="+mn-ea"/>
                <a:cs typeface="+mn-cs"/>
              </a:defRPr>
            </a:lvl2pPr>
            <a:lvl3pPr marL="684000" indent="-324000" algn="l" defTabSz="914400" rtl="0" eaLnBrk="1" latinLnBrk="0" hangingPunct="1">
              <a:lnSpc>
                <a:spcPct val="100000"/>
              </a:lnSpc>
              <a:spcBef>
                <a:spcPts val="500"/>
              </a:spcBef>
              <a:spcAft>
                <a:spcPts val="600"/>
              </a:spcAft>
              <a:buFontTx/>
              <a:buChar char="‒"/>
              <a:defRPr sz="2600" kern="1200">
                <a:solidFill>
                  <a:schemeClr val="tx1"/>
                </a:solidFill>
                <a:latin typeface="ArialMT"/>
                <a:ea typeface="+mn-ea"/>
                <a:cs typeface="+mn-cs"/>
              </a:defRPr>
            </a:lvl3pPr>
            <a:lvl4pPr marL="1008000" indent="-324000" algn="l" defTabSz="914400" rtl="0" eaLnBrk="1" latinLnBrk="0" hangingPunct="1">
              <a:lnSpc>
                <a:spcPct val="100000"/>
              </a:lnSpc>
              <a:spcBef>
                <a:spcPts val="500"/>
              </a:spcBef>
              <a:spcAft>
                <a:spcPts val="600"/>
              </a:spcAft>
              <a:buFontTx/>
              <a:buChar char="‒"/>
              <a:defRPr sz="2600" kern="1200">
                <a:solidFill>
                  <a:schemeClr val="tx1"/>
                </a:solidFill>
                <a:latin typeface="ArialMT"/>
                <a:ea typeface="+mn-ea"/>
                <a:cs typeface="+mn-cs"/>
              </a:defRPr>
            </a:lvl4pPr>
            <a:lvl5pPr marL="1332000" indent="-324000" algn="l" defTabSz="914400" rtl="0" eaLnBrk="1" latinLnBrk="0" hangingPunct="1">
              <a:lnSpc>
                <a:spcPct val="100000"/>
              </a:lnSpc>
              <a:spcBef>
                <a:spcPts val="500"/>
              </a:spcBef>
              <a:spcAft>
                <a:spcPts val="600"/>
              </a:spcAft>
              <a:buFontTx/>
              <a:buChar char="‒"/>
              <a:defRPr sz="2600" kern="1200">
                <a:solidFill>
                  <a:schemeClr val="tx1"/>
                </a:solidFill>
                <a:latin typeface="ArialM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Pauli, Dagmar. </a:t>
            </a:r>
            <a:r>
              <a:rPr lang="de-CH" i="1" dirty="0"/>
              <a:t>Die anderen Geschlechter: Nicht-Binarität und (ganz) trans* normale Sachen</a:t>
            </a:r>
            <a:r>
              <a:rPr lang="de-CH" dirty="0"/>
              <a:t>. Originalausgabe. C.H. Beck Paperback 6533. München: C.H.Beck, 2023.</a:t>
            </a:r>
          </a:p>
          <a:p>
            <a:endParaRPr lang="de-CH" dirty="0"/>
          </a:p>
          <a:p>
            <a:r>
              <a:rPr lang="de-DE" dirty="0"/>
              <a:t>Medientipps zum Thema Trans (und Intergeschlechtlichkeit) der Insel-Kinderklinik:</a:t>
            </a:r>
          </a:p>
          <a:p>
            <a:r>
              <a:rPr lang="de-DE" dirty="0">
                <a:hlinkClick r:id="rId4"/>
              </a:rPr>
              <a:t>https://kinderklinik.insel.ch/de/unser-angebot/fachgebiete-f-m/geschlechtervielfalt/medienmappe</a:t>
            </a:r>
            <a:endParaRPr lang="de-DE" dirty="0"/>
          </a:p>
          <a:p>
            <a:endParaRPr lang="de-CH" dirty="0"/>
          </a:p>
        </p:txBody>
      </p:sp>
    </p:spTree>
    <p:extLst>
      <p:ext uri="{BB962C8B-B14F-4D97-AF65-F5344CB8AC3E}">
        <p14:creationId xmlns:p14="http://schemas.microsoft.com/office/powerpoint/2010/main" val="3724066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90446C0A-BDCC-A671-0004-EC89A24613B3}"/>
              </a:ext>
            </a:extLst>
          </p:cNvPr>
          <p:cNvSpPr>
            <a:spLocks noGrp="1"/>
          </p:cNvSpPr>
          <p:nvPr>
            <p:ph idx="1"/>
          </p:nvPr>
        </p:nvSpPr>
        <p:spPr>
          <a:xfrm>
            <a:off x="1062000" y="1566555"/>
            <a:ext cx="10515600" cy="4351338"/>
          </a:xfrm>
        </p:spPr>
        <p:txBody>
          <a:bodyPr/>
          <a:lstStyle/>
          <a:p>
            <a:pPr marL="635000" indent="-635000">
              <a:spcBef>
                <a:spcPts val="1200"/>
              </a:spcBef>
            </a:pPr>
            <a:r>
              <a:rPr lang="de-DE" sz="2000" b="0" dirty="0">
                <a:effectLst/>
                <a:latin typeface="Arial" panose="020B0604020202020204" pitchFamily="34" charset="0"/>
                <a:cs typeface="Arial" panose="020B0604020202020204" pitchFamily="34" charset="0"/>
              </a:rPr>
              <a:t>Deutscher Ethikrat (2020): Trans-Identität bei Kindern und Jugendlichen: Therapeutische Kontroversen – ethische Orientierungen, Ad-hoc Empfehlung. Berlin.</a:t>
            </a:r>
          </a:p>
          <a:p>
            <a:pPr marL="635000" indent="-635000">
              <a:spcBef>
                <a:spcPts val="1200"/>
              </a:spcBef>
            </a:pPr>
            <a:r>
              <a:rPr lang="de-DE" sz="2000" b="0" dirty="0">
                <a:effectLst/>
                <a:latin typeface="Arial" panose="020B0604020202020204" pitchFamily="34" charset="0"/>
                <a:cs typeface="Arial" panose="020B0604020202020204" pitchFamily="34" charset="0"/>
              </a:rPr>
              <a:t>DGKJP (</a:t>
            </a:r>
            <a:r>
              <a:rPr lang="de-DE" sz="2000" dirty="0">
                <a:effectLst/>
                <a:latin typeface="Arial" panose="020B0604020202020204" pitchFamily="34" charset="0"/>
                <a:cs typeface="Arial" panose="020B0604020202020204" pitchFamily="34" charset="0"/>
              </a:rPr>
              <a:t>Deutsche Gesellschaft </a:t>
            </a:r>
            <a:r>
              <a:rPr lang="de-DE" sz="2000" dirty="0" err="1">
                <a:effectLst/>
                <a:latin typeface="Arial" panose="020B0604020202020204" pitchFamily="34" charset="0"/>
                <a:cs typeface="Arial" panose="020B0604020202020204" pitchFamily="34" charset="0"/>
              </a:rPr>
              <a:t>für</a:t>
            </a:r>
            <a:r>
              <a:rPr lang="de-DE" sz="2000" dirty="0">
                <a:effectLst/>
                <a:latin typeface="Arial" panose="020B0604020202020204" pitchFamily="34" charset="0"/>
                <a:cs typeface="Arial" panose="020B0604020202020204" pitchFamily="34" charset="0"/>
              </a:rPr>
              <a:t> Kinder- und Jugendpsychiatrie, Psychosomatik und Psychotherapie) (2025): S2k-Leitlinie </a:t>
            </a:r>
            <a:r>
              <a:rPr lang="de-DE" sz="2000" i="1" dirty="0">
                <a:effectLst/>
                <a:latin typeface="Arial" panose="020B0604020202020204" pitchFamily="34" charset="0"/>
                <a:cs typeface="Arial" panose="020B0604020202020204" pitchFamily="34" charset="0"/>
              </a:rPr>
              <a:t>Geschlechtsinkongruenz und Geschlechtsdysphorie im Kindes- und Jugendalter: Diagnostik und Behandlung</a:t>
            </a:r>
            <a:r>
              <a:rPr lang="de-DE" sz="2000" dirty="0">
                <a:effectLst/>
                <a:latin typeface="Arial" panose="020B0604020202020204" pitchFamily="34" charset="0"/>
                <a:cs typeface="Arial" panose="020B0604020202020204" pitchFamily="34" charset="0"/>
              </a:rPr>
              <a:t>. AWMF-</a:t>
            </a:r>
            <a:r>
              <a:rPr lang="de-DE" sz="2000" dirty="0" err="1">
                <a:effectLst/>
                <a:latin typeface="Arial" panose="020B0604020202020204" pitchFamily="34" charset="0"/>
                <a:cs typeface="Arial" panose="020B0604020202020204" pitchFamily="34" charset="0"/>
              </a:rPr>
              <a:t>Registernr</a:t>
            </a:r>
            <a:r>
              <a:rPr lang="de-DE" sz="2000" dirty="0">
                <a:effectLst/>
                <a:latin typeface="Arial" panose="020B0604020202020204" pitchFamily="34" charset="0"/>
                <a:cs typeface="Arial" panose="020B0604020202020204" pitchFamily="34" charset="0"/>
              </a:rPr>
              <a:t>. 028-014. Version 1.0. </a:t>
            </a:r>
            <a:r>
              <a:rPr lang="de-DE" sz="2000" dirty="0">
                <a:solidFill>
                  <a:srgbClr val="0000FF"/>
                </a:solidFill>
                <a:effectLst/>
                <a:latin typeface="Arial" panose="020B0604020202020204" pitchFamily="34" charset="0"/>
                <a:cs typeface="Arial" panose="020B0604020202020204" pitchFamily="34" charset="0"/>
              </a:rPr>
              <a:t>https://</a:t>
            </a:r>
            <a:r>
              <a:rPr lang="de-DE" sz="2000" dirty="0" err="1">
                <a:solidFill>
                  <a:srgbClr val="0000FF"/>
                </a:solidFill>
                <a:effectLst/>
                <a:latin typeface="Arial" panose="020B0604020202020204" pitchFamily="34" charset="0"/>
                <a:cs typeface="Arial" panose="020B0604020202020204" pitchFamily="34" charset="0"/>
              </a:rPr>
              <a:t>register.awmf.org</a:t>
            </a:r>
            <a:r>
              <a:rPr lang="de-DE" sz="2000" dirty="0">
                <a:solidFill>
                  <a:srgbClr val="0000FF"/>
                </a:solidFill>
                <a:effectLst/>
                <a:latin typeface="Arial" panose="020B0604020202020204" pitchFamily="34" charset="0"/>
                <a:cs typeface="Arial" panose="020B0604020202020204" pitchFamily="34" charset="0"/>
              </a:rPr>
              <a:t>/de/</a:t>
            </a:r>
            <a:r>
              <a:rPr lang="de-DE" sz="2000" dirty="0" err="1">
                <a:solidFill>
                  <a:srgbClr val="0000FF"/>
                </a:solidFill>
                <a:effectLst/>
                <a:latin typeface="Arial" panose="020B0604020202020204" pitchFamily="34" charset="0"/>
                <a:cs typeface="Arial" panose="020B0604020202020204" pitchFamily="34" charset="0"/>
              </a:rPr>
              <a:t>leitlinien</a:t>
            </a:r>
            <a:r>
              <a:rPr lang="de-DE" sz="2000" dirty="0">
                <a:solidFill>
                  <a:srgbClr val="0000FF"/>
                </a:solidFill>
                <a:effectLst/>
                <a:latin typeface="Arial" panose="020B0604020202020204" pitchFamily="34" charset="0"/>
                <a:cs typeface="Arial" panose="020B0604020202020204" pitchFamily="34" charset="0"/>
              </a:rPr>
              <a:t>/</a:t>
            </a:r>
            <a:r>
              <a:rPr lang="de-DE" sz="2000" dirty="0" err="1">
                <a:solidFill>
                  <a:srgbClr val="0000FF"/>
                </a:solidFill>
                <a:effectLst/>
                <a:latin typeface="Arial" panose="020B0604020202020204" pitchFamily="34" charset="0"/>
                <a:cs typeface="Arial" panose="020B0604020202020204" pitchFamily="34" charset="0"/>
              </a:rPr>
              <a:t>detail</a:t>
            </a:r>
            <a:r>
              <a:rPr lang="de-DE" sz="2000" dirty="0">
                <a:solidFill>
                  <a:srgbClr val="0000FF"/>
                </a:solidFill>
                <a:effectLst/>
                <a:latin typeface="Arial" panose="020B0604020202020204" pitchFamily="34" charset="0"/>
                <a:cs typeface="Arial" panose="020B0604020202020204" pitchFamily="34" charset="0"/>
              </a:rPr>
              <a:t>/028-014 </a:t>
            </a:r>
            <a:r>
              <a:rPr lang="de-DE" sz="2000" dirty="0">
                <a:effectLst/>
                <a:latin typeface="Arial" panose="020B0604020202020204" pitchFamily="34" charset="0"/>
                <a:cs typeface="Arial" panose="020B0604020202020204" pitchFamily="34" charset="0"/>
              </a:rPr>
              <a:t>(Zugriff am 03.05.2025) </a:t>
            </a:r>
            <a:endParaRPr lang="de-DE" sz="2000" b="0" dirty="0">
              <a:effectLst/>
              <a:latin typeface="Arial" panose="020B0604020202020204" pitchFamily="34" charset="0"/>
              <a:cs typeface="Arial" panose="020B0604020202020204" pitchFamily="34" charset="0"/>
            </a:endParaRPr>
          </a:p>
          <a:p>
            <a:pPr marL="635000" indent="-635000">
              <a:spcBef>
                <a:spcPts val="1200"/>
              </a:spcBef>
            </a:pPr>
            <a:r>
              <a:rPr lang="de-DE" sz="2000" b="0" dirty="0">
                <a:effectLst/>
                <a:latin typeface="Arial" panose="020B0604020202020204" pitchFamily="34" charset="0"/>
                <a:cs typeface="Arial" panose="020B0604020202020204" pitchFamily="34" charset="0"/>
              </a:rPr>
              <a:t>Nationale Ethikkommission im Bereich der Humanmedizin (2024): </a:t>
            </a:r>
            <a:r>
              <a:rPr lang="de-DE" sz="2000" dirty="0">
                <a:effectLst/>
                <a:latin typeface="Arial" panose="020B0604020202020204" pitchFamily="34" charset="0"/>
                <a:cs typeface="Arial" panose="020B0604020202020204" pitchFamily="34" charset="0"/>
              </a:rPr>
              <a:t>Stellungnahme Nr. 43/2024. Medizinische Behandlung von </a:t>
            </a:r>
            <a:r>
              <a:rPr lang="de-DE" sz="2000" dirty="0" err="1">
                <a:effectLst/>
                <a:latin typeface="Arial" panose="020B0604020202020204" pitchFamily="34" charset="0"/>
                <a:cs typeface="Arial" panose="020B0604020202020204" pitchFamily="34" charset="0"/>
              </a:rPr>
              <a:t>minderjährigen</a:t>
            </a:r>
            <a:r>
              <a:rPr lang="de-DE" sz="2000" dirty="0">
                <a:effectLst/>
                <a:latin typeface="Arial" panose="020B0604020202020204" pitchFamily="34" charset="0"/>
                <a:cs typeface="Arial" panose="020B0604020202020204" pitchFamily="34" charset="0"/>
              </a:rPr>
              <a:t> Personen mit einer Geschlechtsdysphorie - Ethische und rechtliche </a:t>
            </a:r>
            <a:r>
              <a:rPr lang="de-DE" sz="2000" dirty="0" err="1">
                <a:effectLst/>
                <a:latin typeface="Arial" panose="020B0604020202020204" pitchFamily="34" charset="0"/>
                <a:cs typeface="Arial" panose="020B0604020202020204" pitchFamily="34" charset="0"/>
              </a:rPr>
              <a:t>Erwägungen</a:t>
            </a:r>
            <a:r>
              <a:rPr lang="de-DE" sz="2000" dirty="0">
                <a:latin typeface="Arial" panose="020B0604020202020204" pitchFamily="34" charset="0"/>
                <a:cs typeface="Arial" panose="020B0604020202020204" pitchFamily="34" charset="0"/>
              </a:rPr>
              <a:t>.</a:t>
            </a:r>
            <a:r>
              <a:rPr lang="de-DE" sz="2000" dirty="0">
                <a:effectLst/>
                <a:latin typeface="Arial" panose="020B0604020202020204" pitchFamily="34" charset="0"/>
                <a:cs typeface="Arial" panose="020B0604020202020204" pitchFamily="34" charset="0"/>
              </a:rPr>
              <a:t> </a:t>
            </a:r>
            <a:r>
              <a:rPr lang="de-DE" sz="2000" b="0" dirty="0">
                <a:effectLst/>
                <a:latin typeface="Arial" panose="020B0604020202020204" pitchFamily="34" charset="0"/>
                <a:cs typeface="Arial" panose="020B0604020202020204" pitchFamily="34" charset="0"/>
              </a:rPr>
              <a:t>Bern. </a:t>
            </a:r>
            <a:endParaRPr lang="de-DE" sz="2000" dirty="0">
              <a:effectLst/>
              <a:latin typeface="Arial" panose="020B0604020202020204" pitchFamily="34" charset="0"/>
              <a:cs typeface="Arial" panose="020B0604020202020204" pitchFamily="34" charset="0"/>
            </a:endParaRPr>
          </a:p>
          <a:p>
            <a:pPr marL="635000" indent="-635000">
              <a:lnSpc>
                <a:spcPct val="100000"/>
              </a:lnSpc>
              <a:spcBef>
                <a:spcPts val="1200"/>
              </a:spcBef>
              <a:buNone/>
            </a:pPr>
            <a:endParaRPr lang="de-DE" sz="2000" kern="100" dirty="0">
              <a:effectLst/>
              <a:latin typeface="Arial" panose="020B0604020202020204" pitchFamily="34" charset="0"/>
              <a:ea typeface="Calibri" panose="020F0502020204030204" pitchFamily="34" charset="0"/>
              <a:cs typeface="Arial" panose="020B0604020202020204" pitchFamily="34" charset="0"/>
            </a:endParaRPr>
          </a:p>
          <a:p>
            <a:pPr marL="635000" indent="-635000">
              <a:spcBef>
                <a:spcPts val="1200"/>
              </a:spcBef>
            </a:pPr>
            <a:endParaRPr lang="de-CH" sz="2000" dirty="0">
              <a:latin typeface="Arial" panose="020B0604020202020204" pitchFamily="34" charset="0"/>
              <a:cs typeface="Arial" panose="020B0604020202020204" pitchFamily="34" charset="0"/>
            </a:endParaRPr>
          </a:p>
        </p:txBody>
      </p:sp>
      <p:sp>
        <p:nvSpPr>
          <p:cNvPr id="5" name="Titel 4">
            <a:extLst>
              <a:ext uri="{FF2B5EF4-FFF2-40B4-BE49-F238E27FC236}">
                <a16:creationId xmlns:a16="http://schemas.microsoft.com/office/drawing/2014/main" id="{095F7392-B90E-4E55-47A5-2675D6670E34}"/>
              </a:ext>
            </a:extLst>
          </p:cNvPr>
          <p:cNvSpPr>
            <a:spLocks noGrp="1"/>
          </p:cNvSpPr>
          <p:nvPr>
            <p:ph type="title"/>
          </p:nvPr>
        </p:nvSpPr>
        <p:spPr/>
        <p:txBody>
          <a:bodyPr/>
          <a:lstStyle/>
          <a:p>
            <a:r>
              <a:rPr lang="de-CH" dirty="0"/>
              <a:t>Literatur</a:t>
            </a:r>
          </a:p>
        </p:txBody>
      </p:sp>
      <p:sp>
        <p:nvSpPr>
          <p:cNvPr id="6" name="Tijdelijke aanduiding voor datum 5">
            <a:extLst>
              <a:ext uri="{FF2B5EF4-FFF2-40B4-BE49-F238E27FC236}">
                <a16:creationId xmlns:a16="http://schemas.microsoft.com/office/drawing/2014/main" id="{8D28F04A-C857-A280-DA97-89EBD208C4F0}"/>
              </a:ext>
            </a:extLst>
          </p:cNvPr>
          <p:cNvSpPr>
            <a:spLocks noGrp="1"/>
          </p:cNvSpPr>
          <p:nvPr>
            <p:ph type="dt" sz="half" idx="31"/>
          </p:nvPr>
        </p:nvSpPr>
        <p:spPr/>
        <p:txBody>
          <a:bodyPr/>
          <a:lstStyle/>
          <a:p>
            <a:r>
              <a:rPr lang="de-CH" dirty="0"/>
              <a:t>10. Mai 2025, Fribourg</a:t>
            </a:r>
          </a:p>
        </p:txBody>
      </p:sp>
      <p:sp>
        <p:nvSpPr>
          <p:cNvPr id="7" name="Tijdelijke aanduiding voor voettekst 6">
            <a:extLst>
              <a:ext uri="{FF2B5EF4-FFF2-40B4-BE49-F238E27FC236}">
                <a16:creationId xmlns:a16="http://schemas.microsoft.com/office/drawing/2014/main" id="{AFC22E82-7E5E-1242-6415-43E1881D7400}"/>
              </a:ext>
            </a:extLst>
          </p:cNvPr>
          <p:cNvSpPr>
            <a:spLocks noGrp="1"/>
          </p:cNvSpPr>
          <p:nvPr>
            <p:ph type="ftr" sz="quarter" idx="32"/>
          </p:nvPr>
        </p:nvSpPr>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8" name="Tijdelijke aanduiding voor dianummer 7">
            <a:extLst>
              <a:ext uri="{FF2B5EF4-FFF2-40B4-BE49-F238E27FC236}">
                <a16:creationId xmlns:a16="http://schemas.microsoft.com/office/drawing/2014/main" id="{B5418F69-5791-C64A-9D53-3396C24BB778}"/>
              </a:ext>
            </a:extLst>
          </p:cNvPr>
          <p:cNvSpPr>
            <a:spLocks noGrp="1"/>
          </p:cNvSpPr>
          <p:nvPr>
            <p:ph type="sldNum" sz="quarter" idx="33"/>
          </p:nvPr>
        </p:nvSpPr>
        <p:spPr/>
        <p:txBody>
          <a:bodyPr/>
          <a:lstStyle/>
          <a:p>
            <a:fld id="{9C819A1E-7CFD-44ED-A7EE-35C8DB5FAD42}" type="slidenum">
              <a:rPr lang="de-CH" smtClean="0"/>
              <a:pPr/>
              <a:t>35</a:t>
            </a:fld>
            <a:endParaRPr lang="de-CH" dirty="0"/>
          </a:p>
        </p:txBody>
      </p:sp>
    </p:spTree>
    <p:custDataLst>
      <p:custData r:id="rId1"/>
      <p:custData r:id="rId2"/>
    </p:custDataLst>
    <p:extLst>
      <p:ext uri="{BB962C8B-B14F-4D97-AF65-F5344CB8AC3E}">
        <p14:creationId xmlns:p14="http://schemas.microsoft.com/office/powerpoint/2010/main" val="1693006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4B408FC-1874-3FF6-D7AB-5248C4F26986}"/>
              </a:ext>
            </a:extLst>
          </p:cNvPr>
          <p:cNvSpPr>
            <a:spLocks noGrp="1"/>
          </p:cNvSpPr>
          <p:nvPr>
            <p:ph type="sldNum" sz="quarter" idx="26"/>
          </p:nvPr>
        </p:nvSpPr>
        <p:spPr/>
        <p:txBody>
          <a:bodyPr/>
          <a:lstStyle/>
          <a:p>
            <a:fld id="{9C819A1E-7CFD-44ED-A7EE-35C8DB5FAD42}" type="slidenum">
              <a:rPr lang="de-CH" noProof="0" smtClean="0"/>
              <a:pPr/>
              <a:t>36</a:t>
            </a:fld>
            <a:endParaRPr lang="de-CH" noProof="0"/>
          </a:p>
        </p:txBody>
      </p:sp>
      <p:sp>
        <p:nvSpPr>
          <p:cNvPr id="6" name="Titel 5">
            <a:extLst>
              <a:ext uri="{FF2B5EF4-FFF2-40B4-BE49-F238E27FC236}">
                <a16:creationId xmlns:a16="http://schemas.microsoft.com/office/drawing/2014/main" id="{9119DE48-A4CD-D744-A162-7CE928752279}"/>
              </a:ext>
            </a:extLst>
          </p:cNvPr>
          <p:cNvSpPr>
            <a:spLocks noGrp="1"/>
          </p:cNvSpPr>
          <p:nvPr>
            <p:ph type="title"/>
          </p:nvPr>
        </p:nvSpPr>
        <p:spPr/>
        <p:txBody>
          <a:bodyPr/>
          <a:lstStyle/>
          <a:p>
            <a:r>
              <a:rPr lang="de-CH" dirty="0"/>
              <a:t>Kontakt</a:t>
            </a:r>
          </a:p>
        </p:txBody>
      </p:sp>
      <p:sp>
        <p:nvSpPr>
          <p:cNvPr id="7" name="Tijdelijke aanduiding voor tekst 6">
            <a:extLst>
              <a:ext uri="{FF2B5EF4-FFF2-40B4-BE49-F238E27FC236}">
                <a16:creationId xmlns:a16="http://schemas.microsoft.com/office/drawing/2014/main" id="{6E16698C-1BB4-ECB7-D598-6AC0808C8C82}"/>
              </a:ext>
            </a:extLst>
          </p:cNvPr>
          <p:cNvSpPr>
            <a:spLocks noGrp="1"/>
          </p:cNvSpPr>
          <p:nvPr>
            <p:ph type="body" sz="quarter" idx="19"/>
          </p:nvPr>
        </p:nvSpPr>
        <p:spPr>
          <a:xfrm>
            <a:off x="1072800" y="1897198"/>
            <a:ext cx="10515600" cy="2674801"/>
          </a:xfrm>
        </p:spPr>
        <p:txBody>
          <a:bodyPr/>
          <a:lstStyle/>
          <a:p>
            <a:pPr algn="l">
              <a:spcAft>
                <a:spcPts val="0"/>
              </a:spcAft>
            </a:pPr>
            <a:r>
              <a:rPr lang="it-CH" sz="1800" i="0" u="none" strike="noStrike" dirty="0">
                <a:solidFill>
                  <a:srgbClr val="000000"/>
                </a:solidFill>
                <a:effectLst/>
                <a:latin typeface="Arial" panose="020B0604020202020204" pitchFamily="34" charset="0"/>
              </a:rPr>
              <a:t>Dr. med. Eva Burkhardt, Oberärztin</a:t>
            </a:r>
          </a:p>
          <a:p>
            <a:pPr algn="l">
              <a:spcAft>
                <a:spcPts val="0"/>
              </a:spcAft>
            </a:pPr>
            <a:r>
              <a:rPr lang="it-CH" sz="1800" b="0" i="0" u="none" strike="noStrike" dirty="0">
                <a:solidFill>
                  <a:srgbClr val="000000"/>
                </a:solidFill>
                <a:effectLst/>
                <a:latin typeface="Arial" panose="020B0604020202020204" pitchFamily="34" charset="0"/>
              </a:rPr>
              <a:t>Poliklinik Bern (FETZ, AtR!Sk, ASAP, Sprechstunde für Geschlechtsidentität)</a:t>
            </a:r>
          </a:p>
          <a:p>
            <a:pPr algn="l">
              <a:spcAft>
                <a:spcPts val="0"/>
              </a:spcAft>
            </a:pPr>
            <a:r>
              <a:rPr lang="it-CH" sz="1800" b="0" i="0" u="none" strike="noStrike" dirty="0">
                <a:solidFill>
                  <a:srgbClr val="000000"/>
                </a:solidFill>
                <a:effectLst/>
                <a:latin typeface="Arial" panose="020B0604020202020204" pitchFamily="34" charset="0"/>
              </a:rPr>
              <a:t>Fachärztin für Psychiatrie und Psychotherapie</a:t>
            </a:r>
          </a:p>
          <a:p>
            <a:pPr algn="l">
              <a:spcAft>
                <a:spcPts val="0"/>
              </a:spcAft>
            </a:pPr>
            <a:r>
              <a:rPr lang="it-CH" sz="1800" b="0" i="0" u="none" strike="noStrike" dirty="0">
                <a:solidFill>
                  <a:srgbClr val="000000"/>
                </a:solidFill>
                <a:effectLst/>
                <a:latin typeface="Arial" panose="020B0604020202020204" pitchFamily="34" charset="0"/>
              </a:rPr>
              <a:t>Hallerstrasse 10, 3012 Bern</a:t>
            </a:r>
          </a:p>
          <a:p>
            <a:pPr algn="l">
              <a:spcAft>
                <a:spcPts val="0"/>
              </a:spcAft>
            </a:pPr>
            <a:r>
              <a:rPr lang="it-CH" sz="1800" b="0" i="0" u="none" strike="noStrike" dirty="0">
                <a:solidFill>
                  <a:srgbClr val="000000"/>
                </a:solidFill>
                <a:effectLst/>
                <a:latin typeface="Arial" panose="020B0604020202020204" pitchFamily="34" charset="0"/>
              </a:rPr>
              <a:t>Tel. +41 58 630 70 36</a:t>
            </a:r>
          </a:p>
          <a:p>
            <a:pPr algn="l">
              <a:spcAft>
                <a:spcPts val="0"/>
              </a:spcAft>
            </a:pPr>
            <a:br>
              <a:rPr lang="it-CH" sz="1800" b="0" i="0" u="none" strike="noStrike" dirty="0">
                <a:solidFill>
                  <a:srgbClr val="000000"/>
                </a:solidFill>
                <a:effectLst/>
                <a:latin typeface="Arial" panose="020B0604020202020204" pitchFamily="34" charset="0"/>
              </a:rPr>
            </a:br>
            <a:r>
              <a:rPr lang="it-CH" sz="1800" b="0" i="0" u="sng" strike="noStrike" dirty="0">
                <a:solidFill>
                  <a:srgbClr val="800080"/>
                </a:solidFill>
                <a:effectLst/>
                <a:latin typeface="Arial" panose="020B0604020202020204" pitchFamily="34" charset="0"/>
                <a:hlinkClick r:id="rId4"/>
              </a:rPr>
              <a:t>eva.burkhardt@upd.ch</a:t>
            </a:r>
            <a:endParaRPr lang="it-CH" sz="1800" b="0" i="0" u="none" strike="noStrike" dirty="0">
              <a:solidFill>
                <a:srgbClr val="000000"/>
              </a:solidFill>
              <a:effectLst/>
              <a:latin typeface="Arial" panose="020B0604020202020204" pitchFamily="34" charset="0"/>
            </a:endParaRPr>
          </a:p>
        </p:txBody>
      </p:sp>
      <p:sp>
        <p:nvSpPr>
          <p:cNvPr id="9" name="Tijdelijke aanduiding voor datum 8">
            <a:extLst>
              <a:ext uri="{FF2B5EF4-FFF2-40B4-BE49-F238E27FC236}">
                <a16:creationId xmlns:a16="http://schemas.microsoft.com/office/drawing/2014/main" id="{A96A70F2-39B9-6150-2D79-8CE7EA9AEC97}"/>
              </a:ext>
            </a:extLst>
          </p:cNvPr>
          <p:cNvSpPr>
            <a:spLocks noGrp="1"/>
          </p:cNvSpPr>
          <p:nvPr>
            <p:ph type="dt" sz="half" idx="31"/>
          </p:nvPr>
        </p:nvSpPr>
        <p:spPr/>
        <p:txBody>
          <a:bodyPr/>
          <a:lstStyle/>
          <a:p>
            <a:r>
              <a:rPr lang="de-CH" dirty="0"/>
              <a:t>10. Mai 2025, Fribourg</a:t>
            </a:r>
          </a:p>
        </p:txBody>
      </p:sp>
      <p:sp>
        <p:nvSpPr>
          <p:cNvPr id="10" name="Tijdelijke aanduiding voor voettekst 9">
            <a:extLst>
              <a:ext uri="{FF2B5EF4-FFF2-40B4-BE49-F238E27FC236}">
                <a16:creationId xmlns:a16="http://schemas.microsoft.com/office/drawing/2014/main" id="{5D1B2AFC-8A3B-41E1-E41A-794A4EE33645}"/>
              </a:ext>
            </a:extLst>
          </p:cNvPr>
          <p:cNvSpPr>
            <a:spLocks noGrp="1"/>
          </p:cNvSpPr>
          <p:nvPr>
            <p:ph type="ftr" sz="quarter" idx="32"/>
          </p:nvPr>
        </p:nvSpPr>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3" name="Textfeld 2">
            <a:extLst>
              <a:ext uri="{FF2B5EF4-FFF2-40B4-BE49-F238E27FC236}">
                <a16:creationId xmlns:a16="http://schemas.microsoft.com/office/drawing/2014/main" id="{2FE4C276-54B1-8152-3A57-C75C426CDFF1}"/>
              </a:ext>
            </a:extLst>
          </p:cNvPr>
          <p:cNvSpPr txBox="1"/>
          <p:nvPr/>
        </p:nvSpPr>
        <p:spPr>
          <a:xfrm>
            <a:off x="1937982" y="5269612"/>
            <a:ext cx="7779600" cy="584775"/>
          </a:xfrm>
          <a:prstGeom prst="rect">
            <a:avLst/>
          </a:prstGeom>
          <a:noFill/>
        </p:spPr>
        <p:txBody>
          <a:bodyPr wrap="square" rtlCol="0">
            <a:spAutoFit/>
          </a:bodyPr>
          <a:lstStyle/>
          <a:p>
            <a:pPr algn="ctr"/>
            <a:r>
              <a:rPr lang="de-DE" sz="3200" dirty="0"/>
              <a:t>Vielen Dank für Ihre Aufmerksamkeit!</a:t>
            </a:r>
          </a:p>
        </p:txBody>
      </p:sp>
    </p:spTree>
    <p:custDataLst>
      <p:custData r:id="rId1"/>
      <p:custData r:id="rId2"/>
    </p:custDataLst>
    <p:extLst>
      <p:ext uri="{BB962C8B-B14F-4D97-AF65-F5344CB8AC3E}">
        <p14:creationId xmlns:p14="http://schemas.microsoft.com/office/powerpoint/2010/main" val="2272705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19FD27B-A4E2-EB82-7FA8-601C93B3031C}"/>
              </a:ext>
            </a:extLst>
          </p:cNvPr>
          <p:cNvPicPr>
            <a:picLocks noChangeAspect="1"/>
          </p:cNvPicPr>
          <p:nvPr/>
        </p:nvPicPr>
        <p:blipFill>
          <a:blip r:embed="rId5"/>
          <a:stretch>
            <a:fillRect/>
          </a:stretch>
        </p:blipFill>
        <p:spPr>
          <a:xfrm>
            <a:off x="5887521" y="749575"/>
            <a:ext cx="5944217" cy="5817552"/>
          </a:xfrm>
          <a:prstGeom prst="rect">
            <a:avLst/>
          </a:prstGeom>
        </p:spPr>
      </p:pic>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a:xfrm>
            <a:off x="1071880" y="1201004"/>
            <a:ext cx="4591941" cy="4598134"/>
          </a:xfrm>
        </p:spPr>
        <p:txBody>
          <a:bodyPr/>
          <a:lstStyle/>
          <a:p>
            <a:pPr marL="317500" indent="-317500">
              <a:buFont typeface="Symbol" pitchFamily="2" charset="2"/>
              <a:buChar char="-"/>
            </a:pPr>
            <a:r>
              <a:rPr lang="de-DE" sz="2000" dirty="0"/>
              <a:t>Geschlechterradar</a:t>
            </a:r>
            <a:br>
              <a:rPr lang="de-DE" sz="2000" dirty="0"/>
            </a:br>
            <a:r>
              <a:rPr lang="de-DE" sz="2000" dirty="0">
                <a:hlinkClick r:id="rId6"/>
              </a:rPr>
              <a:t>https://www.geschlechter-radar.org</a:t>
            </a:r>
            <a:endParaRPr lang="de-DE" sz="2000" dirty="0"/>
          </a:p>
          <a:p>
            <a:pPr marL="317500" indent="-317500">
              <a:buFont typeface="Symbol" pitchFamily="2" charset="2"/>
              <a:buChar char="-"/>
            </a:pPr>
            <a:r>
              <a:rPr lang="de-DE" sz="2000" dirty="0"/>
              <a:t>LGBTQIA+ Community bezieht neben Aspekten des Geschlechts auch die sexuelle Orientierung mit ein</a:t>
            </a:r>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p:txBody>
          <a:bodyPr/>
          <a:lstStyle/>
          <a:p>
            <a:r>
              <a:rPr lang="de-DE" dirty="0"/>
              <a:t>Über Geschlecht sprechen</a:t>
            </a:r>
            <a:endParaRPr lang="de-CH"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4</a:t>
            </a:fld>
            <a:endParaRPr lang="de-CH" dirty="0"/>
          </a:p>
        </p:txBody>
      </p:sp>
      <p:pic>
        <p:nvPicPr>
          <p:cNvPr id="3" name="Grafik 2">
            <a:extLst>
              <a:ext uri="{FF2B5EF4-FFF2-40B4-BE49-F238E27FC236}">
                <a16:creationId xmlns:a16="http://schemas.microsoft.com/office/drawing/2014/main" id="{4622448A-72C4-E989-3F9B-7C70E044B79E}"/>
              </a:ext>
            </a:extLst>
          </p:cNvPr>
          <p:cNvPicPr>
            <a:picLocks noChangeAspect="1"/>
          </p:cNvPicPr>
          <p:nvPr/>
        </p:nvPicPr>
        <p:blipFill>
          <a:blip r:embed="rId7"/>
          <a:stretch>
            <a:fillRect/>
          </a:stretch>
        </p:blipFill>
        <p:spPr>
          <a:xfrm>
            <a:off x="668586" y="3952875"/>
            <a:ext cx="5427414" cy="2614252"/>
          </a:xfrm>
          <a:prstGeom prst="rect">
            <a:avLst/>
          </a:prstGeom>
        </p:spPr>
      </p:pic>
    </p:spTree>
    <p:custDataLst>
      <p:custData r:id="rId1"/>
      <p:custData r:id="rId2"/>
    </p:custDataLst>
    <p:extLst>
      <p:ext uri="{BB962C8B-B14F-4D97-AF65-F5344CB8AC3E}">
        <p14:creationId xmlns:p14="http://schemas.microsoft.com/office/powerpoint/2010/main" val="1777388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p:txBody>
          <a:bodyPr/>
          <a:lstStyle/>
          <a:p>
            <a:r>
              <a:rPr lang="de-DE" dirty="0"/>
              <a:t>Sprechen über Geschlecht</a:t>
            </a:r>
            <a:endParaRPr lang="de-CH"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5</a:t>
            </a:fld>
            <a:endParaRPr lang="de-CH" dirty="0"/>
          </a:p>
        </p:txBody>
      </p:sp>
      <p:pic>
        <p:nvPicPr>
          <p:cNvPr id="2" name="Grafik 1">
            <a:extLst>
              <a:ext uri="{FF2B5EF4-FFF2-40B4-BE49-F238E27FC236}">
                <a16:creationId xmlns:a16="http://schemas.microsoft.com/office/drawing/2014/main" id="{2DFED795-5242-6F15-A7E3-473D4708CD51}"/>
              </a:ext>
            </a:extLst>
          </p:cNvPr>
          <p:cNvPicPr>
            <a:picLocks noChangeAspect="1"/>
          </p:cNvPicPr>
          <p:nvPr/>
        </p:nvPicPr>
        <p:blipFill>
          <a:blip r:embed="rId5"/>
          <a:stretch>
            <a:fillRect/>
          </a:stretch>
        </p:blipFill>
        <p:spPr>
          <a:xfrm>
            <a:off x="2209799" y="957014"/>
            <a:ext cx="7316337" cy="5491119"/>
          </a:xfrm>
          <a:prstGeom prst="rect">
            <a:avLst/>
          </a:prstGeom>
        </p:spPr>
      </p:pic>
    </p:spTree>
    <p:custDataLst>
      <p:custData r:id="rId1"/>
      <p:custData r:id="rId2"/>
    </p:custDataLst>
    <p:extLst>
      <p:ext uri="{BB962C8B-B14F-4D97-AF65-F5344CB8AC3E}">
        <p14:creationId xmlns:p14="http://schemas.microsoft.com/office/powerpoint/2010/main" val="3929599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0774377" cy="749575"/>
          </a:xfrm>
        </p:spPr>
        <p:txBody>
          <a:bodyPr/>
          <a:lstStyle/>
          <a:p>
            <a:r>
              <a:rPr lang="de-DE" sz="3600" dirty="0"/>
              <a:t>Geschlechtsinkongruenz vs. Geschlechtsdysphorie</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6</a:t>
            </a:fld>
            <a:endParaRPr lang="de-CH" dirty="0"/>
          </a:p>
        </p:txBody>
      </p:sp>
      <p:sp>
        <p:nvSpPr>
          <p:cNvPr id="8" name="Inhaltsplatzhalter 7">
            <a:extLst>
              <a:ext uri="{FF2B5EF4-FFF2-40B4-BE49-F238E27FC236}">
                <a16:creationId xmlns:a16="http://schemas.microsoft.com/office/drawing/2014/main" id="{814066CB-9811-391B-6495-E2E380D0C537}"/>
              </a:ext>
            </a:extLst>
          </p:cNvPr>
          <p:cNvSpPr>
            <a:spLocks noGrp="1"/>
          </p:cNvSpPr>
          <p:nvPr>
            <p:ph idx="1"/>
          </p:nvPr>
        </p:nvSpPr>
        <p:spPr/>
        <p:txBody>
          <a:bodyPr/>
          <a:lstStyle/>
          <a:p>
            <a:pPr marL="0" indent="0">
              <a:spcBef>
                <a:spcPts val="400"/>
              </a:spcBef>
              <a:buNone/>
            </a:pPr>
            <a:r>
              <a:rPr lang="de-DE" sz="1800" b="1" dirty="0"/>
              <a:t>ICD-10: Transsexualismus (F64.0)</a:t>
            </a:r>
          </a:p>
          <a:p>
            <a:pPr>
              <a:spcBef>
                <a:spcPts val="400"/>
              </a:spcBef>
            </a:pPr>
            <a:r>
              <a:rPr lang="de-DE" sz="1800" dirty="0"/>
              <a:t>Der Wunsch, als </a:t>
            </a:r>
            <a:r>
              <a:rPr lang="de-DE" sz="1800" dirty="0" err="1"/>
              <a:t>Angehöriger</a:t>
            </a:r>
            <a:r>
              <a:rPr lang="de-DE" sz="1800" dirty="0"/>
              <a:t> des anderen Geschlechtes zu leben und anerkannt zu werden </a:t>
            </a:r>
          </a:p>
          <a:p>
            <a:pPr>
              <a:spcBef>
                <a:spcPts val="400"/>
              </a:spcBef>
            </a:pPr>
            <a:r>
              <a:rPr lang="de-DE" sz="1800" dirty="0"/>
              <a:t>Unbehagen oder </a:t>
            </a:r>
            <a:r>
              <a:rPr lang="de-DE" sz="1800" dirty="0" err="1"/>
              <a:t>Gefühl</a:t>
            </a:r>
            <a:r>
              <a:rPr lang="de-DE" sz="1800" dirty="0"/>
              <a:t> der </a:t>
            </a:r>
            <a:r>
              <a:rPr lang="de-DE" sz="1800" dirty="0" err="1"/>
              <a:t>Nichtzugehörigkeit</a:t>
            </a:r>
            <a:r>
              <a:rPr lang="de-DE" sz="1800" dirty="0"/>
              <a:t> zum eigenen anatomischen Geschlecht</a:t>
            </a:r>
          </a:p>
          <a:p>
            <a:pPr>
              <a:spcBef>
                <a:spcPts val="400"/>
              </a:spcBef>
            </a:pPr>
            <a:r>
              <a:rPr lang="de-DE" sz="1800" dirty="0"/>
              <a:t>Wunsch nach chirurgischer und hormoneller Behandlung, um den eigenen </a:t>
            </a:r>
            <a:r>
              <a:rPr lang="de-DE" sz="1800" dirty="0" err="1"/>
              <a:t>Körper</a:t>
            </a:r>
            <a:r>
              <a:rPr lang="de-DE" sz="1800" dirty="0"/>
              <a:t> dem bevorzugten Geschlecht soweit wie </a:t>
            </a:r>
            <a:r>
              <a:rPr lang="de-DE" sz="1800" dirty="0" err="1"/>
              <a:t>möglich</a:t>
            </a:r>
            <a:r>
              <a:rPr lang="de-DE" sz="1800" dirty="0"/>
              <a:t> anzugleichen</a:t>
            </a:r>
          </a:p>
          <a:p>
            <a:pPr>
              <a:spcBef>
                <a:spcPts val="400"/>
              </a:spcBef>
            </a:pPr>
            <a:endParaRPr lang="de-DE" sz="1800" dirty="0"/>
          </a:p>
          <a:p>
            <a:pPr marL="0" indent="0">
              <a:spcBef>
                <a:spcPts val="400"/>
              </a:spcBef>
              <a:buNone/>
            </a:pPr>
            <a:r>
              <a:rPr lang="de-DE" sz="1800" b="1" dirty="0"/>
              <a:t>ICD-11: Geschlechtsinkongruenz in der Jugend oder im Erwachsenenalter (HA60)</a:t>
            </a:r>
          </a:p>
          <a:p>
            <a:pPr marL="0" indent="0">
              <a:spcBef>
                <a:spcPts val="400"/>
              </a:spcBef>
              <a:buNone/>
            </a:pPr>
            <a:r>
              <a:rPr lang="de-DE" sz="1800" dirty="0"/>
              <a:t>Die Geschlechtsinkongruenz im Jugend- und Erwachsenenalter ist gekennzeichnet durch eine </a:t>
            </a:r>
            <a:r>
              <a:rPr lang="de-DE" sz="1800" u="sng" dirty="0"/>
              <a:t>ausgeprägte und anhaltende Inkongruenz </a:t>
            </a:r>
            <a:r>
              <a:rPr lang="de-DE" sz="1800" dirty="0"/>
              <a:t>zwischen dem empfundenen Geschlecht einer Person und dem zugewiesenen Geschlecht, die </a:t>
            </a:r>
            <a:r>
              <a:rPr lang="de-DE" sz="1800" u="sng" dirty="0"/>
              <a:t>oft</a:t>
            </a:r>
            <a:r>
              <a:rPr lang="de-DE" sz="1800" dirty="0"/>
              <a:t> zu dem </a:t>
            </a:r>
            <a:r>
              <a:rPr lang="de-DE" sz="1800" u="sng" dirty="0"/>
              <a:t>Wunsch nach einer "Transition"</a:t>
            </a:r>
            <a:r>
              <a:rPr lang="de-DE" sz="1800" dirty="0"/>
              <a:t> führt, um als eine Person des erlebten Geschlechts zu leben und akzeptiert zu werden, und zwar durch eine Hormonbehandlung, einen chirurgischen Eingriff oder andere Gesundheitsdienstleistungen, um den Körper der Person so weit wie möglich und gewünscht an das erlebte Geschlecht anzupassen. </a:t>
            </a:r>
            <a:r>
              <a:rPr lang="de-DE" sz="1800" u="sng" dirty="0"/>
              <a:t>Die Diagnose kann nicht vor dem Einsetzen der Pubertät gestellt werden</a:t>
            </a:r>
            <a:r>
              <a:rPr lang="de-DE" sz="1800" dirty="0"/>
              <a:t>. Geschlechtsvariante Verhaltensweisen und Vorlieben allein sind keine Grundlage für die Zuweisung der Diagnose.</a:t>
            </a:r>
          </a:p>
          <a:p>
            <a:pPr marL="0" indent="0">
              <a:spcBef>
                <a:spcPts val="400"/>
              </a:spcBef>
              <a:buNone/>
            </a:pPr>
            <a:endParaRPr lang="de-DE" sz="1800" dirty="0"/>
          </a:p>
        </p:txBody>
      </p:sp>
    </p:spTree>
    <p:custDataLst>
      <p:custData r:id="rId1"/>
      <p:custData r:id="rId2"/>
    </p:custDataLst>
    <p:extLst>
      <p:ext uri="{BB962C8B-B14F-4D97-AF65-F5344CB8AC3E}">
        <p14:creationId xmlns:p14="http://schemas.microsoft.com/office/powerpoint/2010/main" val="54880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0774377" cy="749575"/>
          </a:xfrm>
        </p:spPr>
        <p:txBody>
          <a:bodyPr/>
          <a:lstStyle/>
          <a:p>
            <a:r>
              <a:rPr lang="de-DE" sz="3600" dirty="0"/>
              <a:t>Geschlechtsinkongruenz vs. Geschlechtsdysphorie</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7</a:t>
            </a:fld>
            <a:endParaRPr lang="de-CH" dirty="0"/>
          </a:p>
        </p:txBody>
      </p:sp>
      <p:sp>
        <p:nvSpPr>
          <p:cNvPr id="8" name="Inhaltsplatzhalter 7">
            <a:extLst>
              <a:ext uri="{FF2B5EF4-FFF2-40B4-BE49-F238E27FC236}">
                <a16:creationId xmlns:a16="http://schemas.microsoft.com/office/drawing/2014/main" id="{814066CB-9811-391B-6495-E2E380D0C537}"/>
              </a:ext>
            </a:extLst>
          </p:cNvPr>
          <p:cNvSpPr>
            <a:spLocks noGrp="1"/>
          </p:cNvSpPr>
          <p:nvPr>
            <p:ph idx="1"/>
          </p:nvPr>
        </p:nvSpPr>
        <p:spPr>
          <a:xfrm>
            <a:off x="1071880" y="1447800"/>
            <a:ext cx="10515600" cy="4994576"/>
          </a:xfrm>
        </p:spPr>
        <p:txBody>
          <a:bodyPr/>
          <a:lstStyle/>
          <a:p>
            <a:pPr marL="0" indent="0">
              <a:spcBef>
                <a:spcPts val="400"/>
              </a:spcBef>
              <a:buNone/>
            </a:pPr>
            <a:r>
              <a:rPr lang="de-DE" sz="1800" b="1" dirty="0">
                <a:solidFill>
                  <a:srgbClr val="211E1E"/>
                </a:solidFill>
                <a:effectLst/>
              </a:rPr>
              <a:t>DSM-5: Geschlechtsdysphorie bei Jugendlichen und Erwachsenen </a:t>
            </a:r>
          </a:p>
          <a:p>
            <a:pPr marL="0" indent="0">
              <a:spcBef>
                <a:spcPts val="400"/>
              </a:spcBef>
              <a:buNone/>
              <a:tabLst>
                <a:tab pos="309563" algn="l"/>
              </a:tabLst>
            </a:pPr>
            <a:r>
              <a:rPr lang="de-DE" sz="1800" dirty="0">
                <a:solidFill>
                  <a:srgbClr val="211E1E"/>
                </a:solidFill>
                <a:effectLst/>
              </a:rPr>
              <a:t>A. Eine seit mindestens 6 Monaten bestehende </a:t>
            </a:r>
            <a:r>
              <a:rPr lang="de-DE" sz="1800" dirty="0" err="1">
                <a:solidFill>
                  <a:srgbClr val="211E1E"/>
                </a:solidFill>
                <a:effectLst/>
              </a:rPr>
              <a:t>ausgeprägte</a:t>
            </a:r>
            <a:r>
              <a:rPr lang="de-DE" sz="1800" dirty="0">
                <a:solidFill>
                  <a:srgbClr val="211E1E"/>
                </a:solidFill>
                <a:effectLst/>
              </a:rPr>
              <a:t> Diskrepanz zwischen Gender und 	Zuweisungsgeschlecht, wobei mindestens 2 der folgenden Kriterien </a:t>
            </a:r>
            <a:r>
              <a:rPr lang="de-DE" sz="1800" dirty="0" err="1">
                <a:solidFill>
                  <a:srgbClr val="211E1E"/>
                </a:solidFill>
                <a:effectLst/>
              </a:rPr>
              <a:t>erfüllt</a:t>
            </a:r>
            <a:r>
              <a:rPr lang="de-DE" sz="1800" dirty="0">
                <a:solidFill>
                  <a:srgbClr val="211E1E"/>
                </a:solidFill>
                <a:effectLst/>
              </a:rPr>
              <a:t> sein </a:t>
            </a:r>
            <a:r>
              <a:rPr lang="de-DE" sz="1800" dirty="0" err="1">
                <a:solidFill>
                  <a:srgbClr val="211E1E"/>
                </a:solidFill>
                <a:effectLst/>
              </a:rPr>
              <a:t>müssen</a:t>
            </a:r>
            <a:r>
              <a:rPr lang="de-DE" sz="1800" dirty="0">
                <a:solidFill>
                  <a:srgbClr val="211E1E"/>
                </a:solidFill>
                <a:effectLst/>
              </a:rPr>
              <a:t>: </a:t>
            </a:r>
            <a:endParaRPr lang="de-DE" sz="1800" dirty="0">
              <a:effectLst/>
            </a:endParaRPr>
          </a:p>
          <a:p>
            <a:pPr marL="715963" indent="-311150">
              <a:spcBef>
                <a:spcPts val="400"/>
              </a:spcBef>
              <a:buFont typeface="+mj-lt"/>
              <a:buAutoNum type="arabicPeriod"/>
            </a:pPr>
            <a:r>
              <a:rPr lang="de-DE" sz="1500" dirty="0" err="1">
                <a:solidFill>
                  <a:srgbClr val="211E1E"/>
                </a:solidFill>
                <a:effectLst/>
              </a:rPr>
              <a:t>Ausgeprägte</a:t>
            </a:r>
            <a:r>
              <a:rPr lang="de-DE" sz="1500" dirty="0">
                <a:solidFill>
                  <a:srgbClr val="211E1E"/>
                </a:solidFill>
                <a:effectLst/>
              </a:rPr>
              <a:t> Diskrepanz zwischen Gender und den </a:t>
            </a:r>
            <a:r>
              <a:rPr lang="de-DE" sz="1500" dirty="0" err="1">
                <a:solidFill>
                  <a:srgbClr val="211E1E"/>
                </a:solidFill>
                <a:effectLst/>
              </a:rPr>
              <a:t>primären</a:t>
            </a:r>
            <a:r>
              <a:rPr lang="de-DE" sz="1500" dirty="0">
                <a:solidFill>
                  <a:srgbClr val="211E1E"/>
                </a:solidFill>
                <a:effectLst/>
              </a:rPr>
              <a:t> und/oder </a:t>
            </a:r>
            <a:r>
              <a:rPr lang="de-DE" sz="1500" dirty="0" err="1">
                <a:solidFill>
                  <a:srgbClr val="211E1E"/>
                </a:solidFill>
                <a:effectLst/>
              </a:rPr>
              <a:t>sekundären</a:t>
            </a:r>
            <a:r>
              <a:rPr lang="de-DE" sz="1500" dirty="0">
                <a:solidFill>
                  <a:srgbClr val="211E1E"/>
                </a:solidFill>
                <a:effectLst/>
              </a:rPr>
              <a:t> Geschlechtsmerkmalen (oder, bei Jugendlichen, den erwarteten </a:t>
            </a:r>
            <a:r>
              <a:rPr lang="de-DE" sz="1500" dirty="0" err="1">
                <a:solidFill>
                  <a:srgbClr val="211E1E"/>
                </a:solidFill>
                <a:effectLst/>
              </a:rPr>
              <a:t>sekundären</a:t>
            </a:r>
            <a:r>
              <a:rPr lang="de-DE" sz="1500" dirty="0">
                <a:solidFill>
                  <a:srgbClr val="211E1E"/>
                </a:solidFill>
                <a:effectLst/>
              </a:rPr>
              <a:t> Geschlechtsmerkmalen). </a:t>
            </a:r>
          </a:p>
          <a:p>
            <a:pPr marL="715963" indent="-311150">
              <a:spcBef>
                <a:spcPts val="400"/>
              </a:spcBef>
              <a:buFont typeface="+mj-lt"/>
              <a:buAutoNum type="arabicPeriod"/>
            </a:pPr>
            <a:r>
              <a:rPr lang="de-DE" sz="1500" dirty="0" err="1">
                <a:solidFill>
                  <a:srgbClr val="211E1E"/>
                </a:solidFill>
                <a:effectLst/>
              </a:rPr>
              <a:t>Ausgeprägtes</a:t>
            </a:r>
            <a:r>
              <a:rPr lang="de-DE" sz="1500" dirty="0">
                <a:solidFill>
                  <a:srgbClr val="211E1E"/>
                </a:solidFill>
                <a:effectLst/>
              </a:rPr>
              <a:t> Verlangen, die eigenen </a:t>
            </a:r>
            <a:r>
              <a:rPr lang="de-DE" sz="1500" dirty="0" err="1">
                <a:solidFill>
                  <a:srgbClr val="211E1E"/>
                </a:solidFill>
                <a:effectLst/>
              </a:rPr>
              <a:t>primären</a:t>
            </a:r>
            <a:r>
              <a:rPr lang="de-DE" sz="1500" dirty="0">
                <a:solidFill>
                  <a:srgbClr val="211E1E"/>
                </a:solidFill>
                <a:effectLst/>
              </a:rPr>
              <a:t> und/oder </a:t>
            </a:r>
            <a:r>
              <a:rPr lang="de-DE" sz="1500" dirty="0" err="1">
                <a:solidFill>
                  <a:srgbClr val="211E1E"/>
                </a:solidFill>
                <a:effectLst/>
              </a:rPr>
              <a:t>sekundären</a:t>
            </a:r>
            <a:r>
              <a:rPr lang="de-DE" sz="1500" dirty="0">
                <a:solidFill>
                  <a:srgbClr val="211E1E"/>
                </a:solidFill>
                <a:effectLst/>
              </a:rPr>
              <a:t> Geschlechtsmerkmale loszuwerden (oder, bei Jugendlichen, das Verlangen, die Entwicklung der erwarteten </a:t>
            </a:r>
            <a:r>
              <a:rPr lang="de-DE" sz="1500" dirty="0" err="1">
                <a:solidFill>
                  <a:srgbClr val="211E1E"/>
                </a:solidFill>
                <a:effectLst/>
              </a:rPr>
              <a:t>sekundären</a:t>
            </a:r>
            <a:r>
              <a:rPr lang="de-DE" sz="1500" dirty="0">
                <a:solidFill>
                  <a:srgbClr val="211E1E"/>
                </a:solidFill>
                <a:effectLst/>
              </a:rPr>
              <a:t> Geschlechtsmerkmale zu verhindern). </a:t>
            </a:r>
          </a:p>
          <a:p>
            <a:pPr marL="715963" indent="-311150">
              <a:spcBef>
                <a:spcPts val="400"/>
              </a:spcBef>
              <a:buFont typeface="+mj-lt"/>
              <a:buAutoNum type="arabicPeriod"/>
            </a:pPr>
            <a:r>
              <a:rPr lang="de-DE" sz="1500" dirty="0" err="1">
                <a:solidFill>
                  <a:srgbClr val="211E1E"/>
                </a:solidFill>
                <a:effectLst/>
              </a:rPr>
              <a:t>Ausgeprägtes</a:t>
            </a:r>
            <a:r>
              <a:rPr lang="de-DE" sz="1500" dirty="0">
                <a:solidFill>
                  <a:srgbClr val="211E1E"/>
                </a:solidFill>
                <a:effectLst/>
              </a:rPr>
              <a:t> Verlangen nach den </a:t>
            </a:r>
            <a:r>
              <a:rPr lang="de-DE" sz="1500" dirty="0" err="1">
                <a:solidFill>
                  <a:srgbClr val="211E1E"/>
                </a:solidFill>
                <a:effectLst/>
              </a:rPr>
              <a:t>primären</a:t>
            </a:r>
            <a:r>
              <a:rPr lang="de-DE" sz="1500" dirty="0">
                <a:solidFill>
                  <a:srgbClr val="211E1E"/>
                </a:solidFill>
                <a:effectLst/>
              </a:rPr>
              <a:t> und/oder </a:t>
            </a:r>
            <a:r>
              <a:rPr lang="de-DE" sz="1500" dirty="0" err="1">
                <a:solidFill>
                  <a:srgbClr val="211E1E"/>
                </a:solidFill>
                <a:effectLst/>
              </a:rPr>
              <a:t>sekundären</a:t>
            </a:r>
            <a:r>
              <a:rPr lang="de-DE" sz="1500" dirty="0">
                <a:solidFill>
                  <a:srgbClr val="211E1E"/>
                </a:solidFill>
                <a:effectLst/>
              </a:rPr>
              <a:t> Geschlechtsmerkmalen des anderen Geschlechts. </a:t>
            </a:r>
          </a:p>
          <a:p>
            <a:pPr marL="715963" indent="-311150">
              <a:spcBef>
                <a:spcPts val="400"/>
              </a:spcBef>
              <a:buFont typeface="+mj-lt"/>
              <a:buAutoNum type="arabicPeriod"/>
            </a:pPr>
            <a:r>
              <a:rPr lang="de-DE" sz="1500" dirty="0" err="1">
                <a:solidFill>
                  <a:srgbClr val="211E1E"/>
                </a:solidFill>
                <a:effectLst/>
              </a:rPr>
              <a:t>Ausgeprägtes</a:t>
            </a:r>
            <a:r>
              <a:rPr lang="de-DE" sz="1500" dirty="0">
                <a:solidFill>
                  <a:srgbClr val="211E1E"/>
                </a:solidFill>
                <a:effectLst/>
              </a:rPr>
              <a:t> Verlangen, dem anderen Geschlecht </a:t>
            </a:r>
            <a:r>
              <a:rPr lang="de-DE" sz="1500" dirty="0" err="1">
                <a:solidFill>
                  <a:srgbClr val="211E1E"/>
                </a:solidFill>
                <a:effectLst/>
              </a:rPr>
              <a:t>anzugehören</a:t>
            </a:r>
            <a:r>
              <a:rPr lang="de-DE" sz="1500" dirty="0">
                <a:solidFill>
                  <a:srgbClr val="211E1E"/>
                </a:solidFill>
                <a:effectLst/>
              </a:rPr>
              <a:t> (oder einem alternativen Geschlecht, das sich vom Zuweisungsgeschlecht unterscheidet). </a:t>
            </a:r>
          </a:p>
          <a:p>
            <a:pPr marL="715963" indent="-311150">
              <a:spcBef>
                <a:spcPts val="400"/>
              </a:spcBef>
              <a:buFont typeface="+mj-lt"/>
              <a:buAutoNum type="arabicPeriod"/>
            </a:pPr>
            <a:r>
              <a:rPr lang="de-DE" sz="1500" dirty="0" err="1">
                <a:solidFill>
                  <a:srgbClr val="211E1E"/>
                </a:solidFill>
                <a:effectLst/>
              </a:rPr>
              <a:t>Ausgeprägtes</a:t>
            </a:r>
            <a:r>
              <a:rPr lang="de-DE" sz="1500" dirty="0">
                <a:solidFill>
                  <a:srgbClr val="211E1E"/>
                </a:solidFill>
                <a:effectLst/>
              </a:rPr>
              <a:t> Verlangen danach, wie das andere Geschlecht behandelt zu werden (oder wie ein alternatives Geschlecht, das sich vom Zuweisungsgeschlecht unterscheidet). </a:t>
            </a:r>
          </a:p>
          <a:p>
            <a:pPr marL="715963" indent="-311150">
              <a:spcBef>
                <a:spcPts val="400"/>
              </a:spcBef>
              <a:buFont typeface="+mj-lt"/>
              <a:buAutoNum type="arabicPeriod"/>
            </a:pPr>
            <a:r>
              <a:rPr lang="de-DE" sz="1500" dirty="0" err="1">
                <a:solidFill>
                  <a:srgbClr val="211E1E"/>
                </a:solidFill>
                <a:effectLst/>
              </a:rPr>
              <a:t>Ausgeprägte</a:t>
            </a:r>
            <a:r>
              <a:rPr lang="de-DE" sz="1500" dirty="0">
                <a:solidFill>
                  <a:srgbClr val="211E1E"/>
                </a:solidFill>
                <a:effectLst/>
              </a:rPr>
              <a:t> </a:t>
            </a:r>
            <a:r>
              <a:rPr lang="de-DE" sz="1500" dirty="0" err="1">
                <a:solidFill>
                  <a:srgbClr val="211E1E"/>
                </a:solidFill>
                <a:effectLst/>
              </a:rPr>
              <a:t>Überzeugung</a:t>
            </a:r>
            <a:r>
              <a:rPr lang="de-DE" sz="1500" dirty="0">
                <a:solidFill>
                  <a:srgbClr val="211E1E"/>
                </a:solidFill>
                <a:effectLst/>
              </a:rPr>
              <a:t>, die typischen </a:t>
            </a:r>
            <a:r>
              <a:rPr lang="de-DE" sz="1500" dirty="0" err="1">
                <a:solidFill>
                  <a:srgbClr val="211E1E"/>
                </a:solidFill>
                <a:effectLst/>
              </a:rPr>
              <a:t>Gefühle</a:t>
            </a:r>
            <a:r>
              <a:rPr lang="de-DE" sz="1500" dirty="0">
                <a:solidFill>
                  <a:srgbClr val="211E1E"/>
                </a:solidFill>
                <a:effectLst/>
              </a:rPr>
              <a:t> und Reaktionsweisen des anderen Geschlechts aufzuweisen (oder die eines alternativen Geschlecht, das sich vom Zuweisungsgeschlecht unterscheidet). </a:t>
            </a:r>
          </a:p>
          <a:p>
            <a:pPr marL="0" indent="0">
              <a:spcBef>
                <a:spcPts val="400"/>
              </a:spcBef>
              <a:buNone/>
              <a:tabLst>
                <a:tab pos="255588" algn="l"/>
              </a:tabLst>
            </a:pPr>
            <a:r>
              <a:rPr lang="de-DE" sz="1800" dirty="0">
                <a:solidFill>
                  <a:srgbClr val="211E1E"/>
                </a:solidFill>
                <a:effectLst/>
              </a:rPr>
              <a:t>B. </a:t>
            </a:r>
            <a:r>
              <a:rPr lang="de-DE" sz="1800" u="sng" dirty="0">
                <a:solidFill>
                  <a:srgbClr val="211E1E"/>
                </a:solidFill>
                <a:effectLst/>
              </a:rPr>
              <a:t>Klinisch relevantes Leiden oder </a:t>
            </a:r>
            <a:r>
              <a:rPr lang="de-DE" sz="1800" u="sng" dirty="0" err="1">
                <a:solidFill>
                  <a:srgbClr val="211E1E"/>
                </a:solidFill>
                <a:effectLst/>
              </a:rPr>
              <a:t>Beeinträchtigungen</a:t>
            </a:r>
            <a:r>
              <a:rPr lang="de-DE" sz="1800" u="sng" dirty="0">
                <a:solidFill>
                  <a:srgbClr val="211E1E"/>
                </a:solidFill>
                <a:effectLst/>
              </a:rPr>
              <a:t> </a:t>
            </a:r>
            <a:r>
              <a:rPr lang="de-DE" sz="1800" dirty="0">
                <a:solidFill>
                  <a:srgbClr val="211E1E"/>
                </a:solidFill>
                <a:effectLst/>
              </a:rPr>
              <a:t>in sozialen, schulischen oder anderen 	wichtigen Funktionsbereichen. </a:t>
            </a:r>
            <a:endParaRPr lang="de-DE" sz="1800" dirty="0">
              <a:effectLst/>
            </a:endParaRPr>
          </a:p>
          <a:p>
            <a:pPr marL="0" indent="0">
              <a:spcBef>
                <a:spcPts val="400"/>
              </a:spcBef>
              <a:buNone/>
            </a:pPr>
            <a:endParaRPr lang="de-DE" sz="1800" dirty="0"/>
          </a:p>
        </p:txBody>
      </p:sp>
    </p:spTree>
    <p:custDataLst>
      <p:custData r:id="rId1"/>
      <p:custData r:id="rId2"/>
    </p:custDataLst>
    <p:extLst>
      <p:ext uri="{BB962C8B-B14F-4D97-AF65-F5344CB8AC3E}">
        <p14:creationId xmlns:p14="http://schemas.microsoft.com/office/powerpoint/2010/main" val="2110197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0774377" cy="749575"/>
          </a:xfrm>
        </p:spPr>
        <p:txBody>
          <a:bodyPr/>
          <a:lstStyle/>
          <a:p>
            <a:r>
              <a:rPr lang="de-DE" sz="3600" dirty="0"/>
              <a:t>Prävalenz Geschlechtsinkongruenz</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8</a:t>
            </a:fld>
            <a:endParaRPr lang="de-CH" dirty="0"/>
          </a:p>
        </p:txBody>
      </p:sp>
      <p:sp>
        <p:nvSpPr>
          <p:cNvPr id="3" name="Inhaltsplatzhalter 2">
            <a:extLst>
              <a:ext uri="{FF2B5EF4-FFF2-40B4-BE49-F238E27FC236}">
                <a16:creationId xmlns:a16="http://schemas.microsoft.com/office/drawing/2014/main" id="{250D2106-0F43-64CA-10F8-197A6062D541}"/>
              </a:ext>
            </a:extLst>
          </p:cNvPr>
          <p:cNvSpPr>
            <a:spLocks noGrp="1"/>
          </p:cNvSpPr>
          <p:nvPr>
            <p:ph idx="1"/>
          </p:nvPr>
        </p:nvSpPr>
        <p:spPr>
          <a:xfrm>
            <a:off x="1071879" y="5799137"/>
            <a:ext cx="10515600" cy="365126"/>
          </a:xfrm>
        </p:spPr>
        <p:txBody>
          <a:bodyPr/>
          <a:lstStyle/>
          <a:p>
            <a:pPr marL="0" indent="0" algn="r">
              <a:buNone/>
            </a:pPr>
            <a:r>
              <a:rPr lang="de-DE" sz="2000" dirty="0"/>
              <a:t>DGKJP, 2025</a:t>
            </a:r>
          </a:p>
        </p:txBody>
      </p:sp>
      <p:pic>
        <p:nvPicPr>
          <p:cNvPr id="7" name="Grafik 6">
            <a:extLst>
              <a:ext uri="{FF2B5EF4-FFF2-40B4-BE49-F238E27FC236}">
                <a16:creationId xmlns:a16="http://schemas.microsoft.com/office/drawing/2014/main" id="{D78C6AAC-9401-FD80-F80E-58000EB541CF}"/>
              </a:ext>
            </a:extLst>
          </p:cNvPr>
          <p:cNvPicPr>
            <a:picLocks noChangeAspect="1"/>
          </p:cNvPicPr>
          <p:nvPr/>
        </p:nvPicPr>
        <p:blipFill>
          <a:blip r:embed="rId5"/>
          <a:stretch>
            <a:fillRect/>
          </a:stretch>
        </p:blipFill>
        <p:spPr>
          <a:xfrm>
            <a:off x="1411547" y="1321890"/>
            <a:ext cx="9331755" cy="4197510"/>
          </a:xfrm>
          <a:prstGeom prst="rect">
            <a:avLst/>
          </a:prstGeom>
        </p:spPr>
      </p:pic>
    </p:spTree>
    <p:custDataLst>
      <p:custData r:id="rId1"/>
      <p:custData r:id="rId2"/>
    </p:custDataLst>
    <p:extLst>
      <p:ext uri="{BB962C8B-B14F-4D97-AF65-F5344CB8AC3E}">
        <p14:creationId xmlns:p14="http://schemas.microsoft.com/office/powerpoint/2010/main" val="3053460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6D9FA7-331F-D286-1CAA-BDB1FBAC460E}"/>
              </a:ext>
            </a:extLst>
          </p:cNvPr>
          <p:cNvSpPr>
            <a:spLocks noGrp="1"/>
          </p:cNvSpPr>
          <p:nvPr>
            <p:ph idx="1"/>
          </p:nvPr>
        </p:nvSpPr>
        <p:spPr/>
        <p:txBody>
          <a:bodyPr/>
          <a:lstStyle/>
          <a:p>
            <a:pPr marL="317500" indent="-317500">
              <a:buFont typeface="Symbol" pitchFamily="2" charset="2"/>
              <a:buChar char="-"/>
            </a:pPr>
            <a:r>
              <a:rPr lang="de-DE" sz="2000" dirty="0"/>
              <a:t>Kinder werden schon ab Kleinkindalter aufgrund von </a:t>
            </a:r>
            <a:r>
              <a:rPr lang="de-DE" sz="2000" dirty="0" err="1"/>
              <a:t>geäussertem</a:t>
            </a:r>
            <a:r>
              <a:rPr lang="de-DE" sz="2000" dirty="0"/>
              <a:t> Wunsch, dem anderen Geschlecht anzugehören, ärztlich vorgestellt</a:t>
            </a:r>
          </a:p>
          <a:p>
            <a:pPr marL="317500" indent="-317500">
              <a:buFont typeface="Symbol" pitchFamily="2" charset="2"/>
              <a:buChar char="-"/>
            </a:pPr>
            <a:r>
              <a:rPr lang="de-DE" sz="2000" b="1" dirty="0"/>
              <a:t>Nationale Ethikkommission </a:t>
            </a:r>
            <a:r>
              <a:rPr lang="de-DE" sz="2000" dirty="0"/>
              <a:t>(NEK, 2024) der Schweiz: Verweis auf Grundrechte und Anerkennung des eigenen Willens des Kindes </a:t>
            </a:r>
            <a:r>
              <a:rPr lang="de-DE" sz="2000" dirty="0" err="1"/>
              <a:t>gemäss</a:t>
            </a:r>
            <a:r>
              <a:rPr lang="de-DE" sz="2000" dirty="0"/>
              <a:t> UNO-Kinderrechtskonvention</a:t>
            </a:r>
          </a:p>
          <a:p>
            <a:pPr marL="317500" indent="-317500">
              <a:buFont typeface="Symbol" pitchFamily="2" charset="2"/>
              <a:buChar char="-"/>
            </a:pPr>
            <a:r>
              <a:rPr lang="de-DE" sz="2000" b="1" dirty="0"/>
              <a:t>Deutscher Ethikrat </a:t>
            </a:r>
            <a:r>
              <a:rPr lang="de-DE" sz="2000" dirty="0"/>
              <a:t>(2020): „allgemeine Persönlichkeitsrecht umfasst auch das Recht, ein Leben entsprechend der eigenen, subjektiv empfundenen geschlechtlichen Identität zu führen und in dieser Identität anerkannt zu werden“</a:t>
            </a:r>
          </a:p>
          <a:p>
            <a:pPr marL="317500" indent="-317500">
              <a:buFont typeface="Symbol" pitchFamily="2" charset="2"/>
              <a:buChar char="-"/>
            </a:pPr>
            <a:r>
              <a:rPr lang="de-DE" sz="2000" dirty="0"/>
              <a:t>Diagnose Geschlechtsinkongruenz oder Geschlechtsdysphorie kann auch im Kindesalter gestellt werden – oft aber keine Diagnosestellung nötig, da keine medizinischen/ therapeutischen </a:t>
            </a:r>
            <a:r>
              <a:rPr lang="de-DE" sz="2000" dirty="0" err="1"/>
              <a:t>Massnahmen</a:t>
            </a:r>
            <a:r>
              <a:rPr lang="de-DE" sz="2000" dirty="0"/>
              <a:t> erforderlich</a:t>
            </a:r>
          </a:p>
          <a:p>
            <a:pPr marL="317500" indent="-317500">
              <a:buFont typeface="Symbol" pitchFamily="2" charset="2"/>
              <a:buChar char="-"/>
            </a:pPr>
            <a:r>
              <a:rPr lang="de-DE" sz="2000" dirty="0"/>
              <a:t>Familien haben teilweise Informationsbedürfnis, z.B. zu sozialer Transition, und Wunsch nach Validation</a:t>
            </a:r>
          </a:p>
          <a:p>
            <a:pPr marL="317500" indent="-317500">
              <a:buFont typeface="Symbol" pitchFamily="2" charset="2"/>
              <a:buChar char="-"/>
            </a:pPr>
            <a:r>
              <a:rPr lang="de-DE" sz="2000" b="1" dirty="0"/>
              <a:t>Beratungsfokus auf Eltern, nicht die Kinder selbst</a:t>
            </a:r>
          </a:p>
          <a:p>
            <a:pPr marL="317500" indent="-317500">
              <a:buFont typeface="Symbol" pitchFamily="2" charset="2"/>
              <a:buChar char="-"/>
            </a:pPr>
            <a:endParaRPr lang="de-DE" sz="2000" dirty="0"/>
          </a:p>
        </p:txBody>
      </p:sp>
      <p:sp>
        <p:nvSpPr>
          <p:cNvPr id="10" name="Titel 9">
            <a:extLst>
              <a:ext uri="{FF2B5EF4-FFF2-40B4-BE49-F238E27FC236}">
                <a16:creationId xmlns:a16="http://schemas.microsoft.com/office/drawing/2014/main" id="{CB6765ED-1AF6-7457-B829-FBF73F5910D3}"/>
              </a:ext>
            </a:extLst>
          </p:cNvPr>
          <p:cNvSpPr>
            <a:spLocks noGrp="1"/>
          </p:cNvSpPr>
          <p:nvPr>
            <p:ph type="title"/>
          </p:nvPr>
        </p:nvSpPr>
        <p:spPr>
          <a:xfrm>
            <a:off x="1071879" y="290873"/>
            <a:ext cx="10965445" cy="749575"/>
          </a:xfrm>
        </p:spPr>
        <p:txBody>
          <a:bodyPr/>
          <a:lstStyle/>
          <a:p>
            <a:r>
              <a:rPr lang="de-DE" sz="3600" dirty="0"/>
              <a:t>Was brauchen Kinder mit Geschlechtsinkongruenz?</a:t>
            </a:r>
            <a:endParaRPr lang="de-CH" sz="3600" dirty="0"/>
          </a:p>
        </p:txBody>
      </p:sp>
      <p:sp>
        <p:nvSpPr>
          <p:cNvPr id="4" name="Tijdelijke aanduiding voor datum 3">
            <a:extLst>
              <a:ext uri="{FF2B5EF4-FFF2-40B4-BE49-F238E27FC236}">
                <a16:creationId xmlns:a16="http://schemas.microsoft.com/office/drawing/2014/main" id="{6377A95C-A3BF-DDAF-7271-7FD13B263866}"/>
              </a:ext>
            </a:extLst>
          </p:cNvPr>
          <p:cNvSpPr>
            <a:spLocks noGrp="1"/>
          </p:cNvSpPr>
          <p:nvPr>
            <p:ph type="dt" sz="half" idx="10"/>
          </p:nvPr>
        </p:nvSpPr>
        <p:spPr/>
        <p:txBody>
          <a:bodyPr/>
          <a:lstStyle/>
          <a:p>
            <a:r>
              <a:rPr lang="de-CH" dirty="0"/>
              <a:t>10. Mai 2025, Fribourg</a:t>
            </a:r>
          </a:p>
        </p:txBody>
      </p:sp>
      <p:sp>
        <p:nvSpPr>
          <p:cNvPr id="5" name="Tijdelijke aanduiding voor voettekst 4">
            <a:extLst>
              <a:ext uri="{FF2B5EF4-FFF2-40B4-BE49-F238E27FC236}">
                <a16:creationId xmlns:a16="http://schemas.microsoft.com/office/drawing/2014/main" id="{2016DD11-D034-B54B-075D-B571D410CB4C}"/>
              </a:ext>
            </a:extLst>
          </p:cNvPr>
          <p:cNvSpPr>
            <a:spLocks noGrp="1"/>
          </p:cNvSpPr>
          <p:nvPr>
            <p:ph type="ftr" sz="quarter" idx="11"/>
          </p:nvPr>
        </p:nvSpPr>
        <p:spPr>
          <a:xfrm>
            <a:off x="3796210" y="6442376"/>
            <a:ext cx="7779600" cy="365125"/>
          </a:xfrm>
        </p:spPr>
        <p:txBody>
          <a:bodyPr/>
          <a:lstStyle/>
          <a:p>
            <a:r>
              <a:rPr lang="de-DE" b="0" dirty="0">
                <a:latin typeface="Arial" panose="020B0604020202020204" pitchFamily="34" charset="0"/>
                <a:cs typeface="Arial" panose="020B0604020202020204" pitchFamily="34" charset="0"/>
              </a:rPr>
              <a:t>Universitätsklinik für Kinder- und Jugendpsychiatrie und Psychotherapie </a:t>
            </a:r>
            <a:r>
              <a:rPr lang="de-CH" sz="1200" dirty="0"/>
              <a:t>(UPD), Bern</a:t>
            </a:r>
          </a:p>
        </p:txBody>
      </p:sp>
      <p:sp>
        <p:nvSpPr>
          <p:cNvPr id="6" name="Tijdelijke aanduiding voor dianummer 5">
            <a:extLst>
              <a:ext uri="{FF2B5EF4-FFF2-40B4-BE49-F238E27FC236}">
                <a16:creationId xmlns:a16="http://schemas.microsoft.com/office/drawing/2014/main" id="{3DABA69E-55FC-82F6-A95E-712A9C31FA2A}"/>
              </a:ext>
            </a:extLst>
          </p:cNvPr>
          <p:cNvSpPr>
            <a:spLocks noGrp="1"/>
          </p:cNvSpPr>
          <p:nvPr>
            <p:ph type="sldNum" sz="quarter" idx="12"/>
          </p:nvPr>
        </p:nvSpPr>
        <p:spPr/>
        <p:txBody>
          <a:bodyPr/>
          <a:lstStyle/>
          <a:p>
            <a:fld id="{9C819A1E-7CFD-44ED-A7EE-35C8DB5FAD42}" type="slidenum">
              <a:rPr lang="de-CH" smtClean="0"/>
              <a:pPr/>
              <a:t>9</a:t>
            </a:fld>
            <a:endParaRPr lang="de-CH" dirty="0"/>
          </a:p>
        </p:txBody>
      </p:sp>
    </p:spTree>
    <p:custDataLst>
      <p:custData r:id="rId1"/>
      <p:custData r:id="rId2"/>
    </p:custDataLst>
    <p:extLst>
      <p:ext uri="{BB962C8B-B14F-4D97-AF65-F5344CB8AC3E}">
        <p14:creationId xmlns:p14="http://schemas.microsoft.com/office/powerpoint/2010/main" val="2980258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Responsible TimeSlot Duration SlideNumber"/>
</p:tagLst>
</file>

<file path=ppt/theme/theme1.xml><?xml version="1.0" encoding="utf-8"?>
<a:theme xmlns:a="http://schemas.openxmlformats.org/drawingml/2006/main" name="Universität Bern">
  <a:themeElements>
    <a:clrScheme name="Farben Universitat Bern">
      <a:dk1>
        <a:sysClr val="windowText" lastClr="000000"/>
      </a:dk1>
      <a:lt1>
        <a:sysClr val="window" lastClr="FFFFFF"/>
      </a:lt1>
      <a:dk2>
        <a:srgbClr val="000000"/>
      </a:dk2>
      <a:lt2>
        <a:srgbClr val="EDEDED"/>
      </a:lt2>
      <a:accent1>
        <a:srgbClr val="668271"/>
      </a:accent1>
      <a:accent2>
        <a:srgbClr val="CFC43C"/>
      </a:accent2>
      <a:accent3>
        <a:srgbClr val="5294B4"/>
      </a:accent3>
      <a:accent4>
        <a:srgbClr val="75C4C5"/>
      </a:accent4>
      <a:accent5>
        <a:srgbClr val="9B3841"/>
      </a:accent5>
      <a:accent6>
        <a:srgbClr val="E4003C"/>
      </a:accent6>
      <a:hlink>
        <a:srgbClr val="0563C1"/>
      </a:hlink>
      <a:folHlink>
        <a:srgbClr val="954F72"/>
      </a:folHlink>
    </a:clrScheme>
    <a:fontScheme name="University of B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entationsvorlage für manuelle Bearbeitung" id="{8FFF66D5-F8E1-F64E-A2B4-1C62F3A71E19}" vid="{E64B5F02-42F3-EC4E-AB7B-D2A7A55F3E7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item1.xml><?xml version="1.0" encoding="utf-8"?>
<TemplafySlideFormConfiguration><![CDATA[{"formFields":[],"formDataEntries":[]}]]></TemplafySlideFormConfiguration>
</file>

<file path=customXml/item10.xml><?xml version="1.0" encoding="utf-8"?>
<TemplafySlideTemplateConfiguration><![CDATA[{"slideVersion":0,"isValidatorEnabled":false,"isLocked":false,"elementsMetadata":[],"slideId":"637910471548509700","enableDocumentContentUpdater":true,"version":"1.13"}]]></TemplafySlideTemplateConfiguration>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slideVersion":0,"isValidatorEnabled":false,"isLocked":false,"elementsMetadata":[],"slideId":"638097205772835147","enableDocumentContentUpdater":true,"version":"1.13"}]]></TemplafySlideTemplateConfiguration>
</file>

<file path=customXml/item15.xml><?xml version="1.0" encoding="utf-8"?>
<TemplafyTemplateConfiguration><![CDATA[{"elementsMetadata":[{"type":"shape","id":"cb7156ac-7a35-4f44-8d34-c16141d206a2","elementConfiguration":{"format":"{{DateFormats.CustomA}}","binding":"Form.Date","disableUpdates":false,"type":"date"}},{"type":"shape","id":"be5a5bb7-858a-4b1f-b2a4-f92c4b30d4ec","elementConfiguration":{"inheritDimensions":"inheritNone","width":"{{Form.Logo.LogoPPTSmallWidth}}","height":"{{Form.Logo.LogoPPTSmallHeight}}","binding":"Form.Logo.LogoPPTSmall","disableUpdates":false,"type":"image"}},{"type":"shape","id":"40cd520c-7981-4b85-a90a-a64de46f623a","elementConfiguration":{"inheritDimensions":"inheritNone","width":"{{Form.Logo.LogoPPT_Width2}}","height":"{{Form.Logo.LogoPPT_Height2}}","binding":"Form.Logo.LogoPPTBlack","disableUpdates":false,"type":"image"}},{"type":"shape","id":"03028a47-8cf1-4772-b60b-639801d4e59c","elementConfiguration":{"inheritDimensions":"inheritNone","width":"{{Form.Logo.LogoPPTSmallWidth}}","height":"{{Form.Logo.LogoPPTSmallHeight}}","binding":"Form.Logo.LogoPPTSmall","disableUpdates":false,"type":"image"}},{"type":"shape","id":"b838a76d-06b8-406e-ae87-bd8c42cb5ec0","elementConfiguration":{"inheritDimensions":"inheritNone","width":"{{Form.Logo.LogoPPTWidth}}","height":"{{Form.Logo.LogoPPTHeight}}","binding":"Form.Logo.LogoPPT","disableUpdates":false,"type":"image"}},{"type":"shape","id":"ec547090-d177-43d7-b962-ed492d31c860","elementConfiguration":{"inheritDimensions":"inheritNone","width":"{{Form.Logo.LogoPPT_Width2}}","height":"{{Form.Logo.LogoPPT_Height2}}","binding":"Form.Logo.LogoPPT_White","disableUpdates":false,"type":"image"}},{"type":"shape","id":"61c05eb1-46c5-4e53-a704-72593f084add","elementConfiguration":{"inheritDimensions":"inheritNone","width":"{{Form.Logo.LogoPPTSmallWidth}}","height":"{{Form.Logo.LogoPPTSmallHeight}}","binding":"Form.Logo.LogoPPTSmallWhite","disableUpdates":false,"type":"image"}},{"type":"shape","id":"ab45209a-a7bf-4dcd-a556-ec82227449c3","elementConfiguration":{"inheritDimensions":"inheritNone","width":"{{Form.Logo.LogoPPTSmallWidth}}","height":"{{Form.Logo.LogoPPTSmallHeight}}","binding":"Form.Logo.LogoPPTSmallWhite","disableUpdates":false,"type":"image"}},{"type":"shape","id":"11736f04-4cb9-492c-a2d4-dc35cab9d2d2","elementConfiguration":{"inheritDimensions":"inheritNone","width":"{{Form.Logo.LogoPPT_Width2}}","height":"{{Form.Logo.LogoPPT_Height2}}","binding":"Form.Logo.LogoPPT_White","disableUpdates":false,"type":"image"}}],"transformationConfigurations":[],"templateName":"","templateDescription":"","enableDocumentContentUpdater":true,"version":"1.13"}]]></TemplafyTemplateConfiguration>
</file>

<file path=customXml/item16.xml><?xml version="1.0" encoding="utf-8"?>
<TemplafyFormConfiguration><![CDATA[{"formFields":[{"dataSource":"LogoPowerPoint","displayColumn":"id","hideIfNoUserInteractionRequired":true,"distinct":true,"required":false,"autoSelectFirstOption":true,"helpTexts":{"prefix":"","postfix":""},"spacing":{},"type":"dropDown","name":"Logo","label":"Logo","fullyQualifiedName":"Logo"}],"formDataEntries":[{"name":"Logo","value":"Z2eF3iymXGQicZCtNG1OaA=="}]}]]></TemplafyForm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TemplateConfiguration><![CDATA[{"slideVersion":0,"isValidatorEnabled":false,"isLocked":false,"elementsMetadata":[],"slideId":"638097205772835147","enableDocumentContentUpdater":true,"version":"1.13"}]]></TemplafySlideTemplate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TemplateConfiguration><![CDATA[{"slideVersion":0,"isValidatorEnabled":false,"isLocked":false,"elementsMetadata":[],"slideId":"638097205772835147","enableDocumentContentUpdater":true,"version":"1.13"}]]></TemplafySlideTemplate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SlideTemplateConfiguration><![CDATA[{"slideVersion":0,"isValidatorEnabled":false,"isLocked":false,"elementsMetadata":[],"slideId":"638097205772835147","enableDocumentContentUpdater":true,"version":"1.13"}]]></TemplafySlideTemplateConfiguration>
</file>

<file path=customXml/item25.xml><?xml version="1.0" encoding="utf-8"?>
<TemplafySlideTemplateConfiguration><![CDATA[{"slideVersion":0,"isValidatorEnabled":false,"isLocked":false,"elementsMetadata":[],"slideId":"638065154102592755","enableDocumentContentUpdater":true,"version":"1.13"}]]></TemplafySlideTemplateConfiguration>
</file>

<file path=customXml/item26.xml><?xml version="1.0" encoding="utf-8"?>
<TemplafySlideTemplateConfiguration><![CDATA[{"slideVersion":0,"isValidatorEnabled":false,"isLocked":false,"elementsMetadata":[],"slideId":"638097205772678871","enableDocumentContentUpdater":true,"version":"1.13"}]]></TemplafySlideTemplateConfiguration>
</file>

<file path=customXml/item27.xml><?xml version="1.0" encoding="utf-8"?>
<TemplafySlideTemplateConfiguration><![CDATA[{"slideVersion":0,"isValidatorEnabled":false,"isLocked":false,"elementsMetadata":[],"slideId":"638097205772835147","enableDocumentContentUpdater":true,"version":"1.13"}]]></TemplafySlideTemplateConfiguration>
</file>

<file path=customXml/item28.xml><?xml version="1.0" encoding="utf-8"?>
<TemplafySlideFormConfiguration><![CDATA[{"formFields":[],"formDataEntries":[]}]]></TemplafySlideFormConfiguration>
</file>

<file path=customXml/item29.xml><?xml version="1.0" encoding="utf-8"?>
<TemplafySlideTemplateConfiguration><![CDATA[{"slideVersion":0,"isValidatorEnabled":false,"isLocked":false,"elementsMetadata":[],"slideId":"638097205772835147","enableDocumentContentUpdater":true,"version":"1.13"}]]></TemplafySlideTemplateConfiguration>
</file>

<file path=customXml/item3.xml><?xml version="1.0" encoding="utf-8"?>
<TemplafySlideFormConfiguration><![CDATA[{"formFields":[],"formDataEntries":[]}]]></TemplafySlideFormConfiguration>
</file>

<file path=customXml/item30.xml><?xml version="1.0" encoding="utf-8"?>
<TemplafySlideTemplateConfiguration><![CDATA[{"slideVersion":0,"isValidatorEnabled":false,"isLocked":false,"elementsMetadata":[],"slideId":"638097205772835147","enableDocumentContentUpdater":true,"version":"1.13"}]]></TemplafySlideTemplateConfiguration>
</file>

<file path=customXml/item31.xml><?xml version="1.0" encoding="utf-8"?>
<TemplafySlideFormConfiguration><![CDATA[{"formFields":[],"formDataEntries":[]}]]></TemplafySlideFormConfiguration>
</file>

<file path=customXml/item32.xml><?xml version="1.0" encoding="utf-8"?>
<ct:contentTypeSchema xmlns:ct="http://schemas.microsoft.com/office/2006/metadata/contentType" xmlns:ma="http://schemas.microsoft.com/office/2006/metadata/properties/metaAttributes" ct:_="" ma:_="" ma:contentTypeName="Document" ma:contentTypeID="0x0101009C3CCF29AC71D4428C978BA42A6A441C" ma:contentTypeVersion="31" ma:contentTypeDescription="Een nieuw document maken." ma:contentTypeScope="" ma:versionID="08fcdbeb2871c85628b191b60714f011">
  <xsd:schema xmlns:xsd="http://www.w3.org/2001/XMLSchema" xmlns:xs="http://www.w3.org/2001/XMLSchema" xmlns:p="http://schemas.microsoft.com/office/2006/metadata/properties" xmlns:ns1="http://schemas.microsoft.com/sharepoint/v3" xmlns:ns2="aacb7df8-672f-46f2-977f-893ce5cef86b" xmlns:ns3="22a3f1e7-1ad8-4567-967d-700183da1d1b" targetNamespace="http://schemas.microsoft.com/office/2006/metadata/properties" ma:root="true" ma:fieldsID="24d34939b9d8ca4ebc6c79201e24bdec" ns1:_="" ns2:_="" ns3:_="">
    <xsd:import namespace="http://schemas.microsoft.com/sharepoint/v3"/>
    <xsd:import namespace="aacb7df8-672f-46f2-977f-893ce5cef86b"/>
    <xsd:import namespace="22a3f1e7-1ad8-4567-967d-700183da1d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2:Bedrijf" minOccurs="0"/>
                <xsd:element ref="ns2:Taal"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Eigenschappen van het geïntegreerd beleid voor naleving" ma:hidden="true" ma:internalName="_ip_UnifiedCompliancePolicyProperties">
      <xsd:simpleType>
        <xsd:restriction base="dms:Note"/>
      </xsd:simpleType>
    </xsd:element>
    <xsd:element name="_ip_UnifiedCompliancePolicyUIAction" ma:index="19"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cb7df8-672f-46f2-977f-893ce5cef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Bedrijf" ma:index="20" nillable="true" ma:displayName="Bedrijf" ma:internalName="Bedrijf">
      <xsd:simpleType>
        <xsd:restriction base="dms:Text">
          <xsd:maxLength value="255"/>
        </xsd:restriction>
      </xsd:simpleType>
    </xsd:element>
    <xsd:element name="Taal" ma:index="21" nillable="true" ma:displayName="Taal" ma:format="Dropdown" ma:internalName="Taal">
      <xsd:simpleType>
        <xsd:restriction base="dms:Text">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a3f1e7-1ad8-4567-967d-700183da1d1b"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3.xml><?xml version="1.0" encoding="utf-8"?>
<TemplafySlideTemplateConfiguration><![CDATA[{"slideVersion":0,"isValidatorEnabled":false,"isLocked":false,"elementsMetadata":[],"slideId":"638097205772835147","enableDocumentContentUpdater":true,"version":"1.13"}]]></TemplafySlideTemplateConfiguration>
</file>

<file path=customXml/item34.xml><?xml version="1.0" encoding="utf-8"?>
<TemplafySlideTemplateConfiguration><![CDATA[{"slideVersion":0,"isValidatorEnabled":false,"isLocked":false,"elementsMetadata":[],"slideId":"638097205772835148","enableDocumentContentUpdater":true,"version":"1.13"}]]></TemplafySlideTemplateConfiguration>
</file>

<file path=customXml/item35.xml><?xml version="1.0" encoding="utf-8"?>
<TemplafySlideTemplateConfiguration><![CDATA[{"slideVersion":0,"isValidatorEnabled":false,"isLocked":false,"elementsMetadata":[],"slideId":"638097205772835147","enableDocumentContentUpdater":true,"version":"1.13"}]]></TemplafySlideTemplateConfiguration>
</file>

<file path=customXml/item36.xml><?xml version="1.0" encoding="utf-8"?>
<TemplafySlideTemplateConfiguration><![CDATA[{"slideVersion":0,"isValidatorEnabled":false,"isLocked":false,"elementsMetadata":[],"slideId":"638097205772835147","enableDocumentContentUpdater":true,"version":"1.13"}]]></TemplafySlideTemplateConfiguration>
</file>

<file path=customXml/item37.xml><?xml version="1.0" encoding="utf-8"?>
<TemplafySlideTemplateConfiguration><![CDATA[{"slideVersion":0,"isValidatorEnabled":false,"isLocked":false,"elementsMetadata":[],"slideId":"638097205772835149","enableDocumentContentUpdater":true,"version":"1.13"}]]></TemplafySlideTemplateConfiguration>
</file>

<file path=customXml/item38.xml><?xml version="1.0" encoding="utf-8"?>
<TemplafySlideTemplateConfiguration><![CDATA[{"slideVersion":0,"isValidatorEnabled":false,"isLocked":false,"elementsMetadata":[],"slideId":"638097205772835147","enableDocumentContentUpdater":true,"version":"1.13"}]]></TemplafySlideTemplateConfiguration>
</file>

<file path=customXml/item39.xml><?xml version="1.0" encoding="utf-8"?>
<TemplafySlideFormConfiguration><![CDATA[{"formFields":[],"formDataEntries":[]}]]></TemplafySlideFormConfiguration>
</file>

<file path=customXml/item4.xml><?xml version="1.0" encoding="utf-8"?>
<TemplafySlideTemplateConfiguration><![CDATA[{"slideVersion":0,"isValidatorEnabled":false,"isLocked":false,"elementsMetadata":[],"slideId":"638097205772835147","enableDocumentContentUpdater":true,"version":"1.13"}]]></TemplafySlideTemplateConfiguration>
</file>

<file path=customXml/item40.xml><?xml version="1.0" encoding="utf-8"?>
<TemplafySlideFormConfiguration><![CDATA[{"formFields":[],"formDataEntries":[]}]]></TemplafySlideFormConfiguration>
</file>

<file path=customXml/item41.xml><?xml version="1.0" encoding="utf-8"?>
<TemplafySlideTemplateConfiguration><![CDATA[{"slideVersion":0,"isValidatorEnabled":false,"isLocked":false,"elementsMetadata":[],"slideId":"638097205772835147","enableDocumentContentUpdater":true,"version":"1.13"}]]></TemplafySlideTemplateConfiguration>
</file>

<file path=customXml/item42.xml><?xml version="1.0" encoding="utf-8"?>
<TemplafySlideTemplateConfiguration><![CDATA[{"slideVersion":0,"isValidatorEnabled":false,"isLocked":false,"elementsMetadata":[],"slideId":"637914799455398208","enableDocumentContentUpdater":true,"version":"1.13"}]]></TemplafySlideTemplate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TemplateConfiguration><![CDATA[{"slideVersion":0,"isValidatorEnabled":false,"isLocked":false,"elementsMetadata":[],"slideId":"638096330520987952","enableDocumentContentUpdater":true,"version":"1.13"}]]></TemplafySlideTemplateConfiguration>
</file>

<file path=customXml/item46.xml><?xml version="1.0" encoding="utf-8"?>
<TemplafySlideFormConfiguration><![CDATA[{"formFields":[],"formDataEntries":[]}]]></TemplafySlideFormConfiguration>
</file>

<file path=customXml/item47.xml><?xml version="1.0" encoding="utf-8"?>
<TemplafySlideFormConfiguration><![CDATA[{"formFields":[],"formDataEntries":[]}]]></TemplafySlideFormConfiguration>
</file>

<file path=customXml/item48.xml><?xml version="1.0" encoding="utf-8"?>
<TemplafySlideFormConfiguration><![CDATA[{"formFields":[],"formDataEntries":[]}]]></TemplafySlideFormConfiguration>
</file>

<file path=customXml/item49.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SlideTemplateConfiguration><![CDATA[{"slideVersion":0,"isValidatorEnabled":false,"isLocked":false,"elementsMetadata":[],"slideId":"638097205772835147","enableDocumentContentUpdater":true,"version":"1.13"}]]></TemplafySlideTemplateConfiguration>
</file>

<file path=customXml/item50.xml><?xml version="1.0" encoding="utf-8"?>
<TemplafySlideFormConfiguration><![CDATA[{"formFields":[],"formDataEntries":[]}]]></TemplafySlideFormConfiguration>
</file>

<file path=customXml/item51.xml><?xml version="1.0" encoding="utf-8"?>
<TemplafySlideTemplateConfiguration><![CDATA[{"slideVersion":0,"isValidatorEnabled":false,"isLocked":false,"elementsMetadata":[],"slideId":"638065154102749068","enableDocumentContentUpdater":true,"version":"1.13"}]]></TemplafySlideTemplateConfiguration>
</file>

<file path=customXml/item52.xml><?xml version="1.0" encoding="utf-8"?>
<TemplafySlideTemplateConfiguration><![CDATA[{"slideVersion":0,"isValidatorEnabled":false,"isLocked":false,"elementsMetadata":[],"slideId":"638097205772835147","enableDocumentContentUpdater":true,"version":"1.13"}]]></TemplafySlideTemplateConfiguration>
</file>

<file path=customXml/item53.xml><?xml version="1.0" encoding="utf-8"?>
<TemplafySlideFormConfiguration><![CDATA[{"formFields":[],"formDataEntries":[]}]]></TemplafySlideFormConfiguration>
</file>

<file path=customXml/item54.xml><?xml version="1.0" encoding="utf-8"?>
<TemplafySlideTemplateConfiguration><![CDATA[{"slideVersion":0,"isValidatorEnabled":false,"isLocked":false,"elementsMetadata":[],"slideId":"638097205772835147","enableDocumentContentUpdater":true,"version":"1.13"}]]></TemplafySlideTemplateConfiguration>
</file>

<file path=customXml/item55.xml><?xml version="1.0" encoding="utf-8"?>
<TemplafySlideTemplateConfiguration><![CDATA[{"slideVersion":0,"isValidatorEnabled":false,"isLocked":false,"elementsMetadata":[],"slideId":"638065154102748986","enableDocumentContentUpdater":true,"version":"1.13"}]]></TemplafySlideTemplateConfiguration>
</file>

<file path=customXml/item56.xml><?xml version="1.0" encoding="utf-8"?>
<TemplafySlideTemplateConfiguration><![CDATA[{"slideVersion":0,"isValidatorEnabled":false,"isLocked":false,"elementsMetadata":[],"slideId":"638097205772835147","enableDocumentContentUpdater":true,"version":"1.13"}]]></TemplafySlideTemplateConfiguration>
</file>

<file path=customXml/item57.xml><?xml version="1.0" encoding="utf-8"?>
<TemplafySlideFormConfiguration><![CDATA[{"formFields":[],"formDataEntries":[]}]]></TemplafySlideFormConfiguration>
</file>

<file path=customXml/item58.xml><?xml version="1.0" encoding="utf-8"?>
<TemplafySlideFormConfiguration><![CDATA[{"formFields":[],"formDataEntries":[]}]]></TemplafySlideFormConfiguration>
</file>

<file path=customXml/item59.xml><?xml version="1.0" encoding="utf-8"?>
<TemplafySlideTemplateConfiguration><![CDATA[{"slideVersion":0,"isValidatorEnabled":false,"isLocked":false,"elementsMetadata":[],"slideId":"638097205772835147","enableDocumentContentUpdater":true,"version":"1.13"}]]></TemplafySlideTemplateConfiguration>
</file>

<file path=customXml/item6.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al xmlns="aacb7df8-672f-46f2-977f-893ce5cef86b" xsi:nil="true"/>
    <_ip_UnifiedCompliancePolicyProperties xmlns="http://schemas.microsoft.com/sharepoint/v3" xsi:nil="true"/>
    <Bedrijf xmlns="aacb7df8-672f-46f2-977f-893ce5cef86b" xsi:nil="true"/>
  </documentManagement>
</p:properties>
</file>

<file path=customXml/item60.xml><?xml version="1.0" encoding="utf-8"?>
<TemplafySlideFormConfiguration><![CDATA[{"formFields":[],"formDataEntries":[]}]]></TemplafySlideFormConfiguration>
</file>

<file path=customXml/item61.xml><?xml version="1.0" encoding="utf-8"?>
<TemplafySlideFormConfiguration><![CDATA[{"formFields":[],"formDataEntries":[]}]]></TemplafySlideFormConfiguration>
</file>

<file path=customXml/item62.xml><?xml version="1.0" encoding="utf-8"?>
<TemplafySlideFormConfiguration><![CDATA[{"formFields":[],"formDataEntries":[]}]]></TemplafySlideFormConfiguration>
</file>

<file path=customXml/item63.xml><?xml version="1.0" encoding="utf-8"?>
<TemplafySlideFormConfiguration><![CDATA[{"formFields":[],"formDataEntries":[]}]]></TemplafySlideFormConfiguration>
</file>

<file path=customXml/item64.xml><?xml version="1.0" encoding="utf-8"?>
<TemplafySlideTemplateConfiguration><![CDATA[{"slideVersion":0,"isValidatorEnabled":false,"isLocked":false,"elementsMetadata":[],"slideId":"638097205772835147","enableDocumentContentUpdater":true,"version":"1.13"}]]></TemplafySlideTemplateConfiguration>
</file>

<file path=customXml/item65.xml><?xml version="1.0" encoding="utf-8"?>
<TemplafySlideTemplateConfiguration><![CDATA[{"slideVersion":0,"isValidatorEnabled":false,"isLocked":false,"elementsMetadata":[],"slideId":"638097205772835147","enableDocumentContentUpdater":true,"version":"1.13"}]]></TemplafySlideTemplateConfiguration>
</file>

<file path=customXml/item66.xml><?xml version="1.0" encoding="utf-8"?>
<TemplafySlideTemplateConfiguration><![CDATA[{"slideVersion":0,"isValidatorEnabled":false,"isLocked":false,"elementsMetadata":[],"slideId":"638097205772522617","enableDocumentContentUpdater":true,"version":"1.13"}]]></TemplafySlideTemplateConfiguration>
</file>

<file path=customXml/item67.xml><?xml version="1.0" encoding="utf-8"?>
<TemplafySlideFormConfiguration><![CDATA[{"formFields":[],"formDataEntries":[]}]]></TemplafySlideFormConfiguration>
</file>

<file path=customXml/item68.xml><?xml version="1.0" encoding="utf-8"?>
<TemplafySlideTemplateConfiguration><![CDATA[{"slideVersion":0,"isValidatorEnabled":false,"isLocked":false,"elementsMetadata":[],"slideId":"638097205772835147","enableDocumentContentUpdater":true,"version":"1.13"}]]></TemplafySlideTemplateConfiguration>
</file>

<file path=customXml/item69.xml><?xml version="1.0" encoding="utf-8"?>
<TemplafySlideTemplateConfiguration><![CDATA[{"slideVersion":0,"isValidatorEnabled":false,"isLocked":false,"elementsMetadata":[],"slideId":"638096330520987953","enableDocumentContentUpdater":true,"version":"1.13"}]]></TemplafySlideTemplateConfiguration>
</file>

<file path=customXml/item7.xml><?xml version="1.0" encoding="utf-8"?>
<TemplafySlideFormConfiguration><![CDATA[{"formFields":[],"formDataEntries":[]}]]></TemplafySlideFormConfiguration>
</file>

<file path=customXml/item70.xml><?xml version="1.0" encoding="utf-8"?>
<TemplafySlideFormConfiguration><![CDATA[{"formFields":[],"formDataEntries":[]}]]></TemplafySlideFormConfiguration>
</file>

<file path=customXml/item71.xml><?xml version="1.0" encoding="utf-8"?>
<TemplafySlideFormConfiguration><![CDATA[{"formFields":[],"formDataEntries":[]}]]></TemplafySlideFormConfiguration>
</file>

<file path=customXml/item72.xml><?xml version="1.0" encoding="utf-8"?>
<TemplafySlideFormConfiguration><![CDATA[{"formFields":[],"formDataEntries":[]}]]></TemplafySlideFormConfiguration>
</file>

<file path=customXml/item73.xml><?xml version="1.0" encoding="utf-8"?>
<TemplafySlideTemplateConfiguration><![CDATA[{"slideVersion":0,"isValidatorEnabled":false,"isLocked":false,"elementsMetadata":[],"slideId":"637914799454929334","enableDocumentContentUpdater":true,"version":"1.13"}]]></TemplafySlideTemplateConfiguration>
</file>

<file path=customXml/item74.xml><?xml version="1.0" encoding="utf-8"?>
<TemplafySlideTemplateConfiguration><![CDATA[{"slideVersion":0,"isValidatorEnabled":false,"isLocked":false,"elementsMetadata":[],"slideId":"638097205772835147","enableDocumentContentUpdater":true,"version":"1.13"}]]></TemplafySlideTemplateConfiguration>
</file>

<file path=customXml/item75.xml><?xml version="1.0" encoding="utf-8"?>
<TemplafySlideTemplateConfiguration><![CDATA[{"slideVersion":0,"isValidatorEnabled":false,"isLocked":false,"elementsMetadata":[],"slideId":"638097205772835147","enableDocumentContentUpdater":true,"version":"1.13"}]]></TemplafySlideTemplateConfiguration>
</file>

<file path=customXml/item76.xml><?xml version="1.0" encoding="utf-8"?>
<TemplafySlideFormConfiguration><![CDATA[{"formFields":[],"formDataEntries":[]}]]></TemplafySlideFormConfiguration>
</file>

<file path=customXml/item77.xml><?xml version="1.0" encoding="utf-8"?>
<TemplafySlideTemplateConfiguration><![CDATA[{"slideVersion":0,"isValidatorEnabled":false,"isLocked":false,"elementsMetadata":[],"slideId":"638097205772835147","enableDocumentContentUpdater":true,"version":"1.13"}]]></TemplafySlideTemplateConfiguration>
</file>

<file path=customXml/item78.xml><?xml version="1.0" encoding="utf-8"?>
<TemplafySlideTemplateConfiguration><![CDATA[{"slideVersion":0,"isValidatorEnabled":false,"isLocked":false,"elementsMetadata":[],"slideId":"638097205772835147","enableDocumentContentUpdater":true,"version":"1.13"}]]></TemplafySlideTemplateConfiguration>
</file>

<file path=customXml/item79.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80.xml><?xml version="1.0" encoding="utf-8"?>
<TemplafySlideTemplateConfiguration><![CDATA[{"slideVersion":0,"isValidatorEnabled":false,"isLocked":false,"elementsMetadata":[],"slideId":"637910471548197205","enableDocumentContentUpdater":true,"version":"1.13"}]]></TemplafySlideTemplateConfiguration>
</file>

<file path=customXml/item81.xml><?xml version="1.0" encoding="utf-8"?>
<TemplafySlideFormConfiguration><![CDATA[{"formFields":[],"formDataEntries":[]}]]></TemplafySlideFormConfiguration>
</file>

<file path=customXml/item82.xml><?xml version="1.0" encoding="utf-8"?>
<TemplafySlideFormConfiguration><![CDATA[{"formFields":[],"formDataEntries":[]}]]></TemplafySlideFormConfiguration>
</file>

<file path=customXml/item83.xml><?xml version="1.0" encoding="utf-8"?>
<TemplafySlideTemplateConfiguration><![CDATA[{"slideVersion":0,"isValidatorEnabled":false,"isLocked":false,"elementsMetadata":[],"slideId":"637910471548040951","enableDocumentContentUpdater":true,"version":"1.13"}]]></TemplafySlideTemplateConfiguration>
</file>

<file path=customXml/item84.xml><?xml version="1.0" encoding="utf-8"?>
<TemplafySlideFormConfiguration><![CDATA[{"formFields":[],"formDataEntries":[]}]]></TemplafySlideFormConfiguration>
</file>

<file path=customXml/item85.xml><?xml version="1.0" encoding="utf-8"?>
<TemplafySlideTemplateConfiguration><![CDATA[{"slideVersion":0,"isValidatorEnabled":false,"isLocked":false,"elementsMetadata":[],"slideId":"638097205772835147","enableDocumentContentUpdater":true,"version":"1.13"}]]></TemplafySlideTemplateConfiguration>
</file>

<file path=customXml/item86.xml><?xml version="1.0" encoding="utf-8"?>
<TemplafySlideFormConfiguration><![CDATA[{"formFields":[],"formDataEntries":[]}]]></TemplafySlideFormConfiguration>
</file>

<file path=customXml/item87.xml><?xml version="1.0" encoding="utf-8"?>
<TemplafySlideTemplateConfiguration><![CDATA[{"slideVersion":0,"isValidatorEnabled":false,"isLocked":false,"elementsMetadata":[],"slideId":"638097205772835147","enableDocumentContentUpdater":true,"version":"1.13"}]]></TemplafySlideTemplateConfiguration>
</file>

<file path=customXml/item88.xml><?xml version="1.0" encoding="utf-8"?>
<TemplafySlideFormConfiguration><![CDATA[{"formFields":[],"formDataEntries":[]}]]></TemplafySlideFormConfiguration>
</file>

<file path=customXml/item89.xml><?xml version="1.0" encoding="utf-8"?>
<TemplafySlideTemplateConfiguration><![CDATA[{"slideVersion":0,"isValidatorEnabled":false,"isLocked":false,"elementsMetadata":[],"slideId":"637914799455241930","enableDocumentContentUpdater":true,"version":"1.13"}]]></TemplafySlideTemplateConfiguration>
</file>

<file path=customXml/item9.xml><?xml version="1.0" encoding="utf-8"?>
<TemplafySlideFormConfiguration><![CDATA[{"formFields":[],"formDataEntries":[]}]]></TemplafySlideFormConfiguration>
</file>

<file path=customXml/item90.xml><?xml version="1.0" encoding="utf-8"?>
<TemplafySlideTemplateConfiguration><![CDATA[{"slideVersion":0,"isValidatorEnabled":false,"isLocked":false,"elementsMetadata":[],"slideId":"638097205772835147","enableDocumentContentUpdater":true,"version":"1.13"}]]></TemplafySlideTemplateConfiguration>
</file>

<file path=customXml/item91.xml><?xml version="1.0" encoding="utf-8"?>
<TemplafySlideFormConfiguration><![CDATA[{"formFields":[],"formDataEntries":[]}]]></TemplafySlideFormConfiguration>
</file>

<file path=customXml/itemProps1.xml><?xml version="1.0" encoding="utf-8"?>
<ds:datastoreItem xmlns:ds="http://schemas.openxmlformats.org/officeDocument/2006/customXml" ds:itemID="{ADBC14B6-AB9C-4EE4-AA9E-7471A9B89909}">
  <ds:schemaRefs/>
</ds:datastoreItem>
</file>

<file path=customXml/itemProps10.xml><?xml version="1.0" encoding="utf-8"?>
<ds:datastoreItem xmlns:ds="http://schemas.openxmlformats.org/officeDocument/2006/customXml" ds:itemID="{7120D989-3C83-431F-A31F-A844B2206163}">
  <ds:schemaRefs/>
</ds:datastoreItem>
</file>

<file path=customXml/itemProps11.xml><?xml version="1.0" encoding="utf-8"?>
<ds:datastoreItem xmlns:ds="http://schemas.openxmlformats.org/officeDocument/2006/customXml" ds:itemID="{1B8D18C6-DF0D-0841-91A9-7655C175C220}">
  <ds:schemaRefs/>
</ds:datastoreItem>
</file>

<file path=customXml/itemProps12.xml><?xml version="1.0" encoding="utf-8"?>
<ds:datastoreItem xmlns:ds="http://schemas.openxmlformats.org/officeDocument/2006/customXml" ds:itemID="{BC9DCF83-8DD7-054B-A1CF-3FB98C0B90AE}">
  <ds:schemaRefs/>
</ds:datastoreItem>
</file>

<file path=customXml/itemProps13.xml><?xml version="1.0" encoding="utf-8"?>
<ds:datastoreItem xmlns:ds="http://schemas.openxmlformats.org/officeDocument/2006/customXml" ds:itemID="{F5EDEBA7-2FDF-7E4B-AD7C-5079C41EFCFC}">
  <ds:schemaRefs/>
</ds:datastoreItem>
</file>

<file path=customXml/itemProps14.xml><?xml version="1.0" encoding="utf-8"?>
<ds:datastoreItem xmlns:ds="http://schemas.openxmlformats.org/officeDocument/2006/customXml" ds:itemID="{E8C38255-7A39-D64F-BDBE-6737F746A7A2}">
  <ds:schemaRefs/>
</ds:datastoreItem>
</file>

<file path=customXml/itemProps15.xml><?xml version="1.0" encoding="utf-8"?>
<ds:datastoreItem xmlns:ds="http://schemas.openxmlformats.org/officeDocument/2006/customXml" ds:itemID="{DE2D74B5-7003-498A-9B48-261A6C907E88}">
  <ds:schemaRefs/>
</ds:datastoreItem>
</file>

<file path=customXml/itemProps16.xml><?xml version="1.0" encoding="utf-8"?>
<ds:datastoreItem xmlns:ds="http://schemas.openxmlformats.org/officeDocument/2006/customXml" ds:itemID="{F6F60DA4-B48E-4AC5-BEB5-DA3265DA113C}">
  <ds:schemaRefs/>
</ds:datastoreItem>
</file>

<file path=customXml/itemProps17.xml><?xml version="1.0" encoding="utf-8"?>
<ds:datastoreItem xmlns:ds="http://schemas.openxmlformats.org/officeDocument/2006/customXml" ds:itemID="{49E2DC51-B92E-2448-A33E-B32B975CBE06}">
  <ds:schemaRefs/>
</ds:datastoreItem>
</file>

<file path=customXml/itemProps18.xml><?xml version="1.0" encoding="utf-8"?>
<ds:datastoreItem xmlns:ds="http://schemas.openxmlformats.org/officeDocument/2006/customXml" ds:itemID="{0A848CE1-37C1-4AFE-93DF-8CF156D4FC8E}">
  <ds:schemaRefs/>
</ds:datastoreItem>
</file>

<file path=customXml/itemProps19.xml><?xml version="1.0" encoding="utf-8"?>
<ds:datastoreItem xmlns:ds="http://schemas.openxmlformats.org/officeDocument/2006/customXml" ds:itemID="{59D510FF-2A60-AB49-AAB5-D1D5F6621FE8}">
  <ds:schemaRefs/>
</ds:datastoreItem>
</file>

<file path=customXml/itemProps2.xml><?xml version="1.0" encoding="utf-8"?>
<ds:datastoreItem xmlns:ds="http://schemas.openxmlformats.org/officeDocument/2006/customXml" ds:itemID="{B8A54295-7FDC-3348-AFDB-AA792005F4E5}">
  <ds:schemaRefs/>
</ds:datastoreItem>
</file>

<file path=customXml/itemProps20.xml><?xml version="1.0" encoding="utf-8"?>
<ds:datastoreItem xmlns:ds="http://schemas.openxmlformats.org/officeDocument/2006/customXml" ds:itemID="{54D64713-528C-0E4D-88EA-96F1247AAF8D}">
  <ds:schemaRefs/>
</ds:datastoreItem>
</file>

<file path=customXml/itemProps21.xml><?xml version="1.0" encoding="utf-8"?>
<ds:datastoreItem xmlns:ds="http://schemas.openxmlformats.org/officeDocument/2006/customXml" ds:itemID="{4BB37361-557F-3F4A-B0FE-0F58AFAEC1BE}">
  <ds:schemaRefs/>
</ds:datastoreItem>
</file>

<file path=customXml/itemProps22.xml><?xml version="1.0" encoding="utf-8"?>
<ds:datastoreItem xmlns:ds="http://schemas.openxmlformats.org/officeDocument/2006/customXml" ds:itemID="{0864A6B2-738E-5645-8B11-09ED8B3AF8B5}">
  <ds:schemaRefs/>
</ds:datastoreItem>
</file>

<file path=customXml/itemProps23.xml><?xml version="1.0" encoding="utf-8"?>
<ds:datastoreItem xmlns:ds="http://schemas.openxmlformats.org/officeDocument/2006/customXml" ds:itemID="{07FFDB42-EB20-4CC7-97A5-3E45069361FF}">
  <ds:schemaRefs/>
</ds:datastoreItem>
</file>

<file path=customXml/itemProps24.xml><?xml version="1.0" encoding="utf-8"?>
<ds:datastoreItem xmlns:ds="http://schemas.openxmlformats.org/officeDocument/2006/customXml" ds:itemID="{0C538359-D46B-0E4D-8972-53CD68E1C769}">
  <ds:schemaRefs/>
</ds:datastoreItem>
</file>

<file path=customXml/itemProps25.xml><?xml version="1.0" encoding="utf-8"?>
<ds:datastoreItem xmlns:ds="http://schemas.openxmlformats.org/officeDocument/2006/customXml" ds:itemID="{E7CA2743-AFB0-47C1-AB6C-7BB684732457}">
  <ds:schemaRefs/>
</ds:datastoreItem>
</file>

<file path=customXml/itemProps26.xml><?xml version="1.0" encoding="utf-8"?>
<ds:datastoreItem xmlns:ds="http://schemas.openxmlformats.org/officeDocument/2006/customXml" ds:itemID="{C01A78D8-9D42-4636-B493-B0D7CC417939}">
  <ds:schemaRefs/>
</ds:datastoreItem>
</file>

<file path=customXml/itemProps27.xml><?xml version="1.0" encoding="utf-8"?>
<ds:datastoreItem xmlns:ds="http://schemas.openxmlformats.org/officeDocument/2006/customXml" ds:itemID="{A9DB2B1B-0683-6E48-BE2B-1230D3AC3EB3}">
  <ds:schemaRefs/>
</ds:datastoreItem>
</file>

<file path=customXml/itemProps28.xml><?xml version="1.0" encoding="utf-8"?>
<ds:datastoreItem xmlns:ds="http://schemas.openxmlformats.org/officeDocument/2006/customXml" ds:itemID="{615BFB9E-6861-764D-BEF4-601A963DD916}">
  <ds:schemaRefs/>
</ds:datastoreItem>
</file>

<file path=customXml/itemProps29.xml><?xml version="1.0" encoding="utf-8"?>
<ds:datastoreItem xmlns:ds="http://schemas.openxmlformats.org/officeDocument/2006/customXml" ds:itemID="{061D983C-C00A-2247-B4D1-835E9688A7A3}">
  <ds:schemaRefs/>
</ds:datastoreItem>
</file>

<file path=customXml/itemProps3.xml><?xml version="1.0" encoding="utf-8"?>
<ds:datastoreItem xmlns:ds="http://schemas.openxmlformats.org/officeDocument/2006/customXml" ds:itemID="{E0620D76-D193-4240-8A94-2A3095AF2072}">
  <ds:schemaRefs/>
</ds:datastoreItem>
</file>

<file path=customXml/itemProps30.xml><?xml version="1.0" encoding="utf-8"?>
<ds:datastoreItem xmlns:ds="http://schemas.openxmlformats.org/officeDocument/2006/customXml" ds:itemID="{23BE4C7C-582B-A248-99E9-819594C19581}">
  <ds:schemaRefs/>
</ds:datastoreItem>
</file>

<file path=customXml/itemProps31.xml><?xml version="1.0" encoding="utf-8"?>
<ds:datastoreItem xmlns:ds="http://schemas.openxmlformats.org/officeDocument/2006/customXml" ds:itemID="{4CFB2A1C-F602-D749-90E5-E4071C7EF270}">
  <ds:schemaRefs/>
</ds:datastoreItem>
</file>

<file path=customXml/itemProps32.xml><?xml version="1.0" encoding="utf-8"?>
<ds:datastoreItem xmlns:ds="http://schemas.openxmlformats.org/officeDocument/2006/customXml" ds:itemID="{8CEB7C51-0AC8-4F8C-854B-B56658AD5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acb7df8-672f-46f2-977f-893ce5cef86b"/>
    <ds:schemaRef ds:uri="22a3f1e7-1ad8-4567-967d-700183da1d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3.xml><?xml version="1.0" encoding="utf-8"?>
<ds:datastoreItem xmlns:ds="http://schemas.openxmlformats.org/officeDocument/2006/customXml" ds:itemID="{BC60FC5B-F6FD-AE4F-840E-F71718E11484}">
  <ds:schemaRefs/>
</ds:datastoreItem>
</file>

<file path=customXml/itemProps34.xml><?xml version="1.0" encoding="utf-8"?>
<ds:datastoreItem xmlns:ds="http://schemas.openxmlformats.org/officeDocument/2006/customXml" ds:itemID="{EE483194-5BCD-40B0-A73A-42A809D358EA}">
  <ds:schemaRefs/>
</ds:datastoreItem>
</file>

<file path=customXml/itemProps35.xml><?xml version="1.0" encoding="utf-8"?>
<ds:datastoreItem xmlns:ds="http://schemas.openxmlformats.org/officeDocument/2006/customXml" ds:itemID="{807AFAE5-53A2-AD4F-A2EA-C4EF4D7E4440}">
  <ds:schemaRefs/>
</ds:datastoreItem>
</file>

<file path=customXml/itemProps36.xml><?xml version="1.0" encoding="utf-8"?>
<ds:datastoreItem xmlns:ds="http://schemas.openxmlformats.org/officeDocument/2006/customXml" ds:itemID="{9A585AD7-ACF4-FE43-9718-666B73642E6A}">
  <ds:schemaRefs/>
</ds:datastoreItem>
</file>

<file path=customXml/itemProps37.xml><?xml version="1.0" encoding="utf-8"?>
<ds:datastoreItem xmlns:ds="http://schemas.openxmlformats.org/officeDocument/2006/customXml" ds:itemID="{3196E058-6831-46CE-AD95-4B3E5AD234B6}">
  <ds:schemaRefs/>
</ds:datastoreItem>
</file>

<file path=customXml/itemProps38.xml><?xml version="1.0" encoding="utf-8"?>
<ds:datastoreItem xmlns:ds="http://schemas.openxmlformats.org/officeDocument/2006/customXml" ds:itemID="{61745D67-60E1-314C-9B57-5BAF0B9657DB}">
  <ds:schemaRefs/>
</ds:datastoreItem>
</file>

<file path=customXml/itemProps39.xml><?xml version="1.0" encoding="utf-8"?>
<ds:datastoreItem xmlns:ds="http://schemas.openxmlformats.org/officeDocument/2006/customXml" ds:itemID="{745B61E1-B592-A244-BC66-084F365BFA39}">
  <ds:schemaRefs/>
</ds:datastoreItem>
</file>

<file path=customXml/itemProps4.xml><?xml version="1.0" encoding="utf-8"?>
<ds:datastoreItem xmlns:ds="http://schemas.openxmlformats.org/officeDocument/2006/customXml" ds:itemID="{45B1AFD5-5F62-174D-87D1-D86FE011C51B}">
  <ds:schemaRefs/>
</ds:datastoreItem>
</file>

<file path=customXml/itemProps40.xml><?xml version="1.0" encoding="utf-8"?>
<ds:datastoreItem xmlns:ds="http://schemas.openxmlformats.org/officeDocument/2006/customXml" ds:itemID="{FE808984-D36E-C74E-9A68-FB9CC7261507}">
  <ds:schemaRefs/>
</ds:datastoreItem>
</file>

<file path=customXml/itemProps41.xml><?xml version="1.0" encoding="utf-8"?>
<ds:datastoreItem xmlns:ds="http://schemas.openxmlformats.org/officeDocument/2006/customXml" ds:itemID="{D060F27C-47B1-E045-81EE-C8E592B7E055}">
  <ds:schemaRefs/>
</ds:datastoreItem>
</file>

<file path=customXml/itemProps42.xml><?xml version="1.0" encoding="utf-8"?>
<ds:datastoreItem xmlns:ds="http://schemas.openxmlformats.org/officeDocument/2006/customXml" ds:itemID="{963A5401-B5BA-4BF8-A30E-6E2A6E9297A7}">
  <ds:schemaRefs/>
</ds:datastoreItem>
</file>

<file path=customXml/itemProps43.xml><?xml version="1.0" encoding="utf-8"?>
<ds:datastoreItem xmlns:ds="http://schemas.openxmlformats.org/officeDocument/2006/customXml" ds:itemID="{60E85D24-5940-DA48-AA50-36F5732FF8D7}">
  <ds:schemaRefs/>
</ds:datastoreItem>
</file>

<file path=customXml/itemProps44.xml><?xml version="1.0" encoding="utf-8"?>
<ds:datastoreItem xmlns:ds="http://schemas.openxmlformats.org/officeDocument/2006/customXml" ds:itemID="{F9763AA5-1E17-4836-BF46-17C92702DB88}">
  <ds:schemaRefs/>
</ds:datastoreItem>
</file>

<file path=customXml/itemProps45.xml><?xml version="1.0" encoding="utf-8"?>
<ds:datastoreItem xmlns:ds="http://schemas.openxmlformats.org/officeDocument/2006/customXml" ds:itemID="{A40A83B0-393E-404D-A2E6-74AF0A2B55ED}">
  <ds:schemaRefs/>
</ds:datastoreItem>
</file>

<file path=customXml/itemProps46.xml><?xml version="1.0" encoding="utf-8"?>
<ds:datastoreItem xmlns:ds="http://schemas.openxmlformats.org/officeDocument/2006/customXml" ds:itemID="{2511B040-502F-4087-AE33-8BF5F823DAAC}">
  <ds:schemaRefs/>
</ds:datastoreItem>
</file>

<file path=customXml/itemProps47.xml><?xml version="1.0" encoding="utf-8"?>
<ds:datastoreItem xmlns:ds="http://schemas.openxmlformats.org/officeDocument/2006/customXml" ds:itemID="{AB498E74-5C35-174B-BE7A-20F2F7F6F1AB}">
  <ds:schemaRefs/>
</ds:datastoreItem>
</file>

<file path=customXml/itemProps48.xml><?xml version="1.0" encoding="utf-8"?>
<ds:datastoreItem xmlns:ds="http://schemas.openxmlformats.org/officeDocument/2006/customXml" ds:itemID="{778A1E85-EE27-5545-8493-9F1E3ADACD72}">
  <ds:schemaRefs/>
</ds:datastoreItem>
</file>

<file path=customXml/itemProps49.xml><?xml version="1.0" encoding="utf-8"?>
<ds:datastoreItem xmlns:ds="http://schemas.openxmlformats.org/officeDocument/2006/customXml" ds:itemID="{CA0C02DB-13BD-4C70-A36C-4E0C1B4A713E}">
  <ds:schemaRefs>
    <ds:schemaRef ds:uri="http://schemas.microsoft.com/sharepoint/v3/contenttype/forms"/>
  </ds:schemaRefs>
</ds:datastoreItem>
</file>

<file path=customXml/itemProps5.xml><?xml version="1.0" encoding="utf-8"?>
<ds:datastoreItem xmlns:ds="http://schemas.openxmlformats.org/officeDocument/2006/customXml" ds:itemID="{AECA2FAC-BA34-BE41-AA12-A61C6D911B29}">
  <ds:schemaRefs/>
</ds:datastoreItem>
</file>

<file path=customXml/itemProps50.xml><?xml version="1.0" encoding="utf-8"?>
<ds:datastoreItem xmlns:ds="http://schemas.openxmlformats.org/officeDocument/2006/customXml" ds:itemID="{F7A9FA4C-02AB-3B49-A12F-8112473C5B0C}">
  <ds:schemaRefs/>
</ds:datastoreItem>
</file>

<file path=customXml/itemProps51.xml><?xml version="1.0" encoding="utf-8"?>
<ds:datastoreItem xmlns:ds="http://schemas.openxmlformats.org/officeDocument/2006/customXml" ds:itemID="{52C78FF4-00BC-4DC1-9F0F-207CF5CB158F}">
  <ds:schemaRefs/>
</ds:datastoreItem>
</file>

<file path=customXml/itemProps52.xml><?xml version="1.0" encoding="utf-8"?>
<ds:datastoreItem xmlns:ds="http://schemas.openxmlformats.org/officeDocument/2006/customXml" ds:itemID="{703003F9-9AB2-2D43-B43B-FCEB3A1AB478}">
  <ds:schemaRefs/>
</ds:datastoreItem>
</file>

<file path=customXml/itemProps53.xml><?xml version="1.0" encoding="utf-8"?>
<ds:datastoreItem xmlns:ds="http://schemas.openxmlformats.org/officeDocument/2006/customXml" ds:itemID="{C55A3786-629D-45CE-A3C4-535933DC9870}">
  <ds:schemaRefs/>
</ds:datastoreItem>
</file>

<file path=customXml/itemProps54.xml><?xml version="1.0" encoding="utf-8"?>
<ds:datastoreItem xmlns:ds="http://schemas.openxmlformats.org/officeDocument/2006/customXml" ds:itemID="{D056E162-DBEE-7B49-B38C-FE161C3FAF7D}">
  <ds:schemaRefs/>
</ds:datastoreItem>
</file>

<file path=customXml/itemProps55.xml><?xml version="1.0" encoding="utf-8"?>
<ds:datastoreItem xmlns:ds="http://schemas.openxmlformats.org/officeDocument/2006/customXml" ds:itemID="{69EF89B5-D419-4AC3-9124-5C347603C8C3}">
  <ds:schemaRefs/>
</ds:datastoreItem>
</file>

<file path=customXml/itemProps56.xml><?xml version="1.0" encoding="utf-8"?>
<ds:datastoreItem xmlns:ds="http://schemas.openxmlformats.org/officeDocument/2006/customXml" ds:itemID="{B411B4EE-8AFC-A840-A61F-E70EBCF3E086}">
  <ds:schemaRefs/>
</ds:datastoreItem>
</file>

<file path=customXml/itemProps57.xml><?xml version="1.0" encoding="utf-8"?>
<ds:datastoreItem xmlns:ds="http://schemas.openxmlformats.org/officeDocument/2006/customXml" ds:itemID="{0A4564D2-3E07-1043-BB59-57B88E5DF4F7}">
  <ds:schemaRefs/>
</ds:datastoreItem>
</file>

<file path=customXml/itemProps58.xml><?xml version="1.0" encoding="utf-8"?>
<ds:datastoreItem xmlns:ds="http://schemas.openxmlformats.org/officeDocument/2006/customXml" ds:itemID="{6CA02E43-0292-0E48-B828-C66A88EA9931}">
  <ds:schemaRefs/>
</ds:datastoreItem>
</file>

<file path=customXml/itemProps59.xml><?xml version="1.0" encoding="utf-8"?>
<ds:datastoreItem xmlns:ds="http://schemas.openxmlformats.org/officeDocument/2006/customXml" ds:itemID="{F01C192B-003B-6C44-B081-3327FE41CA3D}">
  <ds:schemaRefs/>
</ds:datastoreItem>
</file>

<file path=customXml/itemProps6.xml><?xml version="1.0" encoding="utf-8"?>
<ds:datastoreItem xmlns:ds="http://schemas.openxmlformats.org/officeDocument/2006/customXml" ds:itemID="{A6C44B17-4605-4067-96ED-FF226EBEF076}">
  <ds:schemaRefs>
    <ds:schemaRef ds:uri="http://purl.org/dc/dcmitype/"/>
    <ds:schemaRef ds:uri="http://schemas.openxmlformats.org/package/2006/metadata/core-properties"/>
    <ds:schemaRef ds:uri="http://schemas.microsoft.com/sharepoint/v3"/>
    <ds:schemaRef ds:uri="http://schemas.microsoft.com/office/2006/documentManagement/types"/>
    <ds:schemaRef ds:uri="22a3f1e7-1ad8-4567-967d-700183da1d1b"/>
    <ds:schemaRef ds:uri="http://www.w3.org/XML/1998/namespace"/>
    <ds:schemaRef ds:uri="http://purl.org/dc/elements/1.1/"/>
    <ds:schemaRef ds:uri="http://purl.org/dc/terms/"/>
    <ds:schemaRef ds:uri="http://schemas.microsoft.com/office/infopath/2007/PartnerControls"/>
    <ds:schemaRef ds:uri="aacb7df8-672f-46f2-977f-893ce5cef86b"/>
    <ds:schemaRef ds:uri="http://schemas.microsoft.com/office/2006/metadata/properties"/>
  </ds:schemaRefs>
</ds:datastoreItem>
</file>

<file path=customXml/itemProps60.xml><?xml version="1.0" encoding="utf-8"?>
<ds:datastoreItem xmlns:ds="http://schemas.openxmlformats.org/officeDocument/2006/customXml" ds:itemID="{47ADF2E6-B50F-4DE1-A131-96CA45901A5A}">
  <ds:schemaRefs/>
</ds:datastoreItem>
</file>

<file path=customXml/itemProps61.xml><?xml version="1.0" encoding="utf-8"?>
<ds:datastoreItem xmlns:ds="http://schemas.openxmlformats.org/officeDocument/2006/customXml" ds:itemID="{D7884AF5-FC4F-CC4A-9DE0-5105710C9AED}">
  <ds:schemaRefs/>
</ds:datastoreItem>
</file>

<file path=customXml/itemProps62.xml><?xml version="1.0" encoding="utf-8"?>
<ds:datastoreItem xmlns:ds="http://schemas.openxmlformats.org/officeDocument/2006/customXml" ds:itemID="{7CC91636-283F-42BF-85C1-F81A94A4B112}">
  <ds:schemaRefs/>
</ds:datastoreItem>
</file>

<file path=customXml/itemProps63.xml><?xml version="1.0" encoding="utf-8"?>
<ds:datastoreItem xmlns:ds="http://schemas.openxmlformats.org/officeDocument/2006/customXml" ds:itemID="{E62EA67E-193E-47B5-B597-2071FBFE882B}">
  <ds:schemaRefs/>
</ds:datastoreItem>
</file>

<file path=customXml/itemProps64.xml><?xml version="1.0" encoding="utf-8"?>
<ds:datastoreItem xmlns:ds="http://schemas.openxmlformats.org/officeDocument/2006/customXml" ds:itemID="{8E41F04D-EF9D-CC43-A772-A9AB5CB61662}">
  <ds:schemaRefs/>
</ds:datastoreItem>
</file>

<file path=customXml/itemProps65.xml><?xml version="1.0" encoding="utf-8"?>
<ds:datastoreItem xmlns:ds="http://schemas.openxmlformats.org/officeDocument/2006/customXml" ds:itemID="{24A37F2E-09F8-AB4D-8E9A-1335F7CC7616}">
  <ds:schemaRefs/>
</ds:datastoreItem>
</file>

<file path=customXml/itemProps66.xml><?xml version="1.0" encoding="utf-8"?>
<ds:datastoreItem xmlns:ds="http://schemas.openxmlformats.org/officeDocument/2006/customXml" ds:itemID="{1AC43E74-5DF0-4115-B5DF-7C4A8130E39D}">
  <ds:schemaRefs/>
</ds:datastoreItem>
</file>

<file path=customXml/itemProps67.xml><?xml version="1.0" encoding="utf-8"?>
<ds:datastoreItem xmlns:ds="http://schemas.openxmlformats.org/officeDocument/2006/customXml" ds:itemID="{04723C16-F864-456D-9504-001C0D4533D4}">
  <ds:schemaRefs/>
</ds:datastoreItem>
</file>

<file path=customXml/itemProps68.xml><?xml version="1.0" encoding="utf-8"?>
<ds:datastoreItem xmlns:ds="http://schemas.openxmlformats.org/officeDocument/2006/customXml" ds:itemID="{E9CC27DF-ABC2-7043-9018-8F1EFF5281C7}">
  <ds:schemaRefs/>
</ds:datastoreItem>
</file>

<file path=customXml/itemProps69.xml><?xml version="1.0" encoding="utf-8"?>
<ds:datastoreItem xmlns:ds="http://schemas.openxmlformats.org/officeDocument/2006/customXml" ds:itemID="{DD4A4436-2489-4947-982C-E5326A5D4E82}">
  <ds:schemaRefs/>
</ds:datastoreItem>
</file>

<file path=customXml/itemProps7.xml><?xml version="1.0" encoding="utf-8"?>
<ds:datastoreItem xmlns:ds="http://schemas.openxmlformats.org/officeDocument/2006/customXml" ds:itemID="{BADC1D7F-3169-44DC-A86E-6EA50E1B753E}">
  <ds:schemaRefs/>
</ds:datastoreItem>
</file>

<file path=customXml/itemProps70.xml><?xml version="1.0" encoding="utf-8"?>
<ds:datastoreItem xmlns:ds="http://schemas.openxmlformats.org/officeDocument/2006/customXml" ds:itemID="{3893D796-8014-444F-B9F5-587D8BEEA404}">
  <ds:schemaRefs/>
</ds:datastoreItem>
</file>

<file path=customXml/itemProps71.xml><?xml version="1.0" encoding="utf-8"?>
<ds:datastoreItem xmlns:ds="http://schemas.openxmlformats.org/officeDocument/2006/customXml" ds:itemID="{5ABB183D-B2F2-415E-9024-FE8FC3691196}">
  <ds:schemaRefs/>
</ds:datastoreItem>
</file>

<file path=customXml/itemProps72.xml><?xml version="1.0" encoding="utf-8"?>
<ds:datastoreItem xmlns:ds="http://schemas.openxmlformats.org/officeDocument/2006/customXml" ds:itemID="{EECF553E-6FEA-4E49-95A7-19F7DED94ACE}">
  <ds:schemaRefs/>
</ds:datastoreItem>
</file>

<file path=customXml/itemProps73.xml><?xml version="1.0" encoding="utf-8"?>
<ds:datastoreItem xmlns:ds="http://schemas.openxmlformats.org/officeDocument/2006/customXml" ds:itemID="{84E839F1-E1D2-4A6A-8B5B-76E87D8BC3DE}">
  <ds:schemaRefs/>
</ds:datastoreItem>
</file>

<file path=customXml/itemProps74.xml><?xml version="1.0" encoding="utf-8"?>
<ds:datastoreItem xmlns:ds="http://schemas.openxmlformats.org/officeDocument/2006/customXml" ds:itemID="{67CD956B-FD15-2A41-99C7-C521F89885AA}">
  <ds:schemaRefs/>
</ds:datastoreItem>
</file>

<file path=customXml/itemProps75.xml><?xml version="1.0" encoding="utf-8"?>
<ds:datastoreItem xmlns:ds="http://schemas.openxmlformats.org/officeDocument/2006/customXml" ds:itemID="{F925C457-9876-C54E-AFCE-2DFA6883527C}">
  <ds:schemaRefs/>
</ds:datastoreItem>
</file>

<file path=customXml/itemProps76.xml><?xml version="1.0" encoding="utf-8"?>
<ds:datastoreItem xmlns:ds="http://schemas.openxmlformats.org/officeDocument/2006/customXml" ds:itemID="{4BB6D457-EA33-F74B-9034-03E2D41BA571}">
  <ds:schemaRefs/>
</ds:datastoreItem>
</file>

<file path=customXml/itemProps77.xml><?xml version="1.0" encoding="utf-8"?>
<ds:datastoreItem xmlns:ds="http://schemas.openxmlformats.org/officeDocument/2006/customXml" ds:itemID="{B96C3F44-A275-9940-9F62-DA57F7F15F79}">
  <ds:schemaRefs/>
</ds:datastoreItem>
</file>

<file path=customXml/itemProps78.xml><?xml version="1.0" encoding="utf-8"?>
<ds:datastoreItem xmlns:ds="http://schemas.openxmlformats.org/officeDocument/2006/customXml" ds:itemID="{32B08B15-358E-7D44-99CA-463D9EF408E4}">
  <ds:schemaRefs/>
</ds:datastoreItem>
</file>

<file path=customXml/itemProps79.xml><?xml version="1.0" encoding="utf-8"?>
<ds:datastoreItem xmlns:ds="http://schemas.openxmlformats.org/officeDocument/2006/customXml" ds:itemID="{4E3ED2BD-01E7-9F41-8FCD-0E7ACE36FA40}">
  <ds:schemaRefs/>
</ds:datastoreItem>
</file>

<file path=customXml/itemProps8.xml><?xml version="1.0" encoding="utf-8"?>
<ds:datastoreItem xmlns:ds="http://schemas.openxmlformats.org/officeDocument/2006/customXml" ds:itemID="{D3984F0E-0F3B-744E-9B0F-71F2FF43EF34}">
  <ds:schemaRefs/>
</ds:datastoreItem>
</file>

<file path=customXml/itemProps80.xml><?xml version="1.0" encoding="utf-8"?>
<ds:datastoreItem xmlns:ds="http://schemas.openxmlformats.org/officeDocument/2006/customXml" ds:itemID="{D3CCB4CD-9FBA-4673-82C4-1275D7A40D99}">
  <ds:schemaRefs/>
</ds:datastoreItem>
</file>

<file path=customXml/itemProps81.xml><?xml version="1.0" encoding="utf-8"?>
<ds:datastoreItem xmlns:ds="http://schemas.openxmlformats.org/officeDocument/2006/customXml" ds:itemID="{E486B101-97FA-4D44-AB09-ABE20F09DCAD}">
  <ds:schemaRefs/>
</ds:datastoreItem>
</file>

<file path=customXml/itemProps82.xml><?xml version="1.0" encoding="utf-8"?>
<ds:datastoreItem xmlns:ds="http://schemas.openxmlformats.org/officeDocument/2006/customXml" ds:itemID="{43038F1A-B00B-4E6D-8FA1-D4E3B8C52E9F}">
  <ds:schemaRefs/>
</ds:datastoreItem>
</file>

<file path=customXml/itemProps83.xml><?xml version="1.0" encoding="utf-8"?>
<ds:datastoreItem xmlns:ds="http://schemas.openxmlformats.org/officeDocument/2006/customXml" ds:itemID="{EBCC1A41-2D6D-4E11-856A-CDE480C49392}">
  <ds:schemaRefs/>
</ds:datastoreItem>
</file>

<file path=customXml/itemProps84.xml><?xml version="1.0" encoding="utf-8"?>
<ds:datastoreItem xmlns:ds="http://schemas.openxmlformats.org/officeDocument/2006/customXml" ds:itemID="{CBB03D2C-EA3C-2343-BCEC-C43692657FC3}">
  <ds:schemaRefs/>
</ds:datastoreItem>
</file>

<file path=customXml/itemProps85.xml><?xml version="1.0" encoding="utf-8"?>
<ds:datastoreItem xmlns:ds="http://schemas.openxmlformats.org/officeDocument/2006/customXml" ds:itemID="{48006249-B062-EE4E-9881-5A486036082E}">
  <ds:schemaRefs/>
</ds:datastoreItem>
</file>

<file path=customXml/itemProps86.xml><?xml version="1.0" encoding="utf-8"?>
<ds:datastoreItem xmlns:ds="http://schemas.openxmlformats.org/officeDocument/2006/customXml" ds:itemID="{FB678EB9-5519-4DFC-AC78-E5650D9830DE}">
  <ds:schemaRefs/>
</ds:datastoreItem>
</file>

<file path=customXml/itemProps87.xml><?xml version="1.0" encoding="utf-8"?>
<ds:datastoreItem xmlns:ds="http://schemas.openxmlformats.org/officeDocument/2006/customXml" ds:itemID="{2BB2519D-2FD2-5340-BAB1-5E015D5FA4BE}">
  <ds:schemaRefs/>
</ds:datastoreItem>
</file>

<file path=customXml/itemProps88.xml><?xml version="1.0" encoding="utf-8"?>
<ds:datastoreItem xmlns:ds="http://schemas.openxmlformats.org/officeDocument/2006/customXml" ds:itemID="{32C46F47-CFCF-0D42-A16D-B4D9C4C757C1}">
  <ds:schemaRefs/>
</ds:datastoreItem>
</file>

<file path=customXml/itemProps89.xml><?xml version="1.0" encoding="utf-8"?>
<ds:datastoreItem xmlns:ds="http://schemas.openxmlformats.org/officeDocument/2006/customXml" ds:itemID="{B8F3DA6E-92E6-4653-A966-21B1D6F1BC03}">
  <ds:schemaRefs/>
</ds:datastoreItem>
</file>

<file path=customXml/itemProps9.xml><?xml version="1.0" encoding="utf-8"?>
<ds:datastoreItem xmlns:ds="http://schemas.openxmlformats.org/officeDocument/2006/customXml" ds:itemID="{3452CB32-911E-4747-83ED-3FE77D467F06}">
  <ds:schemaRefs/>
</ds:datastoreItem>
</file>

<file path=customXml/itemProps90.xml><?xml version="1.0" encoding="utf-8"?>
<ds:datastoreItem xmlns:ds="http://schemas.openxmlformats.org/officeDocument/2006/customXml" ds:itemID="{6FDF7CE1-09AA-464B-A539-35CD1D69718A}">
  <ds:schemaRefs/>
</ds:datastoreItem>
</file>

<file path=customXml/itemProps91.xml><?xml version="1.0" encoding="utf-8"?>
<ds:datastoreItem xmlns:ds="http://schemas.openxmlformats.org/officeDocument/2006/customXml" ds:itemID="{61E75555-F2FF-554F-90AA-3B0A50798DA0}">
  <ds:schemaRefs/>
</ds:datastoreItem>
</file>

<file path=docProps/app.xml><?xml version="1.0" encoding="utf-8"?>
<Properties xmlns="http://schemas.openxmlformats.org/officeDocument/2006/extended-properties" xmlns:vt="http://schemas.openxmlformats.org/officeDocument/2006/docPropsVTypes">
  <Template>Universität Bern</Template>
  <TotalTime>0</TotalTime>
  <Words>5295</Words>
  <Application>Microsoft Macintosh PowerPoint</Application>
  <PresentationFormat>Breitbild</PresentationFormat>
  <Paragraphs>453</Paragraphs>
  <Slides>36</Slides>
  <Notes>32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36</vt:i4>
      </vt:variant>
    </vt:vector>
  </HeadingPairs>
  <TitlesOfParts>
    <vt:vector size="44" baseType="lpstr">
      <vt:lpstr>Arial</vt:lpstr>
      <vt:lpstr>ArialMT</vt:lpstr>
      <vt:lpstr>Calibri</vt:lpstr>
      <vt:lpstr>Courier New</vt:lpstr>
      <vt:lpstr>Helvetica Neue</vt:lpstr>
      <vt:lpstr>Symbol</vt:lpstr>
      <vt:lpstr>SymbolMT</vt:lpstr>
      <vt:lpstr>Universität Bern</vt:lpstr>
      <vt:lpstr>Geschlechtsinkongruenz –  Psychiatrisch-psychotherapeutische Begleitung bei Transitionswunsch </vt:lpstr>
      <vt:lpstr>Inhalt</vt:lpstr>
      <vt:lpstr>Was ist Geschlecht?</vt:lpstr>
      <vt:lpstr>Über Geschlecht sprechen</vt:lpstr>
      <vt:lpstr>Sprechen über Geschlecht</vt:lpstr>
      <vt:lpstr>Geschlechtsinkongruenz vs. Geschlechtsdysphorie</vt:lpstr>
      <vt:lpstr>Geschlechtsinkongruenz vs. Geschlechtsdysphorie</vt:lpstr>
      <vt:lpstr>Prävalenz Geschlechtsinkongruenz</vt:lpstr>
      <vt:lpstr>Was brauchen Kinder mit Geschlechtsinkongruenz?</vt:lpstr>
      <vt:lpstr>Leitlinien-Empfehlungen für präpubertäre Kinder mit Geschlechtsinkongruenz</vt:lpstr>
      <vt:lpstr>Was brauchen Jugendliche mit Geschlechtsinkongruenz?</vt:lpstr>
      <vt:lpstr>S2k-Leitlinie Geschlechtsinkongruenz (DGKJP, 2025)</vt:lpstr>
      <vt:lpstr>Leitlinie: Präambel (Ausschnitte)</vt:lpstr>
      <vt:lpstr>Ergebnisoffenheit und Unterstützung  – ein Widerspruch?</vt:lpstr>
      <vt:lpstr>Leitlinie: Diagnostik</vt:lpstr>
      <vt:lpstr>Leitlinie: Empfehlungen zur Diagnostik</vt:lpstr>
      <vt:lpstr>Leitlinie: Psychotherapie</vt:lpstr>
      <vt:lpstr>Geschlechtsangleichende somatische Massnahmen</vt:lpstr>
      <vt:lpstr>Leitlinie: Indikationsstellung Pubertätsblockade</vt:lpstr>
      <vt:lpstr>Leitlinie: Indikationsstellung Pubertätsblockade</vt:lpstr>
      <vt:lpstr>Leitlinie: Indikationsstellung Pubertätsblockade</vt:lpstr>
      <vt:lpstr>Leitlinie: Urteilsfähigkeit</vt:lpstr>
      <vt:lpstr>Leitlinie: Indikationsstellung Hormonbehandlung</vt:lpstr>
      <vt:lpstr>Leitlinie: Indikationsstellung Hormonbehandlung</vt:lpstr>
      <vt:lpstr>Leitlinie: Indikationsstellung Hormonbehandlung</vt:lpstr>
      <vt:lpstr>Leitlinie: Indikationsstellung Operationen</vt:lpstr>
      <vt:lpstr>Sprechstunde Geschlechtsidentität Bern</vt:lpstr>
      <vt:lpstr>Sprechstunde Geschlechtsidentität Bern</vt:lpstr>
      <vt:lpstr>Diagnostische Prinzipien</vt:lpstr>
      <vt:lpstr>Kriterien für Indikationsstellung</vt:lpstr>
      <vt:lpstr>Take Home Messages</vt:lpstr>
      <vt:lpstr>Ausblick</vt:lpstr>
      <vt:lpstr>Ressourcen &amp; Anlaufstellen</vt:lpstr>
      <vt:lpstr>Ressourcen &amp; Anlaufstellen</vt:lpstr>
      <vt:lpstr>Literatur</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Yasmine Bühlmann</dc:creator>
  <cp:lastModifiedBy>Eva Burkhardt</cp:lastModifiedBy>
  <cp:revision>46</cp:revision>
  <dcterms:created xsi:type="dcterms:W3CDTF">2024-05-27T15:01:42Z</dcterms:created>
  <dcterms:modified xsi:type="dcterms:W3CDTF">2025-05-10T11:43:17Z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0x0101009C3CCF29AC71D4428C978BA42A6A441C</vt:lpwstr>
  </property>
  <property fmtid="{D5CDD505-2E9C-101B-9397-08002B2CF9AE}" pid="3" name="TemplafyTimeStamp">
    <vt:lpwstr>2023-01-19T10:22:57.0502219Z</vt:lpwstr>
  </property>
  <property fmtid="{D5CDD505-2E9C-101B-9397-08002B2CF9AE}" pid="4" name="TemplafyTenantId">
    <vt:lpwstr>unibern</vt:lpwstr>
  </property>
  <property fmtid="{D5CDD505-2E9C-101B-9397-08002B2CF9AE}" pid="5" name="TemplafyTemplateId">
    <vt:lpwstr>638065154097135400</vt:lpwstr>
  </property>
  <property fmtid="{D5CDD505-2E9C-101B-9397-08002B2CF9AE}" pid="6" name="TemplafyUserProfileId">
    <vt:lpwstr>638041179443822277</vt:lpwstr>
  </property>
  <property fmtid="{D5CDD505-2E9C-101B-9397-08002B2CF9AE}" pid="7" name="TemplafyLanguageCode">
    <vt:lpwstr>de-DE</vt:lpwstr>
  </property>
</Properties>
</file>