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0396" y="1280921"/>
            <a:ext cx="8777605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47003" y="1881352"/>
            <a:ext cx="3648709" cy="408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08228"/>
            <a:ext cx="7992109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00446" y="2324579"/>
            <a:ext cx="5619115" cy="3750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449" y="414539"/>
            <a:ext cx="220453" cy="20573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63293" y="748637"/>
            <a:ext cx="2033905" cy="197485"/>
            <a:chOff x="963293" y="748637"/>
            <a:chExt cx="2033905" cy="1974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293" y="862937"/>
              <a:ext cx="2033291" cy="826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63293" y="748637"/>
              <a:ext cx="1545590" cy="81280"/>
            </a:xfrm>
            <a:custGeom>
              <a:avLst/>
              <a:gdLst/>
              <a:ahLst/>
              <a:cxnLst/>
              <a:rect l="l" t="t" r="r" b="b"/>
              <a:pathLst>
                <a:path w="1545589" h="81280">
                  <a:moveTo>
                    <a:pt x="11313" y="13842"/>
                  </a:moveTo>
                  <a:lnTo>
                    <a:pt x="0" y="13842"/>
                  </a:lnTo>
                  <a:lnTo>
                    <a:pt x="0" y="54285"/>
                  </a:lnTo>
                  <a:lnTo>
                    <a:pt x="2494" y="66973"/>
                  </a:lnTo>
                  <a:lnTo>
                    <a:pt x="9361" y="75170"/>
                  </a:lnTo>
                  <a:lnTo>
                    <a:pt x="19676" y="79577"/>
                  </a:lnTo>
                  <a:lnTo>
                    <a:pt x="32513" y="80890"/>
                  </a:lnTo>
                  <a:lnTo>
                    <a:pt x="45199" y="79743"/>
                  </a:lnTo>
                  <a:lnTo>
                    <a:pt x="56554" y="75703"/>
                  </a:lnTo>
                  <a:lnTo>
                    <a:pt x="57803" y="74505"/>
                  </a:lnTo>
                  <a:lnTo>
                    <a:pt x="33920" y="74505"/>
                  </a:lnTo>
                  <a:lnTo>
                    <a:pt x="24622" y="73441"/>
                  </a:lnTo>
                  <a:lnTo>
                    <a:pt x="23856" y="73441"/>
                  </a:lnTo>
                  <a:lnTo>
                    <a:pt x="16071" y="69848"/>
                  </a:lnTo>
                  <a:lnTo>
                    <a:pt x="11455" y="64177"/>
                  </a:lnTo>
                  <a:lnTo>
                    <a:pt x="9887" y="56409"/>
                  </a:lnTo>
                  <a:lnTo>
                    <a:pt x="9887" y="38319"/>
                  </a:lnTo>
                  <a:lnTo>
                    <a:pt x="11313" y="13842"/>
                  </a:lnTo>
                  <a:close/>
                </a:path>
                <a:path w="1545589" h="81280">
                  <a:moveTo>
                    <a:pt x="67860" y="13842"/>
                  </a:moveTo>
                  <a:lnTo>
                    <a:pt x="57972" y="13842"/>
                  </a:lnTo>
                  <a:lnTo>
                    <a:pt x="57972" y="54285"/>
                  </a:lnTo>
                  <a:lnTo>
                    <a:pt x="56006" y="63730"/>
                  </a:lnTo>
                  <a:lnTo>
                    <a:pt x="50836" y="69848"/>
                  </a:lnTo>
                  <a:lnTo>
                    <a:pt x="50723" y="69982"/>
                  </a:lnTo>
                  <a:lnTo>
                    <a:pt x="43053" y="73441"/>
                  </a:lnTo>
                  <a:lnTo>
                    <a:pt x="33920" y="74505"/>
                  </a:lnTo>
                  <a:lnTo>
                    <a:pt x="57803" y="74505"/>
                  </a:lnTo>
                  <a:lnTo>
                    <a:pt x="64724" y="67872"/>
                  </a:lnTo>
                  <a:lnTo>
                    <a:pt x="67860" y="55354"/>
                  </a:lnTo>
                  <a:lnTo>
                    <a:pt x="67860" y="13842"/>
                  </a:lnTo>
                  <a:close/>
                </a:path>
                <a:path w="1545589" h="81280">
                  <a:moveTo>
                    <a:pt x="103206" y="13842"/>
                  </a:moveTo>
                  <a:lnTo>
                    <a:pt x="93319" y="13842"/>
                  </a:lnTo>
                  <a:lnTo>
                    <a:pt x="91893" y="79826"/>
                  </a:lnTo>
                  <a:lnTo>
                    <a:pt x="103206" y="79826"/>
                  </a:lnTo>
                  <a:lnTo>
                    <a:pt x="103206" y="27670"/>
                  </a:lnTo>
                  <a:lnTo>
                    <a:pt x="115579" y="27670"/>
                  </a:lnTo>
                  <a:lnTo>
                    <a:pt x="103206" y="13842"/>
                  </a:lnTo>
                  <a:close/>
                </a:path>
                <a:path w="1545589" h="81280">
                  <a:moveTo>
                    <a:pt x="115579" y="27670"/>
                  </a:moveTo>
                  <a:lnTo>
                    <a:pt x="104632" y="27670"/>
                  </a:lnTo>
                  <a:lnTo>
                    <a:pt x="151292" y="79826"/>
                  </a:lnTo>
                  <a:lnTo>
                    <a:pt x="161179" y="79826"/>
                  </a:lnTo>
                  <a:lnTo>
                    <a:pt x="161179" y="65990"/>
                  </a:lnTo>
                  <a:lnTo>
                    <a:pt x="149866" y="65990"/>
                  </a:lnTo>
                  <a:lnTo>
                    <a:pt x="115579" y="27670"/>
                  </a:lnTo>
                  <a:close/>
                </a:path>
                <a:path w="1545589" h="81280">
                  <a:moveTo>
                    <a:pt x="161179" y="13842"/>
                  </a:moveTo>
                  <a:lnTo>
                    <a:pt x="151292" y="13842"/>
                  </a:lnTo>
                  <a:lnTo>
                    <a:pt x="149866" y="65990"/>
                  </a:lnTo>
                  <a:lnTo>
                    <a:pt x="161179" y="65990"/>
                  </a:lnTo>
                  <a:lnTo>
                    <a:pt x="161179" y="13842"/>
                  </a:lnTo>
                  <a:close/>
                </a:path>
                <a:path w="1545589" h="81280">
                  <a:moveTo>
                    <a:pt x="197952" y="13842"/>
                  </a:moveTo>
                  <a:lnTo>
                    <a:pt x="186638" y="13842"/>
                  </a:lnTo>
                  <a:lnTo>
                    <a:pt x="186638" y="79826"/>
                  </a:lnTo>
                  <a:lnTo>
                    <a:pt x="196545" y="79826"/>
                  </a:lnTo>
                  <a:lnTo>
                    <a:pt x="197952" y="13842"/>
                  </a:lnTo>
                  <a:close/>
                </a:path>
                <a:path w="1545589" h="81280">
                  <a:moveTo>
                    <a:pt x="224818" y="13842"/>
                  </a:moveTo>
                  <a:lnTo>
                    <a:pt x="212098" y="13842"/>
                  </a:lnTo>
                  <a:lnTo>
                    <a:pt x="247444" y="79826"/>
                  </a:lnTo>
                  <a:lnTo>
                    <a:pt x="257332" y="79826"/>
                  </a:lnTo>
                  <a:lnTo>
                    <a:pt x="262670" y="70247"/>
                  </a:lnTo>
                  <a:lnTo>
                    <a:pt x="253092" y="70247"/>
                  </a:lnTo>
                  <a:lnTo>
                    <a:pt x="224818" y="13842"/>
                  </a:lnTo>
                  <a:close/>
                </a:path>
                <a:path w="1545589" h="81280">
                  <a:moveTo>
                    <a:pt x="294104" y="13842"/>
                  </a:moveTo>
                  <a:lnTo>
                    <a:pt x="282791" y="13842"/>
                  </a:lnTo>
                  <a:lnTo>
                    <a:pt x="253092" y="70247"/>
                  </a:lnTo>
                  <a:lnTo>
                    <a:pt x="262670" y="70247"/>
                  </a:lnTo>
                  <a:lnTo>
                    <a:pt x="294104" y="13842"/>
                  </a:lnTo>
                  <a:close/>
                </a:path>
                <a:path w="1545589" h="81280">
                  <a:moveTo>
                    <a:pt x="353484" y="13842"/>
                  </a:moveTo>
                  <a:lnTo>
                    <a:pt x="309657" y="13842"/>
                  </a:lnTo>
                  <a:lnTo>
                    <a:pt x="308231" y="79826"/>
                  </a:lnTo>
                  <a:lnTo>
                    <a:pt x="354910" y="79826"/>
                  </a:lnTo>
                  <a:lnTo>
                    <a:pt x="354910" y="72376"/>
                  </a:lnTo>
                  <a:lnTo>
                    <a:pt x="319545" y="72376"/>
                  </a:lnTo>
                  <a:lnTo>
                    <a:pt x="319545" y="50023"/>
                  </a:lnTo>
                  <a:lnTo>
                    <a:pt x="352077" y="50023"/>
                  </a:lnTo>
                  <a:lnTo>
                    <a:pt x="352077" y="43636"/>
                  </a:lnTo>
                  <a:lnTo>
                    <a:pt x="319545" y="43636"/>
                  </a:lnTo>
                  <a:lnTo>
                    <a:pt x="319545" y="21283"/>
                  </a:lnTo>
                  <a:lnTo>
                    <a:pt x="353484" y="21283"/>
                  </a:lnTo>
                  <a:lnTo>
                    <a:pt x="353484" y="13842"/>
                  </a:lnTo>
                  <a:close/>
                </a:path>
                <a:path w="1545589" h="81280">
                  <a:moveTo>
                    <a:pt x="400144" y="13842"/>
                  </a:moveTo>
                  <a:lnTo>
                    <a:pt x="374703" y="13842"/>
                  </a:lnTo>
                  <a:lnTo>
                    <a:pt x="373277" y="79826"/>
                  </a:lnTo>
                  <a:lnTo>
                    <a:pt x="384591" y="79826"/>
                  </a:lnTo>
                  <a:lnTo>
                    <a:pt x="384591" y="51092"/>
                  </a:lnTo>
                  <a:lnTo>
                    <a:pt x="412403" y="51092"/>
                  </a:lnTo>
                  <a:lnTo>
                    <a:pt x="411457" y="50023"/>
                  </a:lnTo>
                  <a:lnTo>
                    <a:pt x="405810" y="50023"/>
                  </a:lnTo>
                  <a:lnTo>
                    <a:pt x="414712" y="47797"/>
                  </a:lnTo>
                  <a:lnTo>
                    <a:pt x="418721" y="45774"/>
                  </a:lnTo>
                  <a:lnTo>
                    <a:pt x="384591" y="45774"/>
                  </a:lnTo>
                  <a:lnTo>
                    <a:pt x="384591" y="20228"/>
                  </a:lnTo>
                  <a:lnTo>
                    <a:pt x="422411" y="20228"/>
                  </a:lnTo>
                  <a:lnTo>
                    <a:pt x="420657" y="18498"/>
                  </a:lnTo>
                  <a:lnTo>
                    <a:pt x="411728" y="15022"/>
                  </a:lnTo>
                  <a:lnTo>
                    <a:pt x="400144" y="13842"/>
                  </a:lnTo>
                  <a:close/>
                </a:path>
                <a:path w="1545589" h="81280">
                  <a:moveTo>
                    <a:pt x="412403" y="51092"/>
                  </a:moveTo>
                  <a:lnTo>
                    <a:pt x="400144" y="51092"/>
                  </a:lnTo>
                  <a:lnTo>
                    <a:pt x="402977" y="55354"/>
                  </a:lnTo>
                  <a:lnTo>
                    <a:pt x="407217" y="60672"/>
                  </a:lnTo>
                  <a:lnTo>
                    <a:pt x="427010" y="79826"/>
                  </a:lnTo>
                  <a:lnTo>
                    <a:pt x="439749" y="79826"/>
                  </a:lnTo>
                  <a:lnTo>
                    <a:pt x="419937" y="59602"/>
                  </a:lnTo>
                  <a:lnTo>
                    <a:pt x="412403" y="51092"/>
                  </a:lnTo>
                  <a:close/>
                </a:path>
                <a:path w="1545589" h="81280">
                  <a:moveTo>
                    <a:pt x="422411" y="20228"/>
                  </a:moveTo>
                  <a:lnTo>
                    <a:pt x="411457" y="20228"/>
                  </a:lnTo>
                  <a:lnTo>
                    <a:pt x="417123" y="25546"/>
                  </a:lnTo>
                  <a:lnTo>
                    <a:pt x="417123" y="42581"/>
                  </a:lnTo>
                  <a:lnTo>
                    <a:pt x="405810" y="45774"/>
                  </a:lnTo>
                  <a:lnTo>
                    <a:pt x="418721" y="45774"/>
                  </a:lnTo>
                  <a:lnTo>
                    <a:pt x="421893" y="44174"/>
                  </a:lnTo>
                  <a:lnTo>
                    <a:pt x="426690" y="38953"/>
                  </a:lnTo>
                  <a:lnTo>
                    <a:pt x="428436" y="31932"/>
                  </a:lnTo>
                  <a:lnTo>
                    <a:pt x="426403" y="24168"/>
                  </a:lnTo>
                  <a:lnTo>
                    <a:pt x="422411" y="20228"/>
                  </a:lnTo>
                  <a:close/>
                </a:path>
                <a:path w="1545589" h="81280">
                  <a:moveTo>
                    <a:pt x="455303" y="70247"/>
                  </a:moveTo>
                  <a:lnTo>
                    <a:pt x="449637" y="75569"/>
                  </a:lnTo>
                  <a:lnTo>
                    <a:pt x="458117" y="78762"/>
                  </a:lnTo>
                  <a:lnTo>
                    <a:pt x="465190" y="80890"/>
                  </a:lnTo>
                  <a:lnTo>
                    <a:pt x="473670" y="80890"/>
                  </a:lnTo>
                  <a:lnTo>
                    <a:pt x="486441" y="79244"/>
                  </a:lnTo>
                  <a:lnTo>
                    <a:pt x="495239" y="74903"/>
                  </a:lnTo>
                  <a:lnTo>
                    <a:pt x="495568" y="74505"/>
                  </a:lnTo>
                  <a:lnTo>
                    <a:pt x="466597" y="74505"/>
                  </a:lnTo>
                  <a:lnTo>
                    <a:pt x="459543" y="72376"/>
                  </a:lnTo>
                  <a:lnTo>
                    <a:pt x="455303" y="70247"/>
                  </a:lnTo>
                  <a:close/>
                </a:path>
                <a:path w="1545589" h="81280">
                  <a:moveTo>
                    <a:pt x="486409" y="12773"/>
                  </a:moveTo>
                  <a:lnTo>
                    <a:pt x="477910" y="12773"/>
                  </a:lnTo>
                  <a:lnTo>
                    <a:pt x="467975" y="14087"/>
                  </a:lnTo>
                  <a:lnTo>
                    <a:pt x="459892" y="17698"/>
                  </a:lnTo>
                  <a:lnTo>
                    <a:pt x="454458" y="23105"/>
                  </a:lnTo>
                  <a:lnTo>
                    <a:pt x="452470" y="29808"/>
                  </a:lnTo>
                  <a:lnTo>
                    <a:pt x="458435" y="42444"/>
                  </a:lnTo>
                  <a:lnTo>
                    <a:pt x="471559" y="48697"/>
                  </a:lnTo>
                  <a:lnTo>
                    <a:pt x="484684" y="53752"/>
                  </a:lnTo>
                  <a:lnTo>
                    <a:pt x="490649" y="62796"/>
                  </a:lnTo>
                  <a:lnTo>
                    <a:pt x="490649" y="70247"/>
                  </a:lnTo>
                  <a:lnTo>
                    <a:pt x="483576" y="74505"/>
                  </a:lnTo>
                  <a:lnTo>
                    <a:pt x="495568" y="74505"/>
                  </a:lnTo>
                  <a:lnTo>
                    <a:pt x="500325" y="68765"/>
                  </a:lnTo>
                  <a:lnTo>
                    <a:pt x="501962" y="61727"/>
                  </a:lnTo>
                  <a:lnTo>
                    <a:pt x="495997" y="50323"/>
                  </a:lnTo>
                  <a:lnTo>
                    <a:pt x="482872" y="43905"/>
                  </a:lnTo>
                  <a:lnTo>
                    <a:pt x="469748" y="38682"/>
                  </a:lnTo>
                  <a:lnTo>
                    <a:pt x="463783" y="30863"/>
                  </a:lnTo>
                  <a:lnTo>
                    <a:pt x="463783" y="22352"/>
                  </a:lnTo>
                  <a:lnTo>
                    <a:pt x="472263" y="19159"/>
                  </a:lnTo>
                  <a:lnTo>
                    <a:pt x="501252" y="19159"/>
                  </a:lnTo>
                  <a:lnTo>
                    <a:pt x="501962" y="18090"/>
                  </a:lnTo>
                  <a:lnTo>
                    <a:pt x="494889" y="14911"/>
                  </a:lnTo>
                  <a:lnTo>
                    <a:pt x="486409" y="12773"/>
                  </a:lnTo>
                  <a:close/>
                </a:path>
                <a:path w="1545589" h="81280">
                  <a:moveTo>
                    <a:pt x="501252" y="19159"/>
                  </a:moveTo>
                  <a:lnTo>
                    <a:pt x="487816" y="19159"/>
                  </a:lnTo>
                  <a:lnTo>
                    <a:pt x="492056" y="21283"/>
                  </a:lnTo>
                  <a:lnTo>
                    <a:pt x="497722" y="24477"/>
                  </a:lnTo>
                  <a:lnTo>
                    <a:pt x="501252" y="19159"/>
                  </a:lnTo>
                  <a:close/>
                </a:path>
                <a:path w="1545589" h="81280">
                  <a:moveTo>
                    <a:pt x="533069" y="13842"/>
                  </a:moveTo>
                  <a:lnTo>
                    <a:pt x="521756" y="13842"/>
                  </a:lnTo>
                  <a:lnTo>
                    <a:pt x="521756" y="79826"/>
                  </a:lnTo>
                  <a:lnTo>
                    <a:pt x="531643" y="79826"/>
                  </a:lnTo>
                  <a:lnTo>
                    <a:pt x="533069" y="13842"/>
                  </a:lnTo>
                  <a:close/>
                </a:path>
                <a:path w="1545589" h="81280">
                  <a:moveTo>
                    <a:pt x="586802" y="21283"/>
                  </a:moveTo>
                  <a:lnTo>
                    <a:pt x="575488" y="21283"/>
                  </a:lnTo>
                  <a:lnTo>
                    <a:pt x="575488" y="79826"/>
                  </a:lnTo>
                  <a:lnTo>
                    <a:pt x="586802" y="79826"/>
                  </a:lnTo>
                  <a:lnTo>
                    <a:pt x="586802" y="21283"/>
                  </a:lnTo>
                  <a:close/>
                </a:path>
                <a:path w="1545589" h="81280">
                  <a:moveTo>
                    <a:pt x="657495" y="13842"/>
                  </a:moveTo>
                  <a:lnTo>
                    <a:pt x="647589" y="13842"/>
                  </a:lnTo>
                  <a:lnTo>
                    <a:pt x="610835" y="79826"/>
                  </a:lnTo>
                  <a:lnTo>
                    <a:pt x="622148" y="79826"/>
                  </a:lnTo>
                  <a:lnTo>
                    <a:pt x="633461" y="57478"/>
                  </a:lnTo>
                  <a:lnTo>
                    <a:pt x="680870" y="57478"/>
                  </a:lnTo>
                  <a:lnTo>
                    <a:pt x="677449" y="51092"/>
                  </a:lnTo>
                  <a:lnTo>
                    <a:pt x="637701" y="51092"/>
                  </a:lnTo>
                  <a:lnTo>
                    <a:pt x="651829" y="21283"/>
                  </a:lnTo>
                  <a:lnTo>
                    <a:pt x="661481" y="21283"/>
                  </a:lnTo>
                  <a:lnTo>
                    <a:pt x="657495" y="13842"/>
                  </a:lnTo>
                  <a:close/>
                </a:path>
                <a:path w="1545589" h="81280">
                  <a:moveTo>
                    <a:pt x="680870" y="57478"/>
                  </a:moveTo>
                  <a:lnTo>
                    <a:pt x="670215" y="57478"/>
                  </a:lnTo>
                  <a:lnTo>
                    <a:pt x="681528" y="79826"/>
                  </a:lnTo>
                  <a:lnTo>
                    <a:pt x="692841" y="79826"/>
                  </a:lnTo>
                  <a:lnTo>
                    <a:pt x="680870" y="57478"/>
                  </a:lnTo>
                  <a:close/>
                </a:path>
                <a:path w="1545589" h="81280">
                  <a:moveTo>
                    <a:pt x="728188" y="21283"/>
                  </a:moveTo>
                  <a:lnTo>
                    <a:pt x="716875" y="21283"/>
                  </a:lnTo>
                  <a:lnTo>
                    <a:pt x="716875" y="79826"/>
                  </a:lnTo>
                  <a:lnTo>
                    <a:pt x="726781" y="79826"/>
                  </a:lnTo>
                  <a:lnTo>
                    <a:pt x="728188" y="21283"/>
                  </a:lnTo>
                  <a:close/>
                </a:path>
                <a:path w="1545589" h="81280">
                  <a:moveTo>
                    <a:pt x="661481" y="21283"/>
                  </a:moveTo>
                  <a:lnTo>
                    <a:pt x="651829" y="21283"/>
                  </a:lnTo>
                  <a:lnTo>
                    <a:pt x="665975" y="51092"/>
                  </a:lnTo>
                  <a:lnTo>
                    <a:pt x="677449" y="51092"/>
                  </a:lnTo>
                  <a:lnTo>
                    <a:pt x="661481" y="21283"/>
                  </a:lnTo>
                  <a:close/>
                </a:path>
                <a:path w="1545589" h="81280">
                  <a:moveTo>
                    <a:pt x="613668" y="13842"/>
                  </a:moveTo>
                  <a:lnTo>
                    <a:pt x="548622" y="13842"/>
                  </a:lnTo>
                  <a:lnTo>
                    <a:pt x="548622" y="21283"/>
                  </a:lnTo>
                  <a:lnTo>
                    <a:pt x="613668" y="21283"/>
                  </a:lnTo>
                  <a:lnTo>
                    <a:pt x="613668" y="13842"/>
                  </a:lnTo>
                  <a:close/>
                </a:path>
                <a:path w="1545589" h="81280">
                  <a:moveTo>
                    <a:pt x="755054" y="13842"/>
                  </a:moveTo>
                  <a:lnTo>
                    <a:pt x="690008" y="13842"/>
                  </a:lnTo>
                  <a:lnTo>
                    <a:pt x="690008" y="21283"/>
                  </a:lnTo>
                  <a:lnTo>
                    <a:pt x="755054" y="21283"/>
                  </a:lnTo>
                  <a:lnTo>
                    <a:pt x="755054" y="13842"/>
                  </a:lnTo>
                  <a:close/>
                </a:path>
                <a:path w="1545589" h="81280">
                  <a:moveTo>
                    <a:pt x="647589" y="0"/>
                  </a:moveTo>
                  <a:lnTo>
                    <a:pt x="636276" y="0"/>
                  </a:lnTo>
                  <a:lnTo>
                    <a:pt x="636276" y="9579"/>
                  </a:lnTo>
                  <a:lnTo>
                    <a:pt x="647589" y="9579"/>
                  </a:lnTo>
                  <a:lnTo>
                    <a:pt x="647589" y="0"/>
                  </a:lnTo>
                  <a:close/>
                </a:path>
                <a:path w="1545589" h="81280">
                  <a:moveTo>
                    <a:pt x="667382" y="0"/>
                  </a:moveTo>
                  <a:lnTo>
                    <a:pt x="656069" y="0"/>
                  </a:lnTo>
                  <a:lnTo>
                    <a:pt x="656069" y="9579"/>
                  </a:lnTo>
                  <a:lnTo>
                    <a:pt x="667382" y="9579"/>
                  </a:lnTo>
                  <a:lnTo>
                    <a:pt x="667382" y="0"/>
                  </a:lnTo>
                  <a:close/>
                </a:path>
                <a:path w="1545589" h="81280">
                  <a:moveTo>
                    <a:pt x="770608" y="70247"/>
                  </a:moveTo>
                  <a:lnTo>
                    <a:pt x="766367" y="75569"/>
                  </a:lnTo>
                  <a:lnTo>
                    <a:pt x="773441" y="78762"/>
                  </a:lnTo>
                  <a:lnTo>
                    <a:pt x="780514" y="80890"/>
                  </a:lnTo>
                  <a:lnTo>
                    <a:pt x="788994" y="80890"/>
                  </a:lnTo>
                  <a:lnTo>
                    <a:pt x="801762" y="79244"/>
                  </a:lnTo>
                  <a:lnTo>
                    <a:pt x="810553" y="74903"/>
                  </a:lnTo>
                  <a:lnTo>
                    <a:pt x="810882" y="74505"/>
                  </a:lnTo>
                  <a:lnTo>
                    <a:pt x="781921" y="74505"/>
                  </a:lnTo>
                  <a:lnTo>
                    <a:pt x="774848" y="72376"/>
                  </a:lnTo>
                  <a:lnTo>
                    <a:pt x="770608" y="70247"/>
                  </a:lnTo>
                  <a:close/>
                </a:path>
                <a:path w="1545589" h="81280">
                  <a:moveTo>
                    <a:pt x="803140" y="12773"/>
                  </a:moveTo>
                  <a:lnTo>
                    <a:pt x="794641" y="12773"/>
                  </a:lnTo>
                  <a:lnTo>
                    <a:pt x="783882" y="14087"/>
                  </a:lnTo>
                  <a:lnTo>
                    <a:pt x="775375" y="17698"/>
                  </a:lnTo>
                  <a:lnTo>
                    <a:pt x="769785" y="23105"/>
                  </a:lnTo>
                  <a:lnTo>
                    <a:pt x="767775" y="29808"/>
                  </a:lnTo>
                  <a:lnTo>
                    <a:pt x="773740" y="42444"/>
                  </a:lnTo>
                  <a:lnTo>
                    <a:pt x="786864" y="48697"/>
                  </a:lnTo>
                  <a:lnTo>
                    <a:pt x="799989" y="53752"/>
                  </a:lnTo>
                  <a:lnTo>
                    <a:pt x="805954" y="62796"/>
                  </a:lnTo>
                  <a:lnTo>
                    <a:pt x="805954" y="70247"/>
                  </a:lnTo>
                  <a:lnTo>
                    <a:pt x="798881" y="74505"/>
                  </a:lnTo>
                  <a:lnTo>
                    <a:pt x="810882" y="74505"/>
                  </a:lnTo>
                  <a:lnTo>
                    <a:pt x="815633" y="68765"/>
                  </a:lnTo>
                  <a:lnTo>
                    <a:pt x="817267" y="61727"/>
                  </a:lnTo>
                  <a:lnTo>
                    <a:pt x="811302" y="50323"/>
                  </a:lnTo>
                  <a:lnTo>
                    <a:pt x="798178" y="43905"/>
                  </a:lnTo>
                  <a:lnTo>
                    <a:pt x="785053" y="38682"/>
                  </a:lnTo>
                  <a:lnTo>
                    <a:pt x="779088" y="30863"/>
                  </a:lnTo>
                  <a:lnTo>
                    <a:pt x="779088" y="22352"/>
                  </a:lnTo>
                  <a:lnTo>
                    <a:pt x="787587" y="19159"/>
                  </a:lnTo>
                  <a:lnTo>
                    <a:pt x="816558" y="19159"/>
                  </a:lnTo>
                  <a:lnTo>
                    <a:pt x="817267" y="18090"/>
                  </a:lnTo>
                  <a:lnTo>
                    <a:pt x="810194" y="14911"/>
                  </a:lnTo>
                  <a:lnTo>
                    <a:pt x="803140" y="12773"/>
                  </a:lnTo>
                  <a:close/>
                </a:path>
                <a:path w="1545589" h="81280">
                  <a:moveTo>
                    <a:pt x="816558" y="19159"/>
                  </a:moveTo>
                  <a:lnTo>
                    <a:pt x="803140" y="19159"/>
                  </a:lnTo>
                  <a:lnTo>
                    <a:pt x="807380" y="21283"/>
                  </a:lnTo>
                  <a:lnTo>
                    <a:pt x="813027" y="24477"/>
                  </a:lnTo>
                  <a:lnTo>
                    <a:pt x="816558" y="19159"/>
                  </a:lnTo>
                  <a:close/>
                </a:path>
                <a:path w="1545589" h="81280">
                  <a:moveTo>
                    <a:pt x="834246" y="70247"/>
                  </a:moveTo>
                  <a:lnTo>
                    <a:pt x="830006" y="75569"/>
                  </a:lnTo>
                  <a:lnTo>
                    <a:pt x="837061" y="78762"/>
                  </a:lnTo>
                  <a:lnTo>
                    <a:pt x="844134" y="80890"/>
                  </a:lnTo>
                  <a:lnTo>
                    <a:pt x="854040" y="80890"/>
                  </a:lnTo>
                  <a:lnTo>
                    <a:pt x="865986" y="79244"/>
                  </a:lnTo>
                  <a:lnTo>
                    <a:pt x="874361" y="74903"/>
                  </a:lnTo>
                  <a:lnTo>
                    <a:pt x="874680" y="74505"/>
                  </a:lnTo>
                  <a:lnTo>
                    <a:pt x="845560" y="74505"/>
                  </a:lnTo>
                  <a:lnTo>
                    <a:pt x="838487" y="72376"/>
                  </a:lnTo>
                  <a:lnTo>
                    <a:pt x="834246" y="70247"/>
                  </a:lnTo>
                  <a:close/>
                </a:path>
                <a:path w="1545589" h="81280">
                  <a:moveTo>
                    <a:pt x="866760" y="12773"/>
                  </a:moveTo>
                  <a:lnTo>
                    <a:pt x="858280" y="12773"/>
                  </a:lnTo>
                  <a:lnTo>
                    <a:pt x="847520" y="14087"/>
                  </a:lnTo>
                  <a:lnTo>
                    <a:pt x="839014" y="17698"/>
                  </a:lnTo>
                  <a:lnTo>
                    <a:pt x="833424" y="23105"/>
                  </a:lnTo>
                  <a:lnTo>
                    <a:pt x="831413" y="29808"/>
                  </a:lnTo>
                  <a:lnTo>
                    <a:pt x="837379" y="42444"/>
                  </a:lnTo>
                  <a:lnTo>
                    <a:pt x="850503" y="48697"/>
                  </a:lnTo>
                  <a:lnTo>
                    <a:pt x="863627" y="53752"/>
                  </a:lnTo>
                  <a:lnTo>
                    <a:pt x="869593" y="62796"/>
                  </a:lnTo>
                  <a:lnTo>
                    <a:pt x="869593" y="70247"/>
                  </a:lnTo>
                  <a:lnTo>
                    <a:pt x="862520" y="74505"/>
                  </a:lnTo>
                  <a:lnTo>
                    <a:pt x="874680" y="74505"/>
                  </a:lnTo>
                  <a:lnTo>
                    <a:pt x="879291" y="68765"/>
                  </a:lnTo>
                  <a:lnTo>
                    <a:pt x="880906" y="61727"/>
                  </a:lnTo>
                  <a:lnTo>
                    <a:pt x="874941" y="50323"/>
                  </a:lnTo>
                  <a:lnTo>
                    <a:pt x="861816" y="43905"/>
                  </a:lnTo>
                  <a:lnTo>
                    <a:pt x="848692" y="38682"/>
                  </a:lnTo>
                  <a:lnTo>
                    <a:pt x="842727" y="30863"/>
                  </a:lnTo>
                  <a:lnTo>
                    <a:pt x="842727" y="22352"/>
                  </a:lnTo>
                  <a:lnTo>
                    <a:pt x="851207" y="19159"/>
                  </a:lnTo>
                  <a:lnTo>
                    <a:pt x="880196" y="19159"/>
                  </a:lnTo>
                  <a:lnTo>
                    <a:pt x="880906" y="18090"/>
                  </a:lnTo>
                  <a:lnTo>
                    <a:pt x="873833" y="14911"/>
                  </a:lnTo>
                  <a:lnTo>
                    <a:pt x="866760" y="12773"/>
                  </a:lnTo>
                  <a:close/>
                </a:path>
                <a:path w="1545589" h="81280">
                  <a:moveTo>
                    <a:pt x="880196" y="19159"/>
                  </a:moveTo>
                  <a:lnTo>
                    <a:pt x="866760" y="19159"/>
                  </a:lnTo>
                  <a:lnTo>
                    <a:pt x="872407" y="21283"/>
                  </a:lnTo>
                  <a:lnTo>
                    <a:pt x="876666" y="24477"/>
                  </a:lnTo>
                  <a:lnTo>
                    <a:pt x="880196" y="19159"/>
                  </a:lnTo>
                  <a:close/>
                </a:path>
                <a:path w="1545589" h="81280">
                  <a:moveTo>
                    <a:pt x="927566" y="13842"/>
                  </a:moveTo>
                  <a:lnTo>
                    <a:pt x="900700" y="13842"/>
                  </a:lnTo>
                  <a:lnTo>
                    <a:pt x="900700" y="79826"/>
                  </a:lnTo>
                  <a:lnTo>
                    <a:pt x="910587" y="79826"/>
                  </a:lnTo>
                  <a:lnTo>
                    <a:pt x="912013" y="52161"/>
                  </a:lnTo>
                  <a:lnTo>
                    <a:pt x="923326" y="52161"/>
                  </a:lnTo>
                  <a:lnTo>
                    <a:pt x="934748" y="51262"/>
                  </a:lnTo>
                  <a:lnTo>
                    <a:pt x="944712" y="48168"/>
                  </a:lnTo>
                  <a:lnTo>
                    <a:pt x="946313" y="46829"/>
                  </a:lnTo>
                  <a:lnTo>
                    <a:pt x="912013" y="46829"/>
                  </a:lnTo>
                  <a:lnTo>
                    <a:pt x="912013" y="20228"/>
                  </a:lnTo>
                  <a:lnTo>
                    <a:pt x="948322" y="20228"/>
                  </a:lnTo>
                  <a:lnTo>
                    <a:pt x="946832" y="18632"/>
                  </a:lnTo>
                  <a:lnTo>
                    <a:pt x="938325" y="15039"/>
                  </a:lnTo>
                  <a:lnTo>
                    <a:pt x="927566" y="13842"/>
                  </a:lnTo>
                  <a:close/>
                </a:path>
                <a:path w="1545589" h="81280">
                  <a:moveTo>
                    <a:pt x="948322" y="20228"/>
                  </a:moveTo>
                  <a:lnTo>
                    <a:pt x="938879" y="20228"/>
                  </a:lnTo>
                  <a:lnTo>
                    <a:pt x="944526" y="25546"/>
                  </a:lnTo>
                  <a:lnTo>
                    <a:pt x="944526" y="42581"/>
                  </a:lnTo>
                  <a:lnTo>
                    <a:pt x="934639" y="46829"/>
                  </a:lnTo>
                  <a:lnTo>
                    <a:pt x="946313" y="46829"/>
                  </a:lnTo>
                  <a:lnTo>
                    <a:pt x="951759" y="42280"/>
                  </a:lnTo>
                  <a:lnTo>
                    <a:pt x="954432" y="33001"/>
                  </a:lnTo>
                  <a:lnTo>
                    <a:pt x="952422" y="24619"/>
                  </a:lnTo>
                  <a:lnTo>
                    <a:pt x="948322" y="20228"/>
                  </a:lnTo>
                  <a:close/>
                </a:path>
                <a:path w="1545589" h="81280">
                  <a:moveTo>
                    <a:pt x="982706" y="13842"/>
                  </a:moveTo>
                  <a:lnTo>
                    <a:pt x="972800" y="13842"/>
                  </a:lnTo>
                  <a:lnTo>
                    <a:pt x="971393" y="79826"/>
                  </a:lnTo>
                  <a:lnTo>
                    <a:pt x="982706" y="79826"/>
                  </a:lnTo>
                  <a:lnTo>
                    <a:pt x="982706" y="13842"/>
                  </a:lnTo>
                  <a:close/>
                </a:path>
                <a:path w="1545589" h="81280">
                  <a:moveTo>
                    <a:pt x="1037846" y="21283"/>
                  </a:moveTo>
                  <a:lnTo>
                    <a:pt x="1026533" y="21283"/>
                  </a:lnTo>
                  <a:lnTo>
                    <a:pt x="1025126" y="79826"/>
                  </a:lnTo>
                  <a:lnTo>
                    <a:pt x="1036439" y="79826"/>
                  </a:lnTo>
                  <a:lnTo>
                    <a:pt x="1037846" y="21283"/>
                  </a:lnTo>
                  <a:close/>
                </a:path>
                <a:path w="1545589" h="81280">
                  <a:moveTo>
                    <a:pt x="1108558" y="13842"/>
                  </a:moveTo>
                  <a:lnTo>
                    <a:pt x="1097245" y="13842"/>
                  </a:lnTo>
                  <a:lnTo>
                    <a:pt x="1060472" y="79826"/>
                  </a:lnTo>
                  <a:lnTo>
                    <a:pt x="1071785" y="79826"/>
                  </a:lnTo>
                  <a:lnTo>
                    <a:pt x="1084506" y="57478"/>
                  </a:lnTo>
                  <a:lnTo>
                    <a:pt x="1131933" y="57478"/>
                  </a:lnTo>
                  <a:lnTo>
                    <a:pt x="1128512" y="51092"/>
                  </a:lnTo>
                  <a:lnTo>
                    <a:pt x="1087338" y="51092"/>
                  </a:lnTo>
                  <a:lnTo>
                    <a:pt x="1102892" y="21283"/>
                  </a:lnTo>
                  <a:lnTo>
                    <a:pt x="1112544" y="21283"/>
                  </a:lnTo>
                  <a:lnTo>
                    <a:pt x="1108558" y="13842"/>
                  </a:lnTo>
                  <a:close/>
                </a:path>
                <a:path w="1545589" h="81280">
                  <a:moveTo>
                    <a:pt x="1131933" y="57478"/>
                  </a:moveTo>
                  <a:lnTo>
                    <a:pt x="1119871" y="57478"/>
                  </a:lnTo>
                  <a:lnTo>
                    <a:pt x="1131165" y="79826"/>
                  </a:lnTo>
                  <a:lnTo>
                    <a:pt x="1143904" y="79826"/>
                  </a:lnTo>
                  <a:lnTo>
                    <a:pt x="1131933" y="57478"/>
                  </a:lnTo>
                  <a:close/>
                </a:path>
                <a:path w="1545589" h="81280">
                  <a:moveTo>
                    <a:pt x="1112544" y="21283"/>
                  </a:moveTo>
                  <a:lnTo>
                    <a:pt x="1102892" y="21283"/>
                  </a:lnTo>
                  <a:lnTo>
                    <a:pt x="1117038" y="51092"/>
                  </a:lnTo>
                  <a:lnTo>
                    <a:pt x="1128512" y="51092"/>
                  </a:lnTo>
                  <a:lnTo>
                    <a:pt x="1112544" y="21283"/>
                  </a:lnTo>
                  <a:close/>
                </a:path>
                <a:path w="1545589" h="81280">
                  <a:moveTo>
                    <a:pt x="1064712" y="13842"/>
                  </a:moveTo>
                  <a:lnTo>
                    <a:pt x="999666" y="13842"/>
                  </a:lnTo>
                  <a:lnTo>
                    <a:pt x="999666" y="21283"/>
                  </a:lnTo>
                  <a:lnTo>
                    <a:pt x="1064712" y="21283"/>
                  </a:lnTo>
                  <a:lnTo>
                    <a:pt x="1064712" y="13842"/>
                  </a:lnTo>
                  <a:close/>
                </a:path>
                <a:path w="1545589" h="81280">
                  <a:moveTo>
                    <a:pt x="1169345" y="13842"/>
                  </a:moveTo>
                  <a:lnTo>
                    <a:pt x="1158032" y="13842"/>
                  </a:lnTo>
                  <a:lnTo>
                    <a:pt x="1158032" y="79826"/>
                  </a:lnTo>
                  <a:lnTo>
                    <a:pt x="1204691" y="79826"/>
                  </a:lnTo>
                  <a:lnTo>
                    <a:pt x="1204691" y="72376"/>
                  </a:lnTo>
                  <a:lnTo>
                    <a:pt x="1167938" y="72376"/>
                  </a:lnTo>
                  <a:lnTo>
                    <a:pt x="1169345" y="13842"/>
                  </a:lnTo>
                  <a:close/>
                </a:path>
                <a:path w="1545589" h="81280">
                  <a:moveTo>
                    <a:pt x="1282476" y="13842"/>
                  </a:moveTo>
                  <a:lnTo>
                    <a:pt x="1258424" y="13842"/>
                  </a:lnTo>
                  <a:lnTo>
                    <a:pt x="1258424" y="79826"/>
                  </a:lnTo>
                  <a:lnTo>
                    <a:pt x="1282476" y="79826"/>
                  </a:lnTo>
                  <a:lnTo>
                    <a:pt x="1294049" y="78645"/>
                  </a:lnTo>
                  <a:lnTo>
                    <a:pt x="1302973" y="75169"/>
                  </a:lnTo>
                  <a:lnTo>
                    <a:pt x="1304723" y="73440"/>
                  </a:lnTo>
                  <a:lnTo>
                    <a:pt x="1269737" y="73440"/>
                  </a:lnTo>
                  <a:lnTo>
                    <a:pt x="1269737" y="48968"/>
                  </a:lnTo>
                  <a:lnTo>
                    <a:pt x="1306045" y="48968"/>
                  </a:lnTo>
                  <a:lnTo>
                    <a:pt x="1303677" y="46829"/>
                  </a:lnTo>
                  <a:lnTo>
                    <a:pt x="1293790" y="45774"/>
                  </a:lnTo>
                  <a:lnTo>
                    <a:pt x="1303677" y="43636"/>
                  </a:lnTo>
                  <a:lnTo>
                    <a:pt x="1304518" y="42581"/>
                  </a:lnTo>
                  <a:lnTo>
                    <a:pt x="1269737" y="42581"/>
                  </a:lnTo>
                  <a:lnTo>
                    <a:pt x="1269737" y="20228"/>
                  </a:lnTo>
                  <a:lnTo>
                    <a:pt x="1303577" y="20228"/>
                  </a:lnTo>
                  <a:lnTo>
                    <a:pt x="1302619" y="19029"/>
                  </a:lnTo>
                  <a:lnTo>
                    <a:pt x="1294802" y="15288"/>
                  </a:lnTo>
                  <a:lnTo>
                    <a:pt x="1282476" y="13842"/>
                  </a:lnTo>
                  <a:close/>
                </a:path>
                <a:path w="1545589" h="81280">
                  <a:moveTo>
                    <a:pt x="1306045" y="48968"/>
                  </a:moveTo>
                  <a:lnTo>
                    <a:pt x="1292364" y="48968"/>
                  </a:lnTo>
                  <a:lnTo>
                    <a:pt x="1299437" y="53216"/>
                  </a:lnTo>
                  <a:lnTo>
                    <a:pt x="1299437" y="69184"/>
                  </a:lnTo>
                  <a:lnTo>
                    <a:pt x="1292364" y="73440"/>
                  </a:lnTo>
                  <a:lnTo>
                    <a:pt x="1304723" y="73440"/>
                  </a:lnTo>
                  <a:lnTo>
                    <a:pt x="1308717" y="69496"/>
                  </a:lnTo>
                  <a:lnTo>
                    <a:pt x="1310750" y="61727"/>
                  </a:lnTo>
                  <a:lnTo>
                    <a:pt x="1310750" y="53216"/>
                  </a:lnTo>
                  <a:lnTo>
                    <a:pt x="1306045" y="48968"/>
                  </a:lnTo>
                  <a:close/>
                </a:path>
                <a:path w="1545589" h="81280">
                  <a:moveTo>
                    <a:pt x="1303577" y="20228"/>
                  </a:moveTo>
                  <a:lnTo>
                    <a:pt x="1292364" y="20228"/>
                  </a:lnTo>
                  <a:lnTo>
                    <a:pt x="1298030" y="23421"/>
                  </a:lnTo>
                  <a:lnTo>
                    <a:pt x="1298030" y="37250"/>
                  </a:lnTo>
                  <a:lnTo>
                    <a:pt x="1292364" y="42581"/>
                  </a:lnTo>
                  <a:lnTo>
                    <a:pt x="1304518" y="42581"/>
                  </a:lnTo>
                  <a:lnTo>
                    <a:pt x="1307917" y="38319"/>
                  </a:lnTo>
                  <a:lnTo>
                    <a:pt x="1307917" y="29808"/>
                  </a:lnTo>
                  <a:lnTo>
                    <a:pt x="1306725" y="24168"/>
                  </a:lnTo>
                  <a:lnTo>
                    <a:pt x="1303577" y="20228"/>
                  </a:lnTo>
                  <a:close/>
                </a:path>
                <a:path w="1545589" h="81280">
                  <a:moveTo>
                    <a:pt x="1375796" y="13842"/>
                  </a:moveTo>
                  <a:lnTo>
                    <a:pt x="1331950" y="13842"/>
                  </a:lnTo>
                  <a:lnTo>
                    <a:pt x="1330543" y="79826"/>
                  </a:lnTo>
                  <a:lnTo>
                    <a:pt x="1377203" y="79826"/>
                  </a:lnTo>
                  <a:lnTo>
                    <a:pt x="1377203" y="72376"/>
                  </a:lnTo>
                  <a:lnTo>
                    <a:pt x="1341856" y="72376"/>
                  </a:lnTo>
                  <a:lnTo>
                    <a:pt x="1341856" y="50023"/>
                  </a:lnTo>
                  <a:lnTo>
                    <a:pt x="1375796" y="50023"/>
                  </a:lnTo>
                  <a:lnTo>
                    <a:pt x="1375796" y="43636"/>
                  </a:lnTo>
                  <a:lnTo>
                    <a:pt x="1341856" y="43636"/>
                  </a:lnTo>
                  <a:lnTo>
                    <a:pt x="1341856" y="21283"/>
                  </a:lnTo>
                  <a:lnTo>
                    <a:pt x="1375796" y="21283"/>
                  </a:lnTo>
                  <a:lnTo>
                    <a:pt x="1375796" y="13842"/>
                  </a:lnTo>
                  <a:close/>
                </a:path>
                <a:path w="1545589" h="81280">
                  <a:moveTo>
                    <a:pt x="1422456" y="13842"/>
                  </a:moveTo>
                  <a:lnTo>
                    <a:pt x="1396996" y="13842"/>
                  </a:lnTo>
                  <a:lnTo>
                    <a:pt x="1395589" y="79826"/>
                  </a:lnTo>
                  <a:lnTo>
                    <a:pt x="1406902" y="79826"/>
                  </a:lnTo>
                  <a:lnTo>
                    <a:pt x="1406902" y="51092"/>
                  </a:lnTo>
                  <a:lnTo>
                    <a:pt x="1434715" y="51092"/>
                  </a:lnTo>
                  <a:lnTo>
                    <a:pt x="1433769" y="50023"/>
                  </a:lnTo>
                  <a:lnTo>
                    <a:pt x="1428103" y="50023"/>
                  </a:lnTo>
                  <a:lnTo>
                    <a:pt x="1437012" y="47797"/>
                  </a:lnTo>
                  <a:lnTo>
                    <a:pt x="1441022" y="45774"/>
                  </a:lnTo>
                  <a:lnTo>
                    <a:pt x="1406902" y="45774"/>
                  </a:lnTo>
                  <a:lnTo>
                    <a:pt x="1406902" y="20228"/>
                  </a:lnTo>
                  <a:lnTo>
                    <a:pt x="1444705" y="20228"/>
                  </a:lnTo>
                  <a:lnTo>
                    <a:pt x="1442953" y="18498"/>
                  </a:lnTo>
                  <a:lnTo>
                    <a:pt x="1434029" y="15022"/>
                  </a:lnTo>
                  <a:lnTo>
                    <a:pt x="1422456" y="13842"/>
                  </a:lnTo>
                  <a:close/>
                </a:path>
                <a:path w="1545589" h="81280">
                  <a:moveTo>
                    <a:pt x="1434715" y="51092"/>
                  </a:moveTo>
                  <a:lnTo>
                    <a:pt x="1422456" y="51092"/>
                  </a:lnTo>
                  <a:lnTo>
                    <a:pt x="1425289" y="55354"/>
                  </a:lnTo>
                  <a:lnTo>
                    <a:pt x="1430936" y="60672"/>
                  </a:lnTo>
                  <a:lnTo>
                    <a:pt x="1449322" y="79826"/>
                  </a:lnTo>
                  <a:lnTo>
                    <a:pt x="1462042" y="79826"/>
                  </a:lnTo>
                  <a:lnTo>
                    <a:pt x="1442249" y="59602"/>
                  </a:lnTo>
                  <a:lnTo>
                    <a:pt x="1434715" y="51092"/>
                  </a:lnTo>
                  <a:close/>
                </a:path>
                <a:path w="1545589" h="81280">
                  <a:moveTo>
                    <a:pt x="1444705" y="20228"/>
                  </a:moveTo>
                  <a:lnTo>
                    <a:pt x="1433769" y="20228"/>
                  </a:lnTo>
                  <a:lnTo>
                    <a:pt x="1439416" y="25546"/>
                  </a:lnTo>
                  <a:lnTo>
                    <a:pt x="1439416" y="42581"/>
                  </a:lnTo>
                  <a:lnTo>
                    <a:pt x="1428103" y="45774"/>
                  </a:lnTo>
                  <a:lnTo>
                    <a:pt x="1441022" y="45774"/>
                  </a:lnTo>
                  <a:lnTo>
                    <a:pt x="1444193" y="44174"/>
                  </a:lnTo>
                  <a:lnTo>
                    <a:pt x="1448985" y="38953"/>
                  </a:lnTo>
                  <a:lnTo>
                    <a:pt x="1450729" y="31932"/>
                  </a:lnTo>
                  <a:lnTo>
                    <a:pt x="1448696" y="24168"/>
                  </a:lnTo>
                  <a:lnTo>
                    <a:pt x="1444705" y="20228"/>
                  </a:lnTo>
                  <a:close/>
                </a:path>
                <a:path w="1545589" h="81280">
                  <a:moveTo>
                    <a:pt x="1486076" y="13842"/>
                  </a:moveTo>
                  <a:lnTo>
                    <a:pt x="1476188" y="13842"/>
                  </a:lnTo>
                  <a:lnTo>
                    <a:pt x="1476188" y="79826"/>
                  </a:lnTo>
                  <a:lnTo>
                    <a:pt x="1486076" y="79826"/>
                  </a:lnTo>
                  <a:lnTo>
                    <a:pt x="1487502" y="27670"/>
                  </a:lnTo>
                  <a:lnTo>
                    <a:pt x="1498448" y="27670"/>
                  </a:lnTo>
                  <a:lnTo>
                    <a:pt x="1486076" y="13842"/>
                  </a:lnTo>
                  <a:close/>
                </a:path>
                <a:path w="1545589" h="81280">
                  <a:moveTo>
                    <a:pt x="1498448" y="27670"/>
                  </a:moveTo>
                  <a:lnTo>
                    <a:pt x="1487502" y="27670"/>
                  </a:lnTo>
                  <a:lnTo>
                    <a:pt x="1534161" y="79826"/>
                  </a:lnTo>
                  <a:lnTo>
                    <a:pt x="1544049" y="79826"/>
                  </a:lnTo>
                  <a:lnTo>
                    <a:pt x="1544348" y="65990"/>
                  </a:lnTo>
                  <a:lnTo>
                    <a:pt x="1532735" y="65990"/>
                  </a:lnTo>
                  <a:lnTo>
                    <a:pt x="1498448" y="27670"/>
                  </a:lnTo>
                  <a:close/>
                </a:path>
                <a:path w="1545589" h="81280">
                  <a:moveTo>
                    <a:pt x="1545475" y="13842"/>
                  </a:moveTo>
                  <a:lnTo>
                    <a:pt x="1534161" y="13842"/>
                  </a:lnTo>
                  <a:lnTo>
                    <a:pt x="1532735" y="65990"/>
                  </a:lnTo>
                  <a:lnTo>
                    <a:pt x="1544348" y="65990"/>
                  </a:lnTo>
                  <a:lnTo>
                    <a:pt x="1545475" y="13842"/>
                  </a:lnTo>
                  <a:close/>
                </a:path>
              </a:pathLst>
            </a:custGeom>
            <a:solidFill>
              <a:srgbClr val="666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126503" y="502460"/>
            <a:ext cx="875030" cy="170815"/>
          </a:xfrm>
          <a:custGeom>
            <a:avLst/>
            <a:gdLst/>
            <a:ahLst/>
            <a:cxnLst/>
            <a:rect l="l" t="t" r="r" b="b"/>
            <a:pathLst>
              <a:path w="875030" h="170815">
                <a:moveTo>
                  <a:pt x="69248" y="0"/>
                </a:moveTo>
                <a:lnTo>
                  <a:pt x="0" y="0"/>
                </a:lnTo>
                <a:lnTo>
                  <a:pt x="0" y="170565"/>
                </a:lnTo>
                <a:lnTo>
                  <a:pt x="28254" y="170565"/>
                </a:lnTo>
                <a:lnTo>
                  <a:pt x="28254" y="100032"/>
                </a:lnTo>
                <a:lnTo>
                  <a:pt x="60768" y="100032"/>
                </a:lnTo>
                <a:lnTo>
                  <a:pt x="89664" y="97301"/>
                </a:lnTo>
                <a:lnTo>
                  <a:pt x="116046" y="88449"/>
                </a:lnTo>
                <a:lnTo>
                  <a:pt x="122396" y="83179"/>
                </a:lnTo>
                <a:lnTo>
                  <a:pt x="28254" y="83179"/>
                </a:lnTo>
                <a:lnTo>
                  <a:pt x="28254" y="14742"/>
                </a:lnTo>
                <a:lnTo>
                  <a:pt x="125151" y="14742"/>
                </a:lnTo>
                <a:lnTo>
                  <a:pt x="122411" y="11978"/>
                </a:lnTo>
                <a:lnTo>
                  <a:pt x="99209" y="2978"/>
                </a:lnTo>
                <a:lnTo>
                  <a:pt x="69248" y="0"/>
                </a:lnTo>
                <a:close/>
              </a:path>
              <a:path w="875030" h="170815">
                <a:moveTo>
                  <a:pt x="125151" y="14742"/>
                </a:moveTo>
                <a:lnTo>
                  <a:pt x="62175" y="14742"/>
                </a:lnTo>
                <a:lnTo>
                  <a:pt x="86444" y="17490"/>
                </a:lnTo>
                <a:lnTo>
                  <a:pt x="102629" y="24877"/>
                </a:lnTo>
                <a:lnTo>
                  <a:pt x="111659" y="35620"/>
                </a:lnTo>
                <a:lnTo>
                  <a:pt x="114463" y="48433"/>
                </a:lnTo>
                <a:lnTo>
                  <a:pt x="110091" y="64521"/>
                </a:lnTo>
                <a:lnTo>
                  <a:pt x="98563" y="75280"/>
                </a:lnTo>
                <a:lnTo>
                  <a:pt x="82265" y="81303"/>
                </a:lnTo>
                <a:lnTo>
                  <a:pt x="63582" y="83179"/>
                </a:lnTo>
                <a:lnTo>
                  <a:pt x="122396" y="83179"/>
                </a:lnTo>
                <a:lnTo>
                  <a:pt x="135277" y="72489"/>
                </a:lnTo>
                <a:lnTo>
                  <a:pt x="142718" y="48433"/>
                </a:lnTo>
                <a:lnTo>
                  <a:pt x="137399" y="27097"/>
                </a:lnTo>
                <a:lnTo>
                  <a:pt x="125151" y="14742"/>
                </a:lnTo>
                <a:close/>
              </a:path>
              <a:path w="875030" h="170815">
                <a:moveTo>
                  <a:pt x="238814" y="0"/>
                </a:moveTo>
                <a:lnTo>
                  <a:pt x="210559" y="0"/>
                </a:lnTo>
                <a:lnTo>
                  <a:pt x="210559" y="170565"/>
                </a:lnTo>
                <a:lnTo>
                  <a:pt x="238814" y="170565"/>
                </a:lnTo>
                <a:lnTo>
                  <a:pt x="238814" y="0"/>
                </a:lnTo>
                <a:close/>
              </a:path>
              <a:path w="875030" h="170815">
                <a:moveTo>
                  <a:pt x="399919" y="16852"/>
                </a:moveTo>
                <a:lnTo>
                  <a:pt x="371664" y="16852"/>
                </a:lnTo>
                <a:lnTo>
                  <a:pt x="371664" y="170565"/>
                </a:lnTo>
                <a:lnTo>
                  <a:pt x="398512" y="170565"/>
                </a:lnTo>
                <a:lnTo>
                  <a:pt x="399919" y="16852"/>
                </a:lnTo>
                <a:close/>
              </a:path>
              <a:path w="875030" h="170815">
                <a:moveTo>
                  <a:pt x="471963" y="0"/>
                </a:moveTo>
                <a:lnTo>
                  <a:pt x="298175" y="0"/>
                </a:lnTo>
                <a:lnTo>
                  <a:pt x="298175" y="16852"/>
                </a:lnTo>
                <a:lnTo>
                  <a:pt x="471963" y="16852"/>
                </a:lnTo>
                <a:lnTo>
                  <a:pt x="471963" y="0"/>
                </a:lnTo>
                <a:close/>
              </a:path>
              <a:path w="875030" h="170815">
                <a:moveTo>
                  <a:pt x="603481" y="0"/>
                </a:moveTo>
                <a:lnTo>
                  <a:pt x="575151" y="0"/>
                </a:lnTo>
                <a:lnTo>
                  <a:pt x="477591" y="170565"/>
                </a:lnTo>
                <a:lnTo>
                  <a:pt x="507234" y="170565"/>
                </a:lnTo>
                <a:lnTo>
                  <a:pt x="539879" y="113719"/>
                </a:lnTo>
                <a:lnTo>
                  <a:pt x="664648" y="113719"/>
                </a:lnTo>
                <a:lnTo>
                  <a:pt x="655016" y="95812"/>
                </a:lnTo>
                <a:lnTo>
                  <a:pt x="549635" y="95812"/>
                </a:lnTo>
                <a:lnTo>
                  <a:pt x="587909" y="18962"/>
                </a:lnTo>
                <a:lnTo>
                  <a:pt x="613680" y="18962"/>
                </a:lnTo>
                <a:lnTo>
                  <a:pt x="603481" y="0"/>
                </a:lnTo>
                <a:close/>
              </a:path>
              <a:path w="875030" h="170815">
                <a:moveTo>
                  <a:pt x="664648" y="113719"/>
                </a:moveTo>
                <a:lnTo>
                  <a:pt x="634437" y="113719"/>
                </a:lnTo>
                <a:lnTo>
                  <a:pt x="664268" y="170565"/>
                </a:lnTo>
                <a:lnTo>
                  <a:pt x="695224" y="170565"/>
                </a:lnTo>
                <a:lnTo>
                  <a:pt x="664648" y="113719"/>
                </a:lnTo>
                <a:close/>
              </a:path>
              <a:path w="875030" h="170815">
                <a:moveTo>
                  <a:pt x="613680" y="18962"/>
                </a:moveTo>
                <a:lnTo>
                  <a:pt x="589222" y="18962"/>
                </a:lnTo>
                <a:lnTo>
                  <a:pt x="624681" y="95812"/>
                </a:lnTo>
                <a:lnTo>
                  <a:pt x="655016" y="95812"/>
                </a:lnTo>
                <a:lnTo>
                  <a:pt x="613680" y="18962"/>
                </a:lnTo>
                <a:close/>
              </a:path>
              <a:path w="875030" h="170815">
                <a:moveTo>
                  <a:pt x="778713" y="0"/>
                </a:moveTo>
                <a:lnTo>
                  <a:pt x="750383" y="0"/>
                </a:lnTo>
                <a:lnTo>
                  <a:pt x="750383" y="170565"/>
                </a:lnTo>
                <a:lnTo>
                  <a:pt x="874771" y="170565"/>
                </a:lnTo>
                <a:lnTo>
                  <a:pt x="874771" y="152671"/>
                </a:lnTo>
                <a:lnTo>
                  <a:pt x="778713" y="152671"/>
                </a:lnTo>
                <a:lnTo>
                  <a:pt x="778713" y="0"/>
                </a:lnTo>
                <a:close/>
              </a:path>
            </a:pathLst>
          </a:custGeom>
          <a:solidFill>
            <a:srgbClr val="009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2106" y="497185"/>
            <a:ext cx="152436" cy="17935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734858" y="500824"/>
            <a:ext cx="136525" cy="174625"/>
          </a:xfrm>
          <a:custGeom>
            <a:avLst/>
            <a:gdLst/>
            <a:ahLst/>
            <a:cxnLst/>
            <a:rect l="l" t="t" r="r" b="b"/>
            <a:pathLst>
              <a:path w="136525" h="174625">
                <a:moveTo>
                  <a:pt x="136017" y="144754"/>
                </a:moveTo>
                <a:lnTo>
                  <a:pt x="45085" y="144754"/>
                </a:lnTo>
                <a:lnTo>
                  <a:pt x="45085" y="0"/>
                </a:lnTo>
                <a:lnTo>
                  <a:pt x="0" y="0"/>
                </a:lnTo>
                <a:lnTo>
                  <a:pt x="0" y="144754"/>
                </a:lnTo>
                <a:lnTo>
                  <a:pt x="0" y="174142"/>
                </a:lnTo>
                <a:lnTo>
                  <a:pt x="136017" y="174142"/>
                </a:lnTo>
                <a:lnTo>
                  <a:pt x="136017" y="144754"/>
                </a:lnTo>
                <a:close/>
              </a:path>
            </a:pathLst>
          </a:custGeom>
          <a:solidFill>
            <a:srgbClr val="666F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35517" y="500701"/>
            <a:ext cx="126639" cy="17408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0552" y="498943"/>
            <a:ext cx="192304" cy="17584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963293" y="500701"/>
            <a:ext cx="45085" cy="174625"/>
          </a:xfrm>
          <a:custGeom>
            <a:avLst/>
            <a:gdLst/>
            <a:ahLst/>
            <a:cxnLst/>
            <a:rect l="l" t="t" r="r" b="b"/>
            <a:pathLst>
              <a:path w="45084" h="174625">
                <a:moveTo>
                  <a:pt x="44558" y="0"/>
                </a:moveTo>
                <a:lnTo>
                  <a:pt x="1388" y="0"/>
                </a:lnTo>
                <a:lnTo>
                  <a:pt x="0" y="174082"/>
                </a:lnTo>
                <a:lnTo>
                  <a:pt x="44558" y="174082"/>
                </a:lnTo>
                <a:lnTo>
                  <a:pt x="44558" y="0"/>
                </a:lnTo>
                <a:close/>
              </a:path>
            </a:pathLst>
          </a:custGeom>
          <a:solidFill>
            <a:srgbClr val="666F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17576" y="217931"/>
            <a:ext cx="4608830" cy="923925"/>
            <a:chOff x="417576" y="217931"/>
            <a:chExt cx="4608830" cy="92392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15437" y="497185"/>
              <a:ext cx="145401" cy="17935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7576" y="217931"/>
              <a:ext cx="4608576" cy="923544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685286"/>
            <a:ext cx="12192000" cy="417271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782572" y="2232786"/>
            <a:ext cx="59175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latin typeface="Calibri"/>
                <a:cs typeface="Calibri"/>
              </a:rPr>
              <a:t>Prof.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5" dirty="0">
                <a:latin typeface="Calibri"/>
                <a:cs typeface="Calibri"/>
              </a:rPr>
              <a:t>Dr.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Annette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Kuhn,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Frauenklinik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Bern,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Inselspital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/>
              <a:t>D-</a:t>
            </a:r>
            <a:r>
              <a:rPr sz="2400" dirty="0"/>
              <a:t>Mannose</a:t>
            </a:r>
            <a:r>
              <a:rPr sz="2400" spc="-35" dirty="0"/>
              <a:t> </a:t>
            </a:r>
            <a:r>
              <a:rPr sz="2400" dirty="0"/>
              <a:t>als</a:t>
            </a:r>
            <a:r>
              <a:rPr sz="2400" spc="-45" dirty="0"/>
              <a:t> </a:t>
            </a:r>
            <a:r>
              <a:rPr sz="2400" spc="-10" dirty="0"/>
              <a:t>Behandlungsmethode</a:t>
            </a:r>
            <a:r>
              <a:rPr sz="2400" spc="-45" dirty="0"/>
              <a:t> </a:t>
            </a:r>
            <a:r>
              <a:rPr sz="2400" dirty="0"/>
              <a:t>bei</a:t>
            </a:r>
            <a:r>
              <a:rPr sz="2400" spc="-40" dirty="0"/>
              <a:t> </a:t>
            </a:r>
            <a:r>
              <a:rPr sz="2400" dirty="0"/>
              <a:t>akutem</a:t>
            </a:r>
            <a:r>
              <a:rPr sz="2400" spc="-45" dirty="0"/>
              <a:t> </a:t>
            </a:r>
            <a:r>
              <a:rPr sz="2400" spc="-10" dirty="0"/>
              <a:t>unkompliziertem</a:t>
            </a:r>
            <a:r>
              <a:rPr sz="2400" spc="-45" dirty="0"/>
              <a:t> </a:t>
            </a:r>
            <a:r>
              <a:rPr sz="2400" spc="-25" dirty="0"/>
              <a:t>HWI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7267" y="1554480"/>
            <a:ext cx="7691301" cy="441550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21954" y="1924050"/>
            <a:ext cx="16027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970455"/>
                </a:solidFill>
                <a:latin typeface="Calibri"/>
                <a:cs typeface="Calibri"/>
              </a:rPr>
              <a:t>Fluorochinolon-resist.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970455"/>
                </a:solidFill>
                <a:latin typeface="Calibri"/>
                <a:cs typeface="Calibri"/>
              </a:rPr>
              <a:t>E.</a:t>
            </a:r>
            <a:r>
              <a:rPr sz="1400" spc="-20" dirty="0">
                <a:solidFill>
                  <a:srgbClr val="970455"/>
                </a:solidFill>
                <a:latin typeface="Calibri"/>
                <a:cs typeface="Calibri"/>
              </a:rPr>
              <a:t> coli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22969" y="3220593"/>
            <a:ext cx="1574800" cy="1295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970455"/>
                </a:solidFill>
                <a:latin typeface="Calibri"/>
                <a:cs typeface="Calibri"/>
              </a:rPr>
              <a:t>Cephalosporin-resist.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970455"/>
                </a:solidFill>
                <a:latin typeface="Calibri"/>
                <a:cs typeface="Calibri"/>
              </a:rPr>
              <a:t>E.</a:t>
            </a:r>
            <a:r>
              <a:rPr sz="1400" spc="-20" dirty="0">
                <a:solidFill>
                  <a:srgbClr val="970455"/>
                </a:solidFill>
                <a:latin typeface="Calibri"/>
                <a:cs typeface="Calibri"/>
              </a:rPr>
              <a:t> coli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55"/>
              </a:spcBef>
            </a:pPr>
            <a:endParaRPr sz="1400">
              <a:latin typeface="Calibri"/>
              <a:cs typeface="Calibri"/>
            </a:endParaRPr>
          </a:p>
          <a:p>
            <a:pPr marL="3048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970455"/>
                </a:solidFill>
                <a:latin typeface="Calibri"/>
                <a:cs typeface="Calibri"/>
              </a:rPr>
              <a:t>Cephalosporin-resist.</a:t>
            </a:r>
            <a:endParaRPr sz="1400">
              <a:latin typeface="Calibri"/>
              <a:cs typeface="Calibri"/>
            </a:endParaRPr>
          </a:p>
          <a:p>
            <a:pPr marL="30480">
              <a:lnSpc>
                <a:spcPct val="100000"/>
              </a:lnSpc>
            </a:pPr>
            <a:r>
              <a:rPr sz="1400" dirty="0">
                <a:solidFill>
                  <a:srgbClr val="970455"/>
                </a:solidFill>
                <a:latin typeface="Calibri"/>
                <a:cs typeface="Calibri"/>
              </a:rPr>
              <a:t>K.</a:t>
            </a:r>
            <a:r>
              <a:rPr sz="1400" spc="-15" dirty="0">
                <a:solidFill>
                  <a:srgbClr val="97045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970455"/>
                </a:solidFill>
                <a:latin typeface="Calibri"/>
                <a:cs typeface="Calibri"/>
              </a:rPr>
              <a:t>pneumoniae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7241" y="6140297"/>
            <a:ext cx="7467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A1A9AF"/>
                </a:solidFill>
                <a:latin typeface="Calibri"/>
                <a:cs typeface="Calibri"/>
              </a:rPr>
              <a:t>anresis.ch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17635" y="742187"/>
            <a:ext cx="1652016" cy="92049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9846" rIns="0" bIns="0" rtlCol="0">
            <a:spAutoFit/>
          </a:bodyPr>
          <a:lstStyle/>
          <a:p>
            <a:pPr marL="949960">
              <a:lnSpc>
                <a:spcPts val="4775"/>
              </a:lnSpc>
              <a:spcBef>
                <a:spcPts val="105"/>
              </a:spcBef>
            </a:pPr>
            <a:r>
              <a:rPr spc="-10" dirty="0"/>
              <a:t>Resistenzen</a:t>
            </a:r>
          </a:p>
          <a:p>
            <a:pPr marL="1885950">
              <a:lnSpc>
                <a:spcPts val="2380"/>
              </a:lnSpc>
            </a:pPr>
            <a:r>
              <a:rPr sz="2400" b="0" dirty="0">
                <a:solidFill>
                  <a:srgbClr val="FF0000"/>
                </a:solidFill>
                <a:latin typeface="Calibri"/>
                <a:cs typeface="Calibri"/>
              </a:rPr>
              <a:t>Wir</a:t>
            </a:r>
            <a:r>
              <a:rPr sz="2400" b="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FF0000"/>
                </a:solidFill>
                <a:latin typeface="Calibri"/>
                <a:cs typeface="Calibri"/>
              </a:rPr>
              <a:t>MÜSSEN</a:t>
            </a:r>
            <a:r>
              <a:rPr sz="2400" b="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FF0000"/>
                </a:solidFill>
                <a:latin typeface="Calibri"/>
                <a:cs typeface="Calibri"/>
              </a:rPr>
              <a:t>unsere</a:t>
            </a:r>
            <a:r>
              <a:rPr sz="2400" b="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FF0000"/>
                </a:solidFill>
                <a:latin typeface="Calibri"/>
                <a:cs typeface="Calibri"/>
              </a:rPr>
              <a:t>Alternativen</a:t>
            </a:r>
            <a:r>
              <a:rPr sz="2400" b="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FF0000"/>
                </a:solidFill>
                <a:latin typeface="Calibri"/>
                <a:cs typeface="Calibri"/>
              </a:rPr>
              <a:t>nutzen!!!</a:t>
            </a:r>
            <a:r>
              <a:rPr sz="2400" b="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FF0000"/>
                </a:solidFill>
                <a:latin typeface="Calibri"/>
                <a:cs typeface="Calibri"/>
              </a:rPr>
              <a:t>!!!!!!!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5080" y="308228"/>
            <a:ext cx="342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ir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308228"/>
            <a:ext cx="77470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z="4400" b="0" spc="-95" dirty="0">
                <a:latin typeface="Calibri Light"/>
                <a:cs typeface="Calibri Light"/>
              </a:rPr>
              <a:t>We </a:t>
            </a:r>
            <a:r>
              <a:rPr sz="4400" b="0" spc="-25" dirty="0">
                <a:latin typeface="Calibri Light"/>
                <a:cs typeface="Calibri Light"/>
              </a:rPr>
              <a:t>de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6170" y="460755"/>
            <a:ext cx="9182100" cy="5323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ts val="3920"/>
              </a:lnSpc>
            </a:pPr>
            <a:r>
              <a:rPr sz="4400" b="0" dirty="0">
                <a:latin typeface="Calibri Light"/>
                <a:cs typeface="Calibri Light"/>
              </a:rPr>
              <a:t>lche</a:t>
            </a:r>
            <a:r>
              <a:rPr sz="4400" b="0" spc="-10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alternativen</a:t>
            </a:r>
            <a:r>
              <a:rPr sz="4400" b="0" spc="-9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zu</a:t>
            </a:r>
            <a:r>
              <a:rPr sz="4400" b="0" spc="-9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Antibiotika</a:t>
            </a:r>
            <a:r>
              <a:rPr sz="4400" b="0" spc="-10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haben</a:t>
            </a:r>
            <a:r>
              <a:rPr sz="4400" b="0" spc="-105" dirty="0">
                <a:latin typeface="Calibri Light"/>
                <a:cs typeface="Calibri Light"/>
              </a:rPr>
              <a:t> </a:t>
            </a:r>
            <a:r>
              <a:rPr sz="4400" b="0" spc="-50" dirty="0">
                <a:latin typeface="Calibri Light"/>
                <a:cs typeface="Calibri Light"/>
              </a:rPr>
              <a:t>w</a:t>
            </a:r>
            <a:endParaRPr sz="4400" dirty="0">
              <a:latin typeface="Calibri Light"/>
              <a:cs typeface="Calibri Light"/>
            </a:endParaRPr>
          </a:p>
          <a:p>
            <a:pPr>
              <a:lnSpc>
                <a:spcPts val="4530"/>
              </a:lnSpc>
            </a:pPr>
            <a:r>
              <a:rPr sz="4400" b="0" spc="-25" dirty="0">
                <a:latin typeface="Calibri Light"/>
                <a:cs typeface="Calibri Light"/>
              </a:rPr>
              <a:t>nn?</a:t>
            </a:r>
            <a:endParaRPr sz="4400" dirty="0">
              <a:latin typeface="Calibri Light"/>
              <a:cs typeface="Calibri Light"/>
            </a:endParaRPr>
          </a:p>
          <a:p>
            <a:pPr marL="548640">
              <a:lnSpc>
                <a:spcPts val="2630"/>
              </a:lnSpc>
            </a:pPr>
            <a:r>
              <a:rPr sz="2600" spc="-10" dirty="0">
                <a:latin typeface="Calibri"/>
                <a:cs typeface="Calibri"/>
              </a:rPr>
              <a:t>THERAPEUTISCH:</a:t>
            </a:r>
            <a:endParaRPr sz="2600" dirty="0">
              <a:latin typeface="Calibri"/>
              <a:cs typeface="Calibri"/>
            </a:endParaRPr>
          </a:p>
          <a:p>
            <a:pPr marL="548640">
              <a:lnSpc>
                <a:spcPct val="100000"/>
              </a:lnSpc>
              <a:spcBef>
                <a:spcPts val="42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280" dirty="0">
                <a:latin typeface="Arial"/>
                <a:cs typeface="Arial"/>
              </a:rPr>
              <a:t> </a:t>
            </a:r>
            <a:r>
              <a:rPr sz="2400" dirty="0">
                <a:latin typeface="Calibri"/>
                <a:cs typeface="Calibri"/>
              </a:rPr>
              <a:t>Nix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machen</a:t>
            </a:r>
            <a:endParaRPr sz="2400" dirty="0">
              <a:latin typeface="Calibri"/>
              <a:cs typeface="Calibri"/>
            </a:endParaRPr>
          </a:p>
          <a:p>
            <a:pPr marL="548640">
              <a:lnSpc>
                <a:spcPct val="100000"/>
              </a:lnSpc>
              <a:spcBef>
                <a:spcPts val="434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240" dirty="0">
                <a:latin typeface="Arial"/>
                <a:cs typeface="Arial"/>
              </a:rPr>
              <a:t> </a:t>
            </a:r>
            <a:r>
              <a:rPr sz="2400" spc="-10" dirty="0">
                <a:latin typeface="Calibri"/>
                <a:cs typeface="Calibri"/>
              </a:rPr>
              <a:t>Antiphlogistika: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Ibuprofen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al</a:t>
            </a:r>
            <a:endParaRPr sz="2400" dirty="0">
              <a:latin typeface="Calibri"/>
              <a:cs typeface="Calibri"/>
            </a:endParaRPr>
          </a:p>
          <a:p>
            <a:pPr marL="548640">
              <a:lnSpc>
                <a:spcPct val="100000"/>
              </a:lnSpc>
              <a:spcBef>
                <a:spcPts val="42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225" dirty="0">
                <a:latin typeface="Arial"/>
                <a:cs typeface="Arial"/>
              </a:rPr>
              <a:t> </a:t>
            </a:r>
            <a:r>
              <a:rPr sz="2400" dirty="0">
                <a:latin typeface="Calibri"/>
                <a:cs typeface="Calibri"/>
              </a:rPr>
              <a:t>Pflanzliche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Alternativen</a:t>
            </a:r>
            <a:endParaRPr sz="2400" dirty="0">
              <a:latin typeface="Calibri"/>
              <a:cs typeface="Calibri"/>
            </a:endParaRPr>
          </a:p>
          <a:p>
            <a:pPr marL="548640">
              <a:lnSpc>
                <a:spcPct val="100000"/>
              </a:lnSpc>
              <a:spcBef>
                <a:spcPts val="42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229" dirty="0">
                <a:latin typeface="Arial"/>
                <a:cs typeface="Arial"/>
              </a:rPr>
              <a:t> </a:t>
            </a:r>
            <a:r>
              <a:rPr sz="2400" dirty="0">
                <a:latin typeface="Calibri"/>
                <a:cs typeface="Calibri"/>
              </a:rPr>
              <a:t>«Anderes»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0" dirty="0">
                <a:latin typeface="Wingdings"/>
                <a:cs typeface="Wingdings"/>
              </a:rPr>
              <a:t></a:t>
            </a:r>
            <a:endParaRPr sz="2400" dirty="0">
              <a:latin typeface="Wingdings"/>
              <a:cs typeface="Wingdings"/>
            </a:endParaRPr>
          </a:p>
          <a:p>
            <a:pPr marL="548640">
              <a:lnSpc>
                <a:spcPct val="100000"/>
              </a:lnSpc>
              <a:spcBef>
                <a:spcPts val="380"/>
              </a:spcBef>
            </a:pPr>
            <a:r>
              <a:rPr sz="2600" spc="-10" dirty="0">
                <a:latin typeface="Calibri"/>
                <a:cs typeface="Calibri"/>
              </a:rPr>
              <a:t>PROPHYLAKTISCH</a:t>
            </a:r>
            <a:endParaRPr sz="2600" dirty="0">
              <a:latin typeface="Calibri"/>
              <a:cs typeface="Calibri"/>
            </a:endParaRPr>
          </a:p>
          <a:p>
            <a:pPr marL="548640">
              <a:lnSpc>
                <a:spcPct val="100000"/>
              </a:lnSpc>
              <a:spcBef>
                <a:spcPts val="37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r>
              <a:rPr sz="2600" spc="125" dirty="0">
                <a:latin typeface="Arial"/>
                <a:cs typeface="Arial"/>
              </a:rPr>
              <a:t> </a:t>
            </a:r>
            <a:r>
              <a:rPr sz="2600" dirty="0">
                <a:latin typeface="Calibri"/>
                <a:cs typeface="Calibri"/>
              </a:rPr>
              <a:t>Lokale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Östrogenisierung</a:t>
            </a:r>
            <a:endParaRPr sz="2600" dirty="0">
              <a:latin typeface="Calibri"/>
              <a:cs typeface="Calibri"/>
            </a:endParaRPr>
          </a:p>
          <a:p>
            <a:pPr marL="548640">
              <a:lnSpc>
                <a:spcPct val="100000"/>
              </a:lnSpc>
              <a:spcBef>
                <a:spcPts val="37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r>
              <a:rPr sz="2600" spc="150" dirty="0">
                <a:latin typeface="Arial"/>
                <a:cs typeface="Arial"/>
              </a:rPr>
              <a:t> </a:t>
            </a:r>
            <a:r>
              <a:rPr sz="2600" spc="-20" dirty="0">
                <a:latin typeface="Calibri"/>
                <a:cs typeface="Calibri"/>
              </a:rPr>
              <a:t>Risikofaktoren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eliminieren</a:t>
            </a:r>
            <a:endParaRPr sz="2600" dirty="0">
              <a:latin typeface="Calibri"/>
              <a:cs typeface="Calibri"/>
            </a:endParaRPr>
          </a:p>
          <a:p>
            <a:pPr marL="548640">
              <a:lnSpc>
                <a:spcPct val="100000"/>
              </a:lnSpc>
              <a:spcBef>
                <a:spcPts val="38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r>
              <a:rPr sz="2600" spc="155" dirty="0">
                <a:latin typeface="Arial"/>
                <a:cs typeface="Arial"/>
              </a:rPr>
              <a:t> </a:t>
            </a:r>
            <a:r>
              <a:rPr sz="2600" spc="-10" dirty="0">
                <a:latin typeface="Calibri"/>
                <a:cs typeface="Calibri"/>
              </a:rPr>
              <a:t>Impfung</a:t>
            </a:r>
            <a:endParaRPr sz="2600" dirty="0">
              <a:latin typeface="Calibri"/>
              <a:cs typeface="Calibri"/>
            </a:endParaRPr>
          </a:p>
          <a:p>
            <a:pPr marL="548640">
              <a:lnSpc>
                <a:spcPct val="100000"/>
              </a:lnSpc>
              <a:spcBef>
                <a:spcPts val="37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r>
              <a:rPr sz="2600" spc="145" dirty="0">
                <a:latin typeface="Arial"/>
                <a:cs typeface="Arial"/>
              </a:rPr>
              <a:t> </a:t>
            </a:r>
            <a:r>
              <a:rPr sz="2600" dirty="0">
                <a:latin typeface="Calibri"/>
                <a:cs typeface="Calibri"/>
              </a:rPr>
              <a:t>Pflanzliche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andere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Möglichkeiten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5064" y="21335"/>
            <a:ext cx="8881872" cy="66598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503676" y="693419"/>
            <a:ext cx="4899660" cy="5232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15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70"/>
              </a:spcBef>
            </a:pPr>
            <a:r>
              <a:rPr sz="2800" dirty="0">
                <a:latin typeface="Calibri"/>
                <a:cs typeface="Calibri"/>
              </a:rPr>
              <a:t>Wir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brauchen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Alternativen!!!!!!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2573" y="973912"/>
            <a:ext cx="61429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Wir</a:t>
            </a:r>
            <a:r>
              <a:rPr spc="-55" dirty="0"/>
              <a:t> </a:t>
            </a:r>
            <a:r>
              <a:rPr dirty="0"/>
              <a:t>brauchen</a:t>
            </a:r>
            <a:r>
              <a:rPr spc="-65" dirty="0"/>
              <a:t> </a:t>
            </a:r>
            <a:r>
              <a:rPr spc="-10" dirty="0"/>
              <a:t>Alternativen!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0239" y="2136648"/>
            <a:ext cx="2946400" cy="3685540"/>
            <a:chOff x="1920239" y="2136648"/>
            <a:chExt cx="2946400" cy="3685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8191" y="2136648"/>
              <a:ext cx="2033016" cy="16215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12691" y="3014472"/>
              <a:ext cx="853439" cy="21107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0239" y="4532376"/>
              <a:ext cx="1725167" cy="128930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81188" y="1371600"/>
            <a:ext cx="1790700" cy="182575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027676" y="2005583"/>
            <a:ext cx="4709160" cy="3644265"/>
            <a:chOff x="5027676" y="2005583"/>
            <a:chExt cx="4709160" cy="364426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34584" y="2005583"/>
              <a:ext cx="2011680" cy="17358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87183" y="3704844"/>
              <a:ext cx="2549652" cy="19446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27676" y="3951732"/>
              <a:ext cx="1335024" cy="1178052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656" y="5542880"/>
            <a:ext cx="304800" cy="2955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7992109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…und</a:t>
            </a:r>
            <a:r>
              <a:rPr spc="-60" dirty="0"/>
              <a:t> </a:t>
            </a:r>
            <a:r>
              <a:rPr dirty="0"/>
              <a:t>davon</a:t>
            </a:r>
            <a:r>
              <a:rPr spc="-40" dirty="0"/>
              <a:t> </a:t>
            </a:r>
            <a:r>
              <a:rPr dirty="0"/>
              <a:t>gibt</a:t>
            </a:r>
            <a:r>
              <a:rPr spc="-60" dirty="0"/>
              <a:t> </a:t>
            </a:r>
            <a:r>
              <a:rPr dirty="0"/>
              <a:t>es</a:t>
            </a:r>
            <a:r>
              <a:rPr spc="-55" dirty="0"/>
              <a:t> </a:t>
            </a:r>
            <a:r>
              <a:rPr dirty="0"/>
              <a:t>eine</a:t>
            </a:r>
            <a:r>
              <a:rPr spc="-45" dirty="0"/>
              <a:t> </a:t>
            </a:r>
            <a:r>
              <a:rPr dirty="0"/>
              <a:t>Menge</a:t>
            </a:r>
            <a:r>
              <a:rPr spc="-55" dirty="0"/>
              <a:t> </a:t>
            </a:r>
            <a:r>
              <a:rPr spc="-25" dirty="0"/>
              <a:t>bei </a:t>
            </a:r>
            <a:r>
              <a:rPr spc="-10" dirty="0"/>
              <a:t>unkomplizierten</a:t>
            </a:r>
            <a:r>
              <a:rPr spc="-220" dirty="0"/>
              <a:t> </a:t>
            </a:r>
            <a:r>
              <a:rPr spc="-20" dirty="0"/>
              <a:t>HWI!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849" y="1399819"/>
            <a:ext cx="9782810" cy="45015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….wait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see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Lokale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Östrogene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  <a:tab pos="4019550" algn="l"/>
              </a:tabLst>
            </a:pPr>
            <a:r>
              <a:rPr sz="2800" dirty="0">
                <a:latin typeface="Calibri"/>
                <a:cs typeface="Calibri"/>
              </a:rPr>
              <a:t>Pflanzliche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Stoffe: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Femannose®,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Angocin®,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Canephron®,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Cystinol®, 	</a:t>
            </a:r>
            <a:r>
              <a:rPr sz="2800" dirty="0">
                <a:latin typeface="Calibri"/>
                <a:cs typeface="Calibri"/>
              </a:rPr>
              <a:t>Hänseler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Blasendragees®</a:t>
            </a:r>
            <a:r>
              <a:rPr sz="2800" dirty="0">
                <a:latin typeface="Calibri"/>
                <a:cs typeface="Calibri"/>
              </a:rPr>
              <a:t>	etc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(….with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evidence!)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Antiphlogistika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Impfungen: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Urovaxom®,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Strovac®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«life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style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recommendations»</a:t>
            </a:r>
            <a:endParaRPr sz="2800">
              <a:latin typeface="Calibri"/>
              <a:cs typeface="Calibri"/>
            </a:endParaRPr>
          </a:p>
          <a:p>
            <a:pPr marL="12700" marR="5727065" indent="227329">
              <a:lnSpc>
                <a:spcPts val="4029"/>
              </a:lnSpc>
              <a:spcBef>
                <a:spcPts val="95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Kontrazeption? </a:t>
            </a:r>
            <a:r>
              <a:rPr sz="2800" spc="-20" dirty="0">
                <a:latin typeface="Calibri"/>
                <a:cs typeface="Calibri"/>
              </a:rPr>
              <a:t>Stuhlinkontinenz </a:t>
            </a:r>
            <a:r>
              <a:rPr sz="2800" spc="-10" dirty="0">
                <a:latin typeface="Calibri"/>
                <a:cs typeface="Calibri"/>
              </a:rPr>
              <a:t>behandeln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1656" y="5542880"/>
            <a:ext cx="304800" cy="2955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3194" y="1598422"/>
            <a:ext cx="6028690" cy="3321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115" marR="2035175" indent="-273050" algn="just">
              <a:lnSpc>
                <a:spcPct val="107300"/>
              </a:lnSpc>
              <a:spcBef>
                <a:spcPts val="90"/>
              </a:spcBef>
              <a:buFont typeface="Arial"/>
              <a:buChar char="&gt;"/>
              <a:tabLst>
                <a:tab pos="285115" algn="l"/>
                <a:tab pos="353060" algn="l"/>
              </a:tabLst>
            </a:pPr>
            <a:r>
              <a:rPr sz="2400" dirty="0">
                <a:solidFill>
                  <a:srgbClr val="5B9BD4"/>
                </a:solidFill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Risikofaktoren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elimininieren: Stuhlinkontinenz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therapieren! </a:t>
            </a:r>
            <a:r>
              <a:rPr sz="2400" spc="-20" dirty="0">
                <a:latin typeface="Calibri"/>
                <a:cs typeface="Calibri"/>
              </a:rPr>
              <a:t>Bottle-</a:t>
            </a:r>
            <a:r>
              <a:rPr sz="2400" spc="-10" dirty="0">
                <a:latin typeface="Calibri"/>
                <a:cs typeface="Calibri"/>
              </a:rPr>
              <a:t>Wash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empfehlen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5"/>
              </a:spcBef>
              <a:buClr>
                <a:srgbClr val="5B9BD4"/>
              </a:buClr>
              <a:buFont typeface="Arial"/>
              <a:buChar char="&gt;"/>
            </a:pP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735"/>
              </a:lnSpc>
              <a:buClr>
                <a:srgbClr val="5B9BD4"/>
              </a:buClr>
              <a:buFont typeface="Arial"/>
              <a:buChar char="&gt;"/>
              <a:tabLst>
                <a:tab pos="354965" algn="l"/>
              </a:tabLst>
            </a:pPr>
            <a:r>
              <a:rPr sz="2400" spc="-25" dirty="0">
                <a:latin typeface="Calibri"/>
                <a:cs typeface="Calibri"/>
              </a:rPr>
              <a:t>Lifestyle-</a:t>
            </a:r>
            <a:r>
              <a:rPr sz="2400" spc="-10" dirty="0">
                <a:latin typeface="Calibri"/>
                <a:cs typeface="Calibri"/>
              </a:rPr>
              <a:t>Change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735"/>
              </a:lnSpc>
            </a:pPr>
            <a:r>
              <a:rPr sz="2400" spc="-10" dirty="0">
                <a:latin typeface="Calibri"/>
                <a:cs typeface="Calibri"/>
              </a:rPr>
              <a:t>(Effizienz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nicht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bewiesen):</a:t>
            </a:r>
            <a:endParaRPr sz="2400">
              <a:latin typeface="Calibri"/>
              <a:cs typeface="Calibri"/>
            </a:endParaRPr>
          </a:p>
          <a:p>
            <a:pPr marL="370205" marR="5080">
              <a:lnSpc>
                <a:spcPct val="90000"/>
              </a:lnSpc>
              <a:spcBef>
                <a:spcPts val="540"/>
              </a:spcBef>
            </a:pPr>
            <a:r>
              <a:rPr sz="1800" spc="-20" dirty="0">
                <a:latin typeface="Calibri"/>
                <a:cs typeface="Calibri"/>
              </a:rPr>
              <a:t>post-</a:t>
            </a:r>
            <a:r>
              <a:rPr sz="1800" spc="-10" dirty="0">
                <a:latin typeface="Calibri"/>
                <a:cs typeface="Calibri"/>
              </a:rPr>
              <a:t>koitale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Miktion,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«von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vorne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nach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hinten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Abwischen», Hot-Tubs/Whirlpools, Fahrradfahren,</a:t>
            </a:r>
            <a:r>
              <a:rPr sz="1800" spc="5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Baumwollunterwäsche,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BMI,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enge-</a:t>
            </a:r>
            <a:r>
              <a:rPr sz="1800" dirty="0">
                <a:latin typeface="Calibri"/>
                <a:cs typeface="Calibri"/>
              </a:rPr>
              <a:t>zu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leichte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Kleidung,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etc</a:t>
            </a:r>
            <a:endParaRPr sz="1800">
              <a:latin typeface="Calibri"/>
              <a:cs typeface="Calibri"/>
            </a:endParaRPr>
          </a:p>
          <a:p>
            <a:pPr marL="370205">
              <a:lnSpc>
                <a:spcPts val="1540"/>
              </a:lnSpc>
            </a:pPr>
            <a:r>
              <a:rPr sz="1400" spc="-10" dirty="0">
                <a:solidFill>
                  <a:srgbClr val="8496AF"/>
                </a:solidFill>
                <a:latin typeface="Calibri"/>
                <a:cs typeface="Calibri"/>
              </a:rPr>
              <a:t>(Aydin</a:t>
            </a:r>
            <a:r>
              <a:rPr sz="1400" spc="-30" dirty="0">
                <a:solidFill>
                  <a:srgbClr val="8496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8496AF"/>
                </a:solidFill>
                <a:latin typeface="Calibri"/>
                <a:cs typeface="Calibri"/>
              </a:rPr>
              <a:t>A,</a:t>
            </a:r>
            <a:r>
              <a:rPr sz="1400" spc="-35" dirty="0">
                <a:solidFill>
                  <a:srgbClr val="8496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8496AF"/>
                </a:solidFill>
                <a:latin typeface="Calibri"/>
                <a:cs typeface="Calibri"/>
              </a:rPr>
              <a:t>Int</a:t>
            </a:r>
            <a:r>
              <a:rPr sz="1400" spc="-15" dirty="0">
                <a:solidFill>
                  <a:srgbClr val="8496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8496AF"/>
                </a:solidFill>
                <a:latin typeface="Calibri"/>
                <a:cs typeface="Calibri"/>
              </a:rPr>
              <a:t>Urogyn</a:t>
            </a:r>
            <a:r>
              <a:rPr sz="1400" spc="-30" dirty="0">
                <a:solidFill>
                  <a:srgbClr val="8496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8496AF"/>
                </a:solidFill>
                <a:latin typeface="Calibri"/>
                <a:cs typeface="Calibri"/>
              </a:rPr>
              <a:t>J</a:t>
            </a:r>
            <a:r>
              <a:rPr sz="1400" spc="-35" dirty="0">
                <a:solidFill>
                  <a:srgbClr val="8496A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8496AF"/>
                </a:solidFill>
                <a:latin typeface="Calibri"/>
                <a:cs typeface="Calibri"/>
              </a:rPr>
              <a:t>2015)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4371" y="160020"/>
            <a:ext cx="4683252" cy="32689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Prophylaxe</a:t>
            </a:r>
            <a:r>
              <a:rPr spc="-90" dirty="0"/>
              <a:t> </a:t>
            </a:r>
            <a:r>
              <a:rPr dirty="0"/>
              <a:t>–</a:t>
            </a:r>
            <a:r>
              <a:rPr spc="-60" dirty="0"/>
              <a:t> </a:t>
            </a:r>
            <a:r>
              <a:rPr spc="-30" dirty="0"/>
              <a:t>D-</a:t>
            </a:r>
            <a:r>
              <a:rPr spc="-10" dirty="0"/>
              <a:t>Mannose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849" y="2642997"/>
            <a:ext cx="5396865" cy="1635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Bindet</a:t>
            </a:r>
            <a:r>
              <a:rPr sz="2600" spc="-25" dirty="0">
                <a:latin typeface="Calibri"/>
                <a:cs typeface="Calibri"/>
              </a:rPr>
              <a:t> FimH-</a:t>
            </a:r>
            <a:r>
              <a:rPr sz="2600" dirty="0">
                <a:latin typeface="Calibri"/>
                <a:cs typeface="Calibri"/>
              </a:rPr>
              <a:t>Adhesin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der</a:t>
            </a:r>
            <a:r>
              <a:rPr sz="2600" spc="-10" dirty="0">
                <a:latin typeface="Calibri"/>
                <a:cs typeface="Calibri"/>
              </a:rPr>
              <a:t> Fimbrien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Font typeface="Arial"/>
              <a:buChar char="•"/>
            </a:pP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Gebrauch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für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Katzen,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Hunde,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Pferde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849" y="4664455"/>
            <a:ext cx="3001010" cy="913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07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Rezidive:</a:t>
            </a:r>
            <a:endParaRPr sz="2600">
              <a:latin typeface="Calibri"/>
              <a:cs typeface="Calibri"/>
            </a:endParaRPr>
          </a:p>
          <a:p>
            <a:pPr marL="637540" lvl="1" indent="-267335">
              <a:lnSpc>
                <a:spcPts val="1930"/>
              </a:lnSpc>
              <a:buFont typeface="Symbol"/>
              <a:buChar char=""/>
              <a:tabLst>
                <a:tab pos="637540" algn="l"/>
              </a:tabLst>
            </a:pPr>
            <a:r>
              <a:rPr sz="1700" dirty="0">
                <a:latin typeface="Calibri"/>
                <a:cs typeface="Calibri"/>
              </a:rPr>
              <a:t>Keine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Prophylaxe:</a:t>
            </a:r>
            <a:endParaRPr sz="1700">
              <a:latin typeface="Calibri"/>
              <a:cs typeface="Calibri"/>
            </a:endParaRPr>
          </a:p>
          <a:p>
            <a:pPr marL="637540" lvl="1" indent="-267335">
              <a:lnSpc>
                <a:spcPts val="1980"/>
              </a:lnSpc>
              <a:buFont typeface="Symbol"/>
              <a:buChar char=""/>
              <a:tabLst>
                <a:tab pos="637540" algn="l"/>
              </a:tabLst>
            </a:pPr>
            <a:r>
              <a:rPr sz="1700" spc="-10" dirty="0">
                <a:latin typeface="Calibri"/>
                <a:cs typeface="Calibri"/>
              </a:rPr>
              <a:t>Nitrofurantoin-Prophylaxe: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9109" y="5048503"/>
            <a:ext cx="40005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700" spc="-25" dirty="0">
                <a:latin typeface="Calibri"/>
                <a:cs typeface="Calibri"/>
              </a:rPr>
              <a:t>60%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980"/>
              </a:lnSpc>
            </a:pPr>
            <a:r>
              <a:rPr sz="1700" spc="-25" dirty="0">
                <a:latin typeface="Calibri"/>
                <a:cs typeface="Calibri"/>
              </a:rPr>
              <a:t>20%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8989" y="5537708"/>
            <a:ext cx="514540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9400" algn="l"/>
                <a:tab pos="2397760" algn="l"/>
              </a:tabLst>
            </a:pPr>
            <a:r>
              <a:rPr sz="1700" spc="-50" dirty="0">
                <a:latin typeface="Symbol"/>
                <a:cs typeface="Symbol"/>
              </a:rPr>
              <a:t>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25" dirty="0">
                <a:latin typeface="Calibri"/>
                <a:cs typeface="Calibri"/>
              </a:rPr>
              <a:t>D-</a:t>
            </a:r>
            <a:r>
              <a:rPr sz="1700" spc="-10" dirty="0">
                <a:latin typeface="Calibri"/>
                <a:cs typeface="Calibri"/>
              </a:rPr>
              <a:t>Mannose:</a:t>
            </a:r>
            <a:r>
              <a:rPr sz="1700" dirty="0">
                <a:latin typeface="Calibri"/>
                <a:cs typeface="Calibri"/>
              </a:rPr>
              <a:t>	15%,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weniger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Nebenwirkungen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57541" y="6128410"/>
            <a:ext cx="22929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Altarac</a:t>
            </a:r>
            <a:r>
              <a:rPr sz="1400" spc="-40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S,</a:t>
            </a:r>
            <a:r>
              <a:rPr sz="1400" spc="-50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BJU</a:t>
            </a:r>
            <a:r>
              <a:rPr sz="1400" spc="-40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Int</a:t>
            </a:r>
            <a:r>
              <a:rPr sz="1400" spc="-30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2014</a:t>
            </a:r>
            <a:r>
              <a:rPr sz="1400" spc="-20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A1A9AF"/>
                </a:solidFill>
                <a:latin typeface="Calibri"/>
                <a:cs typeface="Calibri"/>
              </a:rPr>
              <a:t>Kranjcec</a:t>
            </a:r>
            <a:endParaRPr sz="14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B,</a:t>
            </a:r>
            <a:r>
              <a:rPr sz="1400" spc="-35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A1A9AF"/>
                </a:solidFill>
                <a:latin typeface="Calibri"/>
                <a:cs typeface="Calibri"/>
              </a:rPr>
              <a:t>World</a:t>
            </a:r>
            <a:r>
              <a:rPr sz="1400" spc="-35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J</a:t>
            </a:r>
            <a:r>
              <a:rPr sz="1400" spc="-15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Urol</a:t>
            </a:r>
            <a:r>
              <a:rPr sz="1400" spc="-40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A1A9AF"/>
                </a:solidFill>
                <a:latin typeface="Calibri"/>
                <a:cs typeface="Calibri"/>
              </a:rPr>
              <a:t>2014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7892" y="1536191"/>
            <a:ext cx="2898648" cy="3717036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919222" y="5157978"/>
            <a:ext cx="1009015" cy="949960"/>
          </a:xfrm>
          <a:custGeom>
            <a:avLst/>
            <a:gdLst/>
            <a:ahLst/>
            <a:cxnLst/>
            <a:rect l="l" t="t" r="r" b="b"/>
            <a:pathLst>
              <a:path w="1009014" h="949960">
                <a:moveTo>
                  <a:pt x="0" y="474726"/>
                </a:moveTo>
                <a:lnTo>
                  <a:pt x="2308" y="429015"/>
                </a:lnTo>
                <a:lnTo>
                  <a:pt x="9094" y="384532"/>
                </a:lnTo>
                <a:lnTo>
                  <a:pt x="20145" y="341475"/>
                </a:lnTo>
                <a:lnTo>
                  <a:pt x="35250" y="300045"/>
                </a:lnTo>
                <a:lnTo>
                  <a:pt x="54199" y="260439"/>
                </a:lnTo>
                <a:lnTo>
                  <a:pt x="76779" y="222857"/>
                </a:lnTo>
                <a:lnTo>
                  <a:pt x="102780" y="187498"/>
                </a:lnTo>
                <a:lnTo>
                  <a:pt x="131990" y="154562"/>
                </a:lnTo>
                <a:lnTo>
                  <a:pt x="164198" y="124247"/>
                </a:lnTo>
                <a:lnTo>
                  <a:pt x="199193" y="96753"/>
                </a:lnTo>
                <a:lnTo>
                  <a:pt x="236763" y="72279"/>
                </a:lnTo>
                <a:lnTo>
                  <a:pt x="276698" y="51023"/>
                </a:lnTo>
                <a:lnTo>
                  <a:pt x="318786" y="33186"/>
                </a:lnTo>
                <a:lnTo>
                  <a:pt x="362816" y="18965"/>
                </a:lnTo>
                <a:lnTo>
                  <a:pt x="408576" y="8562"/>
                </a:lnTo>
                <a:lnTo>
                  <a:pt x="455856" y="2173"/>
                </a:lnTo>
                <a:lnTo>
                  <a:pt x="504443" y="0"/>
                </a:lnTo>
                <a:lnTo>
                  <a:pt x="553031" y="2173"/>
                </a:lnTo>
                <a:lnTo>
                  <a:pt x="600311" y="8562"/>
                </a:lnTo>
                <a:lnTo>
                  <a:pt x="646071" y="18965"/>
                </a:lnTo>
                <a:lnTo>
                  <a:pt x="690101" y="33186"/>
                </a:lnTo>
                <a:lnTo>
                  <a:pt x="732189" y="51023"/>
                </a:lnTo>
                <a:lnTo>
                  <a:pt x="772124" y="72279"/>
                </a:lnTo>
                <a:lnTo>
                  <a:pt x="809694" y="96753"/>
                </a:lnTo>
                <a:lnTo>
                  <a:pt x="844689" y="124247"/>
                </a:lnTo>
                <a:lnTo>
                  <a:pt x="876897" y="154562"/>
                </a:lnTo>
                <a:lnTo>
                  <a:pt x="906107" y="187498"/>
                </a:lnTo>
                <a:lnTo>
                  <a:pt x="932108" y="222857"/>
                </a:lnTo>
                <a:lnTo>
                  <a:pt x="954688" y="260439"/>
                </a:lnTo>
                <a:lnTo>
                  <a:pt x="973637" y="300045"/>
                </a:lnTo>
                <a:lnTo>
                  <a:pt x="988742" y="341475"/>
                </a:lnTo>
                <a:lnTo>
                  <a:pt x="999793" y="384532"/>
                </a:lnTo>
                <a:lnTo>
                  <a:pt x="1006579" y="429015"/>
                </a:lnTo>
                <a:lnTo>
                  <a:pt x="1008888" y="474726"/>
                </a:lnTo>
                <a:lnTo>
                  <a:pt x="1006579" y="520444"/>
                </a:lnTo>
                <a:lnTo>
                  <a:pt x="999793" y="564933"/>
                </a:lnTo>
                <a:lnTo>
                  <a:pt x="988742" y="607994"/>
                </a:lnTo>
                <a:lnTo>
                  <a:pt x="973637" y="649427"/>
                </a:lnTo>
                <a:lnTo>
                  <a:pt x="954688" y="689035"/>
                </a:lnTo>
                <a:lnTo>
                  <a:pt x="932108" y="726617"/>
                </a:lnTo>
                <a:lnTo>
                  <a:pt x="906107" y="761974"/>
                </a:lnTo>
                <a:lnTo>
                  <a:pt x="876897" y="794909"/>
                </a:lnTo>
                <a:lnTo>
                  <a:pt x="844689" y="825222"/>
                </a:lnTo>
                <a:lnTo>
                  <a:pt x="809694" y="852713"/>
                </a:lnTo>
                <a:lnTo>
                  <a:pt x="772124" y="877185"/>
                </a:lnTo>
                <a:lnTo>
                  <a:pt x="732189" y="898437"/>
                </a:lnTo>
                <a:lnTo>
                  <a:pt x="690101" y="916272"/>
                </a:lnTo>
                <a:lnTo>
                  <a:pt x="646071" y="930489"/>
                </a:lnTo>
                <a:lnTo>
                  <a:pt x="600311" y="940891"/>
                </a:lnTo>
                <a:lnTo>
                  <a:pt x="553031" y="947278"/>
                </a:lnTo>
                <a:lnTo>
                  <a:pt x="504443" y="949452"/>
                </a:lnTo>
                <a:lnTo>
                  <a:pt x="455856" y="947278"/>
                </a:lnTo>
                <a:lnTo>
                  <a:pt x="408576" y="940891"/>
                </a:lnTo>
                <a:lnTo>
                  <a:pt x="362816" y="930489"/>
                </a:lnTo>
                <a:lnTo>
                  <a:pt x="318786" y="916272"/>
                </a:lnTo>
                <a:lnTo>
                  <a:pt x="276698" y="898437"/>
                </a:lnTo>
                <a:lnTo>
                  <a:pt x="236763" y="877185"/>
                </a:lnTo>
                <a:lnTo>
                  <a:pt x="199193" y="852713"/>
                </a:lnTo>
                <a:lnTo>
                  <a:pt x="164198" y="825222"/>
                </a:lnTo>
                <a:lnTo>
                  <a:pt x="131990" y="794909"/>
                </a:lnTo>
                <a:lnTo>
                  <a:pt x="102780" y="761974"/>
                </a:lnTo>
                <a:lnTo>
                  <a:pt x="76779" y="726617"/>
                </a:lnTo>
                <a:lnTo>
                  <a:pt x="54199" y="689035"/>
                </a:lnTo>
                <a:lnTo>
                  <a:pt x="35250" y="649427"/>
                </a:lnTo>
                <a:lnTo>
                  <a:pt x="20145" y="607994"/>
                </a:lnTo>
                <a:lnTo>
                  <a:pt x="9094" y="564933"/>
                </a:lnTo>
                <a:lnTo>
                  <a:pt x="2308" y="520444"/>
                </a:lnTo>
                <a:lnTo>
                  <a:pt x="0" y="474726"/>
                </a:lnTo>
                <a:close/>
              </a:path>
            </a:pathLst>
          </a:custGeom>
          <a:ln w="411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2128" y="1828546"/>
            <a:ext cx="4277995" cy="3388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solidFill>
                  <a:srgbClr val="DA0E73"/>
                </a:solidFill>
                <a:latin typeface="Verdana"/>
                <a:cs typeface="Verdana"/>
              </a:rPr>
              <a:t>Ursache</a:t>
            </a:r>
            <a:endParaRPr sz="1050">
              <a:latin typeface="Verdana"/>
              <a:cs typeface="Verdana"/>
            </a:endParaRPr>
          </a:p>
          <a:p>
            <a:pPr marL="257810" marR="377190" indent="-181610">
              <a:lnSpc>
                <a:spcPct val="100000"/>
              </a:lnSpc>
              <a:buAutoNum type="arabicPeriod"/>
              <a:tabLst>
                <a:tab pos="266700" algn="l"/>
              </a:tabLst>
            </a:pP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Blasenentzündungen</a:t>
            </a:r>
            <a:r>
              <a:rPr sz="105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werden</a:t>
            </a:r>
            <a:r>
              <a:rPr sz="1050" spc="-4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hauptsächlich</a:t>
            </a:r>
            <a:r>
              <a:rPr sz="1050" spc="-6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durch</a:t>
            </a:r>
            <a:r>
              <a:rPr sz="1050" spc="-6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spc="-25" dirty="0">
                <a:solidFill>
                  <a:srgbClr val="4D4D4B"/>
                </a:solidFill>
                <a:latin typeface="Verdana"/>
                <a:cs typeface="Verdana"/>
              </a:rPr>
              <a:t>das 	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Darmbakterium</a:t>
            </a:r>
            <a:r>
              <a:rPr sz="1050" spc="-4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E.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coli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verursacht.</a:t>
            </a:r>
            <a:r>
              <a:rPr sz="105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An</a:t>
            </a:r>
            <a:r>
              <a:rPr sz="1050" spc="-2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der</a:t>
            </a:r>
            <a:r>
              <a:rPr sz="1050" spc="-1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Oberfläche 	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der</a:t>
            </a:r>
            <a:r>
              <a:rPr sz="1050" spc="1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Schleimhautzellen</a:t>
            </a:r>
            <a:r>
              <a:rPr sz="1050" spc="-3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in</a:t>
            </a:r>
            <a:r>
              <a:rPr sz="1050" spc="2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der</a:t>
            </a:r>
            <a:r>
              <a:rPr sz="1050" spc="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Blase sitzen</a:t>
            </a:r>
            <a:r>
              <a:rPr sz="1050" spc="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D-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Mannose- 	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Reste,</a:t>
            </a:r>
            <a:r>
              <a:rPr sz="1050" spc="-1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an</a:t>
            </a:r>
            <a:r>
              <a:rPr sz="1050" spc="-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denen</a:t>
            </a:r>
            <a:r>
              <a:rPr sz="1050" spc="-2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die</a:t>
            </a:r>
            <a:r>
              <a:rPr sz="1050" spc="-1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zuckerliebenden</a:t>
            </a:r>
            <a:r>
              <a:rPr sz="105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E. 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coli-Bakterien 	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bevorzugt</a:t>
            </a:r>
            <a:r>
              <a:rPr sz="1050" spc="-4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anhaften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und</a:t>
            </a:r>
            <a:r>
              <a:rPr sz="1050" spc="-5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so</a:t>
            </a:r>
            <a:r>
              <a:rPr sz="1050" spc="1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durch</a:t>
            </a:r>
            <a:r>
              <a:rPr sz="105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die</a:t>
            </a:r>
            <a:r>
              <a:rPr sz="1050" spc="-1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Abwehrreaktion 	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des</a:t>
            </a:r>
            <a:r>
              <a:rPr sz="1050" spc="-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Körpers</a:t>
            </a:r>
            <a:r>
              <a:rPr sz="1050" spc="-3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die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Entzündung</a:t>
            </a:r>
            <a:r>
              <a:rPr sz="1050" spc="-2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verursachen.</a:t>
            </a:r>
            <a:endParaRPr sz="1050">
              <a:latin typeface="Verdana"/>
              <a:cs typeface="Verdana"/>
            </a:endParaRPr>
          </a:p>
          <a:p>
            <a:pPr marL="76200">
              <a:lnSpc>
                <a:spcPct val="100000"/>
              </a:lnSpc>
              <a:spcBef>
                <a:spcPts val="1260"/>
              </a:spcBef>
            </a:pPr>
            <a:r>
              <a:rPr sz="1050" b="1" spc="-10" dirty="0">
                <a:solidFill>
                  <a:srgbClr val="DA0E73"/>
                </a:solidFill>
                <a:latin typeface="Verdana"/>
                <a:cs typeface="Verdana"/>
              </a:rPr>
              <a:t>Wirkung</a:t>
            </a:r>
            <a:endParaRPr sz="1050">
              <a:latin typeface="Verdana"/>
              <a:cs typeface="Verdana"/>
            </a:endParaRPr>
          </a:p>
          <a:p>
            <a:pPr marL="257810" marR="68580" indent="-181610">
              <a:lnSpc>
                <a:spcPct val="100000"/>
              </a:lnSpc>
              <a:buAutoNum type="arabicPeriod" startAt="2"/>
              <a:tabLst>
                <a:tab pos="266700" algn="l"/>
              </a:tabLst>
            </a:pP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Der</a:t>
            </a:r>
            <a:r>
              <a:rPr sz="1050" spc="-1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Hauptinhaltsstoff,</a:t>
            </a:r>
            <a:r>
              <a:rPr sz="105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die</a:t>
            </a:r>
            <a:r>
              <a:rPr sz="1050" spc="-2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D-Mannose,</a:t>
            </a:r>
            <a:r>
              <a:rPr sz="105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gelangt</a:t>
            </a:r>
            <a:r>
              <a:rPr sz="1050" spc="-4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innert</a:t>
            </a:r>
            <a:r>
              <a:rPr sz="105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einer 	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Stunde</a:t>
            </a:r>
            <a:r>
              <a:rPr sz="1050" baseline="23809" dirty="0">
                <a:solidFill>
                  <a:srgbClr val="4D4D4B"/>
                </a:solidFill>
                <a:latin typeface="Verdana"/>
                <a:cs typeface="Verdana"/>
              </a:rPr>
              <a:t>1</a:t>
            </a:r>
            <a:r>
              <a:rPr sz="1050" spc="157" baseline="23809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nach</a:t>
            </a:r>
            <a:r>
              <a:rPr sz="1050" spc="-1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der Einnahme</a:t>
            </a:r>
            <a:r>
              <a:rPr sz="105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unverändert</a:t>
            </a:r>
            <a:r>
              <a:rPr sz="1050" spc="-4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über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den</a:t>
            </a:r>
            <a:r>
              <a:rPr sz="1050" spc="-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Blut- 	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kreislauf</a:t>
            </a:r>
            <a:r>
              <a:rPr sz="1050" spc="-2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in die</a:t>
            </a:r>
            <a:r>
              <a:rPr sz="1050" spc="-2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Blase.</a:t>
            </a:r>
            <a:endParaRPr sz="1050">
              <a:latin typeface="Verdana"/>
              <a:cs typeface="Verdana"/>
            </a:endParaRPr>
          </a:p>
          <a:p>
            <a:pPr marL="257810" marR="101600" indent="-181610">
              <a:lnSpc>
                <a:spcPct val="100000"/>
              </a:lnSpc>
              <a:spcBef>
                <a:spcPts val="1265"/>
              </a:spcBef>
              <a:buAutoNum type="arabicPeriod" startAt="2"/>
              <a:tabLst>
                <a:tab pos="266700" algn="l"/>
              </a:tabLst>
            </a:pP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Die 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D-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Mannose</a:t>
            </a:r>
            <a:r>
              <a:rPr sz="1050" spc="-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bindet</a:t>
            </a:r>
            <a:r>
              <a:rPr sz="105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sich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dabei</a:t>
            </a:r>
            <a:r>
              <a:rPr sz="1050" spc="-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an</a:t>
            </a:r>
            <a:r>
              <a:rPr sz="1050" spc="-2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die E. coli 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Bakterien 	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und</a:t>
            </a:r>
            <a:r>
              <a:rPr sz="1050" spc="-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verhindert</a:t>
            </a:r>
            <a:r>
              <a:rPr sz="105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so</a:t>
            </a:r>
            <a:r>
              <a:rPr sz="1050" spc="-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aktiv, dass</a:t>
            </a:r>
            <a:r>
              <a:rPr sz="1050" spc="-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diese</a:t>
            </a:r>
            <a:r>
              <a:rPr sz="1050" spc="-2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an</a:t>
            </a:r>
            <a:r>
              <a:rPr sz="1050" spc="-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die</a:t>
            </a:r>
            <a:r>
              <a:rPr sz="1050" spc="-1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Schleimhaut</a:t>
            </a:r>
            <a:r>
              <a:rPr sz="1050" spc="500" dirty="0">
                <a:solidFill>
                  <a:srgbClr val="4D4D4B"/>
                </a:solidFill>
                <a:latin typeface="Verdana"/>
                <a:cs typeface="Verdana"/>
              </a:rPr>
              <a:t> 	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der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Blase</a:t>
            </a:r>
            <a:r>
              <a:rPr sz="1050" spc="-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und</a:t>
            </a:r>
            <a:r>
              <a:rPr sz="105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der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Harnwege</a:t>
            </a:r>
            <a:r>
              <a:rPr sz="1050" spc="-4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andocken</a:t>
            </a:r>
            <a:r>
              <a:rPr sz="105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und</a:t>
            </a:r>
            <a:r>
              <a:rPr sz="1050" spc="-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Entzündungen 	verursachen.</a:t>
            </a:r>
            <a:endParaRPr sz="1050">
              <a:latin typeface="Verdana"/>
              <a:cs typeface="Verdana"/>
            </a:endParaRPr>
          </a:p>
          <a:p>
            <a:pPr marL="257810" marR="269875" indent="-181610">
              <a:lnSpc>
                <a:spcPct val="100000"/>
              </a:lnSpc>
              <a:spcBef>
                <a:spcPts val="1260"/>
              </a:spcBef>
              <a:buAutoNum type="arabicPeriod" startAt="2"/>
              <a:tabLst>
                <a:tab pos="266700" algn="l"/>
              </a:tabLst>
            </a:pP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Die</a:t>
            </a:r>
            <a:r>
              <a:rPr sz="1050" spc="-1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E.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coli</a:t>
            </a:r>
            <a:r>
              <a:rPr sz="1050" spc="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Bakterien</a:t>
            </a:r>
            <a:r>
              <a:rPr sz="1050" spc="-2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werden</a:t>
            </a:r>
            <a:r>
              <a:rPr sz="1050" spc="-2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bei</a:t>
            </a:r>
            <a:r>
              <a:rPr sz="1050" spc="-2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diesem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Vorgang</a:t>
            </a:r>
            <a:r>
              <a:rPr sz="105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nicht 	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abgetötet,</a:t>
            </a:r>
            <a:r>
              <a:rPr sz="105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sondern</a:t>
            </a:r>
            <a:r>
              <a:rPr sz="1050" spc="-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inaktiviert</a:t>
            </a:r>
            <a:r>
              <a:rPr sz="1050" spc="-1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und</a:t>
            </a:r>
            <a:r>
              <a:rPr sz="1050" spc="-1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mit</a:t>
            </a:r>
            <a:r>
              <a:rPr sz="1050" spc="-1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dem</a:t>
            </a:r>
            <a:r>
              <a:rPr sz="1050" spc="-5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Urin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 ausge- 	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schwemmt.</a:t>
            </a:r>
            <a:r>
              <a:rPr sz="105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Es</a:t>
            </a:r>
            <a:r>
              <a:rPr sz="1050" spc="-1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entsteht</a:t>
            </a:r>
            <a:r>
              <a:rPr sz="1050" spc="-2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D4D4B"/>
                </a:solidFill>
                <a:latin typeface="Verdana"/>
                <a:cs typeface="Verdana"/>
              </a:rPr>
              <a:t>keine</a:t>
            </a:r>
            <a:r>
              <a:rPr sz="105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4D4D4B"/>
                </a:solidFill>
                <a:latin typeface="Verdana"/>
                <a:cs typeface="Verdana"/>
              </a:rPr>
              <a:t>Resistenzentwicklung.</a:t>
            </a:r>
            <a:endParaRPr sz="105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7751" y="1995835"/>
            <a:ext cx="2294848" cy="32404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7852" rIns="0" bIns="0" rtlCol="0">
            <a:spAutoFit/>
          </a:bodyPr>
          <a:lstStyle/>
          <a:p>
            <a:pPr marL="121221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DA0E73"/>
                </a:solidFill>
                <a:latin typeface="Verdana"/>
                <a:cs typeface="Verdana"/>
              </a:rPr>
              <a:t>Wirkprinzip</a:t>
            </a:r>
            <a:r>
              <a:rPr sz="2400" b="1" spc="-120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DA0E73"/>
                </a:solidFill>
                <a:latin typeface="Verdana"/>
                <a:cs typeface="Verdana"/>
              </a:rPr>
              <a:t>D-</a:t>
            </a:r>
            <a:r>
              <a:rPr sz="2400" b="1" spc="-10" dirty="0">
                <a:solidFill>
                  <a:srgbClr val="DA0E73"/>
                </a:solidFill>
                <a:latin typeface="Verdana"/>
                <a:cs typeface="Verdana"/>
              </a:rPr>
              <a:t>Mannose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1563" y="5688583"/>
            <a:ext cx="75857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Quelle:</a:t>
            </a:r>
            <a:r>
              <a:rPr sz="600" spc="-3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600" baseline="27777" dirty="0">
                <a:solidFill>
                  <a:srgbClr val="A6A6A6"/>
                </a:solidFill>
                <a:latin typeface="Verdana"/>
                <a:cs typeface="Verdana"/>
              </a:rPr>
              <a:t>1. </a:t>
            </a: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Domenici</a:t>
            </a:r>
            <a:r>
              <a:rPr sz="600" spc="-3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et</a:t>
            </a:r>
            <a:r>
              <a:rPr sz="600" spc="-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al.</a:t>
            </a:r>
            <a:r>
              <a:rPr sz="600" spc="-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(2016):</a:t>
            </a:r>
            <a:r>
              <a:rPr sz="600" spc="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D-mannose:</a:t>
            </a:r>
            <a:r>
              <a:rPr sz="600" spc="-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a promising</a:t>
            </a:r>
            <a:r>
              <a:rPr sz="600" spc="-3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support</a:t>
            </a:r>
            <a:r>
              <a:rPr sz="600" spc="-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for acute</a:t>
            </a:r>
            <a:r>
              <a:rPr sz="600" spc="-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urinary</a:t>
            </a:r>
            <a:r>
              <a:rPr sz="600" spc="-4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tract</a:t>
            </a:r>
            <a:r>
              <a:rPr sz="600" spc="-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infections</a:t>
            </a:r>
            <a:r>
              <a:rPr sz="600" spc="-4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in</a:t>
            </a:r>
            <a:r>
              <a:rPr sz="600" spc="-2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women.</a:t>
            </a:r>
            <a:r>
              <a:rPr sz="600" spc="-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A pilot</a:t>
            </a:r>
            <a:r>
              <a:rPr sz="600" spc="-3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study.</a:t>
            </a:r>
            <a:r>
              <a:rPr sz="600" spc="-2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European</a:t>
            </a:r>
            <a:r>
              <a:rPr sz="600" spc="-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Review</a:t>
            </a:r>
            <a:r>
              <a:rPr sz="600" spc="-3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for</a:t>
            </a:r>
            <a:r>
              <a:rPr sz="600" spc="-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Medical</a:t>
            </a:r>
            <a:r>
              <a:rPr sz="600" spc="-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and </a:t>
            </a:r>
            <a:r>
              <a:rPr sz="600" spc="-10" dirty="0">
                <a:solidFill>
                  <a:srgbClr val="A6A6A6"/>
                </a:solidFill>
                <a:latin typeface="Verdana"/>
                <a:cs typeface="Verdana"/>
              </a:rPr>
              <a:t>Pharmacological</a:t>
            </a:r>
            <a:r>
              <a:rPr sz="600" spc="-3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Sciences</a:t>
            </a:r>
            <a:r>
              <a:rPr sz="600" spc="-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A6A6A6"/>
                </a:solidFill>
                <a:latin typeface="Verdana"/>
                <a:cs typeface="Verdana"/>
              </a:rPr>
              <a:t>20, </a:t>
            </a:r>
            <a:r>
              <a:rPr sz="600" spc="-10" dirty="0">
                <a:solidFill>
                  <a:srgbClr val="A6A6A6"/>
                </a:solidFill>
                <a:latin typeface="Verdana"/>
                <a:cs typeface="Verdana"/>
              </a:rPr>
              <a:t>2920- 2925.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5628" y="2540634"/>
            <a:ext cx="4113529" cy="2197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DA0E73"/>
                </a:solidFill>
                <a:latin typeface="Verdana"/>
                <a:cs typeface="Verdana"/>
              </a:rPr>
              <a:t>D-</a:t>
            </a:r>
            <a:r>
              <a:rPr sz="1200" b="1" dirty="0">
                <a:solidFill>
                  <a:srgbClr val="DA0E73"/>
                </a:solidFill>
                <a:latin typeface="Verdana"/>
                <a:cs typeface="Verdana"/>
              </a:rPr>
              <a:t>MANNOSE</a:t>
            </a:r>
            <a:r>
              <a:rPr sz="1200" b="1" spc="-35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DA0E73"/>
                </a:solidFill>
                <a:latin typeface="Verdana"/>
                <a:cs typeface="Verdana"/>
              </a:rPr>
              <a:t>in</a:t>
            </a:r>
            <a:r>
              <a:rPr sz="1200" b="1" spc="-25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DA0E73"/>
                </a:solidFill>
                <a:latin typeface="Verdana"/>
                <a:cs typeface="Verdana"/>
              </a:rPr>
              <a:t>der</a:t>
            </a:r>
            <a:r>
              <a:rPr sz="1200" b="1" spc="-25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DA0E73"/>
                </a:solidFill>
                <a:latin typeface="Verdana"/>
                <a:cs typeface="Verdana"/>
              </a:rPr>
              <a:t>Akutbehandlung</a:t>
            </a:r>
            <a:endParaRPr sz="1200">
              <a:latin typeface="Verdana"/>
              <a:cs typeface="Verdana"/>
            </a:endParaRPr>
          </a:p>
          <a:p>
            <a:pPr marL="227329" marR="99060" indent="-215265">
              <a:lnSpc>
                <a:spcPct val="100000"/>
              </a:lnSpc>
              <a:spcBef>
                <a:spcPts val="1260"/>
              </a:spcBef>
              <a:buClr>
                <a:srgbClr val="DA0E73"/>
              </a:buClr>
              <a:buFont typeface="Arial"/>
              <a:buChar char="•"/>
              <a:tabLst>
                <a:tab pos="227329" algn="l"/>
              </a:tabLst>
            </a:pP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E.</a:t>
            </a:r>
            <a:r>
              <a:rPr sz="1200" spc="-2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D4D4B"/>
                </a:solidFill>
                <a:latin typeface="Verdana"/>
                <a:cs typeface="Verdana"/>
              </a:rPr>
              <a:t>coli-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Bakterien,</a:t>
            </a:r>
            <a:r>
              <a:rPr sz="1200" spc="-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die</a:t>
            </a:r>
            <a:r>
              <a:rPr sz="1200" spc="-2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sich</a:t>
            </a:r>
            <a:r>
              <a:rPr sz="1200" spc="-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mit</a:t>
            </a:r>
            <a:r>
              <a:rPr sz="1200" spc="-2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ihren</a:t>
            </a:r>
            <a:r>
              <a:rPr sz="1200" spc="-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Fimbrien</a:t>
            </a:r>
            <a:r>
              <a:rPr sz="1200" spc="-2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4D4D4B"/>
                </a:solidFill>
                <a:latin typeface="Verdana"/>
                <a:cs typeface="Verdana"/>
              </a:rPr>
              <a:t>an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die</a:t>
            </a:r>
            <a:r>
              <a:rPr sz="1200" spc="-6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Blasenwand</a:t>
            </a:r>
            <a:r>
              <a:rPr sz="1200" spc="-4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angeheftet</a:t>
            </a:r>
            <a:r>
              <a:rPr sz="1200" spc="-4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haben,</a:t>
            </a:r>
            <a:r>
              <a:rPr sz="120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bewegen</a:t>
            </a:r>
            <a:r>
              <a:rPr sz="1200" spc="-6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4D4D4B"/>
                </a:solidFill>
                <a:latin typeface="Verdana"/>
                <a:cs typeface="Verdana"/>
              </a:rPr>
              <a:t>sich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im</a:t>
            </a:r>
            <a:r>
              <a:rPr sz="1200" spc="-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sogenannten</a:t>
            </a:r>
            <a:r>
              <a:rPr sz="1200" spc="1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4D4D4B"/>
                </a:solidFill>
                <a:latin typeface="Verdana"/>
                <a:cs typeface="Verdana"/>
              </a:rPr>
              <a:t>Stick-</a:t>
            </a:r>
            <a:r>
              <a:rPr sz="1200" spc="-20" dirty="0">
                <a:solidFill>
                  <a:srgbClr val="4D4D4B"/>
                </a:solidFill>
                <a:latin typeface="Verdana"/>
                <a:cs typeface="Verdana"/>
              </a:rPr>
              <a:t>and-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roll</a:t>
            </a:r>
            <a:r>
              <a:rPr sz="1200" spc="3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Mechanismus </a:t>
            </a:r>
            <a:r>
              <a:rPr sz="1200" spc="-10" dirty="0">
                <a:solidFill>
                  <a:srgbClr val="4D4D4B"/>
                </a:solidFill>
                <a:latin typeface="Verdana"/>
                <a:cs typeface="Verdana"/>
              </a:rPr>
              <a:t>fort.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Dadurch</a:t>
            </a:r>
            <a:r>
              <a:rPr sz="120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werden</a:t>
            </a:r>
            <a:r>
              <a:rPr sz="1200" spc="-5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fortlaufend</a:t>
            </a:r>
            <a:r>
              <a:rPr sz="1200" spc="-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bereits</a:t>
            </a:r>
            <a:r>
              <a:rPr sz="1200" spc="-5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an</a:t>
            </a:r>
            <a:r>
              <a:rPr sz="120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4D4D4B"/>
                </a:solidFill>
                <a:latin typeface="Verdana"/>
                <a:cs typeface="Verdana"/>
              </a:rPr>
              <a:t>die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Blasenwand</a:t>
            </a:r>
            <a:r>
              <a:rPr sz="120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gebundene</a:t>
            </a:r>
            <a:r>
              <a:rPr sz="1200" spc="-3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Fimbrien</a:t>
            </a:r>
            <a:r>
              <a:rPr sz="1200" spc="-5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wieder</a:t>
            </a:r>
            <a:r>
              <a:rPr sz="1200" spc="-6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D4D4B"/>
                </a:solidFill>
                <a:latin typeface="Verdana"/>
                <a:cs typeface="Verdana"/>
              </a:rPr>
              <a:t>gelöst.</a:t>
            </a:r>
            <a:endParaRPr sz="1200">
              <a:latin typeface="Verdana"/>
              <a:cs typeface="Verdana"/>
            </a:endParaRPr>
          </a:p>
          <a:p>
            <a:pPr marL="227329" marR="5080" indent="-215265">
              <a:lnSpc>
                <a:spcPct val="100000"/>
              </a:lnSpc>
              <a:spcBef>
                <a:spcPts val="1440"/>
              </a:spcBef>
              <a:buClr>
                <a:srgbClr val="DA0E73"/>
              </a:buClr>
              <a:buFont typeface="Arial"/>
              <a:buChar char="•"/>
              <a:tabLst>
                <a:tab pos="227329" algn="l"/>
              </a:tabLst>
            </a:pP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Schwimmende</a:t>
            </a:r>
            <a:r>
              <a:rPr sz="1200" spc="-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4D4D4B"/>
                </a:solidFill>
                <a:latin typeface="Verdana"/>
                <a:cs typeface="Verdana"/>
              </a:rPr>
              <a:t>D-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Mannose</a:t>
            </a:r>
            <a:r>
              <a:rPr sz="1200" spc="-1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kann</a:t>
            </a:r>
            <a:r>
              <a:rPr sz="1200" spc="-1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an</a:t>
            </a:r>
            <a:r>
              <a:rPr sz="1200" spc="-3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die</a:t>
            </a:r>
            <a:r>
              <a:rPr sz="120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D4D4B"/>
                </a:solidFill>
                <a:latin typeface="Verdana"/>
                <a:cs typeface="Verdana"/>
              </a:rPr>
              <a:t>abgelösten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Fimbrien</a:t>
            </a:r>
            <a:r>
              <a:rPr sz="1200" spc="-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der</a:t>
            </a:r>
            <a:r>
              <a:rPr sz="1200" spc="-2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E.</a:t>
            </a:r>
            <a:r>
              <a:rPr sz="1200" spc="-2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D4D4B"/>
                </a:solidFill>
                <a:latin typeface="Verdana"/>
                <a:cs typeface="Verdana"/>
              </a:rPr>
              <a:t>coli-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Bakterien</a:t>
            </a:r>
            <a:r>
              <a:rPr sz="1200" spc="-2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binden</a:t>
            </a:r>
            <a:r>
              <a:rPr sz="1200" spc="-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und</a:t>
            </a:r>
            <a:r>
              <a:rPr sz="1200" spc="-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so</a:t>
            </a:r>
            <a:r>
              <a:rPr sz="1200" spc="-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4D4D4B"/>
                </a:solidFill>
                <a:latin typeface="Verdana"/>
                <a:cs typeface="Verdana"/>
              </a:rPr>
              <a:t>auch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zunächst</a:t>
            </a:r>
            <a:r>
              <a:rPr sz="120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gebundene</a:t>
            </a:r>
            <a:r>
              <a:rPr sz="1200" spc="-2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E.</a:t>
            </a:r>
            <a:r>
              <a:rPr sz="1200" spc="-4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D4D4B"/>
                </a:solidFill>
                <a:latin typeface="Verdana"/>
                <a:cs typeface="Verdana"/>
              </a:rPr>
              <a:t>coli-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Bakterien</a:t>
            </a:r>
            <a:r>
              <a:rPr sz="1200" spc="-3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D4D4B"/>
                </a:solidFill>
                <a:latin typeface="Verdana"/>
                <a:cs typeface="Verdana"/>
              </a:rPr>
              <a:t>ausspülen </a:t>
            </a:r>
            <a:r>
              <a:rPr sz="1200" spc="-20" dirty="0">
                <a:solidFill>
                  <a:srgbClr val="4D4D4B"/>
                </a:solidFill>
                <a:latin typeface="Verdana"/>
                <a:cs typeface="Verdana"/>
              </a:rPr>
              <a:t>(catch-</a:t>
            </a:r>
            <a:r>
              <a:rPr sz="1200" spc="-10" dirty="0">
                <a:solidFill>
                  <a:srgbClr val="4D4D4B"/>
                </a:solidFill>
                <a:latin typeface="Verdana"/>
                <a:cs typeface="Verdana"/>
              </a:rPr>
              <a:t>bond).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6963" y="1143380"/>
            <a:ext cx="61588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DA0E73"/>
                </a:solidFill>
                <a:latin typeface="Verdana"/>
                <a:cs typeface="Verdana"/>
              </a:rPr>
              <a:t>Stick-and-</a:t>
            </a:r>
            <a:r>
              <a:rPr sz="2400" b="1" dirty="0">
                <a:solidFill>
                  <a:srgbClr val="DA0E73"/>
                </a:solidFill>
                <a:latin typeface="Verdana"/>
                <a:cs typeface="Verdana"/>
              </a:rPr>
              <a:t>roll</a:t>
            </a:r>
            <a:r>
              <a:rPr sz="2400" b="1" spc="-30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DA0E73"/>
                </a:solidFill>
                <a:latin typeface="Verdana"/>
                <a:cs typeface="Verdana"/>
              </a:rPr>
              <a:t>sowie</a:t>
            </a:r>
            <a:r>
              <a:rPr sz="2400" b="1" spc="-20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DA0E73"/>
                </a:solidFill>
                <a:latin typeface="Verdana"/>
                <a:cs typeface="Verdana"/>
              </a:rPr>
              <a:t>catch-</a:t>
            </a:r>
            <a:r>
              <a:rPr sz="2400" b="1" dirty="0">
                <a:solidFill>
                  <a:srgbClr val="DA0E73"/>
                </a:solidFill>
                <a:latin typeface="Verdana"/>
                <a:cs typeface="Verdana"/>
              </a:rPr>
              <a:t>bond</a:t>
            </a:r>
            <a:r>
              <a:rPr sz="2400" b="1" spc="-40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2400" b="1" spc="-25" dirty="0">
                <a:solidFill>
                  <a:srgbClr val="DA0E73"/>
                </a:solidFill>
                <a:latin typeface="Verdana"/>
                <a:cs typeface="Verdana"/>
              </a:rPr>
              <a:t>der </a:t>
            </a:r>
            <a:r>
              <a:rPr sz="2400" b="1" dirty="0">
                <a:solidFill>
                  <a:srgbClr val="DA0E73"/>
                </a:solidFill>
                <a:latin typeface="Verdana"/>
                <a:cs typeface="Verdana"/>
              </a:rPr>
              <a:t>pathogenen</a:t>
            </a:r>
            <a:r>
              <a:rPr sz="2400" b="1" spc="-50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DA0E73"/>
                </a:solidFill>
                <a:latin typeface="Verdana"/>
                <a:cs typeface="Verdana"/>
              </a:rPr>
              <a:t>E.</a:t>
            </a:r>
            <a:r>
              <a:rPr sz="2400" b="1" spc="-70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DA0E73"/>
                </a:solidFill>
                <a:latin typeface="Verdana"/>
                <a:cs typeface="Verdana"/>
              </a:rPr>
              <a:t>coli</a:t>
            </a:r>
            <a:r>
              <a:rPr sz="2400" b="1" spc="-40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DA0E73"/>
                </a:solidFill>
                <a:latin typeface="Verdana"/>
                <a:cs typeface="Verdana"/>
              </a:rPr>
              <a:t>Bakterien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1244" y="2538708"/>
            <a:ext cx="3064529" cy="26450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2490" y="6364020"/>
            <a:ext cx="11044555" cy="318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Quelle: Wagenlehner,</a:t>
            </a:r>
            <a:r>
              <a:rPr sz="800" spc="-3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F.;</a:t>
            </a:r>
            <a:r>
              <a:rPr sz="800" spc="-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Lorenz,</a:t>
            </a:r>
            <a:r>
              <a:rPr sz="800" spc="-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H.;</a:t>
            </a:r>
            <a:r>
              <a:rPr sz="800" spc="-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Ewald,</a:t>
            </a:r>
            <a:r>
              <a:rPr sz="800" spc="-2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O.;</a:t>
            </a:r>
            <a:r>
              <a:rPr sz="800" spc="-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Gerke,</a:t>
            </a:r>
            <a:r>
              <a:rPr sz="800" spc="-3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P.</a:t>
            </a:r>
            <a:r>
              <a:rPr sz="800" spc="-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Why</a:t>
            </a:r>
            <a:r>
              <a:rPr sz="800" spc="-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D-Mannose</a:t>
            </a:r>
            <a:r>
              <a:rPr sz="800" spc="-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May</a:t>
            </a:r>
            <a:r>
              <a:rPr sz="800" spc="-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Be</a:t>
            </a:r>
            <a:r>
              <a:rPr sz="800" spc="-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as</a:t>
            </a:r>
            <a:r>
              <a:rPr sz="800" spc="-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Efficient</a:t>
            </a:r>
            <a:r>
              <a:rPr sz="800" spc="-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as</a:t>
            </a:r>
            <a:r>
              <a:rPr sz="800" spc="-3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Antibiotics</a:t>
            </a:r>
            <a:r>
              <a:rPr sz="800" spc="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in</a:t>
            </a:r>
            <a:r>
              <a:rPr sz="800" spc="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the</a:t>
            </a:r>
            <a:r>
              <a:rPr sz="800" spc="-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Treatment</a:t>
            </a:r>
            <a:r>
              <a:rPr sz="800" spc="-4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of</a:t>
            </a:r>
            <a:r>
              <a:rPr sz="800" spc="-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Acute</a:t>
            </a:r>
            <a:r>
              <a:rPr sz="800" spc="-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Uncomplicated</a:t>
            </a:r>
            <a:r>
              <a:rPr sz="800" spc="-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Lower</a:t>
            </a:r>
            <a:r>
              <a:rPr sz="800" spc="-2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Urinary</a:t>
            </a:r>
            <a:r>
              <a:rPr sz="800" spc="-3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Tract</a:t>
            </a:r>
            <a:r>
              <a:rPr sz="800" spc="-3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Infections</a:t>
            </a:r>
            <a:r>
              <a:rPr sz="800" spc="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-</a:t>
            </a:r>
            <a:r>
              <a:rPr sz="800" spc="-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Preliminary</a:t>
            </a:r>
            <a:r>
              <a:rPr sz="800" spc="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Considerations</a:t>
            </a:r>
            <a:r>
              <a:rPr sz="800" spc="-3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A6A6A6"/>
                </a:solidFill>
                <a:latin typeface="Verdana"/>
                <a:cs typeface="Verdana"/>
              </a:rPr>
              <a:t>and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Conclusions from</a:t>
            </a:r>
            <a:r>
              <a:rPr sz="800" spc="-3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800" spc="-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A6A6A6"/>
                </a:solidFill>
                <a:latin typeface="Verdana"/>
                <a:cs typeface="Verdana"/>
              </a:rPr>
              <a:t>Non-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Interventional</a:t>
            </a:r>
            <a:r>
              <a:rPr sz="800" spc="-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Study.</a:t>
            </a:r>
            <a:r>
              <a:rPr sz="800" spc="-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Antibiotics</a:t>
            </a:r>
            <a:r>
              <a:rPr sz="800" spc="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2022,</a:t>
            </a:r>
            <a:r>
              <a:rPr sz="800" spc="-4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11,</a:t>
            </a:r>
            <a:r>
              <a:rPr sz="800" spc="-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314.</a:t>
            </a:r>
            <a:r>
              <a:rPr sz="800" spc="27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A6A6A6"/>
                </a:solidFill>
                <a:latin typeface="Verdana"/>
                <a:cs typeface="Verdana"/>
              </a:rPr>
              <a:t>*post-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hoc</a:t>
            </a:r>
            <a:r>
              <a:rPr sz="800" spc="-3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Analyse</a:t>
            </a:r>
            <a:r>
              <a:rPr sz="800" spc="-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einer prospektiven,</a:t>
            </a:r>
            <a:r>
              <a:rPr sz="800" spc="-5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A6A6A6"/>
                </a:solidFill>
                <a:latin typeface="Verdana"/>
                <a:cs typeface="Verdana"/>
              </a:rPr>
              <a:t>nicht-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interventionellen</a:t>
            </a:r>
            <a:r>
              <a:rPr sz="800" spc="4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Studie</a:t>
            </a:r>
            <a:r>
              <a:rPr sz="800" spc="-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kombiniert</a:t>
            </a:r>
            <a:r>
              <a:rPr sz="800" spc="-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mit</a:t>
            </a:r>
            <a:r>
              <a:rPr sz="800" spc="-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verfügbaren</a:t>
            </a:r>
            <a:r>
              <a:rPr sz="800" spc="-4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Studienergebnissen</a:t>
            </a:r>
            <a:r>
              <a:rPr sz="800" spc="-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zu </a:t>
            </a:r>
            <a:r>
              <a:rPr sz="800" spc="-10" dirty="0">
                <a:solidFill>
                  <a:srgbClr val="A6A6A6"/>
                </a:solidFill>
                <a:latin typeface="Verdana"/>
                <a:cs typeface="Verdana"/>
              </a:rPr>
              <a:t>Antibiotika</a:t>
            </a:r>
            <a:endParaRPr sz="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3252" y="1834895"/>
            <a:ext cx="4701540" cy="421737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60591" y="2201697"/>
            <a:ext cx="4368800" cy="276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2005">
              <a:lnSpc>
                <a:spcPct val="11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DA0E73"/>
                </a:solidFill>
                <a:latin typeface="Verdana"/>
                <a:cs typeface="Verdana"/>
              </a:rPr>
              <a:t>D-</a:t>
            </a:r>
            <a:r>
              <a:rPr sz="1600" b="1" dirty="0">
                <a:solidFill>
                  <a:srgbClr val="DA0E73"/>
                </a:solidFill>
                <a:latin typeface="Verdana"/>
                <a:cs typeface="Verdana"/>
              </a:rPr>
              <a:t>Mannose</a:t>
            </a:r>
            <a:r>
              <a:rPr sz="1600" b="1" spc="-50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D4D4B"/>
                </a:solidFill>
                <a:latin typeface="Verdana"/>
                <a:cs typeface="Verdana"/>
              </a:rPr>
              <a:t>zeigt</a:t>
            </a:r>
            <a:r>
              <a:rPr sz="1600" spc="-5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D4D4B"/>
                </a:solidFill>
                <a:latin typeface="Verdana"/>
                <a:cs typeface="Verdana"/>
              </a:rPr>
              <a:t>eine</a:t>
            </a:r>
            <a:r>
              <a:rPr sz="1600" spc="-5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4D4D4B"/>
                </a:solidFill>
                <a:latin typeface="Verdana"/>
                <a:cs typeface="Verdana"/>
              </a:rPr>
              <a:t>hohe </a:t>
            </a:r>
            <a:r>
              <a:rPr sz="1600" spc="-10" dirty="0">
                <a:solidFill>
                  <a:srgbClr val="4D4D4B"/>
                </a:solidFill>
                <a:latin typeface="Verdana"/>
                <a:cs typeface="Verdana"/>
              </a:rPr>
              <a:t>Symptomlinderung </a:t>
            </a:r>
            <a:r>
              <a:rPr sz="1600" dirty="0">
                <a:solidFill>
                  <a:srgbClr val="4D4D4B"/>
                </a:solidFill>
                <a:latin typeface="Verdana"/>
                <a:cs typeface="Verdana"/>
              </a:rPr>
              <a:t>bereits</a:t>
            </a:r>
            <a:r>
              <a:rPr sz="1600" spc="-4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D4D4B"/>
                </a:solidFill>
                <a:latin typeface="Verdana"/>
                <a:cs typeface="Verdana"/>
              </a:rPr>
              <a:t>ab</a:t>
            </a:r>
            <a:r>
              <a:rPr sz="160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4D4D4B"/>
                </a:solidFill>
                <a:latin typeface="Verdana"/>
                <a:cs typeface="Verdana"/>
              </a:rPr>
              <a:t>dem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dirty="0">
                <a:solidFill>
                  <a:srgbClr val="4D4D4B"/>
                </a:solidFill>
                <a:latin typeface="Verdana"/>
                <a:cs typeface="Verdana"/>
              </a:rPr>
              <a:t>3.</a:t>
            </a:r>
            <a:r>
              <a:rPr sz="1600" spc="-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D4D4B"/>
                </a:solidFill>
                <a:latin typeface="Verdana"/>
                <a:cs typeface="Verdana"/>
              </a:rPr>
              <a:t>Behandlungstag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55"/>
              </a:spcBef>
            </a:pPr>
            <a:endParaRPr sz="1600">
              <a:latin typeface="Verdana"/>
              <a:cs typeface="Verdana"/>
            </a:endParaRPr>
          </a:p>
          <a:p>
            <a:pPr marL="12700" marR="1558925">
              <a:lnSpc>
                <a:spcPct val="110000"/>
              </a:lnSpc>
            </a:pPr>
            <a:r>
              <a:rPr sz="1600" b="1" spc="-10" dirty="0">
                <a:solidFill>
                  <a:srgbClr val="DA0E73"/>
                </a:solidFill>
                <a:latin typeface="Verdana"/>
                <a:cs typeface="Verdana"/>
              </a:rPr>
              <a:t>D-</a:t>
            </a:r>
            <a:r>
              <a:rPr sz="1600" b="1" dirty="0">
                <a:solidFill>
                  <a:srgbClr val="DA0E73"/>
                </a:solidFill>
                <a:latin typeface="Verdana"/>
                <a:cs typeface="Verdana"/>
              </a:rPr>
              <a:t>Mannose</a:t>
            </a:r>
            <a:r>
              <a:rPr sz="1600" b="1" spc="-60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D4D4B"/>
                </a:solidFill>
                <a:latin typeface="Verdana"/>
                <a:cs typeface="Verdana"/>
              </a:rPr>
              <a:t>zeigt</a:t>
            </a:r>
            <a:r>
              <a:rPr sz="1600" spc="-7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4D4D4B"/>
                </a:solidFill>
                <a:latin typeface="Verdana"/>
                <a:cs typeface="Verdana"/>
              </a:rPr>
              <a:t>eine </a:t>
            </a:r>
            <a:r>
              <a:rPr sz="1600" dirty="0">
                <a:solidFill>
                  <a:srgbClr val="4D4D4B"/>
                </a:solidFill>
                <a:latin typeface="Verdana"/>
                <a:cs typeface="Verdana"/>
              </a:rPr>
              <a:t>überzeugende</a:t>
            </a:r>
            <a:r>
              <a:rPr sz="1600" spc="-1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D4D4B"/>
                </a:solidFill>
                <a:latin typeface="Verdana"/>
                <a:cs typeface="Verdana"/>
              </a:rPr>
              <a:t>Heilungsrate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65"/>
              </a:spcBef>
            </a:pP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10000"/>
              </a:lnSpc>
            </a:pPr>
            <a:r>
              <a:rPr sz="1600" b="1" spc="-10" dirty="0">
                <a:solidFill>
                  <a:srgbClr val="DA0E73"/>
                </a:solidFill>
                <a:latin typeface="Verdana"/>
                <a:cs typeface="Verdana"/>
              </a:rPr>
              <a:t>D-</a:t>
            </a:r>
            <a:r>
              <a:rPr sz="1600" b="1" dirty="0">
                <a:solidFill>
                  <a:srgbClr val="DA0E73"/>
                </a:solidFill>
                <a:latin typeface="Verdana"/>
                <a:cs typeface="Verdana"/>
              </a:rPr>
              <a:t>Mannose</a:t>
            </a:r>
            <a:r>
              <a:rPr sz="1600" b="1" spc="-40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D4D4B"/>
                </a:solidFill>
                <a:latin typeface="Verdana"/>
                <a:cs typeface="Verdana"/>
              </a:rPr>
              <a:t>ist</a:t>
            </a:r>
            <a:r>
              <a:rPr sz="160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D4D4B"/>
                </a:solidFill>
                <a:latin typeface="Verdana"/>
                <a:cs typeface="Verdana"/>
              </a:rPr>
              <a:t>eine</a:t>
            </a:r>
            <a:r>
              <a:rPr sz="1600" spc="-5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D4D4B"/>
                </a:solidFill>
                <a:latin typeface="Verdana"/>
                <a:cs typeface="Verdana"/>
              </a:rPr>
              <a:t>vielversprechende </a:t>
            </a:r>
            <a:r>
              <a:rPr sz="1600" dirty="0">
                <a:solidFill>
                  <a:srgbClr val="4D4D4B"/>
                </a:solidFill>
                <a:latin typeface="Verdana"/>
                <a:cs typeface="Verdana"/>
              </a:rPr>
              <a:t>Alternative</a:t>
            </a:r>
            <a:r>
              <a:rPr sz="160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D4D4B"/>
                </a:solidFill>
                <a:latin typeface="Verdana"/>
                <a:cs typeface="Verdana"/>
              </a:rPr>
              <a:t>zu</a:t>
            </a:r>
            <a:r>
              <a:rPr sz="1600" spc="-7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D4D4B"/>
                </a:solidFill>
                <a:latin typeface="Verdana"/>
                <a:cs typeface="Verdana"/>
              </a:rPr>
              <a:t>einer</a:t>
            </a:r>
            <a:r>
              <a:rPr sz="1600" spc="-6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D4D4B"/>
                </a:solidFill>
                <a:latin typeface="Verdana"/>
                <a:cs typeface="Verdana"/>
              </a:rPr>
              <a:t>Antibiotikabehandlung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5915" y="2240279"/>
            <a:ext cx="452628" cy="4754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5915" y="3514344"/>
            <a:ext cx="452628" cy="4754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5915" y="4492752"/>
            <a:ext cx="452628" cy="47548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4235" y="1134313"/>
            <a:ext cx="115004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4D4D4B"/>
                </a:solidFill>
                <a:latin typeface="Verdana"/>
                <a:cs typeface="Verdana"/>
              </a:rPr>
              <a:t>Schnelle</a:t>
            </a:r>
            <a:r>
              <a:rPr sz="2000" b="0" spc="-5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2000" b="0" dirty="0">
                <a:solidFill>
                  <a:srgbClr val="4D4D4B"/>
                </a:solidFill>
                <a:latin typeface="Verdana"/>
                <a:cs typeface="Verdana"/>
              </a:rPr>
              <a:t>und</a:t>
            </a:r>
            <a:r>
              <a:rPr sz="2000" b="0" spc="-4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2000" b="0" dirty="0">
                <a:solidFill>
                  <a:srgbClr val="4D4D4B"/>
                </a:solidFill>
                <a:latin typeface="Verdana"/>
                <a:cs typeface="Verdana"/>
              </a:rPr>
              <a:t>gute</a:t>
            </a:r>
            <a:r>
              <a:rPr sz="2000" b="0" spc="-3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2000" b="0" dirty="0">
                <a:solidFill>
                  <a:srgbClr val="4D4D4B"/>
                </a:solidFill>
                <a:latin typeface="Verdana"/>
                <a:cs typeface="Verdana"/>
              </a:rPr>
              <a:t>Wirkung</a:t>
            </a:r>
            <a:r>
              <a:rPr sz="2000" b="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2000" b="0" dirty="0">
                <a:solidFill>
                  <a:srgbClr val="4D4D4B"/>
                </a:solidFill>
                <a:latin typeface="Verdana"/>
                <a:cs typeface="Verdana"/>
              </a:rPr>
              <a:t>von</a:t>
            </a:r>
            <a:r>
              <a:rPr sz="2000" b="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2000" b="0" spc="-10" dirty="0">
                <a:solidFill>
                  <a:srgbClr val="4D4D4B"/>
                </a:solidFill>
                <a:latin typeface="Verdana"/>
                <a:cs typeface="Verdana"/>
              </a:rPr>
              <a:t>D-</a:t>
            </a:r>
            <a:r>
              <a:rPr sz="2000" b="0" dirty="0">
                <a:solidFill>
                  <a:srgbClr val="4D4D4B"/>
                </a:solidFill>
                <a:latin typeface="Verdana"/>
                <a:cs typeface="Verdana"/>
              </a:rPr>
              <a:t>Mannose</a:t>
            </a:r>
            <a:r>
              <a:rPr sz="2000" b="0" spc="-5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2000" b="0" dirty="0">
                <a:solidFill>
                  <a:srgbClr val="4D4D4B"/>
                </a:solidFill>
                <a:latin typeface="Verdana"/>
                <a:cs typeface="Verdana"/>
              </a:rPr>
              <a:t>bei</a:t>
            </a:r>
            <a:r>
              <a:rPr sz="2000" b="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2000" b="0" spc="-20" dirty="0">
                <a:solidFill>
                  <a:srgbClr val="4D4D4B"/>
                </a:solidFill>
                <a:latin typeface="Verdana"/>
                <a:cs typeface="Verdana"/>
              </a:rPr>
              <a:t>unkomplizierter, </a:t>
            </a:r>
            <a:r>
              <a:rPr sz="2000" b="0" dirty="0">
                <a:solidFill>
                  <a:srgbClr val="4D4D4B"/>
                </a:solidFill>
                <a:latin typeface="Verdana"/>
                <a:cs typeface="Verdana"/>
              </a:rPr>
              <a:t>akuter</a:t>
            </a:r>
            <a:r>
              <a:rPr sz="2000" b="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2000" b="0" spc="-10" dirty="0">
                <a:solidFill>
                  <a:srgbClr val="4D4D4B"/>
                </a:solidFill>
                <a:latin typeface="Verdana"/>
                <a:cs typeface="Verdana"/>
              </a:rPr>
              <a:t>Blasenentzündung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6418" y="1752092"/>
            <a:ext cx="27774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b="1" spc="-60" dirty="0">
                <a:solidFill>
                  <a:srgbClr val="4D4D4B"/>
                </a:solidFill>
                <a:latin typeface="Verdana"/>
                <a:cs typeface="Verdana"/>
              </a:rPr>
              <a:t>D-</a:t>
            </a:r>
            <a:r>
              <a:rPr sz="1400" b="1" spc="-120" dirty="0">
                <a:solidFill>
                  <a:srgbClr val="4D4D4B"/>
                </a:solidFill>
                <a:latin typeface="Verdana"/>
                <a:cs typeface="Verdana"/>
              </a:rPr>
              <a:t>Mannose</a:t>
            </a:r>
            <a:r>
              <a:rPr sz="1400" b="1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D4D4B"/>
                </a:solidFill>
                <a:latin typeface="Verdana"/>
                <a:cs typeface="Verdana"/>
              </a:rPr>
              <a:t>–</a:t>
            </a:r>
            <a:r>
              <a:rPr sz="1400" b="1" spc="1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b="1" spc="-105" dirty="0">
                <a:solidFill>
                  <a:srgbClr val="4D4D4B"/>
                </a:solidFill>
                <a:latin typeface="Verdana"/>
                <a:cs typeface="Verdana"/>
              </a:rPr>
              <a:t>Klinisch</a:t>
            </a:r>
            <a:r>
              <a:rPr sz="1400" b="1" spc="-3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b="1" spc="-25" dirty="0">
                <a:solidFill>
                  <a:srgbClr val="4D4D4B"/>
                </a:solidFill>
                <a:latin typeface="Verdana"/>
                <a:cs typeface="Verdana"/>
              </a:rPr>
              <a:t>belegt</a:t>
            </a:r>
            <a:r>
              <a:rPr sz="1350" b="1" spc="-37" baseline="24691" dirty="0">
                <a:solidFill>
                  <a:srgbClr val="4D4D4B"/>
                </a:solidFill>
                <a:latin typeface="Verdana"/>
                <a:cs typeface="Verdana"/>
              </a:rPr>
              <a:t>*</a:t>
            </a:r>
            <a:r>
              <a:rPr sz="1400" b="1" spc="-25" dirty="0">
                <a:solidFill>
                  <a:srgbClr val="4D4D4B"/>
                </a:solidFill>
                <a:latin typeface="Verdana"/>
                <a:cs typeface="Verdana"/>
              </a:rPr>
              <a:t>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71818" y="2092198"/>
            <a:ext cx="5078730" cy="37134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5120" marR="272415" indent="-312420">
              <a:lnSpc>
                <a:spcPct val="100000"/>
              </a:lnSpc>
              <a:spcBef>
                <a:spcPts val="105"/>
              </a:spcBef>
              <a:buClr>
                <a:srgbClr val="D50092"/>
              </a:buClr>
              <a:buFont typeface="Arial"/>
              <a:buChar char="•"/>
              <a:tabLst>
                <a:tab pos="325120" algn="l"/>
              </a:tabLst>
            </a:pP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Nach</a:t>
            </a:r>
            <a:r>
              <a:rPr sz="1400" spc="-5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einer</a:t>
            </a:r>
            <a:r>
              <a:rPr sz="140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4D4D4B"/>
                </a:solidFill>
                <a:latin typeface="Verdana"/>
                <a:cs typeface="Verdana"/>
              </a:rPr>
              <a:t>7-</a:t>
            </a:r>
            <a:r>
              <a:rPr sz="1400" spc="-35" dirty="0">
                <a:solidFill>
                  <a:srgbClr val="4D4D4B"/>
                </a:solidFill>
                <a:latin typeface="Verdana"/>
                <a:cs typeface="Verdana"/>
              </a:rPr>
              <a:t>Tage-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Behandlung</a:t>
            </a:r>
            <a:r>
              <a:rPr sz="140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von</a:t>
            </a:r>
            <a:r>
              <a:rPr sz="1400" spc="-4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4D4D4B"/>
                </a:solidFill>
                <a:latin typeface="Verdana"/>
                <a:cs typeface="Verdana"/>
              </a:rPr>
              <a:t>akuten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Blasenentzündungen</a:t>
            </a:r>
            <a:r>
              <a:rPr sz="1400" spc="-6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mit</a:t>
            </a:r>
            <a:r>
              <a:rPr sz="1400" spc="-5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Ciprofloxazin</a:t>
            </a:r>
            <a:r>
              <a:rPr sz="1400" spc="-6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4D4D4B"/>
                </a:solidFill>
                <a:latin typeface="Verdana"/>
                <a:cs typeface="Verdana"/>
              </a:rPr>
              <a:t>wurden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308</a:t>
            </a:r>
            <a:r>
              <a:rPr sz="1400" spc="-5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Frauen</a:t>
            </a:r>
            <a:r>
              <a:rPr sz="140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mit</a:t>
            </a:r>
            <a:r>
              <a:rPr sz="140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rezidivierenden</a:t>
            </a:r>
            <a:r>
              <a:rPr sz="1400" spc="-8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4D4D4B"/>
                </a:solidFill>
                <a:latin typeface="Verdana"/>
                <a:cs typeface="Verdana"/>
              </a:rPr>
              <a:t>Harnwegsinfekten eingeschlossen</a:t>
            </a:r>
            <a:endParaRPr sz="1400">
              <a:latin typeface="Verdana"/>
              <a:cs typeface="Verdana"/>
            </a:endParaRPr>
          </a:p>
          <a:p>
            <a:pPr marL="324485" indent="-311785">
              <a:lnSpc>
                <a:spcPct val="100000"/>
              </a:lnSpc>
              <a:spcBef>
                <a:spcPts val="994"/>
              </a:spcBef>
              <a:buClr>
                <a:srgbClr val="D50092"/>
              </a:buClr>
              <a:buFont typeface="Arial"/>
              <a:buChar char="•"/>
              <a:tabLst>
                <a:tab pos="324485" algn="l"/>
              </a:tabLst>
            </a:pP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Während</a:t>
            </a:r>
            <a:r>
              <a:rPr sz="140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6</a:t>
            </a:r>
            <a:r>
              <a:rPr sz="140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Monaten</a:t>
            </a:r>
            <a:r>
              <a:rPr sz="140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wurden</a:t>
            </a:r>
            <a:r>
              <a:rPr sz="140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täglich</a:t>
            </a:r>
            <a:r>
              <a:rPr sz="1400" spc="-6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4D4D4B"/>
                </a:solidFill>
                <a:latin typeface="Verdana"/>
                <a:cs typeface="Verdana"/>
              </a:rPr>
              <a:t>behandelt:</a:t>
            </a:r>
            <a:endParaRPr sz="1400">
              <a:latin typeface="Verdana"/>
              <a:cs typeface="Verdana"/>
            </a:endParaRPr>
          </a:p>
          <a:p>
            <a:pPr marL="682625" lvl="1" indent="-212725">
              <a:lnSpc>
                <a:spcPct val="100000"/>
              </a:lnSpc>
              <a:spcBef>
                <a:spcPts val="335"/>
              </a:spcBef>
              <a:buClr>
                <a:srgbClr val="D50092"/>
              </a:buClr>
              <a:buFont typeface="Arial"/>
              <a:buChar char="•"/>
              <a:tabLst>
                <a:tab pos="682625" algn="l"/>
              </a:tabLst>
            </a:pP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103</a:t>
            </a:r>
            <a:r>
              <a:rPr sz="140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Frauen</a:t>
            </a:r>
            <a:r>
              <a:rPr sz="1400" spc="-3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mit</a:t>
            </a:r>
            <a:r>
              <a:rPr sz="1400" spc="-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2g</a:t>
            </a:r>
            <a:r>
              <a:rPr sz="1400" spc="-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4D4D4B"/>
                </a:solidFill>
                <a:latin typeface="Verdana"/>
                <a:cs typeface="Verdana"/>
              </a:rPr>
              <a:t>D-Mannose</a:t>
            </a:r>
            <a:endParaRPr sz="1400">
              <a:latin typeface="Verdana"/>
              <a:cs typeface="Verdana"/>
            </a:endParaRPr>
          </a:p>
          <a:p>
            <a:pPr marL="682625" marR="788035" lvl="1" indent="-213360">
              <a:lnSpc>
                <a:spcPts val="1510"/>
              </a:lnSpc>
              <a:spcBef>
                <a:spcPts val="530"/>
              </a:spcBef>
              <a:buClr>
                <a:srgbClr val="D50092"/>
              </a:buClr>
              <a:buFont typeface="Arial"/>
              <a:buChar char="•"/>
              <a:tabLst>
                <a:tab pos="682625" algn="l"/>
              </a:tabLst>
            </a:pP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103</a:t>
            </a:r>
            <a:r>
              <a:rPr sz="140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Frauen</a:t>
            </a:r>
            <a:r>
              <a:rPr sz="1400" spc="-3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mit</a:t>
            </a:r>
            <a:r>
              <a:rPr sz="1400" spc="-4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50mg</a:t>
            </a:r>
            <a:r>
              <a:rPr sz="1400" spc="-3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des</a:t>
            </a:r>
            <a:r>
              <a:rPr sz="140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4D4D4B"/>
                </a:solidFill>
                <a:latin typeface="Verdana"/>
                <a:cs typeface="Verdana"/>
              </a:rPr>
              <a:t>Antibiotikums Nitrofurantoin</a:t>
            </a:r>
            <a:endParaRPr sz="1400">
              <a:latin typeface="Verdana"/>
              <a:cs typeface="Verdana"/>
            </a:endParaRPr>
          </a:p>
          <a:p>
            <a:pPr marL="682625" lvl="1" indent="-212725">
              <a:lnSpc>
                <a:spcPct val="100000"/>
              </a:lnSpc>
              <a:spcBef>
                <a:spcPts val="305"/>
              </a:spcBef>
              <a:buClr>
                <a:srgbClr val="D50092"/>
              </a:buClr>
              <a:buFont typeface="Arial"/>
              <a:buChar char="•"/>
              <a:tabLst>
                <a:tab pos="682625" algn="l"/>
              </a:tabLst>
            </a:pP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102</a:t>
            </a:r>
            <a:r>
              <a:rPr sz="1400" spc="-6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Frauen</a:t>
            </a:r>
            <a:r>
              <a:rPr sz="1400" spc="-5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erhielten</a:t>
            </a:r>
            <a:r>
              <a:rPr sz="1400" spc="-6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keine</a:t>
            </a:r>
            <a:r>
              <a:rPr sz="1400" spc="-6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4D4D4B"/>
                </a:solidFill>
                <a:latin typeface="Verdana"/>
                <a:cs typeface="Verdana"/>
              </a:rPr>
              <a:t>Prophylaxe</a:t>
            </a:r>
            <a:endParaRPr sz="1400">
              <a:latin typeface="Verdana"/>
              <a:cs typeface="Verdana"/>
            </a:endParaRPr>
          </a:p>
          <a:p>
            <a:pPr marL="325120" marR="5080" indent="-312420">
              <a:lnSpc>
                <a:spcPct val="100000"/>
              </a:lnSpc>
              <a:spcBef>
                <a:spcPts val="1010"/>
              </a:spcBef>
              <a:buClr>
                <a:srgbClr val="D50092"/>
              </a:buClr>
              <a:buFont typeface="Arial"/>
              <a:buChar char="•"/>
              <a:tabLst>
                <a:tab pos="325120" algn="l"/>
              </a:tabLst>
            </a:pP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Mit</a:t>
            </a:r>
            <a:r>
              <a:rPr sz="140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4D4D4B"/>
                </a:solidFill>
                <a:latin typeface="Verdana"/>
                <a:cs typeface="Verdana"/>
              </a:rPr>
              <a:t>D-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Mannose</a:t>
            </a:r>
            <a:r>
              <a:rPr sz="140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waren</a:t>
            </a:r>
            <a:r>
              <a:rPr sz="1400" spc="-2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nach</a:t>
            </a:r>
            <a:r>
              <a:rPr sz="1400" spc="-3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6</a:t>
            </a:r>
            <a:r>
              <a:rPr sz="1400" spc="-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Monaten</a:t>
            </a:r>
            <a:r>
              <a:rPr sz="140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4D4D4B"/>
                </a:solidFill>
                <a:latin typeface="Verdana"/>
                <a:cs typeface="Verdana"/>
              </a:rPr>
              <a:t>hoch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signifikant</a:t>
            </a:r>
            <a:r>
              <a:rPr sz="1400" spc="-8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mehr</a:t>
            </a:r>
            <a:r>
              <a:rPr sz="1400" spc="-5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Frauen</a:t>
            </a:r>
            <a:r>
              <a:rPr sz="1400" spc="-6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ohne</a:t>
            </a:r>
            <a:r>
              <a:rPr sz="1400" spc="-4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Harnwegsinfekte</a:t>
            </a:r>
            <a:r>
              <a:rPr sz="1400" spc="-7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4D4D4B"/>
                </a:solidFill>
                <a:latin typeface="Verdana"/>
                <a:cs typeface="Verdana"/>
              </a:rPr>
              <a:t>(80%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von</a:t>
            </a:r>
            <a:r>
              <a:rPr sz="1400" spc="-5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103</a:t>
            </a:r>
            <a:r>
              <a:rPr sz="140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Frauen)</a:t>
            </a:r>
            <a:r>
              <a:rPr sz="1400" spc="-6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als</a:t>
            </a:r>
            <a:r>
              <a:rPr sz="140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Frauen</a:t>
            </a:r>
            <a:r>
              <a:rPr sz="1400" spc="-5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ohne</a:t>
            </a:r>
            <a:r>
              <a:rPr sz="140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Prophylaxe</a:t>
            </a:r>
            <a:r>
              <a:rPr sz="1400" spc="-6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4D4D4B"/>
                </a:solidFill>
                <a:latin typeface="Verdana"/>
                <a:cs typeface="Verdana"/>
              </a:rPr>
              <a:t>(40%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von</a:t>
            </a:r>
            <a:r>
              <a:rPr sz="140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102</a:t>
            </a:r>
            <a:r>
              <a:rPr sz="1400" spc="-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4D4D4B"/>
                </a:solidFill>
                <a:latin typeface="Verdana"/>
                <a:cs typeface="Verdana"/>
              </a:rPr>
              <a:t>Frauen)</a:t>
            </a:r>
            <a:endParaRPr sz="1400">
              <a:latin typeface="Verdana"/>
              <a:cs typeface="Verdana"/>
            </a:endParaRPr>
          </a:p>
          <a:p>
            <a:pPr marL="325120" marR="26034" indent="-312420">
              <a:lnSpc>
                <a:spcPct val="100000"/>
              </a:lnSpc>
              <a:spcBef>
                <a:spcPts val="994"/>
              </a:spcBef>
              <a:buClr>
                <a:srgbClr val="D50092"/>
              </a:buClr>
              <a:buFont typeface="Arial"/>
              <a:buChar char="•"/>
              <a:tabLst>
                <a:tab pos="325120" algn="l"/>
              </a:tabLst>
            </a:pPr>
            <a:r>
              <a:rPr sz="1400" spc="-10" dirty="0">
                <a:solidFill>
                  <a:srgbClr val="4D4D4B"/>
                </a:solidFill>
                <a:latin typeface="Verdana"/>
                <a:cs typeface="Verdana"/>
              </a:rPr>
              <a:t>D-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Mannose</a:t>
            </a:r>
            <a:r>
              <a:rPr sz="1400" spc="-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war </a:t>
            </a:r>
            <a:r>
              <a:rPr sz="1400" b="1" spc="-105" dirty="0">
                <a:solidFill>
                  <a:srgbClr val="DA0E73"/>
                </a:solidFill>
                <a:latin typeface="Verdana"/>
                <a:cs typeface="Verdana"/>
              </a:rPr>
              <a:t>gleich</a:t>
            </a:r>
            <a:r>
              <a:rPr sz="1400" b="1" spc="-25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1400" b="1" spc="-130" dirty="0">
                <a:solidFill>
                  <a:srgbClr val="DA0E73"/>
                </a:solidFill>
                <a:latin typeface="Verdana"/>
                <a:cs typeface="Verdana"/>
              </a:rPr>
              <a:t>wirksam</a:t>
            </a:r>
            <a:r>
              <a:rPr sz="1400" b="1" spc="-15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wie</a:t>
            </a:r>
            <a:r>
              <a:rPr sz="1400" spc="-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D4D4B"/>
                </a:solidFill>
                <a:latin typeface="Verdana"/>
                <a:cs typeface="Verdana"/>
              </a:rPr>
              <a:t>das</a:t>
            </a:r>
            <a:r>
              <a:rPr sz="1400" spc="-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4D4D4B"/>
                </a:solidFill>
                <a:latin typeface="Verdana"/>
                <a:cs typeface="Verdana"/>
              </a:rPr>
              <a:t>Antibiotikum Nitrofurantoin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081" y="6442659"/>
            <a:ext cx="87395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*Quelle:</a:t>
            </a:r>
            <a:r>
              <a:rPr sz="800" spc="-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Kranjcec</a:t>
            </a:r>
            <a:r>
              <a:rPr sz="800" spc="-2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B.</a:t>
            </a:r>
            <a:r>
              <a:rPr sz="800" spc="-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et</a:t>
            </a:r>
            <a:r>
              <a:rPr sz="800" spc="-2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al</a:t>
            </a:r>
            <a:r>
              <a:rPr sz="800" spc="-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(2014):</a:t>
            </a:r>
            <a:r>
              <a:rPr sz="800" spc="-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D-mannose</a:t>
            </a:r>
            <a:r>
              <a:rPr sz="800" spc="-2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powder</a:t>
            </a:r>
            <a:r>
              <a:rPr sz="800" spc="-3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for</a:t>
            </a:r>
            <a:r>
              <a:rPr sz="800" spc="-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prophylaxis</a:t>
            </a:r>
            <a:r>
              <a:rPr sz="800" spc="-3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of recurrent</a:t>
            </a:r>
            <a:r>
              <a:rPr sz="800" spc="-3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urinary</a:t>
            </a:r>
            <a:r>
              <a:rPr sz="800" spc="-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tract</a:t>
            </a:r>
            <a:r>
              <a:rPr sz="800" spc="-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Infections</a:t>
            </a:r>
            <a:r>
              <a:rPr sz="800" spc="-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in women:</a:t>
            </a:r>
            <a:r>
              <a:rPr sz="800" spc="-3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800" spc="-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randomized</a:t>
            </a:r>
            <a:r>
              <a:rPr sz="800" spc="-3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clinical</a:t>
            </a:r>
            <a:r>
              <a:rPr sz="800" spc="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trial.</a:t>
            </a:r>
            <a:r>
              <a:rPr sz="800" spc="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World</a:t>
            </a:r>
            <a:r>
              <a:rPr sz="800" spc="-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J.</a:t>
            </a:r>
            <a:r>
              <a:rPr sz="800" spc="-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A6A6A6"/>
                </a:solidFill>
                <a:latin typeface="Verdana"/>
                <a:cs typeface="Verdana"/>
              </a:rPr>
              <a:t>Urol.</a:t>
            </a:r>
            <a:r>
              <a:rPr sz="800" spc="-10" dirty="0">
                <a:solidFill>
                  <a:srgbClr val="A6A6A6"/>
                </a:solidFill>
                <a:latin typeface="Verdana"/>
                <a:cs typeface="Verdana"/>
              </a:rPr>
              <a:t> 32.79–84.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22120" y="1787651"/>
            <a:ext cx="3967479" cy="1572895"/>
            <a:chOff x="1722120" y="1787651"/>
            <a:chExt cx="3967479" cy="1572895"/>
          </a:xfrm>
        </p:grpSpPr>
        <p:sp>
          <p:nvSpPr>
            <p:cNvPr id="6" name="object 6"/>
            <p:cNvSpPr/>
            <p:nvPr/>
          </p:nvSpPr>
          <p:spPr>
            <a:xfrm>
              <a:off x="1741170" y="1806701"/>
              <a:ext cx="3929379" cy="1534795"/>
            </a:xfrm>
            <a:custGeom>
              <a:avLst/>
              <a:gdLst/>
              <a:ahLst/>
              <a:cxnLst/>
              <a:rect l="l" t="t" r="r" b="b"/>
              <a:pathLst>
                <a:path w="3929379" h="1534795">
                  <a:moveTo>
                    <a:pt x="0" y="0"/>
                  </a:moveTo>
                  <a:lnTo>
                    <a:pt x="655319" y="256032"/>
                  </a:lnTo>
                  <a:lnTo>
                    <a:pt x="1310640" y="766572"/>
                  </a:lnTo>
                  <a:lnTo>
                    <a:pt x="1964435" y="1022603"/>
                  </a:lnTo>
                  <a:lnTo>
                    <a:pt x="2619756" y="1278636"/>
                  </a:lnTo>
                  <a:lnTo>
                    <a:pt x="3273552" y="1406652"/>
                  </a:lnTo>
                  <a:lnTo>
                    <a:pt x="3928872" y="1534668"/>
                  </a:lnTo>
                </a:path>
              </a:pathLst>
            </a:custGeom>
            <a:ln w="38100">
              <a:solidFill>
                <a:srgbClr val="A4A4A4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41170" y="1806701"/>
              <a:ext cx="3929379" cy="486409"/>
            </a:xfrm>
            <a:custGeom>
              <a:avLst/>
              <a:gdLst/>
              <a:ahLst/>
              <a:cxnLst/>
              <a:rect l="l" t="t" r="r" b="b"/>
              <a:pathLst>
                <a:path w="3929379" h="486410">
                  <a:moveTo>
                    <a:pt x="0" y="0"/>
                  </a:moveTo>
                  <a:lnTo>
                    <a:pt x="655319" y="102108"/>
                  </a:lnTo>
                  <a:lnTo>
                    <a:pt x="1310640" y="153924"/>
                  </a:lnTo>
                  <a:lnTo>
                    <a:pt x="1964435" y="204215"/>
                  </a:lnTo>
                  <a:lnTo>
                    <a:pt x="2619756" y="358139"/>
                  </a:lnTo>
                  <a:lnTo>
                    <a:pt x="3273552" y="460248"/>
                  </a:lnTo>
                  <a:lnTo>
                    <a:pt x="3928872" y="486156"/>
                  </a:lnTo>
                </a:path>
              </a:pathLst>
            </a:custGeom>
            <a:ln w="38100">
              <a:solidFill>
                <a:srgbClr val="DA0E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41170" y="1806701"/>
              <a:ext cx="3929379" cy="510540"/>
            </a:xfrm>
            <a:custGeom>
              <a:avLst/>
              <a:gdLst/>
              <a:ahLst/>
              <a:cxnLst/>
              <a:rect l="l" t="t" r="r" b="b"/>
              <a:pathLst>
                <a:path w="3929379" h="510539">
                  <a:moveTo>
                    <a:pt x="0" y="0"/>
                  </a:moveTo>
                  <a:lnTo>
                    <a:pt x="655319" y="153924"/>
                  </a:lnTo>
                  <a:lnTo>
                    <a:pt x="1310640" y="256032"/>
                  </a:lnTo>
                  <a:lnTo>
                    <a:pt x="1964435" y="408432"/>
                  </a:lnTo>
                  <a:lnTo>
                    <a:pt x="2619756" y="460248"/>
                  </a:lnTo>
                  <a:lnTo>
                    <a:pt x="3273552" y="510539"/>
                  </a:lnTo>
                  <a:lnTo>
                    <a:pt x="3928872" y="51053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46784" y="4234434"/>
            <a:ext cx="22732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4D4D4B"/>
                </a:solidFill>
                <a:latin typeface="Calibri"/>
                <a:cs typeface="Calibri"/>
              </a:rPr>
              <a:t>0%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2964" y="3722878"/>
            <a:ext cx="3111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4D4D4B"/>
                </a:solidFill>
                <a:latin typeface="Calibri"/>
                <a:cs typeface="Calibri"/>
              </a:rPr>
              <a:t>20%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2964" y="3211448"/>
            <a:ext cx="3111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4D4D4B"/>
                </a:solidFill>
                <a:latin typeface="Calibri"/>
                <a:cs typeface="Calibri"/>
              </a:rPr>
              <a:t>40%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2964" y="2699766"/>
            <a:ext cx="3111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4D4D4B"/>
                </a:solidFill>
                <a:latin typeface="Calibri"/>
                <a:cs typeface="Calibri"/>
              </a:rPr>
              <a:t>60%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2964" y="2188210"/>
            <a:ext cx="3111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4D4D4B"/>
                </a:solidFill>
                <a:latin typeface="Calibri"/>
                <a:cs typeface="Calibri"/>
              </a:rPr>
              <a:t>80%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9449" y="1676780"/>
            <a:ext cx="3949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0" dirty="0">
                <a:solidFill>
                  <a:srgbClr val="4D4D4B"/>
                </a:solidFill>
                <a:latin typeface="Calibri"/>
                <a:cs typeface="Calibri"/>
              </a:rPr>
              <a:t>100%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87195" y="4449317"/>
            <a:ext cx="1092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solidFill>
                  <a:srgbClr val="4D4D4B"/>
                </a:solidFill>
                <a:latin typeface="Calibri"/>
                <a:cs typeface="Calibri"/>
              </a:rPr>
              <a:t>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42133" y="4449317"/>
            <a:ext cx="1092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solidFill>
                  <a:srgbClr val="4D4D4B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96945" y="4449317"/>
            <a:ext cx="1092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solidFill>
                  <a:srgbClr val="4D4D4B"/>
                </a:solidFill>
                <a:latin typeface="Calibri"/>
                <a:cs typeface="Calibri"/>
              </a:rPr>
              <a:t>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84601" y="4373143"/>
            <a:ext cx="631190" cy="57277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79730">
              <a:lnSpc>
                <a:spcPct val="100000"/>
              </a:lnSpc>
              <a:spcBef>
                <a:spcPts val="695"/>
              </a:spcBef>
            </a:pPr>
            <a:r>
              <a:rPr sz="1300" spc="-50" dirty="0">
                <a:solidFill>
                  <a:srgbClr val="4D4D4B"/>
                </a:solidFill>
                <a:latin typeface="Calibri"/>
                <a:cs typeface="Calibri"/>
              </a:rPr>
              <a:t>3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300" spc="-10" dirty="0">
                <a:solidFill>
                  <a:srgbClr val="4D4D4B"/>
                </a:solidFill>
                <a:latin typeface="Verdana"/>
                <a:cs typeface="Verdana"/>
              </a:rPr>
              <a:t>Monate</a:t>
            </a:r>
            <a:endParaRPr sz="1300">
              <a:latin typeface="Verdana"/>
              <a:cs typeface="Verdana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408175" y="1786889"/>
          <a:ext cx="4671060" cy="2557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2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1809"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00" b="1" spc="-25" dirty="0">
                          <a:solidFill>
                            <a:srgbClr val="DA0E73"/>
                          </a:solidFill>
                          <a:latin typeface="Verdana"/>
                          <a:cs typeface="Verdana"/>
                        </a:rPr>
                        <a:t>80%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000" b="1" spc="-25" dirty="0">
                          <a:solidFill>
                            <a:srgbClr val="4D4D4B"/>
                          </a:solidFill>
                          <a:latin typeface="Verdana"/>
                          <a:cs typeface="Verdana"/>
                        </a:rPr>
                        <a:t>40%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0014" algn="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4D4D4B"/>
                          </a:solidFill>
                          <a:latin typeface="Verdana"/>
                          <a:cs typeface="Verdana"/>
                        </a:rPr>
                        <a:t>n=308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4306570" y="4449317"/>
            <a:ext cx="1092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solidFill>
                  <a:srgbClr val="4D4D4B"/>
                </a:solidFill>
                <a:latin typeface="Calibri"/>
                <a:cs typeface="Calibri"/>
              </a:rPr>
              <a:t>4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61382" y="4449317"/>
            <a:ext cx="1092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solidFill>
                  <a:srgbClr val="4D4D4B"/>
                </a:solidFill>
                <a:latin typeface="Calibri"/>
                <a:cs typeface="Calibri"/>
              </a:rPr>
              <a:t>5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16321" y="4449317"/>
            <a:ext cx="1092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solidFill>
                  <a:srgbClr val="4D4D4B"/>
                </a:solidFill>
                <a:latin typeface="Calibri"/>
                <a:cs typeface="Calibri"/>
              </a:rPr>
              <a:t>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68145" y="5235321"/>
            <a:ext cx="386334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6780" marR="30480" indent="-8686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D4D4B"/>
                </a:solidFill>
                <a:latin typeface="Verdana"/>
                <a:cs typeface="Verdana"/>
              </a:rPr>
              <a:t>Prophylaxe</a:t>
            </a:r>
            <a:r>
              <a:rPr sz="1500" b="1" spc="-7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4D4D4B"/>
                </a:solidFill>
                <a:latin typeface="Verdana"/>
                <a:cs typeface="Verdana"/>
              </a:rPr>
              <a:t>bei</a:t>
            </a:r>
            <a:r>
              <a:rPr sz="1500" b="1" spc="-3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500" b="1" spc="-10" dirty="0">
                <a:solidFill>
                  <a:srgbClr val="DA0E73"/>
                </a:solidFill>
                <a:latin typeface="Verdana"/>
                <a:cs typeface="Verdana"/>
              </a:rPr>
              <a:t>wiederauftretenden </a:t>
            </a:r>
            <a:r>
              <a:rPr sz="1500" b="1" spc="-10" dirty="0">
                <a:solidFill>
                  <a:srgbClr val="4D4D4B"/>
                </a:solidFill>
                <a:latin typeface="Verdana"/>
                <a:cs typeface="Verdana"/>
              </a:rPr>
              <a:t>Harnwegsinfekten</a:t>
            </a:r>
            <a:r>
              <a:rPr sz="1500" b="1" spc="-15" baseline="25000" dirty="0">
                <a:solidFill>
                  <a:srgbClr val="4D4D4B"/>
                </a:solidFill>
                <a:latin typeface="Verdana"/>
                <a:cs typeface="Verdana"/>
              </a:rPr>
              <a:t>*</a:t>
            </a:r>
            <a:endParaRPr sz="1500" baseline="250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0847" y="1931972"/>
            <a:ext cx="226060" cy="232600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4D4D4B"/>
                </a:solidFill>
                <a:latin typeface="Verdana"/>
                <a:cs typeface="Verdana"/>
              </a:rPr>
              <a:t>Patientinnen</a:t>
            </a:r>
            <a:r>
              <a:rPr sz="1300" spc="-1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4D4D4B"/>
                </a:solidFill>
                <a:latin typeface="Verdana"/>
                <a:cs typeface="Verdana"/>
              </a:rPr>
              <a:t>ohne</a:t>
            </a:r>
            <a:r>
              <a:rPr sz="1300" spc="-5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4D4D4B"/>
                </a:solidFill>
                <a:latin typeface="Verdana"/>
                <a:cs typeface="Verdana"/>
              </a:rPr>
              <a:t>HWI</a:t>
            </a:r>
            <a:r>
              <a:rPr sz="1300" spc="-5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4D4D4B"/>
                </a:solidFill>
                <a:latin typeface="Verdana"/>
                <a:cs typeface="Verdana"/>
              </a:rPr>
              <a:t>(%)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764235" y="369188"/>
            <a:ext cx="9080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DA0E73"/>
                </a:solidFill>
                <a:latin typeface="Verdana"/>
                <a:cs typeface="Verdana"/>
              </a:rPr>
              <a:t>Ist</a:t>
            </a:r>
            <a:r>
              <a:rPr sz="3200" b="1" spc="-20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DA0E73"/>
                </a:solidFill>
                <a:latin typeface="Verdana"/>
                <a:cs typeface="Verdana"/>
              </a:rPr>
              <a:t>die</a:t>
            </a:r>
            <a:r>
              <a:rPr sz="3200" b="1" spc="-20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DA0E73"/>
                </a:solidFill>
                <a:latin typeface="Verdana"/>
                <a:cs typeface="Verdana"/>
              </a:rPr>
              <a:t>Wirkung</a:t>
            </a:r>
            <a:r>
              <a:rPr sz="3200" b="1" spc="-35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DA0E73"/>
                </a:solidFill>
                <a:latin typeface="Verdana"/>
                <a:cs typeface="Verdana"/>
              </a:rPr>
              <a:t>von</a:t>
            </a:r>
            <a:r>
              <a:rPr sz="3200" b="1" spc="-20" dirty="0">
                <a:solidFill>
                  <a:srgbClr val="DA0E73"/>
                </a:solidFill>
                <a:latin typeface="Verdana"/>
                <a:cs typeface="Verdana"/>
              </a:rPr>
              <a:t> D-</a:t>
            </a:r>
            <a:r>
              <a:rPr sz="3200" b="1" dirty="0">
                <a:solidFill>
                  <a:srgbClr val="DA0E73"/>
                </a:solidFill>
                <a:latin typeface="Verdana"/>
                <a:cs typeface="Verdana"/>
              </a:rPr>
              <a:t>Mannose</a:t>
            </a:r>
            <a:r>
              <a:rPr sz="3200" b="1" spc="-30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3200" b="1" spc="-10" dirty="0">
                <a:solidFill>
                  <a:srgbClr val="DA0E73"/>
                </a:solidFill>
                <a:latin typeface="Verdana"/>
                <a:cs typeface="Verdana"/>
              </a:rPr>
              <a:t>belegt?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3494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Arial"/>
                <a:cs typeface="Arial"/>
              </a:rPr>
              <a:t>Unterscheide...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1963038"/>
            <a:ext cx="2706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</a:tabLst>
            </a:pPr>
            <a:r>
              <a:rPr sz="2800" spc="-10" dirty="0">
                <a:latin typeface="Arial"/>
                <a:cs typeface="Arial"/>
              </a:rPr>
              <a:t>Harnwegsinfekt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7102" y="1963038"/>
            <a:ext cx="4862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Char char="•"/>
              <a:tabLst>
                <a:tab pos="240029" algn="l"/>
              </a:tabLst>
            </a:pPr>
            <a:r>
              <a:rPr sz="2800" spc="-10" dirty="0">
                <a:latin typeface="Arial"/>
                <a:cs typeface="Arial"/>
              </a:rPr>
              <a:t>Asymptomatische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Bakteriurie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9064" y="3069335"/>
            <a:ext cx="5292851" cy="35996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62878" y="1699895"/>
            <a:ext cx="4938395" cy="4154170"/>
            <a:chOff x="6262878" y="1699895"/>
            <a:chExt cx="4938395" cy="4154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1988" y="2546604"/>
              <a:ext cx="3991355" cy="33070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25863" y="2605786"/>
              <a:ext cx="1375155" cy="19438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2878" y="4776724"/>
              <a:ext cx="895603" cy="9811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42653" y="1699895"/>
              <a:ext cx="895603" cy="98107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64235" y="1965452"/>
            <a:ext cx="4100829" cy="23812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8900"/>
              </a:lnSpc>
              <a:spcBef>
                <a:spcPts val="114"/>
              </a:spcBef>
            </a:pPr>
            <a:r>
              <a:rPr sz="1200" b="1" dirty="0">
                <a:solidFill>
                  <a:srgbClr val="DA0E73"/>
                </a:solidFill>
                <a:latin typeface="Verdana"/>
                <a:cs typeface="Verdana"/>
              </a:rPr>
              <a:t>FEMANNOSE®</a:t>
            </a:r>
            <a:r>
              <a:rPr sz="1200" b="1" spc="-40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DA0E73"/>
                </a:solidFill>
                <a:latin typeface="Verdana"/>
                <a:cs typeface="Verdana"/>
              </a:rPr>
              <a:t>N</a:t>
            </a:r>
            <a:r>
              <a:rPr sz="1200" b="1" spc="-35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DA0E73"/>
                </a:solidFill>
                <a:latin typeface="Verdana"/>
                <a:cs typeface="Verdana"/>
              </a:rPr>
              <a:t>mit</a:t>
            </a:r>
            <a:r>
              <a:rPr sz="1200" spc="-40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DA0E73"/>
                </a:solidFill>
                <a:latin typeface="Verdana"/>
                <a:cs typeface="Verdana"/>
              </a:rPr>
              <a:t>dem</a:t>
            </a:r>
            <a:r>
              <a:rPr sz="1200" spc="-45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DA0E73"/>
                </a:solidFill>
                <a:latin typeface="Verdana"/>
                <a:cs typeface="Verdana"/>
              </a:rPr>
              <a:t>natürlichen</a:t>
            </a:r>
            <a:r>
              <a:rPr sz="1200" spc="-15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DA0E73"/>
                </a:solidFill>
                <a:latin typeface="Verdana"/>
                <a:cs typeface="Verdana"/>
              </a:rPr>
              <a:t>Inhaltsstoff </a:t>
            </a:r>
            <a:r>
              <a:rPr sz="1200" spc="-20" dirty="0">
                <a:solidFill>
                  <a:srgbClr val="DA0E73"/>
                </a:solidFill>
                <a:latin typeface="Verdana"/>
                <a:cs typeface="Verdana"/>
              </a:rPr>
              <a:t>D-</a:t>
            </a:r>
            <a:r>
              <a:rPr sz="1200" dirty="0">
                <a:solidFill>
                  <a:srgbClr val="DA0E73"/>
                </a:solidFill>
                <a:latin typeface="Verdana"/>
                <a:cs typeface="Verdana"/>
              </a:rPr>
              <a:t>Mannose</a:t>
            </a:r>
            <a:r>
              <a:rPr sz="1200" spc="-25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DA0E73"/>
                </a:solidFill>
                <a:latin typeface="Verdana"/>
                <a:cs typeface="Verdana"/>
              </a:rPr>
              <a:t>–</a:t>
            </a:r>
            <a:r>
              <a:rPr sz="1200" spc="-40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DA0E73"/>
                </a:solidFill>
                <a:latin typeface="Verdana"/>
                <a:cs typeface="Verdana"/>
              </a:rPr>
              <a:t>zur</a:t>
            </a:r>
            <a:r>
              <a:rPr sz="1200" spc="-45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DA0E73"/>
                </a:solidFill>
                <a:latin typeface="Verdana"/>
                <a:cs typeface="Verdana"/>
              </a:rPr>
              <a:t>Akutbehandlung</a:t>
            </a:r>
            <a:r>
              <a:rPr sz="1200" spc="5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DA0E73"/>
                </a:solidFill>
                <a:latin typeface="Verdana"/>
                <a:cs typeface="Verdana"/>
              </a:rPr>
              <a:t>und</a:t>
            </a:r>
            <a:r>
              <a:rPr sz="1200" spc="-30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DA0E73"/>
                </a:solidFill>
                <a:latin typeface="Verdana"/>
                <a:cs typeface="Verdana"/>
              </a:rPr>
              <a:t>tiefdosiert</a:t>
            </a:r>
            <a:r>
              <a:rPr sz="1200" spc="-40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DA0E73"/>
                </a:solidFill>
                <a:latin typeface="Verdana"/>
                <a:cs typeface="Verdana"/>
              </a:rPr>
              <a:t>zur </a:t>
            </a:r>
            <a:r>
              <a:rPr sz="1200" spc="-10" dirty="0">
                <a:solidFill>
                  <a:srgbClr val="DA0E73"/>
                </a:solidFill>
                <a:latin typeface="Verdana"/>
                <a:cs typeface="Verdana"/>
              </a:rPr>
              <a:t>Vorbeugung</a:t>
            </a:r>
            <a:r>
              <a:rPr sz="1200" spc="-35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DA0E73"/>
                </a:solidFill>
                <a:latin typeface="Verdana"/>
                <a:cs typeface="Verdana"/>
              </a:rPr>
              <a:t>von</a:t>
            </a:r>
            <a:r>
              <a:rPr sz="1200" spc="-50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DA0E73"/>
                </a:solidFill>
                <a:latin typeface="Verdana"/>
                <a:cs typeface="Verdana"/>
              </a:rPr>
              <a:t>unkomplizierten</a:t>
            </a:r>
            <a:r>
              <a:rPr sz="1200" spc="-60" dirty="0">
                <a:solidFill>
                  <a:srgbClr val="DA0E73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DA0E73"/>
                </a:solidFill>
                <a:latin typeface="Verdana"/>
                <a:cs typeface="Verdana"/>
              </a:rPr>
              <a:t>unteren Harnwegsinfektionen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200">
              <a:latin typeface="Verdana"/>
              <a:cs typeface="Verdana"/>
            </a:endParaRPr>
          </a:p>
          <a:p>
            <a:pPr marL="198120" indent="-185420">
              <a:lnSpc>
                <a:spcPct val="100000"/>
              </a:lnSpc>
              <a:buClr>
                <a:srgbClr val="DA0E73"/>
              </a:buClr>
              <a:buFont typeface="Arial"/>
              <a:buChar char="•"/>
              <a:tabLst>
                <a:tab pos="198120" algn="l"/>
              </a:tabLst>
            </a:pPr>
            <a:r>
              <a:rPr sz="1200" b="1" dirty="0">
                <a:solidFill>
                  <a:srgbClr val="4D4D4B"/>
                </a:solidFill>
                <a:latin typeface="Verdana"/>
                <a:cs typeface="Verdana"/>
              </a:rPr>
              <a:t>2g</a:t>
            </a:r>
            <a:r>
              <a:rPr sz="1200" b="1" spc="-1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4D4D4B"/>
                </a:solidFill>
                <a:latin typeface="Verdana"/>
                <a:cs typeface="Verdana"/>
              </a:rPr>
              <a:t>D-Mannose</a:t>
            </a:r>
            <a:endParaRPr sz="1200">
              <a:latin typeface="Verdana"/>
              <a:cs typeface="Verdana"/>
            </a:endParaRPr>
          </a:p>
          <a:p>
            <a:pPr marL="198120" marR="17272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E.</a:t>
            </a:r>
            <a:r>
              <a:rPr sz="1200" spc="-3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coli</a:t>
            </a:r>
            <a:r>
              <a:rPr sz="1200" spc="-4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Bakterien</a:t>
            </a:r>
            <a:r>
              <a:rPr sz="1200" spc="-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werden</a:t>
            </a:r>
            <a:r>
              <a:rPr sz="1200" spc="-3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inaktiviert</a:t>
            </a:r>
            <a:r>
              <a:rPr sz="1200" spc="-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und</a:t>
            </a:r>
            <a:r>
              <a:rPr sz="1200" spc="-1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mit</a:t>
            </a:r>
            <a:r>
              <a:rPr sz="1200" spc="-3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4D4D4B"/>
                </a:solidFill>
                <a:latin typeface="Verdana"/>
                <a:cs typeface="Verdana"/>
              </a:rPr>
              <a:t>dem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Urin </a:t>
            </a:r>
            <a:r>
              <a:rPr sz="1200" spc="-10" dirty="0">
                <a:solidFill>
                  <a:srgbClr val="4D4D4B"/>
                </a:solidFill>
                <a:latin typeface="Verdana"/>
                <a:cs typeface="Verdana"/>
              </a:rPr>
              <a:t>ausgeschwemmt</a:t>
            </a:r>
            <a:endParaRPr sz="1200">
              <a:latin typeface="Verdana"/>
              <a:cs typeface="Verdana"/>
            </a:endParaRPr>
          </a:p>
          <a:p>
            <a:pPr marL="198120" indent="-185420">
              <a:lnSpc>
                <a:spcPct val="100000"/>
              </a:lnSpc>
              <a:spcBef>
                <a:spcPts val="1440"/>
              </a:spcBef>
              <a:buClr>
                <a:srgbClr val="DA0E73"/>
              </a:buClr>
              <a:buFont typeface="Arial"/>
              <a:buChar char="•"/>
              <a:tabLst>
                <a:tab pos="198120" algn="l"/>
              </a:tabLst>
            </a:pP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Glutenfrei,</a:t>
            </a:r>
            <a:r>
              <a:rPr sz="120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D4D4B"/>
                </a:solidFill>
                <a:latin typeface="Verdana"/>
                <a:cs typeface="Verdana"/>
              </a:rPr>
              <a:t>laktosefrei</a:t>
            </a:r>
            <a:endParaRPr sz="1200">
              <a:latin typeface="Verdana"/>
              <a:cs typeface="Verdana"/>
            </a:endParaRPr>
          </a:p>
          <a:p>
            <a:pPr marL="198120" indent="-185420">
              <a:lnSpc>
                <a:spcPct val="100000"/>
              </a:lnSpc>
              <a:buClr>
                <a:srgbClr val="DA0E73"/>
              </a:buClr>
              <a:buFont typeface="Arial"/>
              <a:buChar char="•"/>
              <a:tabLst>
                <a:tab pos="198120" algn="l"/>
              </a:tabLst>
            </a:pPr>
            <a:r>
              <a:rPr sz="1200" spc="-10" dirty="0">
                <a:solidFill>
                  <a:srgbClr val="4D4D4B"/>
                </a:solidFill>
                <a:latin typeface="Verdana"/>
                <a:cs typeface="Verdana"/>
              </a:rPr>
              <a:t>Vegan</a:t>
            </a:r>
            <a:endParaRPr sz="1200">
              <a:latin typeface="Verdana"/>
              <a:cs typeface="Verdana"/>
            </a:endParaRPr>
          </a:p>
          <a:p>
            <a:pPr marL="198120" indent="-185420">
              <a:lnSpc>
                <a:spcPct val="100000"/>
              </a:lnSpc>
              <a:buClr>
                <a:srgbClr val="DA0E73"/>
              </a:buClr>
              <a:buFont typeface="Arial"/>
              <a:buChar char="•"/>
              <a:tabLst>
                <a:tab pos="198120" algn="l"/>
              </a:tabLst>
            </a:pP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Für</a:t>
            </a:r>
            <a:r>
              <a:rPr sz="120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Diabetiker</a:t>
            </a:r>
            <a:r>
              <a:rPr sz="1200" spc="-3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geeignet</a:t>
            </a:r>
            <a:r>
              <a:rPr sz="120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(0.3</a:t>
            </a:r>
            <a:r>
              <a:rPr sz="1200" spc="-3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4D4D4B"/>
                </a:solidFill>
                <a:latin typeface="Verdana"/>
                <a:cs typeface="Verdana"/>
              </a:rPr>
              <a:t>BE)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8180" y="591312"/>
            <a:ext cx="7623175" cy="1268095"/>
          </a:xfrm>
          <a:prstGeom prst="rect">
            <a:avLst/>
          </a:prstGeom>
          <a:solidFill>
            <a:srgbClr val="DA0E73"/>
          </a:solidFill>
        </p:spPr>
        <p:txBody>
          <a:bodyPr vert="horz" wrap="square" lIns="0" tIns="183515" rIns="0" bIns="0" rtlCol="0">
            <a:spAutoFit/>
          </a:bodyPr>
          <a:lstStyle/>
          <a:p>
            <a:pPr marL="2266950" marR="767080" indent="-1495425">
              <a:lnSpc>
                <a:spcPct val="100000"/>
              </a:lnSpc>
              <a:spcBef>
                <a:spcPts val="144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Zur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Akutbehandlung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Vorbeugung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bei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Blasenentzündungen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800" y="5138928"/>
            <a:ext cx="4944110" cy="143002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742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85"/>
              </a:spcBef>
            </a:pPr>
            <a:r>
              <a:rPr sz="1200" b="0" spc="-10" dirty="0">
                <a:solidFill>
                  <a:srgbClr val="4D4D4B"/>
                </a:solidFill>
                <a:latin typeface="Microsoft JhengHei UI Light"/>
                <a:cs typeface="Microsoft JhengHei UI Light"/>
              </a:rPr>
              <a:t>PRODUKTNUTZEN</a:t>
            </a:r>
            <a:endParaRPr sz="1200">
              <a:latin typeface="Microsoft JhengHei UI Light"/>
              <a:cs typeface="Microsoft JhengHei UI Light"/>
            </a:endParaRPr>
          </a:p>
          <a:p>
            <a:pPr marL="276860" marR="723265" indent="-186055">
              <a:lnSpc>
                <a:spcPct val="100000"/>
              </a:lnSpc>
              <a:spcBef>
                <a:spcPts val="35"/>
              </a:spcBef>
              <a:buClr>
                <a:srgbClr val="DA0E73"/>
              </a:buClr>
              <a:buFont typeface="Arial"/>
              <a:buChar char="•"/>
              <a:tabLst>
                <a:tab pos="276860" algn="l"/>
              </a:tabLst>
            </a:pP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Schneller</a:t>
            </a:r>
            <a:r>
              <a:rPr sz="1200" spc="-3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Wirkeintritt:</a:t>
            </a:r>
            <a:r>
              <a:rPr sz="1200" spc="-1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bereits</a:t>
            </a:r>
            <a:r>
              <a:rPr sz="120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nach</a:t>
            </a:r>
            <a:r>
              <a:rPr sz="1200" spc="-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einer</a:t>
            </a:r>
            <a:r>
              <a:rPr sz="120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D4D4B"/>
                </a:solidFill>
                <a:latin typeface="Verdana"/>
                <a:cs typeface="Verdana"/>
              </a:rPr>
              <a:t>Einnahme möglich</a:t>
            </a:r>
            <a:endParaRPr sz="1200">
              <a:latin typeface="Verdana"/>
              <a:cs typeface="Verdana"/>
            </a:endParaRPr>
          </a:p>
          <a:p>
            <a:pPr marL="276860" indent="-186055">
              <a:lnSpc>
                <a:spcPct val="100000"/>
              </a:lnSpc>
              <a:buClr>
                <a:srgbClr val="DA0E73"/>
              </a:buClr>
              <a:buFont typeface="Arial"/>
              <a:buChar char="•"/>
              <a:tabLst>
                <a:tab pos="276860" algn="l"/>
              </a:tabLst>
            </a:pP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Für</a:t>
            </a:r>
            <a:r>
              <a:rPr sz="1200" spc="-3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Erwachsene</a:t>
            </a:r>
            <a:r>
              <a:rPr sz="1200" spc="-3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und</a:t>
            </a:r>
            <a:r>
              <a:rPr sz="1200" spc="-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Jugendliche</a:t>
            </a:r>
            <a:r>
              <a:rPr sz="1200" spc="-1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ab</a:t>
            </a:r>
            <a:r>
              <a:rPr sz="1200" spc="-2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14</a:t>
            </a:r>
            <a:r>
              <a:rPr sz="1200" spc="-5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D4D4B"/>
                </a:solidFill>
                <a:latin typeface="Verdana"/>
                <a:cs typeface="Verdana"/>
              </a:rPr>
              <a:t>Jahren</a:t>
            </a:r>
            <a:endParaRPr sz="1200">
              <a:latin typeface="Verdana"/>
              <a:cs typeface="Verdana"/>
            </a:endParaRPr>
          </a:p>
          <a:p>
            <a:pPr marL="276860" indent="-186055">
              <a:lnSpc>
                <a:spcPct val="100000"/>
              </a:lnSpc>
              <a:buClr>
                <a:srgbClr val="DA0E73"/>
              </a:buClr>
              <a:buFont typeface="Arial"/>
              <a:buChar char="•"/>
              <a:tabLst>
                <a:tab pos="276860" algn="l"/>
              </a:tabLst>
            </a:pP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Ohne</a:t>
            </a:r>
            <a:r>
              <a:rPr sz="1200" spc="-5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Nebenwirkungen</a:t>
            </a:r>
            <a:r>
              <a:rPr sz="1200" spc="-4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oder</a:t>
            </a:r>
            <a:r>
              <a:rPr sz="1200" spc="-6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Interaktionen</a:t>
            </a:r>
            <a:r>
              <a:rPr sz="120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4D4D4B"/>
                </a:solidFill>
                <a:latin typeface="Verdana"/>
                <a:cs typeface="Verdana"/>
              </a:rPr>
              <a:t>mit</a:t>
            </a:r>
            <a:endParaRPr sz="1200">
              <a:latin typeface="Verdana"/>
              <a:cs typeface="Verdana"/>
            </a:endParaRPr>
          </a:p>
          <a:p>
            <a:pPr marL="27686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4D4D4B"/>
                </a:solidFill>
                <a:latin typeface="Verdana"/>
                <a:cs typeface="Verdana"/>
              </a:rPr>
              <a:t>Medikamenten</a:t>
            </a:r>
            <a:endParaRPr sz="1200">
              <a:latin typeface="Verdana"/>
              <a:cs typeface="Verdana"/>
            </a:endParaRPr>
          </a:p>
          <a:p>
            <a:pPr marL="276860" indent="-186055">
              <a:lnSpc>
                <a:spcPct val="100000"/>
              </a:lnSpc>
              <a:buClr>
                <a:srgbClr val="DA0E73"/>
              </a:buClr>
              <a:buFont typeface="Arial"/>
              <a:buChar char="•"/>
              <a:tabLst>
                <a:tab pos="276860" algn="l"/>
              </a:tabLst>
            </a:pP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Dauerhafte</a:t>
            </a:r>
            <a:r>
              <a:rPr sz="120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Anwendung</a:t>
            </a:r>
            <a:r>
              <a:rPr sz="120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D4D4B"/>
                </a:solidFill>
                <a:latin typeface="Verdana"/>
                <a:cs typeface="Verdana"/>
              </a:rPr>
              <a:t>für</a:t>
            </a:r>
            <a:r>
              <a:rPr sz="1200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D4D4B"/>
                </a:solidFill>
                <a:latin typeface="Verdana"/>
                <a:cs typeface="Verdana"/>
              </a:rPr>
              <a:t>Prävention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235" y="6485635"/>
            <a:ext cx="28232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indent="-185420">
              <a:lnSpc>
                <a:spcPct val="100000"/>
              </a:lnSpc>
              <a:spcBef>
                <a:spcPts val="100"/>
              </a:spcBef>
              <a:buClr>
                <a:srgbClr val="DA0E73"/>
              </a:buClr>
              <a:buFont typeface="Arial"/>
              <a:buChar char="•"/>
              <a:tabLst>
                <a:tab pos="198120" algn="l"/>
              </a:tabLst>
            </a:pPr>
            <a:r>
              <a:rPr sz="1200" b="1" dirty="0">
                <a:solidFill>
                  <a:srgbClr val="4D4D4B"/>
                </a:solidFill>
                <a:latin typeface="Verdana"/>
                <a:cs typeface="Verdana"/>
              </a:rPr>
              <a:t>Keine</a:t>
            </a:r>
            <a:r>
              <a:rPr sz="1200" b="1" spc="-30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4D4D4B"/>
                </a:solidFill>
                <a:latin typeface="Verdana"/>
                <a:cs typeface="Verdana"/>
              </a:rPr>
              <a:t>Störung</a:t>
            </a:r>
            <a:r>
              <a:rPr sz="1200" b="1" spc="-5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4D4D4B"/>
                </a:solidFill>
                <a:latin typeface="Verdana"/>
                <a:cs typeface="Verdana"/>
              </a:rPr>
              <a:t>des</a:t>
            </a:r>
            <a:r>
              <a:rPr sz="1200" b="1" spc="-45" dirty="0">
                <a:solidFill>
                  <a:srgbClr val="4D4D4B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4D4D4B"/>
                </a:solidFill>
                <a:latin typeface="Verdana"/>
                <a:cs typeface="Verdana"/>
              </a:rPr>
              <a:t>Mikrobioms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43007" y="5481624"/>
            <a:ext cx="8077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4D4D4B"/>
                </a:solidFill>
                <a:latin typeface="Verdana"/>
                <a:cs typeface="Verdana"/>
              </a:rPr>
              <a:t>Medizinprodukt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Dosierung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6113145" cy="360552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Akute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Zystitis:</a:t>
            </a:r>
            <a:endParaRPr sz="2800">
              <a:latin typeface="Calibri"/>
              <a:cs typeface="Calibri"/>
            </a:endParaRPr>
          </a:p>
          <a:p>
            <a:pPr marL="12700" marR="3173095">
              <a:lnSpc>
                <a:spcPct val="119600"/>
              </a:lnSpc>
              <a:spcBef>
                <a:spcPts val="15"/>
              </a:spcBef>
            </a:pPr>
            <a:r>
              <a:rPr sz="2800" spc="-20" dirty="0">
                <a:latin typeface="Calibri"/>
                <a:cs typeface="Calibri"/>
              </a:rPr>
              <a:t>1.-</a:t>
            </a:r>
            <a:r>
              <a:rPr sz="2800" dirty="0">
                <a:latin typeface="Calibri"/>
                <a:cs typeface="Calibri"/>
              </a:rPr>
              <a:t>3.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Tag: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3x1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Beutel </a:t>
            </a:r>
            <a:r>
              <a:rPr sz="2800" spc="-20" dirty="0">
                <a:latin typeface="Calibri"/>
                <a:cs typeface="Calibri"/>
              </a:rPr>
              <a:t>4.-</a:t>
            </a:r>
            <a:r>
              <a:rPr sz="2800" dirty="0">
                <a:latin typeface="Calibri"/>
                <a:cs typeface="Calibri"/>
              </a:rPr>
              <a:t>5.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Tag: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2x1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Beutel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80"/>
              </a:spcBef>
            </a:pP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Prophylaxe: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dirty="0">
                <a:latin typeface="Calibri"/>
                <a:cs typeface="Calibri"/>
              </a:rPr>
              <a:t>Abends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Beutel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vor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dem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Schlafengehen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1805" y="428330"/>
            <a:ext cx="8668142" cy="25528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8151" y="4245864"/>
            <a:ext cx="7568183" cy="13670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663555" y="4429811"/>
            <a:ext cx="83820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b="1" spc="-50" dirty="0">
                <a:latin typeface="Calibri"/>
                <a:cs typeface="Calibri"/>
              </a:rPr>
              <a:t>?</a:t>
            </a:r>
            <a:endParaRPr sz="13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Kritikpunkte….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9912985" cy="14344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Einschlusskriterium: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«clinically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suspected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urinary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tract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infection»….</a:t>
            </a:r>
            <a:endParaRPr sz="2800">
              <a:latin typeface="Calibri"/>
              <a:cs typeface="Calibri"/>
            </a:endParaRPr>
          </a:p>
          <a:p>
            <a:pPr marL="240029" marR="2148840" indent="-227965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Keine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mikrobiologische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Bestätigung,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kein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Ausschluss 	Vaginalinfektion!!!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5955" y="2712720"/>
            <a:ext cx="3860292" cy="35783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117085" y="4969255"/>
            <a:ext cx="427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HWI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1260" y="3451301"/>
            <a:ext cx="2333625" cy="77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3284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Bladder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Pain</a:t>
            </a:r>
            <a:endParaRPr sz="1800">
              <a:latin typeface="Calibri"/>
              <a:cs typeface="Calibri"/>
            </a:endParaRPr>
          </a:p>
          <a:p>
            <a:pPr marR="1131570" algn="ctr">
              <a:lnSpc>
                <a:spcPts val="188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Syndrome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ts val="188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OAB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Compliance</a:t>
            </a:r>
            <a:r>
              <a:rPr spc="-25" dirty="0"/>
              <a:t> </a:t>
            </a:r>
            <a:r>
              <a:rPr dirty="0"/>
              <a:t>bei</a:t>
            </a:r>
            <a:r>
              <a:rPr spc="-15" dirty="0"/>
              <a:t> </a:t>
            </a:r>
            <a:r>
              <a:rPr dirty="0"/>
              <a:t>der </a:t>
            </a:r>
            <a:r>
              <a:rPr spc="-10" dirty="0"/>
              <a:t>Einnahme?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99388" y="1917992"/>
            <a:ext cx="7185659" cy="2876550"/>
            <a:chOff x="1199388" y="1917992"/>
            <a:chExt cx="7185659" cy="2876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3110" y="1917992"/>
              <a:ext cx="5888735" cy="25688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05484" y="3624072"/>
              <a:ext cx="7173595" cy="1164590"/>
            </a:xfrm>
            <a:custGeom>
              <a:avLst/>
              <a:gdLst/>
              <a:ahLst/>
              <a:cxnLst/>
              <a:rect l="l" t="t" r="r" b="b"/>
              <a:pathLst>
                <a:path w="7173595" h="1164589">
                  <a:moveTo>
                    <a:pt x="0" y="582167"/>
                  </a:moveTo>
                  <a:lnTo>
                    <a:pt x="12827" y="532575"/>
                  </a:lnTo>
                  <a:lnTo>
                    <a:pt x="38888" y="496130"/>
                  </a:lnTo>
                  <a:lnTo>
                    <a:pt x="78555" y="460405"/>
                  </a:lnTo>
                  <a:lnTo>
                    <a:pt x="112343" y="437023"/>
                  </a:lnTo>
                  <a:lnTo>
                    <a:pt x="151854" y="414015"/>
                  </a:lnTo>
                  <a:lnTo>
                    <a:pt x="196961" y="391400"/>
                  </a:lnTo>
                  <a:lnTo>
                    <a:pt x="247532" y="369199"/>
                  </a:lnTo>
                  <a:lnTo>
                    <a:pt x="303438" y="347435"/>
                  </a:lnTo>
                  <a:lnTo>
                    <a:pt x="364551" y="326127"/>
                  </a:lnTo>
                  <a:lnTo>
                    <a:pt x="430741" y="305296"/>
                  </a:lnTo>
                  <a:lnTo>
                    <a:pt x="501878" y="284965"/>
                  </a:lnTo>
                  <a:lnTo>
                    <a:pt x="539261" y="274992"/>
                  </a:lnTo>
                  <a:lnTo>
                    <a:pt x="577833" y="265153"/>
                  </a:lnTo>
                  <a:lnTo>
                    <a:pt x="617576" y="255448"/>
                  </a:lnTo>
                  <a:lnTo>
                    <a:pt x="658476" y="245881"/>
                  </a:lnTo>
                  <a:lnTo>
                    <a:pt x="700516" y="236455"/>
                  </a:lnTo>
                  <a:lnTo>
                    <a:pt x="743679" y="227171"/>
                  </a:lnTo>
                  <a:lnTo>
                    <a:pt x="787950" y="218034"/>
                  </a:lnTo>
                  <a:lnTo>
                    <a:pt x="833312" y="209044"/>
                  </a:lnTo>
                  <a:lnTo>
                    <a:pt x="879749" y="200206"/>
                  </a:lnTo>
                  <a:lnTo>
                    <a:pt x="927245" y="191521"/>
                  </a:lnTo>
                  <a:lnTo>
                    <a:pt x="975784" y="182992"/>
                  </a:lnTo>
                  <a:lnTo>
                    <a:pt x="1025349" y="174622"/>
                  </a:lnTo>
                  <a:lnTo>
                    <a:pt x="1075925" y="166413"/>
                  </a:lnTo>
                  <a:lnTo>
                    <a:pt x="1127495" y="158368"/>
                  </a:lnTo>
                  <a:lnTo>
                    <a:pt x="1180043" y="150490"/>
                  </a:lnTo>
                  <a:lnTo>
                    <a:pt x="1233553" y="142781"/>
                  </a:lnTo>
                  <a:lnTo>
                    <a:pt x="1288009" y="135245"/>
                  </a:lnTo>
                  <a:lnTo>
                    <a:pt x="1343394" y="127882"/>
                  </a:lnTo>
                  <a:lnTo>
                    <a:pt x="1399693" y="120697"/>
                  </a:lnTo>
                  <a:lnTo>
                    <a:pt x="1456889" y="113691"/>
                  </a:lnTo>
                  <a:lnTo>
                    <a:pt x="1514966" y="106868"/>
                  </a:lnTo>
                  <a:lnTo>
                    <a:pt x="1573908" y="100230"/>
                  </a:lnTo>
                  <a:lnTo>
                    <a:pt x="1633698" y="93780"/>
                  </a:lnTo>
                  <a:lnTo>
                    <a:pt x="1694321" y="87520"/>
                  </a:lnTo>
                  <a:lnTo>
                    <a:pt x="1755761" y="81452"/>
                  </a:lnTo>
                  <a:lnTo>
                    <a:pt x="1818000" y="75581"/>
                  </a:lnTo>
                  <a:lnTo>
                    <a:pt x="1881024" y="69907"/>
                  </a:lnTo>
                  <a:lnTo>
                    <a:pt x="1944815" y="64434"/>
                  </a:lnTo>
                  <a:lnTo>
                    <a:pt x="2009358" y="59164"/>
                  </a:lnTo>
                  <a:lnTo>
                    <a:pt x="2074636" y="54101"/>
                  </a:lnTo>
                  <a:lnTo>
                    <a:pt x="2140634" y="49246"/>
                  </a:lnTo>
                  <a:lnTo>
                    <a:pt x="2207335" y="44602"/>
                  </a:lnTo>
                  <a:lnTo>
                    <a:pt x="2274723" y="40173"/>
                  </a:lnTo>
                  <a:lnTo>
                    <a:pt x="2342781" y="35959"/>
                  </a:lnTo>
                  <a:lnTo>
                    <a:pt x="2411495" y="31965"/>
                  </a:lnTo>
                  <a:lnTo>
                    <a:pt x="2480846" y="28193"/>
                  </a:lnTo>
                  <a:lnTo>
                    <a:pt x="2550820" y="24645"/>
                  </a:lnTo>
                  <a:lnTo>
                    <a:pt x="2621400" y="21323"/>
                  </a:lnTo>
                  <a:lnTo>
                    <a:pt x="2692570" y="18232"/>
                  </a:lnTo>
                  <a:lnTo>
                    <a:pt x="2764313" y="15373"/>
                  </a:lnTo>
                  <a:lnTo>
                    <a:pt x="2836614" y="12748"/>
                  </a:lnTo>
                  <a:lnTo>
                    <a:pt x="2909457" y="10362"/>
                  </a:lnTo>
                  <a:lnTo>
                    <a:pt x="2982825" y="8215"/>
                  </a:lnTo>
                  <a:lnTo>
                    <a:pt x="3056702" y="6311"/>
                  </a:lnTo>
                  <a:lnTo>
                    <a:pt x="3131071" y="4652"/>
                  </a:lnTo>
                  <a:lnTo>
                    <a:pt x="3205918" y="3241"/>
                  </a:lnTo>
                  <a:lnTo>
                    <a:pt x="3281224" y="2081"/>
                  </a:lnTo>
                  <a:lnTo>
                    <a:pt x="3356976" y="1174"/>
                  </a:lnTo>
                  <a:lnTo>
                    <a:pt x="3433155" y="523"/>
                  </a:lnTo>
                  <a:lnTo>
                    <a:pt x="3509746" y="131"/>
                  </a:lnTo>
                  <a:lnTo>
                    <a:pt x="3586733" y="0"/>
                  </a:lnTo>
                  <a:lnTo>
                    <a:pt x="3663721" y="131"/>
                  </a:lnTo>
                  <a:lnTo>
                    <a:pt x="3740312" y="523"/>
                  </a:lnTo>
                  <a:lnTo>
                    <a:pt x="3816491" y="1174"/>
                  </a:lnTo>
                  <a:lnTo>
                    <a:pt x="3892243" y="2081"/>
                  </a:lnTo>
                  <a:lnTo>
                    <a:pt x="3967549" y="3241"/>
                  </a:lnTo>
                  <a:lnTo>
                    <a:pt x="4042396" y="4652"/>
                  </a:lnTo>
                  <a:lnTo>
                    <a:pt x="4116765" y="6311"/>
                  </a:lnTo>
                  <a:lnTo>
                    <a:pt x="4190642" y="8215"/>
                  </a:lnTo>
                  <a:lnTo>
                    <a:pt x="4264010" y="10362"/>
                  </a:lnTo>
                  <a:lnTo>
                    <a:pt x="4336853" y="12748"/>
                  </a:lnTo>
                  <a:lnTo>
                    <a:pt x="4409154" y="15373"/>
                  </a:lnTo>
                  <a:lnTo>
                    <a:pt x="4480897" y="18232"/>
                  </a:lnTo>
                  <a:lnTo>
                    <a:pt x="4552067" y="21323"/>
                  </a:lnTo>
                  <a:lnTo>
                    <a:pt x="4622647" y="24645"/>
                  </a:lnTo>
                  <a:lnTo>
                    <a:pt x="4692621" y="28193"/>
                  </a:lnTo>
                  <a:lnTo>
                    <a:pt x="4761972" y="31965"/>
                  </a:lnTo>
                  <a:lnTo>
                    <a:pt x="4830686" y="35959"/>
                  </a:lnTo>
                  <a:lnTo>
                    <a:pt x="4898744" y="40173"/>
                  </a:lnTo>
                  <a:lnTo>
                    <a:pt x="4966132" y="44602"/>
                  </a:lnTo>
                  <a:lnTo>
                    <a:pt x="5032833" y="49246"/>
                  </a:lnTo>
                  <a:lnTo>
                    <a:pt x="5098831" y="54101"/>
                  </a:lnTo>
                  <a:lnTo>
                    <a:pt x="5164109" y="59164"/>
                  </a:lnTo>
                  <a:lnTo>
                    <a:pt x="5228652" y="64434"/>
                  </a:lnTo>
                  <a:lnTo>
                    <a:pt x="5292443" y="69907"/>
                  </a:lnTo>
                  <a:lnTo>
                    <a:pt x="5355467" y="75581"/>
                  </a:lnTo>
                  <a:lnTo>
                    <a:pt x="5417706" y="81452"/>
                  </a:lnTo>
                  <a:lnTo>
                    <a:pt x="5479146" y="87520"/>
                  </a:lnTo>
                  <a:lnTo>
                    <a:pt x="5539769" y="93780"/>
                  </a:lnTo>
                  <a:lnTo>
                    <a:pt x="5599559" y="100230"/>
                  </a:lnTo>
                  <a:lnTo>
                    <a:pt x="5658501" y="106868"/>
                  </a:lnTo>
                  <a:lnTo>
                    <a:pt x="5716578" y="113691"/>
                  </a:lnTo>
                  <a:lnTo>
                    <a:pt x="5773774" y="120697"/>
                  </a:lnTo>
                  <a:lnTo>
                    <a:pt x="5830073" y="127882"/>
                  </a:lnTo>
                  <a:lnTo>
                    <a:pt x="5885458" y="135245"/>
                  </a:lnTo>
                  <a:lnTo>
                    <a:pt x="5939914" y="142781"/>
                  </a:lnTo>
                  <a:lnTo>
                    <a:pt x="5993424" y="150490"/>
                  </a:lnTo>
                  <a:lnTo>
                    <a:pt x="6045972" y="158368"/>
                  </a:lnTo>
                  <a:lnTo>
                    <a:pt x="6097542" y="166413"/>
                  </a:lnTo>
                  <a:lnTo>
                    <a:pt x="6148118" y="174622"/>
                  </a:lnTo>
                  <a:lnTo>
                    <a:pt x="6197683" y="182992"/>
                  </a:lnTo>
                  <a:lnTo>
                    <a:pt x="6246222" y="191521"/>
                  </a:lnTo>
                  <a:lnTo>
                    <a:pt x="6293718" y="200206"/>
                  </a:lnTo>
                  <a:lnTo>
                    <a:pt x="6340155" y="209044"/>
                  </a:lnTo>
                  <a:lnTo>
                    <a:pt x="6385517" y="218034"/>
                  </a:lnTo>
                  <a:lnTo>
                    <a:pt x="6429788" y="227171"/>
                  </a:lnTo>
                  <a:lnTo>
                    <a:pt x="6472951" y="236455"/>
                  </a:lnTo>
                  <a:lnTo>
                    <a:pt x="6514991" y="245881"/>
                  </a:lnTo>
                  <a:lnTo>
                    <a:pt x="6555891" y="255448"/>
                  </a:lnTo>
                  <a:lnTo>
                    <a:pt x="6595634" y="265153"/>
                  </a:lnTo>
                  <a:lnTo>
                    <a:pt x="6634206" y="274992"/>
                  </a:lnTo>
                  <a:lnTo>
                    <a:pt x="6671589" y="284965"/>
                  </a:lnTo>
                  <a:lnTo>
                    <a:pt x="6742726" y="305296"/>
                  </a:lnTo>
                  <a:lnTo>
                    <a:pt x="6808916" y="326127"/>
                  </a:lnTo>
                  <a:lnTo>
                    <a:pt x="6870029" y="347435"/>
                  </a:lnTo>
                  <a:lnTo>
                    <a:pt x="6925935" y="369199"/>
                  </a:lnTo>
                  <a:lnTo>
                    <a:pt x="6976506" y="391400"/>
                  </a:lnTo>
                  <a:lnTo>
                    <a:pt x="7021613" y="414015"/>
                  </a:lnTo>
                  <a:lnTo>
                    <a:pt x="7061124" y="437023"/>
                  </a:lnTo>
                  <a:lnTo>
                    <a:pt x="7094912" y="460405"/>
                  </a:lnTo>
                  <a:lnTo>
                    <a:pt x="7134579" y="496130"/>
                  </a:lnTo>
                  <a:lnTo>
                    <a:pt x="7160640" y="532575"/>
                  </a:lnTo>
                  <a:lnTo>
                    <a:pt x="7172658" y="569670"/>
                  </a:lnTo>
                  <a:lnTo>
                    <a:pt x="7173468" y="582167"/>
                  </a:lnTo>
                  <a:lnTo>
                    <a:pt x="7172658" y="594665"/>
                  </a:lnTo>
                  <a:lnTo>
                    <a:pt x="7160640" y="631760"/>
                  </a:lnTo>
                  <a:lnTo>
                    <a:pt x="7134579" y="668205"/>
                  </a:lnTo>
                  <a:lnTo>
                    <a:pt x="7094912" y="703930"/>
                  </a:lnTo>
                  <a:lnTo>
                    <a:pt x="7061124" y="727312"/>
                  </a:lnTo>
                  <a:lnTo>
                    <a:pt x="7021613" y="750320"/>
                  </a:lnTo>
                  <a:lnTo>
                    <a:pt x="6976506" y="772935"/>
                  </a:lnTo>
                  <a:lnTo>
                    <a:pt x="6925935" y="795136"/>
                  </a:lnTo>
                  <a:lnTo>
                    <a:pt x="6870029" y="816900"/>
                  </a:lnTo>
                  <a:lnTo>
                    <a:pt x="6808916" y="838208"/>
                  </a:lnTo>
                  <a:lnTo>
                    <a:pt x="6742726" y="859039"/>
                  </a:lnTo>
                  <a:lnTo>
                    <a:pt x="6671589" y="879370"/>
                  </a:lnTo>
                  <a:lnTo>
                    <a:pt x="6634206" y="889343"/>
                  </a:lnTo>
                  <a:lnTo>
                    <a:pt x="6595634" y="899182"/>
                  </a:lnTo>
                  <a:lnTo>
                    <a:pt x="6555891" y="908887"/>
                  </a:lnTo>
                  <a:lnTo>
                    <a:pt x="6514991" y="918454"/>
                  </a:lnTo>
                  <a:lnTo>
                    <a:pt x="6472951" y="927880"/>
                  </a:lnTo>
                  <a:lnTo>
                    <a:pt x="6429788" y="937164"/>
                  </a:lnTo>
                  <a:lnTo>
                    <a:pt x="6385517" y="946301"/>
                  </a:lnTo>
                  <a:lnTo>
                    <a:pt x="6340155" y="955291"/>
                  </a:lnTo>
                  <a:lnTo>
                    <a:pt x="6293718" y="964129"/>
                  </a:lnTo>
                  <a:lnTo>
                    <a:pt x="6246222" y="972814"/>
                  </a:lnTo>
                  <a:lnTo>
                    <a:pt x="6197683" y="981343"/>
                  </a:lnTo>
                  <a:lnTo>
                    <a:pt x="6148118" y="989713"/>
                  </a:lnTo>
                  <a:lnTo>
                    <a:pt x="6097542" y="997922"/>
                  </a:lnTo>
                  <a:lnTo>
                    <a:pt x="6045972" y="1005967"/>
                  </a:lnTo>
                  <a:lnTo>
                    <a:pt x="5993424" y="1013845"/>
                  </a:lnTo>
                  <a:lnTo>
                    <a:pt x="5939914" y="1021554"/>
                  </a:lnTo>
                  <a:lnTo>
                    <a:pt x="5885458" y="1029090"/>
                  </a:lnTo>
                  <a:lnTo>
                    <a:pt x="5830073" y="1036453"/>
                  </a:lnTo>
                  <a:lnTo>
                    <a:pt x="5773774" y="1043638"/>
                  </a:lnTo>
                  <a:lnTo>
                    <a:pt x="5716578" y="1050644"/>
                  </a:lnTo>
                  <a:lnTo>
                    <a:pt x="5658501" y="1057467"/>
                  </a:lnTo>
                  <a:lnTo>
                    <a:pt x="5599559" y="1064105"/>
                  </a:lnTo>
                  <a:lnTo>
                    <a:pt x="5539769" y="1070555"/>
                  </a:lnTo>
                  <a:lnTo>
                    <a:pt x="5479146" y="1076815"/>
                  </a:lnTo>
                  <a:lnTo>
                    <a:pt x="5417706" y="1082883"/>
                  </a:lnTo>
                  <a:lnTo>
                    <a:pt x="5355467" y="1088754"/>
                  </a:lnTo>
                  <a:lnTo>
                    <a:pt x="5292443" y="1094428"/>
                  </a:lnTo>
                  <a:lnTo>
                    <a:pt x="5228652" y="1099901"/>
                  </a:lnTo>
                  <a:lnTo>
                    <a:pt x="5164109" y="1105171"/>
                  </a:lnTo>
                  <a:lnTo>
                    <a:pt x="5098831" y="1110234"/>
                  </a:lnTo>
                  <a:lnTo>
                    <a:pt x="5032833" y="1115089"/>
                  </a:lnTo>
                  <a:lnTo>
                    <a:pt x="4966132" y="1119733"/>
                  </a:lnTo>
                  <a:lnTo>
                    <a:pt x="4898744" y="1124162"/>
                  </a:lnTo>
                  <a:lnTo>
                    <a:pt x="4830686" y="1128376"/>
                  </a:lnTo>
                  <a:lnTo>
                    <a:pt x="4761972" y="1132370"/>
                  </a:lnTo>
                  <a:lnTo>
                    <a:pt x="4692621" y="1136142"/>
                  </a:lnTo>
                  <a:lnTo>
                    <a:pt x="4622647" y="1139690"/>
                  </a:lnTo>
                  <a:lnTo>
                    <a:pt x="4552067" y="1143012"/>
                  </a:lnTo>
                  <a:lnTo>
                    <a:pt x="4480897" y="1146103"/>
                  </a:lnTo>
                  <a:lnTo>
                    <a:pt x="4409154" y="1148962"/>
                  </a:lnTo>
                  <a:lnTo>
                    <a:pt x="4336853" y="1151587"/>
                  </a:lnTo>
                  <a:lnTo>
                    <a:pt x="4264010" y="1153973"/>
                  </a:lnTo>
                  <a:lnTo>
                    <a:pt x="4190642" y="1156120"/>
                  </a:lnTo>
                  <a:lnTo>
                    <a:pt x="4116765" y="1158024"/>
                  </a:lnTo>
                  <a:lnTo>
                    <a:pt x="4042396" y="1159683"/>
                  </a:lnTo>
                  <a:lnTo>
                    <a:pt x="3967549" y="1161094"/>
                  </a:lnTo>
                  <a:lnTo>
                    <a:pt x="3892243" y="1162254"/>
                  </a:lnTo>
                  <a:lnTo>
                    <a:pt x="3816491" y="1163161"/>
                  </a:lnTo>
                  <a:lnTo>
                    <a:pt x="3740312" y="1163812"/>
                  </a:lnTo>
                  <a:lnTo>
                    <a:pt x="3663721" y="1164204"/>
                  </a:lnTo>
                  <a:lnTo>
                    <a:pt x="3586733" y="1164335"/>
                  </a:lnTo>
                  <a:lnTo>
                    <a:pt x="3509746" y="1164204"/>
                  </a:lnTo>
                  <a:lnTo>
                    <a:pt x="3433155" y="1163812"/>
                  </a:lnTo>
                  <a:lnTo>
                    <a:pt x="3356976" y="1163161"/>
                  </a:lnTo>
                  <a:lnTo>
                    <a:pt x="3281224" y="1162254"/>
                  </a:lnTo>
                  <a:lnTo>
                    <a:pt x="3205918" y="1161094"/>
                  </a:lnTo>
                  <a:lnTo>
                    <a:pt x="3131071" y="1159683"/>
                  </a:lnTo>
                  <a:lnTo>
                    <a:pt x="3056702" y="1158024"/>
                  </a:lnTo>
                  <a:lnTo>
                    <a:pt x="2982825" y="1156120"/>
                  </a:lnTo>
                  <a:lnTo>
                    <a:pt x="2909457" y="1153973"/>
                  </a:lnTo>
                  <a:lnTo>
                    <a:pt x="2836614" y="1151587"/>
                  </a:lnTo>
                  <a:lnTo>
                    <a:pt x="2764313" y="1148962"/>
                  </a:lnTo>
                  <a:lnTo>
                    <a:pt x="2692570" y="1146103"/>
                  </a:lnTo>
                  <a:lnTo>
                    <a:pt x="2621400" y="1143012"/>
                  </a:lnTo>
                  <a:lnTo>
                    <a:pt x="2550820" y="1139690"/>
                  </a:lnTo>
                  <a:lnTo>
                    <a:pt x="2480846" y="1136142"/>
                  </a:lnTo>
                  <a:lnTo>
                    <a:pt x="2411495" y="1132370"/>
                  </a:lnTo>
                  <a:lnTo>
                    <a:pt x="2342781" y="1128376"/>
                  </a:lnTo>
                  <a:lnTo>
                    <a:pt x="2274723" y="1124162"/>
                  </a:lnTo>
                  <a:lnTo>
                    <a:pt x="2207335" y="1119733"/>
                  </a:lnTo>
                  <a:lnTo>
                    <a:pt x="2140634" y="1115089"/>
                  </a:lnTo>
                  <a:lnTo>
                    <a:pt x="2074636" y="1110234"/>
                  </a:lnTo>
                  <a:lnTo>
                    <a:pt x="2009358" y="1105171"/>
                  </a:lnTo>
                  <a:lnTo>
                    <a:pt x="1944815" y="1099901"/>
                  </a:lnTo>
                  <a:lnTo>
                    <a:pt x="1881024" y="1094428"/>
                  </a:lnTo>
                  <a:lnTo>
                    <a:pt x="1818000" y="1088754"/>
                  </a:lnTo>
                  <a:lnTo>
                    <a:pt x="1755761" y="1082883"/>
                  </a:lnTo>
                  <a:lnTo>
                    <a:pt x="1694321" y="1076815"/>
                  </a:lnTo>
                  <a:lnTo>
                    <a:pt x="1633698" y="1070555"/>
                  </a:lnTo>
                  <a:lnTo>
                    <a:pt x="1573908" y="1064105"/>
                  </a:lnTo>
                  <a:lnTo>
                    <a:pt x="1514966" y="1057467"/>
                  </a:lnTo>
                  <a:lnTo>
                    <a:pt x="1456889" y="1050644"/>
                  </a:lnTo>
                  <a:lnTo>
                    <a:pt x="1399693" y="1043638"/>
                  </a:lnTo>
                  <a:lnTo>
                    <a:pt x="1343394" y="1036453"/>
                  </a:lnTo>
                  <a:lnTo>
                    <a:pt x="1288009" y="1029090"/>
                  </a:lnTo>
                  <a:lnTo>
                    <a:pt x="1233553" y="1021554"/>
                  </a:lnTo>
                  <a:lnTo>
                    <a:pt x="1180043" y="1013845"/>
                  </a:lnTo>
                  <a:lnTo>
                    <a:pt x="1127495" y="1005967"/>
                  </a:lnTo>
                  <a:lnTo>
                    <a:pt x="1075925" y="997922"/>
                  </a:lnTo>
                  <a:lnTo>
                    <a:pt x="1025349" y="989713"/>
                  </a:lnTo>
                  <a:lnTo>
                    <a:pt x="975784" y="981343"/>
                  </a:lnTo>
                  <a:lnTo>
                    <a:pt x="927245" y="972814"/>
                  </a:lnTo>
                  <a:lnTo>
                    <a:pt x="879749" y="964129"/>
                  </a:lnTo>
                  <a:lnTo>
                    <a:pt x="833312" y="955291"/>
                  </a:lnTo>
                  <a:lnTo>
                    <a:pt x="787950" y="946301"/>
                  </a:lnTo>
                  <a:lnTo>
                    <a:pt x="743679" y="937164"/>
                  </a:lnTo>
                  <a:lnTo>
                    <a:pt x="700516" y="927880"/>
                  </a:lnTo>
                  <a:lnTo>
                    <a:pt x="658476" y="918454"/>
                  </a:lnTo>
                  <a:lnTo>
                    <a:pt x="617576" y="908887"/>
                  </a:lnTo>
                  <a:lnTo>
                    <a:pt x="577833" y="899182"/>
                  </a:lnTo>
                  <a:lnTo>
                    <a:pt x="539261" y="889343"/>
                  </a:lnTo>
                  <a:lnTo>
                    <a:pt x="501878" y="879370"/>
                  </a:lnTo>
                  <a:lnTo>
                    <a:pt x="430741" y="859039"/>
                  </a:lnTo>
                  <a:lnTo>
                    <a:pt x="364551" y="838208"/>
                  </a:lnTo>
                  <a:lnTo>
                    <a:pt x="303438" y="816900"/>
                  </a:lnTo>
                  <a:lnTo>
                    <a:pt x="247532" y="795136"/>
                  </a:lnTo>
                  <a:lnTo>
                    <a:pt x="196961" y="772935"/>
                  </a:lnTo>
                  <a:lnTo>
                    <a:pt x="151854" y="750320"/>
                  </a:lnTo>
                  <a:lnTo>
                    <a:pt x="112343" y="727312"/>
                  </a:lnTo>
                  <a:lnTo>
                    <a:pt x="78555" y="703930"/>
                  </a:lnTo>
                  <a:lnTo>
                    <a:pt x="38888" y="668205"/>
                  </a:lnTo>
                  <a:lnTo>
                    <a:pt x="12827" y="631760"/>
                  </a:lnTo>
                  <a:lnTo>
                    <a:pt x="809" y="594665"/>
                  </a:lnTo>
                  <a:lnTo>
                    <a:pt x="0" y="582167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808211" y="4181983"/>
            <a:ext cx="333756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289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2/3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Patientinnen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nahmen D-</a:t>
            </a:r>
            <a:r>
              <a:rPr sz="2000" dirty="0">
                <a:latin typeface="Calibri"/>
                <a:cs typeface="Calibri"/>
              </a:rPr>
              <a:t>Mannose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3x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Woche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ein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&gt;</a:t>
            </a:r>
            <a:r>
              <a:rPr sz="2000" spc="-10" dirty="0">
                <a:latin typeface="Calibri"/>
                <a:cs typeface="Calibri"/>
              </a:rPr>
              <a:t> Unterdosierung </a:t>
            </a:r>
            <a:r>
              <a:rPr sz="2000" dirty="0">
                <a:latin typeface="Calibri"/>
                <a:cs typeface="Calibri"/>
              </a:rPr>
              <a:t>der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Mannose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0023" y="1368552"/>
            <a:ext cx="5006339" cy="44912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Therapie</a:t>
            </a:r>
            <a:r>
              <a:rPr spc="-60" dirty="0"/>
              <a:t> </a:t>
            </a:r>
            <a:r>
              <a:rPr dirty="0"/>
              <a:t>/</a:t>
            </a:r>
            <a:r>
              <a:rPr spc="-60" dirty="0"/>
              <a:t> </a:t>
            </a:r>
            <a:r>
              <a:rPr spc="-30" dirty="0"/>
              <a:t>Prophylaxe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849" y="2228977"/>
            <a:ext cx="6637655" cy="75819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15"/>
              </a:spcBef>
              <a:buClr>
                <a:srgbClr val="5B9BD4"/>
              </a:buClr>
              <a:buFont typeface="Arial"/>
              <a:buChar char="&gt;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Impfung</a:t>
            </a:r>
            <a:endParaRPr sz="2400">
              <a:latin typeface="Calibri"/>
              <a:cs typeface="Calibri"/>
            </a:endParaRPr>
          </a:p>
          <a:p>
            <a:pPr marL="637540" lvl="1" indent="-267335">
              <a:lnSpc>
                <a:spcPct val="100000"/>
              </a:lnSpc>
              <a:spcBef>
                <a:spcPts val="310"/>
              </a:spcBef>
              <a:buFont typeface="Symbol"/>
              <a:buChar char=""/>
              <a:tabLst>
                <a:tab pos="637540" algn="l"/>
              </a:tabLst>
            </a:pPr>
            <a:r>
              <a:rPr sz="1800" spc="-20" dirty="0">
                <a:latin typeface="Calibri"/>
                <a:cs typeface="Calibri"/>
              </a:rPr>
              <a:t>Urovaxom: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18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E.coli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Stämme: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HWIs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halbiert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8496AF"/>
                </a:solidFill>
                <a:latin typeface="Calibri"/>
                <a:cs typeface="Calibri"/>
              </a:rPr>
              <a:t>(Bauer</a:t>
            </a:r>
            <a:r>
              <a:rPr sz="1400" spc="-25" dirty="0">
                <a:solidFill>
                  <a:srgbClr val="8496A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8496AF"/>
                </a:solidFill>
                <a:latin typeface="Calibri"/>
                <a:cs typeface="Calibri"/>
              </a:rPr>
              <a:t>HW,</a:t>
            </a:r>
            <a:r>
              <a:rPr sz="1400" spc="-30" dirty="0">
                <a:solidFill>
                  <a:srgbClr val="8496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8496AF"/>
                </a:solidFill>
                <a:latin typeface="Calibri"/>
                <a:cs typeface="Calibri"/>
              </a:rPr>
              <a:t>Eur</a:t>
            </a:r>
            <a:r>
              <a:rPr sz="1400" spc="-30" dirty="0">
                <a:solidFill>
                  <a:srgbClr val="8496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8496AF"/>
                </a:solidFill>
                <a:latin typeface="Calibri"/>
                <a:cs typeface="Calibri"/>
              </a:rPr>
              <a:t>Urol</a:t>
            </a:r>
            <a:r>
              <a:rPr sz="1400" spc="-45" dirty="0">
                <a:solidFill>
                  <a:srgbClr val="8496A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8496AF"/>
                </a:solidFill>
                <a:latin typeface="Calibri"/>
                <a:cs typeface="Calibri"/>
              </a:rPr>
              <a:t>2005)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849" y="3624833"/>
            <a:ext cx="5174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5B9BD4"/>
              </a:buClr>
              <a:buFont typeface="Arial"/>
              <a:buChar char="&gt;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D-</a:t>
            </a:r>
            <a:r>
              <a:rPr sz="2400" dirty="0">
                <a:latin typeface="Calibri"/>
                <a:cs typeface="Calibri"/>
              </a:rPr>
              <a:t>Mannose: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reduziert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HWI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60%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849" y="4803140"/>
            <a:ext cx="6453505" cy="156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5B9BD4"/>
              </a:buClr>
              <a:buFont typeface="Arial"/>
              <a:buChar char="&gt;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Cranberry: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«not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recommended»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8496AF"/>
                </a:solidFill>
                <a:latin typeface="Calibri"/>
                <a:cs typeface="Calibri"/>
              </a:rPr>
              <a:t>(Jepson</a:t>
            </a:r>
            <a:r>
              <a:rPr sz="1400" spc="-10" dirty="0">
                <a:solidFill>
                  <a:srgbClr val="8496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8496AF"/>
                </a:solidFill>
                <a:latin typeface="Calibri"/>
                <a:cs typeface="Calibri"/>
              </a:rPr>
              <a:t>RG,</a:t>
            </a:r>
            <a:r>
              <a:rPr sz="1400" spc="-45" dirty="0">
                <a:solidFill>
                  <a:srgbClr val="8496A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8496AF"/>
                </a:solidFill>
                <a:latin typeface="Calibri"/>
                <a:cs typeface="Calibri"/>
              </a:rPr>
              <a:t>Cochrane</a:t>
            </a:r>
            <a:r>
              <a:rPr sz="1400" spc="-20" dirty="0">
                <a:solidFill>
                  <a:srgbClr val="8496A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8496AF"/>
                </a:solidFill>
                <a:latin typeface="Calibri"/>
                <a:cs typeface="Calibri"/>
              </a:rPr>
              <a:t>2012)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0"/>
              </a:spcBef>
              <a:buClr>
                <a:srgbClr val="5B9BD4"/>
              </a:buClr>
              <a:buFont typeface="Arial"/>
              <a:buChar char="&gt;"/>
            </a:pP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Clr>
                <a:srgbClr val="5B9BD4"/>
              </a:buClr>
              <a:buFont typeface="Arial"/>
              <a:buChar char="&gt;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Vitamin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Lactobacilli: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schwache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Datenlage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15"/>
              </a:spcBef>
              <a:buClr>
                <a:srgbClr val="5B9BD4"/>
              </a:buClr>
              <a:buFont typeface="Arial"/>
              <a:buChar char="&gt;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Lokale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Östrogene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9368" y="4319015"/>
            <a:ext cx="1277112" cy="157581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4476" y="1572767"/>
            <a:ext cx="8740140" cy="41986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3248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Lokale</a:t>
            </a:r>
            <a:r>
              <a:rPr spc="-100" dirty="0"/>
              <a:t> </a:t>
            </a:r>
            <a:r>
              <a:rPr dirty="0"/>
              <a:t>Atrophie</a:t>
            </a:r>
            <a:r>
              <a:rPr spc="-95" dirty="0"/>
              <a:t> </a:t>
            </a:r>
            <a:r>
              <a:rPr dirty="0"/>
              <a:t>und</a:t>
            </a:r>
            <a:r>
              <a:rPr spc="-110" dirty="0"/>
              <a:t> </a:t>
            </a:r>
            <a:r>
              <a:rPr dirty="0"/>
              <a:t>andere</a:t>
            </a:r>
            <a:r>
              <a:rPr spc="-150" dirty="0"/>
              <a:t> </a:t>
            </a:r>
            <a:r>
              <a:rPr spc="-10" dirty="0"/>
              <a:t>Faktoren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544" y="1612391"/>
            <a:ext cx="3625596" cy="49545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83529" y="2150821"/>
            <a:ext cx="42494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Kann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trotz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systemischer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Östrogene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auftreten!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83529" y="3797554"/>
            <a:ext cx="47421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Therapien: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Zäpfchen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(zB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OrthoGynest)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Tabletten </a:t>
            </a:r>
            <a:r>
              <a:rPr sz="1800" dirty="0">
                <a:latin typeface="Calibri"/>
                <a:cs typeface="Calibri"/>
              </a:rPr>
              <a:t>(zB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Vagigem)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Creme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(zB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OestroGynaedron)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2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Sehr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gute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Datenlage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zur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Prophylaxe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HWI!!!!!!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508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Symptome</a:t>
            </a:r>
            <a:r>
              <a:rPr spc="-160" dirty="0"/>
              <a:t> </a:t>
            </a:r>
            <a:r>
              <a:rPr spc="-10" dirty="0"/>
              <a:t>Atrophie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dirty="0"/>
              <a:t>Brennen,</a:t>
            </a:r>
            <a:r>
              <a:rPr spc="-105" dirty="0"/>
              <a:t> </a:t>
            </a:r>
            <a:r>
              <a:rPr spc="-10" dirty="0"/>
              <a:t>Fremdkörpergefühl</a:t>
            </a:r>
          </a:p>
          <a:p>
            <a:pPr marL="240665" indent="-22796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0665" algn="l"/>
              </a:tabLst>
            </a:pPr>
            <a:r>
              <a:rPr spc="-10" dirty="0"/>
              <a:t>Dyspareunie</a:t>
            </a: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40665" algn="l"/>
              </a:tabLst>
            </a:pPr>
            <a:r>
              <a:rPr spc="-10" dirty="0"/>
              <a:t>Vaginalinfekte</a:t>
            </a:r>
          </a:p>
          <a:p>
            <a:pPr marL="240665" indent="-22796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0665" algn="l"/>
              </a:tabLst>
            </a:pPr>
            <a:r>
              <a:rPr spc="-10" dirty="0"/>
              <a:t>Blutungen</a:t>
            </a:r>
          </a:p>
          <a:p>
            <a:pPr marL="240665" indent="-227965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240665" algn="l"/>
              </a:tabLst>
            </a:pPr>
            <a:r>
              <a:rPr spc="-10" dirty="0"/>
              <a:t>Inkontinenz</a:t>
            </a: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40665" algn="l"/>
              </a:tabLst>
            </a:pPr>
            <a:r>
              <a:rPr spc="-10" dirty="0"/>
              <a:t>Harnwegsinfekte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2455164"/>
            <a:ext cx="4963668" cy="32628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Rezidivierende</a:t>
            </a:r>
            <a:r>
              <a:rPr spc="-225" dirty="0"/>
              <a:t> </a:t>
            </a:r>
            <a:r>
              <a:rPr spc="-25" dirty="0"/>
              <a:t>hwi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849" y="3019120"/>
            <a:ext cx="8964930" cy="236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indent="-227329">
              <a:lnSpc>
                <a:spcPts val="3195"/>
              </a:lnSpc>
              <a:spcBef>
                <a:spcPts val="95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≥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Infektionen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6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oder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sz="2800" dirty="0">
                <a:latin typeface="Calibri"/>
                <a:cs typeface="Calibri"/>
              </a:rPr>
              <a:t>≥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Infektionen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12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Monaten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50%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life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time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Risiko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für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HWI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wovon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25%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rezidivieren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E.coli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(70-</a:t>
            </a:r>
            <a:r>
              <a:rPr sz="2800" dirty="0">
                <a:latin typeface="Calibri"/>
                <a:cs typeface="Calibri"/>
              </a:rPr>
              <a:t>95%),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S.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saprophyticus, </a:t>
            </a:r>
            <a:r>
              <a:rPr sz="2800" dirty="0">
                <a:latin typeface="Calibri"/>
                <a:cs typeface="Calibri"/>
              </a:rPr>
              <a:t>K.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pneumoniae,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0" dirty="0">
                <a:latin typeface="Calibri"/>
                <a:cs typeface="Calibri"/>
              </a:rPr>
              <a:t>P.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mirabilis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30285" y="6128410"/>
            <a:ext cx="19215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A1A9AF"/>
                </a:solidFill>
                <a:latin typeface="Calibri"/>
                <a:cs typeface="Calibri"/>
              </a:rPr>
              <a:t>Aydin</a:t>
            </a:r>
            <a:r>
              <a:rPr sz="1400" spc="-40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A,</a:t>
            </a:r>
            <a:r>
              <a:rPr sz="1400" spc="-25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Int</a:t>
            </a:r>
            <a:r>
              <a:rPr sz="1400" spc="-25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Urogyn</a:t>
            </a:r>
            <a:r>
              <a:rPr sz="1400" spc="-35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J</a:t>
            </a:r>
            <a:r>
              <a:rPr sz="1400" spc="-25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A1A9AF"/>
                </a:solidFill>
                <a:latin typeface="Calibri"/>
                <a:cs typeface="Calibri"/>
              </a:rPr>
              <a:t>2015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9440" y="1700783"/>
            <a:ext cx="3865680" cy="165658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" y="400811"/>
            <a:ext cx="5160264" cy="56860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45309" y="5404328"/>
            <a:ext cx="5270745" cy="12189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25565" y="734695"/>
            <a:ext cx="5781675" cy="4142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986914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Diagnose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und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klinische Befunde</a:t>
            </a:r>
            <a:endParaRPr sz="3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298450" algn="l"/>
              </a:tabLst>
            </a:pPr>
            <a:r>
              <a:rPr sz="3200" spc="-10" dirty="0">
                <a:latin typeface="Calibri"/>
                <a:cs typeface="Calibri"/>
              </a:rPr>
              <a:t>Beschwerden</a:t>
            </a:r>
            <a:endParaRPr sz="3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3200" spc="-35" dirty="0">
                <a:latin typeface="Calibri"/>
                <a:cs typeface="Calibri"/>
              </a:rPr>
              <a:t>Trockene,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glänzende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Haut</a:t>
            </a:r>
            <a:endParaRPr sz="3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3200" dirty="0">
                <a:latin typeface="Calibri"/>
                <a:cs typeface="Calibri"/>
              </a:rPr>
              <a:t>Fehlende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vaginale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Fältelung</a:t>
            </a:r>
            <a:endParaRPr sz="3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</a:tabLst>
            </a:pPr>
            <a:r>
              <a:rPr sz="3200" spc="-10" dirty="0">
                <a:latin typeface="Calibri"/>
                <a:cs typeface="Calibri"/>
              </a:rPr>
              <a:t>Verlust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des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subkutanen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Fettgewe</a:t>
            </a:r>
            <a:endParaRPr sz="3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3200" spc="-10" dirty="0">
                <a:latin typeface="Calibri"/>
                <a:cs typeface="Calibri"/>
              </a:rPr>
              <a:t>Verkleinerung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Introitus</a:t>
            </a:r>
            <a:endParaRPr sz="3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3200" spc="-10" dirty="0">
                <a:latin typeface="Calibri"/>
                <a:cs typeface="Calibri"/>
              </a:rPr>
              <a:t>Empfindlichkeit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Gewebes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Unterscheide:</a:t>
            </a:r>
            <a:r>
              <a:rPr spc="-175" dirty="0"/>
              <a:t> </a:t>
            </a:r>
            <a:r>
              <a:rPr spc="-25" dirty="0"/>
              <a:t>Oestriol-</a:t>
            </a:r>
            <a:r>
              <a:rPr spc="-10" dirty="0"/>
              <a:t>Ostradiol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563" y="2095500"/>
            <a:ext cx="10719816" cy="26502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2893" y="5545632"/>
            <a:ext cx="49542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Soffwechselprodukt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Oestriols </a:t>
            </a:r>
            <a:r>
              <a:rPr sz="2800" dirty="0">
                <a:latin typeface="Calibri"/>
                <a:cs typeface="Calibri"/>
              </a:rPr>
              <a:t>Ca.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10x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schwächer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Oestriol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9989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Therapieoptionen</a:t>
            </a:r>
            <a:r>
              <a:rPr spc="-60" dirty="0"/>
              <a:t> </a:t>
            </a:r>
            <a:r>
              <a:rPr dirty="0"/>
              <a:t>der</a:t>
            </a:r>
            <a:r>
              <a:rPr spc="-50" dirty="0"/>
              <a:t> </a:t>
            </a:r>
            <a:r>
              <a:rPr spc="-10" dirty="0"/>
              <a:t>Atrophie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75"/>
          <a:ext cx="10604500" cy="5030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Systemische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Therapie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Lokale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Therapie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Bemerkungen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Östrogene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3878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25%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haben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NICHT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ausreichende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Effektivität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für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Atrophie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SERMS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(Ospemifene)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Befeuchtende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Mittel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40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Variable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Qualität,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oft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kein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langdauernder</a:t>
                      </a:r>
                      <a:r>
                        <a:rPr sz="18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Effekt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Vaginale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Östrogene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9481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Gold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Standard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Evidence-Based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Laser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(CO2;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Erbium)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97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Vielversprechende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Daten,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langfristige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randomisierte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Studien erforderlich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6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DHEA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Testosteron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01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Monatsdaten,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keine systemischen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Wirkungen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 marR="12128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Limitierte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Daten,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keine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zugelassene Option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2433" y="44957"/>
            <a:ext cx="89985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Vergleich</a:t>
            </a:r>
            <a:r>
              <a:rPr spc="220" dirty="0"/>
              <a:t> </a:t>
            </a:r>
            <a:r>
              <a:rPr spc="55" dirty="0"/>
              <a:t>niedrig</a:t>
            </a:r>
            <a:r>
              <a:rPr spc="220" dirty="0"/>
              <a:t> </a:t>
            </a:r>
            <a:r>
              <a:rPr spc="45" dirty="0"/>
              <a:t>dosierter</a:t>
            </a:r>
            <a:r>
              <a:rPr spc="240" dirty="0"/>
              <a:t> </a:t>
            </a:r>
            <a:r>
              <a:rPr spc="-10" dirty="0"/>
              <a:t>Oestrogene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0" y="925957"/>
          <a:ext cx="11782425" cy="5338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1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025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Präparat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R w="76200">
                      <a:solidFill>
                        <a:srgbClr val="E4E4E4"/>
                      </a:solidFill>
                      <a:prstDash val="solid"/>
                    </a:lnR>
                    <a:lnT w="12700">
                      <a:solidFill>
                        <a:srgbClr val="30BEC7"/>
                      </a:solidFill>
                      <a:prstDash val="solid"/>
                    </a:lnT>
                    <a:lnB w="12700">
                      <a:solidFill>
                        <a:srgbClr val="30BE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Oestrogen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76200">
                      <a:solidFill>
                        <a:srgbClr val="E4E4E4"/>
                      </a:solidFill>
                      <a:prstDash val="solid"/>
                    </a:lnL>
                    <a:lnR w="76200">
                      <a:solidFill>
                        <a:srgbClr val="E4E4E4"/>
                      </a:solidFill>
                      <a:prstDash val="solid"/>
                    </a:lnR>
                    <a:lnT w="12700">
                      <a:solidFill>
                        <a:srgbClr val="30BEC7"/>
                      </a:solidFill>
                      <a:prstDash val="solid"/>
                    </a:lnT>
                    <a:lnB w="12700">
                      <a:solidFill>
                        <a:srgbClr val="30BE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000" b="1" spc="45" dirty="0">
                          <a:latin typeface="Calibri"/>
                          <a:cs typeface="Calibri"/>
                        </a:rPr>
                        <a:t>Galenische</a:t>
                      </a:r>
                      <a:r>
                        <a:rPr sz="2000" b="1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Form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76200">
                      <a:solidFill>
                        <a:srgbClr val="E4E4E4"/>
                      </a:solidFill>
                      <a:prstDash val="solid"/>
                    </a:lnL>
                    <a:lnR w="76200">
                      <a:solidFill>
                        <a:srgbClr val="E4E4E4"/>
                      </a:solidFill>
                      <a:prstDash val="solid"/>
                    </a:lnR>
                    <a:lnT w="12700">
                      <a:solidFill>
                        <a:srgbClr val="30BEC7"/>
                      </a:solidFill>
                      <a:prstDash val="solid"/>
                    </a:lnT>
                    <a:lnB w="12700">
                      <a:solidFill>
                        <a:srgbClr val="30BE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Besonderheiten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76200">
                      <a:solidFill>
                        <a:srgbClr val="E4E4E4"/>
                      </a:solidFill>
                      <a:prstDash val="solid"/>
                    </a:lnL>
                    <a:lnT w="12700">
                      <a:solidFill>
                        <a:srgbClr val="30BEC7"/>
                      </a:solidFill>
                      <a:prstDash val="solid"/>
                    </a:lnT>
                    <a:lnB w="12700">
                      <a:solidFill>
                        <a:srgbClr val="30BEC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120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2595"/>
                        </a:spcBef>
                      </a:pPr>
                      <a:r>
                        <a:rPr sz="2400" spc="10" dirty="0">
                          <a:latin typeface="Calibri"/>
                          <a:cs typeface="Calibri"/>
                        </a:rPr>
                        <a:t>Kadefemine</a:t>
                      </a:r>
                      <a:r>
                        <a:rPr sz="1950" spc="15" baseline="27777" dirty="0">
                          <a:latin typeface="Calibri"/>
                          <a:cs typeface="Calibri"/>
                        </a:rPr>
                        <a:t>®</a:t>
                      </a:r>
                      <a:r>
                        <a:rPr sz="1950" spc="494" baseline="27777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Ovula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29565" marB="0">
                    <a:lnT w="12700">
                      <a:solidFill>
                        <a:srgbClr val="30BEC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2400" spc="70" dirty="0">
                          <a:latin typeface="Calibri"/>
                          <a:cs typeface="Calibri"/>
                        </a:rPr>
                        <a:t>0,03</a:t>
                      </a:r>
                      <a:r>
                        <a:rPr sz="2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mg</a:t>
                      </a:r>
                      <a:r>
                        <a:rPr sz="2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Estriol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30BEC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2540"/>
                        </a:spcBef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Ovula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22580" marB="0">
                    <a:lnT w="12700">
                      <a:solidFill>
                        <a:srgbClr val="30BEC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Lagerung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T w="12700">
                      <a:solidFill>
                        <a:srgbClr val="30BEC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9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Gynoflor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R w="76200">
                      <a:solidFill>
                        <a:srgbClr val="E4E4E4"/>
                      </a:solidFill>
                      <a:prstDash val="solid"/>
                    </a:lnR>
                    <a:lnB w="6350">
                      <a:solidFill>
                        <a:srgbClr val="30BE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11125" marR="1299210">
                        <a:lnSpc>
                          <a:spcPct val="64400"/>
                        </a:lnSpc>
                        <a:tabLst>
                          <a:tab pos="678180" algn="l"/>
                        </a:tabLst>
                      </a:pPr>
                      <a:r>
                        <a:rPr sz="1800" spc="65" dirty="0">
                          <a:latin typeface="Calibri"/>
                          <a:cs typeface="Calibri"/>
                        </a:rPr>
                        <a:t>0,03</a:t>
                      </a:r>
                      <a:r>
                        <a:rPr sz="1800" spc="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mg</a:t>
                      </a:r>
                      <a:r>
                        <a:rPr sz="1800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Estriol </a:t>
                      </a:r>
                      <a:r>
                        <a:rPr sz="1800" spc="55" dirty="0">
                          <a:latin typeface="Calibri"/>
                          <a:cs typeface="Calibri"/>
                        </a:rPr>
                        <a:t>(E3)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55" dirty="0">
                          <a:latin typeface="Calibri"/>
                          <a:cs typeface="Calibri"/>
                        </a:rPr>
                        <a:t>(+</a:t>
                      </a:r>
                      <a:r>
                        <a:rPr sz="18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8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mg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11125">
                        <a:lnSpc>
                          <a:spcPts val="1405"/>
                        </a:lnSpc>
                      </a:pPr>
                      <a:r>
                        <a:rPr sz="1800" i="1" spc="-10" dirty="0">
                          <a:latin typeface="Calibri"/>
                          <a:cs typeface="Calibri"/>
                        </a:rPr>
                        <a:t>lactobacille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76200">
                      <a:solidFill>
                        <a:srgbClr val="E4E4E4"/>
                      </a:solidFill>
                      <a:prstDash val="solid"/>
                    </a:lnL>
                    <a:lnR w="76200">
                      <a:solidFill>
                        <a:srgbClr val="E4E4E4"/>
                      </a:solidFill>
                      <a:prstDash val="solid"/>
                    </a:lnR>
                    <a:lnB w="6350">
                      <a:solidFill>
                        <a:srgbClr val="30BE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Vaginaltabletten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76200">
                      <a:solidFill>
                        <a:srgbClr val="E4E4E4"/>
                      </a:solidFill>
                      <a:prstDash val="solid"/>
                    </a:lnL>
                    <a:lnR w="76200">
                      <a:solidFill>
                        <a:srgbClr val="E4E4E4"/>
                      </a:solidFill>
                      <a:prstDash val="solid"/>
                    </a:lnR>
                    <a:lnB w="6350">
                      <a:solidFill>
                        <a:srgbClr val="30BE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Muss</a:t>
                      </a:r>
                      <a:r>
                        <a:rPr sz="1400" b="1" spc="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gekühlt</a:t>
                      </a:r>
                      <a:r>
                        <a:rPr sz="1400" b="1" spc="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45" dirty="0">
                          <a:latin typeface="Calibri"/>
                          <a:cs typeface="Calibri"/>
                        </a:rPr>
                        <a:t>aufbewahrt</a:t>
                      </a:r>
                      <a:r>
                        <a:rPr sz="1400" b="1" spc="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werden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76200">
                      <a:solidFill>
                        <a:srgbClr val="E4E4E4"/>
                      </a:solidFill>
                      <a:prstDash val="solid"/>
                    </a:lnL>
                    <a:lnB w="6350">
                      <a:solidFill>
                        <a:srgbClr val="1FBD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2255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249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Vagifem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6230" marB="0">
                    <a:lnR w="76200">
                      <a:solidFill>
                        <a:srgbClr val="E4E4E4"/>
                      </a:solidFill>
                      <a:prstDash val="solid"/>
                    </a:lnR>
                    <a:lnT w="6350">
                      <a:solidFill>
                        <a:srgbClr val="30BEC7"/>
                      </a:solidFill>
                      <a:prstDash val="solid"/>
                    </a:lnT>
                    <a:lnB w="6350">
                      <a:solidFill>
                        <a:srgbClr val="30BE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2000" spc="80" dirty="0">
                          <a:latin typeface="Calibri"/>
                          <a:cs typeface="Calibri"/>
                        </a:rPr>
                        <a:t>0,01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mg</a:t>
                      </a:r>
                      <a:r>
                        <a:rPr sz="2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Estradiol</a:t>
                      </a:r>
                      <a:r>
                        <a:rPr sz="2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65" dirty="0">
                          <a:latin typeface="Calibri"/>
                          <a:cs typeface="Calibri"/>
                        </a:rPr>
                        <a:t>(E2)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76200">
                      <a:solidFill>
                        <a:srgbClr val="E4E4E4"/>
                      </a:solidFill>
                      <a:prstDash val="solid"/>
                    </a:lnL>
                    <a:lnR w="76200">
                      <a:solidFill>
                        <a:srgbClr val="E4E4E4"/>
                      </a:solidFill>
                      <a:prstDash val="solid"/>
                    </a:lnR>
                    <a:lnT w="6350">
                      <a:solidFill>
                        <a:srgbClr val="30BEC7"/>
                      </a:solidFill>
                      <a:prstDash val="solid"/>
                    </a:lnT>
                    <a:lnB w="6350">
                      <a:solidFill>
                        <a:srgbClr val="30BE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Tabletten</a:t>
                      </a:r>
                      <a:r>
                        <a:rPr sz="20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mit</a:t>
                      </a:r>
                      <a:r>
                        <a:rPr sz="2000" spc="2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Applikator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76200">
                      <a:solidFill>
                        <a:srgbClr val="E4E4E4"/>
                      </a:solidFill>
                      <a:prstDash val="solid"/>
                    </a:lnL>
                    <a:lnR w="76200">
                      <a:solidFill>
                        <a:srgbClr val="E4E4E4"/>
                      </a:solidFill>
                      <a:prstDash val="solid"/>
                    </a:lnR>
                    <a:lnT w="6350">
                      <a:solidFill>
                        <a:srgbClr val="30BEC7"/>
                      </a:solidFill>
                      <a:prstDash val="solid"/>
                    </a:lnT>
                    <a:lnB w="6350">
                      <a:solidFill>
                        <a:srgbClr val="30BE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marR="814069">
                        <a:lnSpc>
                          <a:spcPts val="3840"/>
                        </a:lnSpc>
                        <a:spcBef>
                          <a:spcPts val="14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Längere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Halbwertszeit Applikator: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Verletzungen?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3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Wird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weiter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metabolisiert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76200">
                      <a:solidFill>
                        <a:srgbClr val="E4E4E4"/>
                      </a:solidFill>
                      <a:prstDash val="solid"/>
                    </a:lnL>
                    <a:lnT w="6350">
                      <a:solidFill>
                        <a:srgbClr val="1FBDC5"/>
                      </a:solidFill>
                      <a:prstDash val="solid"/>
                    </a:lnT>
                    <a:lnB w="6350">
                      <a:solidFill>
                        <a:srgbClr val="1FBD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9050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249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Blissel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6230" marB="0">
                    <a:lnR w="76200">
                      <a:solidFill>
                        <a:srgbClr val="E4E4E4"/>
                      </a:solidFill>
                      <a:prstDash val="solid"/>
                    </a:lnR>
                    <a:lnT w="6350">
                      <a:solidFill>
                        <a:srgbClr val="30BEC7"/>
                      </a:solidFill>
                      <a:prstDash val="solid"/>
                    </a:lnT>
                    <a:lnB w="6350">
                      <a:solidFill>
                        <a:srgbClr val="30BE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65" dirty="0">
                          <a:latin typeface="Calibri"/>
                          <a:cs typeface="Calibri"/>
                        </a:rPr>
                        <a:t>0,05</a:t>
                      </a:r>
                      <a:r>
                        <a:rPr sz="18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mg</a:t>
                      </a:r>
                      <a:r>
                        <a:rPr sz="18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Estriol </a:t>
                      </a:r>
                      <a:r>
                        <a:rPr sz="1800" spc="55" dirty="0">
                          <a:latin typeface="Calibri"/>
                          <a:cs typeface="Calibri"/>
                        </a:rPr>
                        <a:t>(E3)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76200">
                      <a:solidFill>
                        <a:srgbClr val="E4E4E4"/>
                      </a:solidFill>
                      <a:prstDash val="solid"/>
                    </a:lnL>
                    <a:lnR w="76200">
                      <a:solidFill>
                        <a:srgbClr val="E4E4E4"/>
                      </a:solidFill>
                      <a:prstDash val="solid"/>
                    </a:lnR>
                    <a:lnT w="6350">
                      <a:solidFill>
                        <a:srgbClr val="30BEC7"/>
                      </a:solidFill>
                      <a:prstDash val="solid"/>
                    </a:lnT>
                    <a:lnB w="6350">
                      <a:solidFill>
                        <a:srgbClr val="30BE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Gel</a:t>
                      </a:r>
                      <a:r>
                        <a:rPr sz="1600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mit</a:t>
                      </a:r>
                      <a:r>
                        <a:rPr sz="16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einzelnen</a:t>
                      </a:r>
                      <a:r>
                        <a:rPr sz="16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Applikatoren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76200">
                      <a:solidFill>
                        <a:srgbClr val="E4E4E4"/>
                      </a:solidFill>
                      <a:prstDash val="solid"/>
                    </a:lnL>
                    <a:lnR w="76200">
                      <a:solidFill>
                        <a:srgbClr val="E4E4E4"/>
                      </a:solidFill>
                      <a:prstDash val="solid"/>
                    </a:lnR>
                    <a:lnT w="6350">
                      <a:solidFill>
                        <a:srgbClr val="30BEC7"/>
                      </a:solidFill>
                      <a:prstDash val="solid"/>
                    </a:lnT>
                    <a:lnB w="6350">
                      <a:solidFill>
                        <a:srgbClr val="30BE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Applikator:</a:t>
                      </a:r>
                      <a:r>
                        <a:rPr sz="18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Verletzungen?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Abfall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8430" marB="0">
                    <a:lnL w="76200">
                      <a:solidFill>
                        <a:srgbClr val="E4E4E4"/>
                      </a:solidFill>
                      <a:prstDash val="solid"/>
                    </a:lnL>
                    <a:lnT w="6350">
                      <a:solidFill>
                        <a:srgbClr val="1FBDC5"/>
                      </a:solidFill>
                      <a:prstDash val="solid"/>
                    </a:lnT>
                    <a:lnB w="6350">
                      <a:solidFill>
                        <a:srgbClr val="1FBD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Zusammenfassung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919970" cy="326580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0029" marR="570230" indent="-227965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Wir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müssen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bei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unkomplizierte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HWI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Alternativen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zu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Antibiotika 	einsetzen,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Resistenzen!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239395" marR="5080" indent="-227329">
              <a:lnSpc>
                <a:spcPts val="303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gibt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evidenzbasierte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pflanzliche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Alternativen,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müssen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nur 	</a:t>
            </a:r>
            <a:r>
              <a:rPr sz="2800" spc="-10" dirty="0">
                <a:latin typeface="Calibri"/>
                <a:cs typeface="Calibri"/>
              </a:rPr>
              <a:t>nutzen!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25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Lokale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Östrogene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nicht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vergessen,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D-</a:t>
            </a:r>
            <a:r>
              <a:rPr sz="2800" dirty="0">
                <a:latin typeface="Calibri"/>
                <a:cs typeface="Calibri"/>
              </a:rPr>
              <a:t>Mannose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nicht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vergessen!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66064"/>
            <a:ext cx="83553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solidFill>
                  <a:srgbClr val="585858"/>
                </a:solidFill>
                <a:latin typeface="Arial"/>
                <a:cs typeface="Arial"/>
              </a:rPr>
              <a:t>Komplizierter</a:t>
            </a:r>
            <a:r>
              <a:rPr sz="4000" b="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000" b="0" dirty="0">
                <a:solidFill>
                  <a:srgbClr val="585858"/>
                </a:solidFill>
                <a:latin typeface="Arial"/>
                <a:cs typeface="Arial"/>
              </a:rPr>
              <a:t>vs</a:t>
            </a:r>
            <a:r>
              <a:rPr sz="4000" b="0" spc="-2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000" b="0" dirty="0">
                <a:solidFill>
                  <a:srgbClr val="585858"/>
                </a:solidFill>
                <a:latin typeface="Arial"/>
                <a:cs typeface="Arial"/>
              </a:rPr>
              <a:t>unkomplizierter</a:t>
            </a:r>
            <a:r>
              <a:rPr sz="4000" b="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000" b="0" spc="-25" dirty="0">
                <a:solidFill>
                  <a:srgbClr val="585858"/>
                </a:solidFill>
                <a:latin typeface="Arial"/>
                <a:cs typeface="Arial"/>
              </a:rPr>
              <a:t>HWI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8794" y="1881352"/>
            <a:ext cx="3415665" cy="245364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Unkompliziert:</a:t>
            </a:r>
            <a:endParaRPr sz="2000" dirty="0">
              <a:latin typeface="Arial"/>
              <a:cs typeface="Arial"/>
            </a:endParaRPr>
          </a:p>
          <a:p>
            <a:pPr marL="241300" marR="662305" indent="-228600">
              <a:lnSpc>
                <a:spcPts val="2160"/>
              </a:lnSpc>
              <a:spcBef>
                <a:spcPts val="1025"/>
              </a:spcBef>
              <a:buChar char="•"/>
              <a:tabLst>
                <a:tab pos="241300" algn="l"/>
              </a:tabLst>
            </a:pP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Normale Harnblasenentleerung</a:t>
            </a:r>
            <a:endParaRPr sz="20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40"/>
              </a:spcBef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Normale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Anatomie</a:t>
            </a:r>
            <a:endParaRPr sz="2000" dirty="0">
              <a:latin typeface="Arial"/>
              <a:cs typeface="Arial"/>
            </a:endParaRPr>
          </a:p>
          <a:p>
            <a:pPr marL="241300" marR="5080" indent="-228600">
              <a:lnSpc>
                <a:spcPts val="2160"/>
              </a:lnSpc>
              <a:spcBef>
                <a:spcPts val="1030"/>
              </a:spcBef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Häufigste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Keime:</a:t>
            </a:r>
            <a:r>
              <a:rPr sz="20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E.coli,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Staph.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Saprophyticus,</a:t>
            </a:r>
            <a:r>
              <a:rPr sz="20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meist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Keimart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/>
              <a:t>Kompliziert,</a:t>
            </a:r>
            <a:r>
              <a:rPr spc="-15" dirty="0"/>
              <a:t> </a:t>
            </a:r>
            <a:r>
              <a:rPr spc="-10" dirty="0"/>
              <a:t>CAVE!!!!!!:</a:t>
            </a:r>
          </a:p>
          <a:p>
            <a:pPr marL="241300" marR="180340" indent="-228600">
              <a:lnSpc>
                <a:spcPts val="2160"/>
              </a:lnSpc>
              <a:spcBef>
                <a:spcPts val="1025"/>
              </a:spcBef>
              <a:buChar char="•"/>
              <a:tabLst>
                <a:tab pos="241300" algn="l"/>
              </a:tabLst>
            </a:pPr>
            <a:r>
              <a:rPr dirty="0"/>
              <a:t>Strukturelle</a:t>
            </a:r>
            <a:r>
              <a:rPr spc="-60" dirty="0"/>
              <a:t> </a:t>
            </a:r>
            <a:r>
              <a:rPr dirty="0"/>
              <a:t>oder</a:t>
            </a:r>
            <a:r>
              <a:rPr spc="-55" dirty="0"/>
              <a:t> </a:t>
            </a:r>
            <a:r>
              <a:rPr spc="-10" dirty="0"/>
              <a:t>funktionelle Patho-Anatomie</a:t>
            </a:r>
          </a:p>
          <a:p>
            <a:pPr marL="240665" indent="-227965">
              <a:lnSpc>
                <a:spcPct val="100000"/>
              </a:lnSpc>
              <a:spcBef>
                <a:spcPts val="740"/>
              </a:spcBef>
              <a:buChar char="•"/>
              <a:tabLst>
                <a:tab pos="240665" algn="l"/>
              </a:tabLst>
            </a:pPr>
            <a:r>
              <a:rPr dirty="0"/>
              <a:t>Neurologische</a:t>
            </a:r>
            <a:r>
              <a:rPr spc="-120" dirty="0"/>
              <a:t> </a:t>
            </a:r>
            <a:r>
              <a:rPr spc="-10" dirty="0"/>
              <a:t>Leiden</a:t>
            </a: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Char char="•"/>
              <a:tabLst>
                <a:tab pos="240665" algn="l"/>
              </a:tabLst>
            </a:pPr>
            <a:r>
              <a:rPr spc="-10" dirty="0"/>
              <a:t>Restharn</a:t>
            </a: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Char char="•"/>
              <a:tabLst>
                <a:tab pos="240665" algn="l"/>
              </a:tabLst>
            </a:pPr>
            <a:r>
              <a:rPr dirty="0"/>
              <a:t>Rezidivierende</a:t>
            </a:r>
            <a:r>
              <a:rPr spc="-80" dirty="0"/>
              <a:t> </a:t>
            </a:r>
            <a:r>
              <a:rPr dirty="0"/>
              <a:t>HWI</a:t>
            </a:r>
            <a:r>
              <a:rPr spc="-75" dirty="0"/>
              <a:t> </a:t>
            </a:r>
            <a:r>
              <a:rPr spc="-10" dirty="0"/>
              <a:t>&gt;2/Jahr</a:t>
            </a:r>
          </a:p>
          <a:p>
            <a:pPr marL="241300" marR="5080" indent="-228600">
              <a:lnSpc>
                <a:spcPct val="90000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dirty="0"/>
              <a:t>Prädisposition</a:t>
            </a:r>
            <a:r>
              <a:rPr spc="-75" dirty="0"/>
              <a:t> </a:t>
            </a:r>
            <a:r>
              <a:rPr spc="-25" dirty="0"/>
              <a:t>für </a:t>
            </a:r>
            <a:r>
              <a:rPr dirty="0"/>
              <a:t>Pyelonephritis:</a:t>
            </a:r>
            <a:r>
              <a:rPr spc="-70" dirty="0"/>
              <a:t> </a:t>
            </a:r>
            <a:r>
              <a:rPr spc="-10" dirty="0"/>
              <a:t>Diabetes, </a:t>
            </a:r>
            <a:r>
              <a:rPr dirty="0"/>
              <a:t>Steine,</a:t>
            </a:r>
            <a:r>
              <a:rPr spc="-10" dirty="0"/>
              <a:t> Reflux, Schwangerschaft, Transplantation,</a:t>
            </a:r>
            <a:r>
              <a:rPr spc="10" dirty="0"/>
              <a:t> </a:t>
            </a:r>
            <a:r>
              <a:rPr spc="-10" dirty="0"/>
              <a:t>polyzystische Nieren</a:t>
            </a:r>
          </a:p>
        </p:txBody>
      </p:sp>
      <p:sp>
        <p:nvSpPr>
          <p:cNvPr id="5" name="object 5"/>
          <p:cNvSpPr/>
          <p:nvPr/>
        </p:nvSpPr>
        <p:spPr>
          <a:xfrm>
            <a:off x="1487424" y="1484375"/>
            <a:ext cx="4392295" cy="3672840"/>
          </a:xfrm>
          <a:custGeom>
            <a:avLst/>
            <a:gdLst/>
            <a:ahLst/>
            <a:cxnLst/>
            <a:rect l="l" t="t" r="r" b="b"/>
            <a:pathLst>
              <a:path w="4392295" h="3672840">
                <a:moveTo>
                  <a:pt x="0" y="1836420"/>
                </a:moveTo>
                <a:lnTo>
                  <a:pt x="617" y="1792446"/>
                </a:lnTo>
                <a:lnTo>
                  <a:pt x="2459" y="1748726"/>
                </a:lnTo>
                <a:lnTo>
                  <a:pt x="5514" y="1705270"/>
                </a:lnTo>
                <a:lnTo>
                  <a:pt x="9766" y="1662092"/>
                </a:lnTo>
                <a:lnTo>
                  <a:pt x="15202" y="1619201"/>
                </a:lnTo>
                <a:lnTo>
                  <a:pt x="21808" y="1576610"/>
                </a:lnTo>
                <a:lnTo>
                  <a:pt x="29571" y="1534330"/>
                </a:lnTo>
                <a:lnTo>
                  <a:pt x="38476" y="1492373"/>
                </a:lnTo>
                <a:lnTo>
                  <a:pt x="48511" y="1450749"/>
                </a:lnTo>
                <a:lnTo>
                  <a:pt x="59661" y="1409472"/>
                </a:lnTo>
                <a:lnTo>
                  <a:pt x="71912" y="1368551"/>
                </a:lnTo>
                <a:lnTo>
                  <a:pt x="85251" y="1327999"/>
                </a:lnTo>
                <a:lnTo>
                  <a:pt x="99664" y="1287827"/>
                </a:lnTo>
                <a:lnTo>
                  <a:pt x="115137" y="1248046"/>
                </a:lnTo>
                <a:lnTo>
                  <a:pt x="131657" y="1208669"/>
                </a:lnTo>
                <a:lnTo>
                  <a:pt x="149209" y="1169707"/>
                </a:lnTo>
                <a:lnTo>
                  <a:pt x="167780" y="1131170"/>
                </a:lnTo>
                <a:lnTo>
                  <a:pt x="187356" y="1093071"/>
                </a:lnTo>
                <a:lnTo>
                  <a:pt x="207924" y="1055422"/>
                </a:lnTo>
                <a:lnTo>
                  <a:pt x="229469" y="1018233"/>
                </a:lnTo>
                <a:lnTo>
                  <a:pt x="251978" y="981516"/>
                </a:lnTo>
                <a:lnTo>
                  <a:pt x="275437" y="945283"/>
                </a:lnTo>
                <a:lnTo>
                  <a:pt x="299832" y="909545"/>
                </a:lnTo>
                <a:lnTo>
                  <a:pt x="325150" y="874314"/>
                </a:lnTo>
                <a:lnTo>
                  <a:pt x="351377" y="839601"/>
                </a:lnTo>
                <a:lnTo>
                  <a:pt x="378498" y="805418"/>
                </a:lnTo>
                <a:lnTo>
                  <a:pt x="406501" y="771776"/>
                </a:lnTo>
                <a:lnTo>
                  <a:pt x="435372" y="738687"/>
                </a:lnTo>
                <a:lnTo>
                  <a:pt x="465096" y="706162"/>
                </a:lnTo>
                <a:lnTo>
                  <a:pt x="495660" y="674213"/>
                </a:lnTo>
                <a:lnTo>
                  <a:pt x="527050" y="642851"/>
                </a:lnTo>
                <a:lnTo>
                  <a:pt x="559252" y="612088"/>
                </a:lnTo>
                <a:lnTo>
                  <a:pt x="592254" y="581936"/>
                </a:lnTo>
                <a:lnTo>
                  <a:pt x="626040" y="552405"/>
                </a:lnTo>
                <a:lnTo>
                  <a:pt x="660597" y="523507"/>
                </a:lnTo>
                <a:lnTo>
                  <a:pt x="695911" y="495255"/>
                </a:lnTo>
                <a:lnTo>
                  <a:pt x="731970" y="467658"/>
                </a:lnTo>
                <a:lnTo>
                  <a:pt x="768758" y="440730"/>
                </a:lnTo>
                <a:lnTo>
                  <a:pt x="806262" y="414481"/>
                </a:lnTo>
                <a:lnTo>
                  <a:pt x="844468" y="388922"/>
                </a:lnTo>
                <a:lnTo>
                  <a:pt x="883363" y="364067"/>
                </a:lnTo>
                <a:lnTo>
                  <a:pt x="922933" y="339925"/>
                </a:lnTo>
                <a:lnTo>
                  <a:pt x="963163" y="316508"/>
                </a:lnTo>
                <a:lnTo>
                  <a:pt x="1004041" y="293828"/>
                </a:lnTo>
                <a:lnTo>
                  <a:pt x="1045553" y="271897"/>
                </a:lnTo>
                <a:lnTo>
                  <a:pt x="1087684" y="250726"/>
                </a:lnTo>
                <a:lnTo>
                  <a:pt x="1130421" y="230326"/>
                </a:lnTo>
                <a:lnTo>
                  <a:pt x="1173750" y="210709"/>
                </a:lnTo>
                <a:lnTo>
                  <a:pt x="1217658" y="191886"/>
                </a:lnTo>
                <a:lnTo>
                  <a:pt x="1262130" y="173870"/>
                </a:lnTo>
                <a:lnTo>
                  <a:pt x="1307154" y="156671"/>
                </a:lnTo>
                <a:lnTo>
                  <a:pt x="1352714" y="140301"/>
                </a:lnTo>
                <a:lnTo>
                  <a:pt x="1398798" y="124771"/>
                </a:lnTo>
                <a:lnTo>
                  <a:pt x="1445391" y="110094"/>
                </a:lnTo>
                <a:lnTo>
                  <a:pt x="1492480" y="96280"/>
                </a:lnTo>
                <a:lnTo>
                  <a:pt x="1540051" y="83341"/>
                </a:lnTo>
                <a:lnTo>
                  <a:pt x="1588091" y="71289"/>
                </a:lnTo>
                <a:lnTo>
                  <a:pt x="1636585" y="60134"/>
                </a:lnTo>
                <a:lnTo>
                  <a:pt x="1685520" y="49890"/>
                </a:lnTo>
                <a:lnTo>
                  <a:pt x="1734882" y="40566"/>
                </a:lnTo>
                <a:lnTo>
                  <a:pt x="1784657" y="32175"/>
                </a:lnTo>
                <a:lnTo>
                  <a:pt x="1834832" y="24728"/>
                </a:lnTo>
                <a:lnTo>
                  <a:pt x="1885392" y="18236"/>
                </a:lnTo>
                <a:lnTo>
                  <a:pt x="1936324" y="12712"/>
                </a:lnTo>
                <a:lnTo>
                  <a:pt x="1987615" y="8166"/>
                </a:lnTo>
                <a:lnTo>
                  <a:pt x="2039250" y="4610"/>
                </a:lnTo>
                <a:lnTo>
                  <a:pt x="2091215" y="2056"/>
                </a:lnTo>
                <a:lnTo>
                  <a:pt x="2143498" y="516"/>
                </a:lnTo>
                <a:lnTo>
                  <a:pt x="2196084" y="0"/>
                </a:lnTo>
                <a:lnTo>
                  <a:pt x="2248669" y="516"/>
                </a:lnTo>
                <a:lnTo>
                  <a:pt x="2300952" y="2056"/>
                </a:lnTo>
                <a:lnTo>
                  <a:pt x="2352917" y="4610"/>
                </a:lnTo>
                <a:lnTo>
                  <a:pt x="2404552" y="8166"/>
                </a:lnTo>
                <a:lnTo>
                  <a:pt x="2455843" y="12712"/>
                </a:lnTo>
                <a:lnTo>
                  <a:pt x="2506775" y="18236"/>
                </a:lnTo>
                <a:lnTo>
                  <a:pt x="2557335" y="24728"/>
                </a:lnTo>
                <a:lnTo>
                  <a:pt x="2607510" y="32175"/>
                </a:lnTo>
                <a:lnTo>
                  <a:pt x="2657285" y="40566"/>
                </a:lnTo>
                <a:lnTo>
                  <a:pt x="2706647" y="49890"/>
                </a:lnTo>
                <a:lnTo>
                  <a:pt x="2755582" y="60134"/>
                </a:lnTo>
                <a:lnTo>
                  <a:pt x="2804076" y="71289"/>
                </a:lnTo>
                <a:lnTo>
                  <a:pt x="2852116" y="83341"/>
                </a:lnTo>
                <a:lnTo>
                  <a:pt x="2899687" y="96280"/>
                </a:lnTo>
                <a:lnTo>
                  <a:pt x="2946776" y="110094"/>
                </a:lnTo>
                <a:lnTo>
                  <a:pt x="2993369" y="124771"/>
                </a:lnTo>
                <a:lnTo>
                  <a:pt x="3039453" y="140301"/>
                </a:lnTo>
                <a:lnTo>
                  <a:pt x="3085013" y="156671"/>
                </a:lnTo>
                <a:lnTo>
                  <a:pt x="3130037" y="173870"/>
                </a:lnTo>
                <a:lnTo>
                  <a:pt x="3174509" y="191886"/>
                </a:lnTo>
                <a:lnTo>
                  <a:pt x="3218417" y="210709"/>
                </a:lnTo>
                <a:lnTo>
                  <a:pt x="3261746" y="230326"/>
                </a:lnTo>
                <a:lnTo>
                  <a:pt x="3304483" y="250726"/>
                </a:lnTo>
                <a:lnTo>
                  <a:pt x="3346614" y="271897"/>
                </a:lnTo>
                <a:lnTo>
                  <a:pt x="3388126" y="293828"/>
                </a:lnTo>
                <a:lnTo>
                  <a:pt x="3429004" y="316508"/>
                </a:lnTo>
                <a:lnTo>
                  <a:pt x="3469234" y="339925"/>
                </a:lnTo>
                <a:lnTo>
                  <a:pt x="3508804" y="364067"/>
                </a:lnTo>
                <a:lnTo>
                  <a:pt x="3547699" y="388922"/>
                </a:lnTo>
                <a:lnTo>
                  <a:pt x="3585905" y="414481"/>
                </a:lnTo>
                <a:lnTo>
                  <a:pt x="3623409" y="440730"/>
                </a:lnTo>
                <a:lnTo>
                  <a:pt x="3660197" y="467658"/>
                </a:lnTo>
                <a:lnTo>
                  <a:pt x="3696256" y="495255"/>
                </a:lnTo>
                <a:lnTo>
                  <a:pt x="3731570" y="523507"/>
                </a:lnTo>
                <a:lnTo>
                  <a:pt x="3766127" y="552405"/>
                </a:lnTo>
                <a:lnTo>
                  <a:pt x="3799913" y="581936"/>
                </a:lnTo>
                <a:lnTo>
                  <a:pt x="3832915" y="612088"/>
                </a:lnTo>
                <a:lnTo>
                  <a:pt x="3865117" y="642851"/>
                </a:lnTo>
                <a:lnTo>
                  <a:pt x="3896507" y="674213"/>
                </a:lnTo>
                <a:lnTo>
                  <a:pt x="3927071" y="706162"/>
                </a:lnTo>
                <a:lnTo>
                  <a:pt x="3956795" y="738687"/>
                </a:lnTo>
                <a:lnTo>
                  <a:pt x="3985666" y="771776"/>
                </a:lnTo>
                <a:lnTo>
                  <a:pt x="4013669" y="805418"/>
                </a:lnTo>
                <a:lnTo>
                  <a:pt x="4040790" y="839601"/>
                </a:lnTo>
                <a:lnTo>
                  <a:pt x="4067017" y="874314"/>
                </a:lnTo>
                <a:lnTo>
                  <a:pt x="4092335" y="909545"/>
                </a:lnTo>
                <a:lnTo>
                  <a:pt x="4116730" y="945283"/>
                </a:lnTo>
                <a:lnTo>
                  <a:pt x="4140189" y="981516"/>
                </a:lnTo>
                <a:lnTo>
                  <a:pt x="4162698" y="1018233"/>
                </a:lnTo>
                <a:lnTo>
                  <a:pt x="4184243" y="1055422"/>
                </a:lnTo>
                <a:lnTo>
                  <a:pt x="4204811" y="1093071"/>
                </a:lnTo>
                <a:lnTo>
                  <a:pt x="4224387" y="1131170"/>
                </a:lnTo>
                <a:lnTo>
                  <a:pt x="4242958" y="1169707"/>
                </a:lnTo>
                <a:lnTo>
                  <a:pt x="4260510" y="1208669"/>
                </a:lnTo>
                <a:lnTo>
                  <a:pt x="4277030" y="1248046"/>
                </a:lnTo>
                <a:lnTo>
                  <a:pt x="4292503" y="1287827"/>
                </a:lnTo>
                <a:lnTo>
                  <a:pt x="4306916" y="1327999"/>
                </a:lnTo>
                <a:lnTo>
                  <a:pt x="4320255" y="1368551"/>
                </a:lnTo>
                <a:lnTo>
                  <a:pt x="4332506" y="1409472"/>
                </a:lnTo>
                <a:lnTo>
                  <a:pt x="4343656" y="1450749"/>
                </a:lnTo>
                <a:lnTo>
                  <a:pt x="4353691" y="1492373"/>
                </a:lnTo>
                <a:lnTo>
                  <a:pt x="4362596" y="1534330"/>
                </a:lnTo>
                <a:lnTo>
                  <a:pt x="4370359" y="1576610"/>
                </a:lnTo>
                <a:lnTo>
                  <a:pt x="4376965" y="1619201"/>
                </a:lnTo>
                <a:lnTo>
                  <a:pt x="4382401" y="1662092"/>
                </a:lnTo>
                <a:lnTo>
                  <a:pt x="4386653" y="1705270"/>
                </a:lnTo>
                <a:lnTo>
                  <a:pt x="4389708" y="1748726"/>
                </a:lnTo>
                <a:lnTo>
                  <a:pt x="4391550" y="1792446"/>
                </a:lnTo>
                <a:lnTo>
                  <a:pt x="4392168" y="1836420"/>
                </a:lnTo>
                <a:lnTo>
                  <a:pt x="4391550" y="1880393"/>
                </a:lnTo>
                <a:lnTo>
                  <a:pt x="4389708" y="1924113"/>
                </a:lnTo>
                <a:lnTo>
                  <a:pt x="4386653" y="1967569"/>
                </a:lnTo>
                <a:lnTo>
                  <a:pt x="4382401" y="2010747"/>
                </a:lnTo>
                <a:lnTo>
                  <a:pt x="4376965" y="2053638"/>
                </a:lnTo>
                <a:lnTo>
                  <a:pt x="4370359" y="2096229"/>
                </a:lnTo>
                <a:lnTo>
                  <a:pt x="4362596" y="2138509"/>
                </a:lnTo>
                <a:lnTo>
                  <a:pt x="4353691" y="2180466"/>
                </a:lnTo>
                <a:lnTo>
                  <a:pt x="4343656" y="2222090"/>
                </a:lnTo>
                <a:lnTo>
                  <a:pt x="4332506" y="2263367"/>
                </a:lnTo>
                <a:lnTo>
                  <a:pt x="4320255" y="2304288"/>
                </a:lnTo>
                <a:lnTo>
                  <a:pt x="4306916" y="2344840"/>
                </a:lnTo>
                <a:lnTo>
                  <a:pt x="4292503" y="2385012"/>
                </a:lnTo>
                <a:lnTo>
                  <a:pt x="4277030" y="2424793"/>
                </a:lnTo>
                <a:lnTo>
                  <a:pt x="4260510" y="2464170"/>
                </a:lnTo>
                <a:lnTo>
                  <a:pt x="4242958" y="2503132"/>
                </a:lnTo>
                <a:lnTo>
                  <a:pt x="4224387" y="2541669"/>
                </a:lnTo>
                <a:lnTo>
                  <a:pt x="4204811" y="2579768"/>
                </a:lnTo>
                <a:lnTo>
                  <a:pt x="4184243" y="2617417"/>
                </a:lnTo>
                <a:lnTo>
                  <a:pt x="4162698" y="2654606"/>
                </a:lnTo>
                <a:lnTo>
                  <a:pt x="4140189" y="2691323"/>
                </a:lnTo>
                <a:lnTo>
                  <a:pt x="4116730" y="2727556"/>
                </a:lnTo>
                <a:lnTo>
                  <a:pt x="4092335" y="2763294"/>
                </a:lnTo>
                <a:lnTo>
                  <a:pt x="4067017" y="2798525"/>
                </a:lnTo>
                <a:lnTo>
                  <a:pt x="4040790" y="2833238"/>
                </a:lnTo>
                <a:lnTo>
                  <a:pt x="4013669" y="2867421"/>
                </a:lnTo>
                <a:lnTo>
                  <a:pt x="3985666" y="2901063"/>
                </a:lnTo>
                <a:lnTo>
                  <a:pt x="3956795" y="2934152"/>
                </a:lnTo>
                <a:lnTo>
                  <a:pt x="3927071" y="2966677"/>
                </a:lnTo>
                <a:lnTo>
                  <a:pt x="3896507" y="2998626"/>
                </a:lnTo>
                <a:lnTo>
                  <a:pt x="3865117" y="3029988"/>
                </a:lnTo>
                <a:lnTo>
                  <a:pt x="3832915" y="3060751"/>
                </a:lnTo>
                <a:lnTo>
                  <a:pt x="3799913" y="3090903"/>
                </a:lnTo>
                <a:lnTo>
                  <a:pt x="3766127" y="3120434"/>
                </a:lnTo>
                <a:lnTo>
                  <a:pt x="3731570" y="3149332"/>
                </a:lnTo>
                <a:lnTo>
                  <a:pt x="3696256" y="3177584"/>
                </a:lnTo>
                <a:lnTo>
                  <a:pt x="3660197" y="3205181"/>
                </a:lnTo>
                <a:lnTo>
                  <a:pt x="3623409" y="3232109"/>
                </a:lnTo>
                <a:lnTo>
                  <a:pt x="3585905" y="3258358"/>
                </a:lnTo>
                <a:lnTo>
                  <a:pt x="3547699" y="3283917"/>
                </a:lnTo>
                <a:lnTo>
                  <a:pt x="3508804" y="3308772"/>
                </a:lnTo>
                <a:lnTo>
                  <a:pt x="3469234" y="3332914"/>
                </a:lnTo>
                <a:lnTo>
                  <a:pt x="3429004" y="3356331"/>
                </a:lnTo>
                <a:lnTo>
                  <a:pt x="3388126" y="3379011"/>
                </a:lnTo>
                <a:lnTo>
                  <a:pt x="3346614" y="3400942"/>
                </a:lnTo>
                <a:lnTo>
                  <a:pt x="3304483" y="3422113"/>
                </a:lnTo>
                <a:lnTo>
                  <a:pt x="3261746" y="3442513"/>
                </a:lnTo>
                <a:lnTo>
                  <a:pt x="3218417" y="3462130"/>
                </a:lnTo>
                <a:lnTo>
                  <a:pt x="3174509" y="3480953"/>
                </a:lnTo>
                <a:lnTo>
                  <a:pt x="3130037" y="3498969"/>
                </a:lnTo>
                <a:lnTo>
                  <a:pt x="3085013" y="3516168"/>
                </a:lnTo>
                <a:lnTo>
                  <a:pt x="3039453" y="3532538"/>
                </a:lnTo>
                <a:lnTo>
                  <a:pt x="2993369" y="3548068"/>
                </a:lnTo>
                <a:lnTo>
                  <a:pt x="2946776" y="3562745"/>
                </a:lnTo>
                <a:lnTo>
                  <a:pt x="2899687" y="3576559"/>
                </a:lnTo>
                <a:lnTo>
                  <a:pt x="2852116" y="3589498"/>
                </a:lnTo>
                <a:lnTo>
                  <a:pt x="2804076" y="3601550"/>
                </a:lnTo>
                <a:lnTo>
                  <a:pt x="2755582" y="3612705"/>
                </a:lnTo>
                <a:lnTo>
                  <a:pt x="2706647" y="3622949"/>
                </a:lnTo>
                <a:lnTo>
                  <a:pt x="2657285" y="3632273"/>
                </a:lnTo>
                <a:lnTo>
                  <a:pt x="2607510" y="3640664"/>
                </a:lnTo>
                <a:lnTo>
                  <a:pt x="2557335" y="3648111"/>
                </a:lnTo>
                <a:lnTo>
                  <a:pt x="2506775" y="3654603"/>
                </a:lnTo>
                <a:lnTo>
                  <a:pt x="2455843" y="3660127"/>
                </a:lnTo>
                <a:lnTo>
                  <a:pt x="2404552" y="3664673"/>
                </a:lnTo>
                <a:lnTo>
                  <a:pt x="2352917" y="3668229"/>
                </a:lnTo>
                <a:lnTo>
                  <a:pt x="2300952" y="3670783"/>
                </a:lnTo>
                <a:lnTo>
                  <a:pt x="2248669" y="3672323"/>
                </a:lnTo>
                <a:lnTo>
                  <a:pt x="2196084" y="3672840"/>
                </a:lnTo>
                <a:lnTo>
                  <a:pt x="2143498" y="3672323"/>
                </a:lnTo>
                <a:lnTo>
                  <a:pt x="2091215" y="3670783"/>
                </a:lnTo>
                <a:lnTo>
                  <a:pt x="2039250" y="3668229"/>
                </a:lnTo>
                <a:lnTo>
                  <a:pt x="1987615" y="3664673"/>
                </a:lnTo>
                <a:lnTo>
                  <a:pt x="1936324" y="3660127"/>
                </a:lnTo>
                <a:lnTo>
                  <a:pt x="1885392" y="3654603"/>
                </a:lnTo>
                <a:lnTo>
                  <a:pt x="1834832" y="3648111"/>
                </a:lnTo>
                <a:lnTo>
                  <a:pt x="1784657" y="3640664"/>
                </a:lnTo>
                <a:lnTo>
                  <a:pt x="1734882" y="3632273"/>
                </a:lnTo>
                <a:lnTo>
                  <a:pt x="1685520" y="3622949"/>
                </a:lnTo>
                <a:lnTo>
                  <a:pt x="1636585" y="3612705"/>
                </a:lnTo>
                <a:lnTo>
                  <a:pt x="1588091" y="3601550"/>
                </a:lnTo>
                <a:lnTo>
                  <a:pt x="1540051" y="3589498"/>
                </a:lnTo>
                <a:lnTo>
                  <a:pt x="1492480" y="3576559"/>
                </a:lnTo>
                <a:lnTo>
                  <a:pt x="1445391" y="3562745"/>
                </a:lnTo>
                <a:lnTo>
                  <a:pt x="1398798" y="3548068"/>
                </a:lnTo>
                <a:lnTo>
                  <a:pt x="1352714" y="3532538"/>
                </a:lnTo>
                <a:lnTo>
                  <a:pt x="1307154" y="3516168"/>
                </a:lnTo>
                <a:lnTo>
                  <a:pt x="1262130" y="3498969"/>
                </a:lnTo>
                <a:lnTo>
                  <a:pt x="1217658" y="3480953"/>
                </a:lnTo>
                <a:lnTo>
                  <a:pt x="1173750" y="3462130"/>
                </a:lnTo>
                <a:lnTo>
                  <a:pt x="1130421" y="3442513"/>
                </a:lnTo>
                <a:lnTo>
                  <a:pt x="1087684" y="3422113"/>
                </a:lnTo>
                <a:lnTo>
                  <a:pt x="1045553" y="3400942"/>
                </a:lnTo>
                <a:lnTo>
                  <a:pt x="1004041" y="3379011"/>
                </a:lnTo>
                <a:lnTo>
                  <a:pt x="963163" y="3356331"/>
                </a:lnTo>
                <a:lnTo>
                  <a:pt x="922933" y="3332914"/>
                </a:lnTo>
                <a:lnTo>
                  <a:pt x="883363" y="3308772"/>
                </a:lnTo>
                <a:lnTo>
                  <a:pt x="844468" y="3283917"/>
                </a:lnTo>
                <a:lnTo>
                  <a:pt x="806262" y="3258358"/>
                </a:lnTo>
                <a:lnTo>
                  <a:pt x="768758" y="3232109"/>
                </a:lnTo>
                <a:lnTo>
                  <a:pt x="731970" y="3205181"/>
                </a:lnTo>
                <a:lnTo>
                  <a:pt x="695911" y="3177584"/>
                </a:lnTo>
                <a:lnTo>
                  <a:pt x="660597" y="3149332"/>
                </a:lnTo>
                <a:lnTo>
                  <a:pt x="626040" y="3120434"/>
                </a:lnTo>
                <a:lnTo>
                  <a:pt x="592254" y="3090903"/>
                </a:lnTo>
                <a:lnTo>
                  <a:pt x="559252" y="3060751"/>
                </a:lnTo>
                <a:lnTo>
                  <a:pt x="527050" y="3029988"/>
                </a:lnTo>
                <a:lnTo>
                  <a:pt x="495660" y="2998626"/>
                </a:lnTo>
                <a:lnTo>
                  <a:pt x="465096" y="2966677"/>
                </a:lnTo>
                <a:lnTo>
                  <a:pt x="435372" y="2934152"/>
                </a:lnTo>
                <a:lnTo>
                  <a:pt x="406501" y="2901063"/>
                </a:lnTo>
                <a:lnTo>
                  <a:pt x="378498" y="2867421"/>
                </a:lnTo>
                <a:lnTo>
                  <a:pt x="351377" y="2833238"/>
                </a:lnTo>
                <a:lnTo>
                  <a:pt x="325150" y="2798525"/>
                </a:lnTo>
                <a:lnTo>
                  <a:pt x="299832" y="2763294"/>
                </a:lnTo>
                <a:lnTo>
                  <a:pt x="275437" y="2727556"/>
                </a:lnTo>
                <a:lnTo>
                  <a:pt x="251978" y="2691323"/>
                </a:lnTo>
                <a:lnTo>
                  <a:pt x="229469" y="2654606"/>
                </a:lnTo>
                <a:lnTo>
                  <a:pt x="207924" y="2617417"/>
                </a:lnTo>
                <a:lnTo>
                  <a:pt x="187356" y="2579768"/>
                </a:lnTo>
                <a:lnTo>
                  <a:pt x="167780" y="2541669"/>
                </a:lnTo>
                <a:lnTo>
                  <a:pt x="149209" y="2503132"/>
                </a:lnTo>
                <a:lnTo>
                  <a:pt x="131657" y="2464170"/>
                </a:lnTo>
                <a:lnTo>
                  <a:pt x="115137" y="2424793"/>
                </a:lnTo>
                <a:lnTo>
                  <a:pt x="99664" y="2385012"/>
                </a:lnTo>
                <a:lnTo>
                  <a:pt x="85251" y="2344840"/>
                </a:lnTo>
                <a:lnTo>
                  <a:pt x="71912" y="2304288"/>
                </a:lnTo>
                <a:lnTo>
                  <a:pt x="59661" y="2263367"/>
                </a:lnTo>
                <a:lnTo>
                  <a:pt x="48511" y="2222090"/>
                </a:lnTo>
                <a:lnTo>
                  <a:pt x="38476" y="2180466"/>
                </a:lnTo>
                <a:lnTo>
                  <a:pt x="29571" y="2138509"/>
                </a:lnTo>
                <a:lnTo>
                  <a:pt x="21808" y="2096229"/>
                </a:lnTo>
                <a:lnTo>
                  <a:pt x="15202" y="2053638"/>
                </a:lnTo>
                <a:lnTo>
                  <a:pt x="9766" y="2010747"/>
                </a:lnTo>
                <a:lnTo>
                  <a:pt x="5514" y="1967569"/>
                </a:lnTo>
                <a:lnTo>
                  <a:pt x="2459" y="1924113"/>
                </a:lnTo>
                <a:lnTo>
                  <a:pt x="617" y="1880393"/>
                </a:lnTo>
                <a:lnTo>
                  <a:pt x="0" y="1836420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763270"/>
            <a:ext cx="77355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Riskofaktoren</a:t>
            </a:r>
            <a:r>
              <a:rPr spc="-110" dirty="0"/>
              <a:t> </a:t>
            </a:r>
            <a:r>
              <a:rPr dirty="0"/>
              <a:t>für</a:t>
            </a:r>
            <a:r>
              <a:rPr spc="-60" dirty="0"/>
              <a:t> </a:t>
            </a:r>
            <a:r>
              <a:rPr spc="-10" dirty="0"/>
              <a:t>Harnwegsinfekte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6417" y="1863369"/>
            <a:ext cx="3451860" cy="28390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Menopause,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Atrophie</a:t>
            </a:r>
            <a:endParaRPr sz="2800">
              <a:latin typeface="Calibri"/>
              <a:cs typeface="Calibri"/>
            </a:endParaRPr>
          </a:p>
          <a:p>
            <a:pPr marL="240029" marR="386715" indent="-227329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Häufiger 	</a:t>
            </a:r>
            <a:r>
              <a:rPr sz="2800" spc="-20" dirty="0">
                <a:latin typeface="Calibri"/>
                <a:cs typeface="Calibri"/>
              </a:rPr>
              <a:t>Geschlechtsverkehr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Barrieremethoden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zur 	</a:t>
            </a:r>
            <a:r>
              <a:rPr sz="2800" spc="-10" dirty="0">
                <a:latin typeface="Calibri"/>
                <a:cs typeface="Calibri"/>
              </a:rPr>
              <a:t>Kontrazeption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Stuhlinkontinenz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7423" y="1900427"/>
            <a:ext cx="5145024" cy="38328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6785" y="911349"/>
            <a:ext cx="4194874" cy="485287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14322" y="286969"/>
            <a:ext cx="5512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39820" algn="l"/>
              </a:tabLst>
            </a:pPr>
            <a:r>
              <a:rPr sz="2400" dirty="0">
                <a:latin typeface="Calibri"/>
                <a:cs typeface="Calibri"/>
              </a:rPr>
              <a:t>WHO: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Geschätzte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Todesfälle</a:t>
            </a:r>
            <a:r>
              <a:rPr sz="2400" dirty="0">
                <a:latin typeface="Calibri"/>
                <a:cs typeface="Calibri"/>
              </a:rPr>
              <a:t>	im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Jahr</a:t>
            </a:r>
            <a:r>
              <a:rPr sz="2400" spc="-10" dirty="0">
                <a:latin typeface="Calibri"/>
                <a:cs typeface="Calibri"/>
              </a:rPr>
              <a:t> 2050….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11210" y="2881121"/>
            <a:ext cx="3034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AMR=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Antibiotika-Multiresistenz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9828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Antibiotikaresistenzen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023" y="1552955"/>
            <a:ext cx="6402279" cy="42630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984617" y="5954674"/>
            <a:ext cx="21863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 marR="5080" indent="-16764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ECDC</a:t>
            </a:r>
            <a:r>
              <a:rPr sz="1400" spc="-15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A1A9AF"/>
                </a:solidFill>
                <a:latin typeface="Calibri"/>
                <a:cs typeface="Calibri"/>
              </a:rPr>
              <a:t>Antimicrobial</a:t>
            </a:r>
            <a:r>
              <a:rPr sz="1400" spc="-20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A1A9AF"/>
                </a:solidFill>
                <a:latin typeface="Calibri"/>
                <a:cs typeface="Calibri"/>
              </a:rPr>
              <a:t>resistance </a:t>
            </a: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surveillance</a:t>
            </a:r>
            <a:r>
              <a:rPr sz="1400" spc="-40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in</a:t>
            </a:r>
            <a:r>
              <a:rPr sz="1400" spc="-60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Europe</a:t>
            </a:r>
            <a:r>
              <a:rPr sz="1400" spc="-50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A1A9AF"/>
                </a:solidFill>
                <a:latin typeface="Calibri"/>
                <a:cs typeface="Calibri"/>
              </a:rPr>
              <a:t>2014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7926" y="1214450"/>
            <a:ext cx="22294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A0773"/>
                </a:solidFill>
                <a:latin typeface="Calibri"/>
                <a:cs typeface="Calibri"/>
              </a:rPr>
              <a:t>E.coli</a:t>
            </a:r>
            <a:r>
              <a:rPr sz="1800" spc="-15" dirty="0">
                <a:solidFill>
                  <a:srgbClr val="CA07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A0773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CA077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A0773"/>
                </a:solidFill>
                <a:latin typeface="Calibri"/>
                <a:cs typeface="Calibri"/>
              </a:rPr>
              <a:t>Cephalosporine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9828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Antibiotikaresistenzen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5976" y="1484375"/>
            <a:ext cx="6477000" cy="42657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984617" y="5954674"/>
            <a:ext cx="21863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 marR="5080" indent="-16764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ECDC</a:t>
            </a:r>
            <a:r>
              <a:rPr sz="1400" spc="-15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A1A9AF"/>
                </a:solidFill>
                <a:latin typeface="Calibri"/>
                <a:cs typeface="Calibri"/>
              </a:rPr>
              <a:t>Antimicrobial</a:t>
            </a:r>
            <a:r>
              <a:rPr sz="1400" spc="-20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A1A9AF"/>
                </a:solidFill>
                <a:latin typeface="Calibri"/>
                <a:cs typeface="Calibri"/>
              </a:rPr>
              <a:t>resistance </a:t>
            </a: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surveillance</a:t>
            </a:r>
            <a:r>
              <a:rPr sz="1400" spc="-40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in</a:t>
            </a:r>
            <a:r>
              <a:rPr sz="1400" spc="-60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Europe</a:t>
            </a:r>
            <a:r>
              <a:rPr sz="1400" spc="-50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A1A9AF"/>
                </a:solidFill>
                <a:latin typeface="Calibri"/>
                <a:cs typeface="Calibri"/>
              </a:rPr>
              <a:t>2014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3457" y="1214450"/>
            <a:ext cx="21653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A0773"/>
                </a:solidFill>
                <a:latin typeface="Calibri"/>
                <a:cs typeface="Calibri"/>
              </a:rPr>
              <a:t>E.coli</a:t>
            </a:r>
            <a:r>
              <a:rPr sz="1800" spc="-15" dirty="0">
                <a:solidFill>
                  <a:srgbClr val="CA07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A0773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CA077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A0773"/>
                </a:solidFill>
                <a:latin typeface="Calibri"/>
                <a:cs typeface="Calibri"/>
              </a:rPr>
              <a:t>Fluorchinolone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9828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Antibiotikaresistenzen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8544" y="1484375"/>
            <a:ext cx="6477755" cy="42683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984617" y="5954674"/>
            <a:ext cx="21863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 marR="5080" indent="-16764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ECDC</a:t>
            </a:r>
            <a:r>
              <a:rPr sz="1400" spc="-15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A1A9AF"/>
                </a:solidFill>
                <a:latin typeface="Calibri"/>
                <a:cs typeface="Calibri"/>
              </a:rPr>
              <a:t>Antimicrobial</a:t>
            </a:r>
            <a:r>
              <a:rPr sz="1400" spc="-20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A1A9AF"/>
                </a:solidFill>
                <a:latin typeface="Calibri"/>
                <a:cs typeface="Calibri"/>
              </a:rPr>
              <a:t>resistance </a:t>
            </a: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surveillance</a:t>
            </a:r>
            <a:r>
              <a:rPr sz="1400" spc="-40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in</a:t>
            </a:r>
            <a:r>
              <a:rPr sz="1400" spc="-60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A1A9AF"/>
                </a:solidFill>
                <a:latin typeface="Calibri"/>
                <a:cs typeface="Calibri"/>
              </a:rPr>
              <a:t>Europe</a:t>
            </a:r>
            <a:r>
              <a:rPr sz="1400" spc="-50" dirty="0">
                <a:solidFill>
                  <a:srgbClr val="A1A9A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A1A9AF"/>
                </a:solidFill>
                <a:latin typeface="Calibri"/>
                <a:cs typeface="Calibri"/>
              </a:rPr>
              <a:t>2014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7153" y="1214450"/>
            <a:ext cx="30829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A0773"/>
                </a:solidFill>
                <a:latin typeface="Calibri"/>
                <a:cs typeface="Calibri"/>
              </a:rPr>
              <a:t>K.</a:t>
            </a:r>
            <a:r>
              <a:rPr sz="1800" spc="-35" dirty="0">
                <a:solidFill>
                  <a:srgbClr val="CA07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A0773"/>
                </a:solidFill>
                <a:latin typeface="Calibri"/>
                <a:cs typeface="Calibri"/>
              </a:rPr>
              <a:t>pneumoniae</a:t>
            </a:r>
            <a:r>
              <a:rPr sz="1800" spc="-25" dirty="0">
                <a:solidFill>
                  <a:srgbClr val="CA07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A0773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CA077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A0773"/>
                </a:solidFill>
                <a:latin typeface="Calibri"/>
                <a:cs typeface="Calibri"/>
              </a:rPr>
              <a:t>Fluorchinolone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E0968779FD744ABE88C6765404202A" ma:contentTypeVersion="19" ma:contentTypeDescription="Ein neues Dokument erstellen." ma:contentTypeScope="" ma:versionID="5aed20a791f01e62f88f1caab3e0a9f4">
  <xsd:schema xmlns:xsd="http://www.w3.org/2001/XMLSchema" xmlns:xs="http://www.w3.org/2001/XMLSchema" xmlns:p="http://schemas.microsoft.com/office/2006/metadata/properties" xmlns:ns2="5a2fc514-13e5-44d4-b303-457abed547dc" xmlns:ns3="eb38fcc5-de56-4b58-8639-00a93ff1af81" targetNamespace="http://schemas.microsoft.com/office/2006/metadata/properties" ma:root="true" ma:fieldsID="559e0f32f041b3640f2895cbab488d44" ns2:_="" ns3:_="">
    <xsd:import namespace="5a2fc514-13e5-44d4-b303-457abed547dc"/>
    <xsd:import namespace="eb38fcc5-de56-4b58-8639-00a93ff1af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fc514-13e5-44d4-b303-457abed54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be5932a5-a48f-4f98-b690-d9598e8675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8fcc5-de56-4b58-8639-00a93ff1af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9c301f-b464-415a-9f32-b01d240db3f9}" ma:internalName="TaxCatchAll" ma:showField="CatchAllData" ma:web="eb38fcc5-de56-4b58-8639-00a93ff1af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8fcc5-de56-4b58-8639-00a93ff1af81" xsi:nil="true"/>
    <lcf76f155ced4ddcb4097134ff3c332f xmlns="5a2fc514-13e5-44d4-b303-457abed547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26EDF0-2794-415D-83FC-D3EF41AC2139}"/>
</file>

<file path=customXml/itemProps2.xml><?xml version="1.0" encoding="utf-8"?>
<ds:datastoreItem xmlns:ds="http://schemas.openxmlformats.org/officeDocument/2006/customXml" ds:itemID="{5A8E714F-3925-4DC2-A36C-E7582B34650D}"/>
</file>

<file path=customXml/itemProps3.xml><?xml version="1.0" encoding="utf-8"?>
<ds:datastoreItem xmlns:ds="http://schemas.openxmlformats.org/officeDocument/2006/customXml" ds:itemID="{0013B67E-2614-4221-BFBA-F76A6002647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1400</Words>
  <Application>Microsoft Office PowerPoint</Application>
  <PresentationFormat>Breitbild</PresentationFormat>
  <Paragraphs>274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3" baseType="lpstr">
      <vt:lpstr>Microsoft JhengHei UI Light</vt:lpstr>
      <vt:lpstr>Arial</vt:lpstr>
      <vt:lpstr>Calibri</vt:lpstr>
      <vt:lpstr>Calibri Light</vt:lpstr>
      <vt:lpstr>Symbol</vt:lpstr>
      <vt:lpstr>Times New Roman</vt:lpstr>
      <vt:lpstr>Verdana</vt:lpstr>
      <vt:lpstr>Wingdings</vt:lpstr>
      <vt:lpstr>Office Theme</vt:lpstr>
      <vt:lpstr>D-Mannose als Behandlungsmethode bei akutem unkompliziertem HWI</vt:lpstr>
      <vt:lpstr>Unterscheide...</vt:lpstr>
      <vt:lpstr>Rezidivierende hwi</vt:lpstr>
      <vt:lpstr>Komplizierter vs unkomplizierter HWI</vt:lpstr>
      <vt:lpstr>Riskofaktoren für Harnwegsinfekte</vt:lpstr>
      <vt:lpstr>PowerPoint-Präsentation</vt:lpstr>
      <vt:lpstr>Antibiotikaresistenzen</vt:lpstr>
      <vt:lpstr>Antibiotikaresistenzen</vt:lpstr>
      <vt:lpstr>Antibiotikaresistenzen</vt:lpstr>
      <vt:lpstr>Resistenzen Wir MÜSSEN unsere Alternativen nutzen!!! !!!!!!!</vt:lpstr>
      <vt:lpstr>ir</vt:lpstr>
      <vt:lpstr>Wir brauchen Alternativen!</vt:lpstr>
      <vt:lpstr>…und davon gibt es eine Menge bei unkomplizierten HWI!</vt:lpstr>
      <vt:lpstr>PowerPoint-Präsentation</vt:lpstr>
      <vt:lpstr>Prophylaxe – D-Mannose</vt:lpstr>
      <vt:lpstr>Wirkprinzip D-Mannose</vt:lpstr>
      <vt:lpstr>Stick-and-roll sowie catch-bond der pathogenen E. coli Bakterien</vt:lpstr>
      <vt:lpstr>Schnelle und gute Wirkung von D-Mannose bei unkomplizierter, akuter Blasenentzündung</vt:lpstr>
      <vt:lpstr>Ist die Wirkung von D-Mannose belegt?</vt:lpstr>
      <vt:lpstr>Zur Akutbehandlung und Vorbeugung bei Blasenentzündungen</vt:lpstr>
      <vt:lpstr>Dosierung</vt:lpstr>
      <vt:lpstr>PowerPoint-Präsentation</vt:lpstr>
      <vt:lpstr>Kritikpunkte….</vt:lpstr>
      <vt:lpstr>Compliance bei der Einnahme?</vt:lpstr>
      <vt:lpstr>PowerPoint-Präsentation</vt:lpstr>
      <vt:lpstr>Therapie / Prophylaxe</vt:lpstr>
      <vt:lpstr>PowerPoint-Präsentation</vt:lpstr>
      <vt:lpstr>Lokale Atrophie und andere Faktoren</vt:lpstr>
      <vt:lpstr>Symptome Atrophie</vt:lpstr>
      <vt:lpstr>PowerPoint-Präsentation</vt:lpstr>
      <vt:lpstr>Unterscheide: Oestriol-Ostradiol</vt:lpstr>
      <vt:lpstr>Therapieoptionen der Atrophie</vt:lpstr>
      <vt:lpstr>Vergleich niedrig dosierter Oestrogene</vt:lpstr>
      <vt:lpstr>Zusammenfassung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D-Mannose als Behandlungsmethode bei akutem unkompliziertem HWI</dc:title>
  <dc:creator>Kuhn, Annette</dc:creator>
  <cp:lastModifiedBy>Vogt, Tamara</cp:lastModifiedBy>
  <cp:revision>1</cp:revision>
  <dcterms:created xsi:type="dcterms:W3CDTF">2025-04-03T06:20:24Z</dcterms:created>
  <dcterms:modified xsi:type="dcterms:W3CDTF">2025-04-03T06:31:01Z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2025-03-31T00:00:00Z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2025-04-03T00:00:00Z</vt:filetime>
  </property>
  <property fmtid="{D5CDD505-2E9C-101B-9397-08002B2CF9AE}" pid="5" name="Producer">
    <vt:lpwstr>Microsoft® PowerPoint® 2016</vt:lpwstr>
  </property>
  <property fmtid="{D5CDD505-2E9C-101B-9397-08002B2CF9AE}" pid="6" name="ContentTypeId">
    <vt:lpwstr>0x010100D2E0968779FD744ABE88C6765404202A</vt:lpwstr>
  </property>
  <property fmtid="{D5CDD505-2E9C-101B-9397-08002B2CF9AE}" pid="7" name="MediaServiceImageTags">
    <vt:lpwstr/>
  </property>
</Properties>
</file>