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0" r:id="rId16"/>
    <p:sldId id="271" r:id="rId17"/>
    <p:sldId id="273" r:id="rId18"/>
    <p:sldId id="283" r:id="rId19"/>
    <p:sldId id="284" r:id="rId20"/>
    <p:sldId id="285" r:id="rId21"/>
    <p:sldId id="290" r:id="rId22"/>
    <p:sldId id="286" r:id="rId23"/>
    <p:sldId id="287" r:id="rId24"/>
    <p:sldId id="288" r:id="rId25"/>
    <p:sldId id="289" r:id="rId26"/>
    <p:sldId id="275" r:id="rId27"/>
    <p:sldId id="277" r:id="rId28"/>
    <p:sldId id="274" r:id="rId29"/>
    <p:sldId id="278" r:id="rId30"/>
    <p:sldId id="279" r:id="rId31"/>
    <p:sldId id="280" r:id="rId32"/>
    <p:sldId id="281" r:id="rId33"/>
    <p:sldId id="282" r:id="rId34"/>
    <p:sldId id="291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97045555266973E-2"/>
          <c:y val="1.7995855999429097E-2"/>
          <c:w val="0.95804539121568932"/>
          <c:h val="0.83773163099582693"/>
        </c:manualLayout>
      </c:layout>
      <c:lineChart>
        <c:grouping val="standard"/>
        <c:varyColors val="0"/>
        <c:ser>
          <c:idx val="2"/>
          <c:order val="2"/>
          <c:tx>
            <c:strRef>
              <c:f>Tabelle1!$D$1</c:f>
              <c:strCache>
                <c:ptCount val="1"/>
                <c:pt idx="0">
                  <c:v>No prophylaxis</c:v>
                </c:pt>
              </c:strCache>
            </c:strRef>
          </c:tx>
          <c:spPr>
            <a:ln w="38100" cap="flat" cmpd="sng" algn="ctr">
              <a:solidFill>
                <a:schemeClr val="accent3"/>
              </a:solidFill>
              <a:prstDash val="sysDot"/>
              <a:miter lim="800000"/>
            </a:ln>
            <a:effectLst/>
          </c:spPr>
          <c:marker>
            <c:symbol val="none"/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100</c:v>
                </c:pt>
                <c:pt idx="1">
                  <c:v>90</c:v>
                </c:pt>
                <c:pt idx="2">
                  <c:v>70</c:v>
                </c:pt>
                <c:pt idx="3">
                  <c:v>60</c:v>
                </c:pt>
                <c:pt idx="4">
                  <c:v>50</c:v>
                </c:pt>
                <c:pt idx="5">
                  <c:v>45</c:v>
                </c:pt>
                <c:pt idx="6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BA-4241-BB39-F3CBAC164DAE}"/>
            </c:ext>
          </c:extLst>
        </c:ser>
        <c:ser>
          <c:idx val="0"/>
          <c:order val="0"/>
          <c:tx>
            <c:strRef>
              <c:f>Tabelle1!$B$1</c:f>
              <c:strCache>
                <c:ptCount val="1"/>
                <c:pt idx="0">
                  <c:v>D-mannose</c:v>
                </c:pt>
              </c:strCache>
            </c:strRef>
          </c:tx>
          <c:spPr>
            <a:ln w="38100" cap="rnd" cmpd="sng" algn="ctr">
              <a:solidFill>
                <a:srgbClr val="DA0F73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100</c:v>
                </c:pt>
                <c:pt idx="1">
                  <c:v>96</c:v>
                </c:pt>
                <c:pt idx="2">
                  <c:v>94</c:v>
                </c:pt>
                <c:pt idx="3">
                  <c:v>92</c:v>
                </c:pt>
                <c:pt idx="4">
                  <c:v>86</c:v>
                </c:pt>
                <c:pt idx="5">
                  <c:v>82</c:v>
                </c:pt>
                <c:pt idx="6">
                  <c:v>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BA-4241-BB39-F3CBAC164DAE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Nitrofurantoin</c:v>
                </c:pt>
              </c:strCache>
            </c:strRef>
          </c:tx>
          <c:spPr>
            <a:ln w="38100" cap="rnd" cmpd="sng" algn="ctr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100</c:v>
                </c:pt>
                <c:pt idx="1">
                  <c:v>94</c:v>
                </c:pt>
                <c:pt idx="2">
                  <c:v>90</c:v>
                </c:pt>
                <c:pt idx="3">
                  <c:v>84</c:v>
                </c:pt>
                <c:pt idx="4">
                  <c:v>82</c:v>
                </c:pt>
                <c:pt idx="5">
                  <c:v>80</c:v>
                </c:pt>
                <c:pt idx="6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BA-4241-BB39-F3CBAC164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7777224"/>
        <c:axId val="817778008"/>
      </c:lineChart>
      <c:catAx>
        <c:axId val="817777224"/>
        <c:scaling>
          <c:orientation val="minMax"/>
        </c:scaling>
        <c:delete val="0"/>
        <c:axPos val="b"/>
        <c:majorGridlines>
          <c:spPr>
            <a:ln w="38100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chemeClr val="tx1">
                <a:alpha val="20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300" b="0" i="0" u="none" strike="noStrike" kern="1200" baseline="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7778008"/>
        <c:crosses val="autoZero"/>
        <c:auto val="1"/>
        <c:lblAlgn val="ctr"/>
        <c:lblOffset val="100"/>
        <c:noMultiLvlLbl val="0"/>
      </c:catAx>
      <c:valAx>
        <c:axId val="817778008"/>
        <c:scaling>
          <c:orientation val="minMax"/>
          <c:max val="100"/>
          <c:min val="0"/>
        </c:scaling>
        <c:delete val="0"/>
        <c:axPos val="l"/>
        <c:majorGridlines>
          <c:spPr>
            <a:ln w="12700" cap="flat" cmpd="sng" algn="ctr">
              <a:solidFill>
                <a:schemeClr val="tx1">
                  <a:alpha val="3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alpha val="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17777224"/>
        <c:crosses val="autoZero"/>
        <c:crossBetween val="between"/>
        <c:majorUnit val="20"/>
        <c:minorUnit val="2"/>
        <c:dispUnits>
          <c:builtInUnit val="hundre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</c:dispUnitsLbl>
        </c:dispUnits>
      </c:valAx>
      <c:spPr>
        <a:noFill/>
        <a:ln w="12700">
          <a:solidFill>
            <a:schemeClr val="tx1">
              <a:alpha val="20000"/>
            </a:schemeClr>
          </a:solidFill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0914-B422-4EFC-880F-3299AF2C4A40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346CF-5191-46A3-9C3E-9A2E1F74D4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513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cdc.europa.eu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628650"/>
            <a:ext cx="72659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Staph</a:t>
            </a:r>
            <a:r>
              <a:rPr lang="de-CH" dirty="0" smtClean="0"/>
              <a:t>. </a:t>
            </a:r>
            <a:r>
              <a:rPr lang="de-CH" dirty="0" err="1" smtClean="0"/>
              <a:t>Saprophyticus</a:t>
            </a:r>
            <a:r>
              <a:rPr lang="de-CH" dirty="0" smtClean="0"/>
              <a:t>, Proteus </a:t>
            </a:r>
            <a:r>
              <a:rPr lang="de-CH" dirty="0" err="1" smtClean="0"/>
              <a:t>mirabilis</a:t>
            </a:r>
            <a:endParaRPr lang="de-CH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53% über 55 J. &amp; 36% darunter haben Rezidiv in letztem Jahr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>
                <a:solidFill>
                  <a:prstClr val="black"/>
                </a:solidFill>
              </a:rPr>
              <a:pPr/>
              <a:t>3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F09BE-6A09-4C91-878A-F73D645F856C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220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628650"/>
            <a:ext cx="72659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European Centre for Disease Prevention and Control (ECDC)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>
                <a:solidFill>
                  <a:prstClr val="black"/>
                </a:solidFill>
              </a:rPr>
              <a:pPr/>
              <a:t>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4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628650"/>
            <a:ext cx="72659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FQR-E. coli </a:t>
            </a:r>
            <a:r>
              <a:rPr lang="de-CH" dirty="0" err="1" smtClean="0"/>
              <a:t>Fluoroquinolon</a:t>
            </a:r>
            <a:r>
              <a:rPr lang="de-CH" dirty="0" smtClean="0"/>
              <a:t>-resistente Escherichia coli (</a:t>
            </a:r>
            <a:r>
              <a:rPr lang="de-CH" dirty="0" err="1" smtClean="0"/>
              <a:t>Norﬂoxacin</a:t>
            </a:r>
            <a:r>
              <a:rPr lang="de-CH" dirty="0" smtClean="0"/>
              <a:t> und/oder </a:t>
            </a:r>
            <a:r>
              <a:rPr lang="de-CH" dirty="0" err="1" smtClean="0"/>
              <a:t>Ciproﬂoxacin</a:t>
            </a:r>
            <a:r>
              <a:rPr lang="de-CH" dirty="0" smtClean="0"/>
              <a:t> intermediär oder resistent)</a:t>
            </a:r>
          </a:p>
          <a:p>
            <a:r>
              <a:rPr lang="de-CH" dirty="0" smtClean="0"/>
              <a:t>ESCR-E. coli Extended-</a:t>
            </a:r>
            <a:r>
              <a:rPr lang="de-CH" dirty="0" err="1" smtClean="0"/>
              <a:t>spectrum</a:t>
            </a:r>
            <a:r>
              <a:rPr lang="de-CH" dirty="0" smtClean="0"/>
              <a:t> </a:t>
            </a:r>
            <a:r>
              <a:rPr lang="de-CH" dirty="0" err="1" smtClean="0"/>
              <a:t>cephalosporin</a:t>
            </a:r>
            <a:r>
              <a:rPr lang="de-CH" dirty="0" smtClean="0"/>
              <a:t>-resistente Escherichia coli (gegen 3.- oder 4.-Generation-Cephalosporine; 85–100 % dieser ESCR-E. coli sind in Europa ESBL (Extended-</a:t>
            </a:r>
          </a:p>
          <a:p>
            <a:r>
              <a:rPr lang="de-CH" dirty="0" err="1" smtClean="0"/>
              <a:t>spectrum</a:t>
            </a:r>
            <a:r>
              <a:rPr lang="de-CH" dirty="0" smtClean="0"/>
              <a:t> `-</a:t>
            </a:r>
            <a:r>
              <a:rPr lang="de-CH" dirty="0" err="1" smtClean="0"/>
              <a:t>Laktamasen</a:t>
            </a:r>
            <a:r>
              <a:rPr lang="de-CH" dirty="0" smtClean="0"/>
              <a:t>)-Produzenten</a:t>
            </a:r>
          </a:p>
          <a:p>
            <a:r>
              <a:rPr lang="de-CH" dirty="0" smtClean="0"/>
              <a:t>ESCR-K. </a:t>
            </a:r>
            <a:r>
              <a:rPr lang="de-CH" dirty="0" err="1" smtClean="0"/>
              <a:t>pneu</a:t>
            </a:r>
            <a:r>
              <a:rPr lang="de-CH" dirty="0" smtClean="0"/>
              <a:t> Extended-</a:t>
            </a:r>
            <a:r>
              <a:rPr lang="de-CH" dirty="0" err="1" smtClean="0"/>
              <a:t>spectrum</a:t>
            </a:r>
            <a:r>
              <a:rPr lang="de-CH" dirty="0" smtClean="0"/>
              <a:t> </a:t>
            </a:r>
            <a:r>
              <a:rPr lang="de-CH" dirty="0" err="1" smtClean="0"/>
              <a:t>cephalosporin</a:t>
            </a:r>
            <a:r>
              <a:rPr lang="de-CH" dirty="0" smtClean="0"/>
              <a:t>-resistente </a:t>
            </a:r>
            <a:r>
              <a:rPr lang="de-CH" dirty="0" err="1" smtClean="0"/>
              <a:t>Klebsiella</a:t>
            </a:r>
            <a:r>
              <a:rPr lang="de-CH" dirty="0" smtClean="0"/>
              <a:t> </a:t>
            </a:r>
            <a:r>
              <a:rPr lang="de-CH" dirty="0" err="1" smtClean="0"/>
              <a:t>pneumoniae</a:t>
            </a:r>
            <a:r>
              <a:rPr lang="de-CH" baseline="0" dirty="0" smtClean="0"/>
              <a:t> (auch </a:t>
            </a:r>
            <a:r>
              <a:rPr lang="de-CH" dirty="0" smtClean="0"/>
              <a:t>85–100 % ESBL)</a:t>
            </a:r>
          </a:p>
          <a:p>
            <a:r>
              <a:rPr lang="de-CH" dirty="0" smtClean="0"/>
              <a:t>MRSA </a:t>
            </a:r>
            <a:r>
              <a:rPr lang="de-CH" dirty="0" err="1" smtClean="0"/>
              <a:t>Methicillin</a:t>
            </a:r>
            <a:r>
              <a:rPr lang="de-CH" dirty="0" smtClean="0"/>
              <a:t>-resistente </a:t>
            </a:r>
            <a:r>
              <a:rPr lang="de-CH" dirty="0" err="1" smtClean="0"/>
              <a:t>Staphylococcus</a:t>
            </a:r>
            <a:r>
              <a:rPr lang="de-CH" dirty="0" smtClean="0"/>
              <a:t> </a:t>
            </a:r>
            <a:r>
              <a:rPr lang="de-CH" dirty="0" err="1" smtClean="0"/>
              <a:t>aureus</a:t>
            </a:r>
            <a:r>
              <a:rPr lang="de-CH" dirty="0" smtClean="0"/>
              <a:t> (gegen mindestens eines der Antibiotika </a:t>
            </a:r>
            <a:r>
              <a:rPr lang="de-CH" dirty="0" err="1" smtClean="0"/>
              <a:t>Cefoxitin</a:t>
            </a:r>
            <a:r>
              <a:rPr lang="de-CH" dirty="0" smtClean="0"/>
              <a:t>, </a:t>
            </a:r>
            <a:r>
              <a:rPr lang="de-CH" dirty="0" err="1" smtClean="0"/>
              <a:t>Flucloxacillin</a:t>
            </a:r>
            <a:r>
              <a:rPr lang="de-CH" dirty="0" smtClean="0"/>
              <a:t>, </a:t>
            </a:r>
            <a:r>
              <a:rPr lang="de-CH" dirty="0" err="1" smtClean="0"/>
              <a:t>Methicillin</a:t>
            </a:r>
            <a:r>
              <a:rPr lang="de-CH" dirty="0" smtClean="0"/>
              <a:t>, </a:t>
            </a:r>
            <a:r>
              <a:rPr lang="de-CH" dirty="0" err="1" smtClean="0"/>
              <a:t>Oxacillin</a:t>
            </a:r>
            <a:r>
              <a:rPr lang="de-CH" dirty="0" smtClean="0"/>
              <a:t>)</a:t>
            </a:r>
          </a:p>
          <a:p>
            <a:r>
              <a:rPr lang="de-CH" dirty="0" smtClean="0"/>
              <a:t>PNSP Penicillin-resistente </a:t>
            </a:r>
            <a:r>
              <a:rPr lang="de-CH" dirty="0" err="1" smtClean="0"/>
              <a:t>Streptococcus</a:t>
            </a:r>
            <a:r>
              <a:rPr lang="de-CH" dirty="0" smtClean="0"/>
              <a:t> </a:t>
            </a:r>
            <a:r>
              <a:rPr lang="de-CH" dirty="0" err="1" smtClean="0"/>
              <a:t>pneumoniae</a:t>
            </a:r>
            <a:r>
              <a:rPr lang="de-CH" dirty="0" smtClean="0"/>
              <a:t>, </a:t>
            </a:r>
          </a:p>
          <a:p>
            <a:r>
              <a:rPr lang="de-CH" dirty="0" smtClean="0"/>
              <a:t>VRE </a:t>
            </a:r>
            <a:r>
              <a:rPr lang="de-CH" dirty="0" err="1" smtClean="0"/>
              <a:t>Vancomycin</a:t>
            </a:r>
            <a:r>
              <a:rPr lang="de-CH" dirty="0" smtClean="0"/>
              <a:t>-resistente Enterokokken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>
                <a:solidFill>
                  <a:prstClr val="black"/>
                </a:solidFill>
              </a:rPr>
              <a:pPr/>
              <a:t>10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0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628650"/>
            <a:ext cx="72659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err="1" smtClean="0"/>
              <a:t>Spermicide</a:t>
            </a:r>
            <a:r>
              <a:rPr lang="de-CH" dirty="0" smtClean="0"/>
              <a:t>, Diaphragmen </a:t>
            </a:r>
            <a:r>
              <a:rPr lang="de-CH" dirty="0" smtClean="0">
                <a:sym typeface="Wingdings" panose="05000000000000000000" pitchFamily="2" charset="2"/>
              </a:rPr>
              <a:t> andere AK?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>
                <a:sym typeface="Wingdings" panose="05000000000000000000" pitchFamily="2" charset="2"/>
              </a:rPr>
              <a:t>Lokale</a:t>
            </a:r>
            <a:r>
              <a:rPr lang="de-CH" baseline="0" dirty="0" smtClean="0">
                <a:sym typeface="Wingdings" panose="05000000000000000000" pitchFamily="2" charset="2"/>
              </a:rPr>
              <a:t> Hormone: Albert und Rahn</a:t>
            </a:r>
            <a:endParaRPr lang="de-CH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>
                <a:solidFill>
                  <a:prstClr val="black"/>
                </a:solidFill>
              </a:rPr>
              <a:pPr/>
              <a:t>14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93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628650"/>
            <a:ext cx="72659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3221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578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294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5421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424" y="1303868"/>
            <a:ext cx="10369152" cy="540956"/>
          </a:xfrm>
        </p:spPr>
        <p:txBody>
          <a:bodyPr anchor="t" anchorCtr="0"/>
          <a:lstStyle>
            <a:lvl1pPr algn="l">
              <a:defRPr sz="3000" baseline="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11424" y="1916837"/>
            <a:ext cx="10369152" cy="360039"/>
          </a:xfrm>
        </p:spPr>
        <p:txBody>
          <a:bodyPr>
            <a:normAutofit/>
          </a:bodyPr>
          <a:lstStyle>
            <a:lvl1pPr marL="0" indent="0" algn="l">
              <a:buNone/>
              <a:defRPr sz="2200" b="0">
                <a:solidFill>
                  <a:schemeClr val="tx1"/>
                </a:solidFill>
                <a:latin typeface="+mn-lt"/>
              </a:defRPr>
            </a:lvl1pPr>
            <a:lvl2pPr marL="177800" indent="-177800" algn="l"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CH" dirty="0"/>
              <a:t>Untertitel, Referent/in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59" y="406700"/>
            <a:ext cx="2352000" cy="5459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68" y="218597"/>
            <a:ext cx="4608512" cy="92214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2685980"/>
            <a:ext cx="12240683" cy="419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055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B414-527B-453B-9415-DD9F59FA69B8}" type="slidenum">
              <a:rPr lang="de-CH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51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ECCE-0311-425D-8D8B-5F3AF5063F5A}" type="datetime1">
              <a:rPr lang="de-CH" smtClean="0">
                <a:solidFill>
                  <a:prstClr val="black"/>
                </a:solidFill>
              </a:rPr>
              <a:pPr/>
              <a:t>31.03.2025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>
                <a:solidFill>
                  <a:prstClr val="black"/>
                </a:solidFill>
              </a:rPr>
              <a:t>Harnwegsinfektionen 03.11.2016 – stefan.mohr@insel.ch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‹Nr.›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572112" y="1518144"/>
            <a:ext cx="11047776" cy="4658820"/>
          </a:xfrm>
        </p:spPr>
        <p:txBody>
          <a:bodyPr/>
          <a:lstStyle>
            <a:lvl1pPr>
              <a:defRPr/>
            </a:lvl1pPr>
            <a:lvl2pPr marL="342900" indent="-342900">
              <a:buClr>
                <a:schemeClr val="accent1"/>
              </a:buClr>
              <a:buFont typeface="Arial" panose="020B0604020202020204" pitchFamily="34" charset="0"/>
              <a:buChar char="&gt;"/>
              <a:defRPr/>
            </a:lvl2pPr>
            <a:lvl3pPr marL="285750" indent="-285750">
              <a:buFont typeface="Symbol" panose="05050102010706020507" pitchFamily="18" charset="2"/>
              <a:buChar char="-"/>
              <a:defRPr/>
            </a:lvl3pPr>
            <a:lvl4pPr marL="358775" indent="265113">
              <a:buFont typeface="Symbol" panose="05050102010706020507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Textmasterformat </a:t>
            </a:r>
            <a:r>
              <a:rPr lang="de-DE" dirty="0" smtClean="0"/>
              <a:t>bearbeiten Textmasterformat bearbeiten Textmasterformat bearbeiten 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644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431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250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05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747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60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639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23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741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5D273-5699-48AE-99C8-B6AFA7797DE1}" type="datetimeFigureOut">
              <a:rPr lang="de-CH" smtClean="0"/>
              <a:t>31.03.2025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8974D-BAEF-471F-AEDC-B882BB7DD6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651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m4a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03518" y="2276900"/>
            <a:ext cx="8784976" cy="360039"/>
          </a:xfrm>
        </p:spPr>
        <p:txBody>
          <a:bodyPr>
            <a:normAutofit lnSpcReduction="10000"/>
          </a:bodyPr>
          <a:lstStyle/>
          <a:p>
            <a:r>
              <a:rPr lang="de-CH" dirty="0" smtClean="0"/>
              <a:t>Prof. Dr. Annette Kuhn, Frauenklinik Bern, Inselspital</a:t>
            </a:r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sz="2400" dirty="0"/>
              <a:t>D-</a:t>
            </a:r>
            <a:r>
              <a:rPr lang="de-CH" sz="2400" dirty="0" err="1"/>
              <a:t>Mannose</a:t>
            </a:r>
            <a:r>
              <a:rPr lang="de-CH" sz="2400" dirty="0"/>
              <a:t> als Behandlungsmethode bei akutem unkompliziertem HWI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7956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5520" y="620694"/>
            <a:ext cx="8285832" cy="783637"/>
          </a:xfrm>
        </p:spPr>
        <p:txBody>
          <a:bodyPr/>
          <a:lstStyle/>
          <a:p>
            <a:r>
              <a:rPr lang="de-CH" dirty="0" smtClean="0"/>
              <a:t>Resistenzen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10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943" y="1553877"/>
            <a:ext cx="7776863" cy="452125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442131" y="1902674"/>
            <a:ext cx="190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solidFill>
                  <a:srgbClr val="CB0773">
                    <a:lumMod val="75000"/>
                  </a:srgbClr>
                </a:solidFill>
              </a:rPr>
              <a:t>Fluorochinolon-resist</a:t>
            </a: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.</a:t>
            </a:r>
            <a:br>
              <a:rPr lang="de-CH" sz="1400" dirty="0">
                <a:solidFill>
                  <a:srgbClr val="CB0773">
                    <a:lumMod val="75000"/>
                  </a:srgbClr>
                </a:solidFill>
              </a:rPr>
            </a:b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E. coli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442886" y="3199070"/>
            <a:ext cx="192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solidFill>
                  <a:srgbClr val="CB0773">
                    <a:lumMod val="75000"/>
                  </a:srgbClr>
                </a:solidFill>
              </a:rPr>
              <a:t>Cephalosporin-resist</a:t>
            </a: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.</a:t>
            </a:r>
            <a:br>
              <a:rPr lang="de-CH" sz="1400" dirty="0">
                <a:solidFill>
                  <a:srgbClr val="CB0773">
                    <a:lumMod val="75000"/>
                  </a:srgbClr>
                </a:solidFill>
              </a:rPr>
            </a:b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E. coli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460900" y="4040809"/>
            <a:ext cx="1890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solidFill>
                  <a:srgbClr val="CB0773">
                    <a:lumMod val="75000"/>
                  </a:srgbClr>
                </a:solidFill>
              </a:rPr>
              <a:t>Cephalosporin-resist</a:t>
            </a: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. </a:t>
            </a:r>
            <a:br>
              <a:rPr lang="de-CH" sz="1400" dirty="0">
                <a:solidFill>
                  <a:srgbClr val="CB0773">
                    <a:lumMod val="75000"/>
                  </a:srgbClr>
                </a:solidFill>
              </a:rPr>
            </a:br>
            <a:r>
              <a:rPr lang="de-CH" sz="1400" dirty="0">
                <a:solidFill>
                  <a:srgbClr val="CB0773">
                    <a:lumMod val="75000"/>
                  </a:srgbClr>
                </a:solidFill>
              </a:rPr>
              <a:t>K. </a:t>
            </a:r>
            <a:r>
              <a:rPr lang="de-CH" sz="1400" dirty="0" err="1">
                <a:solidFill>
                  <a:srgbClr val="CB0773">
                    <a:lumMod val="75000"/>
                  </a:srgbClr>
                </a:solidFill>
              </a:rPr>
              <a:t>pneumoniae</a:t>
            </a:r>
            <a:endParaRPr lang="de-CH" sz="1400" dirty="0">
              <a:solidFill>
                <a:srgbClr val="CB0773">
                  <a:lumMod val="75000"/>
                </a:srgb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695665" y="611787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anresis.ch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454" y="741473"/>
            <a:ext cx="1652566" cy="9211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11625" y="1124771"/>
            <a:ext cx="633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solidFill>
                  <a:srgbClr val="FF0000"/>
                </a:solidFill>
              </a:rPr>
              <a:t>Wir MÜSSEN </a:t>
            </a:r>
            <a:r>
              <a:rPr lang="de-CH" sz="2400" dirty="0">
                <a:solidFill>
                  <a:srgbClr val="FF0000"/>
                </a:solidFill>
              </a:rPr>
              <a:t>unsere Alternativen nutzen!!! </a:t>
            </a:r>
            <a:r>
              <a:rPr lang="de-CH" sz="2400" dirty="0">
                <a:solidFill>
                  <a:srgbClr val="FF0000"/>
                </a:solidFill>
              </a:rPr>
              <a:t>!!!!!!!</a:t>
            </a:r>
          </a:p>
        </p:txBody>
      </p:sp>
    </p:spTree>
    <p:extLst>
      <p:ext uri="{BB962C8B-B14F-4D97-AF65-F5344CB8AC3E}">
        <p14:creationId xmlns:p14="http://schemas.microsoft.com/office/powerpoint/2010/main" val="9014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Welche alternativen zu Antibiotika haben wir denn?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11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953084" y="1518144"/>
            <a:ext cx="5655084" cy="4658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dirty="0"/>
              <a:t>THERAPEUTISCH: </a:t>
            </a:r>
          </a:p>
          <a:p>
            <a:r>
              <a:rPr lang="de-CH" sz="2600" dirty="0"/>
              <a:t>Nix machen</a:t>
            </a:r>
          </a:p>
          <a:p>
            <a:r>
              <a:rPr lang="de-CH" sz="2600" dirty="0"/>
              <a:t>Antiphlogistika: Ibuprofen et al</a:t>
            </a:r>
          </a:p>
          <a:p>
            <a:r>
              <a:rPr lang="de-CH" sz="2600" dirty="0"/>
              <a:t>Pflanzliche Alternativen</a:t>
            </a:r>
          </a:p>
          <a:p>
            <a:r>
              <a:rPr lang="de-CH" sz="2600" dirty="0"/>
              <a:t>«Anderes» </a:t>
            </a:r>
            <a:r>
              <a:rPr lang="de-CH" sz="2600" dirty="0">
                <a:sym typeface="Wingdings" panose="05000000000000000000" pitchFamily="2" charset="2"/>
              </a:rPr>
              <a:t></a:t>
            </a:r>
            <a:endParaRPr lang="de-CH" sz="2600" dirty="0"/>
          </a:p>
          <a:p>
            <a:pPr marL="0" indent="0">
              <a:buNone/>
            </a:pPr>
            <a:r>
              <a:rPr lang="de-CH" dirty="0"/>
              <a:t>PROPHYLAKTISCH</a:t>
            </a:r>
          </a:p>
          <a:p>
            <a:r>
              <a:rPr lang="de-CH" dirty="0"/>
              <a:t>Lokale </a:t>
            </a:r>
            <a:r>
              <a:rPr lang="de-CH" dirty="0" err="1"/>
              <a:t>Östrogenisierung</a:t>
            </a:r>
            <a:endParaRPr lang="de-CH" dirty="0"/>
          </a:p>
          <a:p>
            <a:r>
              <a:rPr lang="de-CH" dirty="0"/>
              <a:t>Risikofaktoren eliminieren</a:t>
            </a:r>
          </a:p>
          <a:p>
            <a:r>
              <a:rPr lang="de-CH" dirty="0"/>
              <a:t>Impfung</a:t>
            </a:r>
          </a:p>
          <a:p>
            <a:r>
              <a:rPr lang="de-CH" dirty="0"/>
              <a:t>Pflanzliche – andere Möglichkeiten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40" y="21555"/>
            <a:ext cx="8880721" cy="665893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03712" y="692696"/>
            <a:ext cx="4900124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de-CH" sz="2800" dirty="0"/>
              <a:t>Wir brauchen Alternativen!!!!!!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7538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3641" y="896907"/>
            <a:ext cx="7886700" cy="990304"/>
          </a:xfrm>
        </p:spPr>
        <p:txBody>
          <a:bodyPr>
            <a:normAutofit/>
          </a:bodyPr>
          <a:lstStyle/>
          <a:p>
            <a:r>
              <a:rPr lang="de-CH" dirty="0" smtClean="0"/>
              <a:t>Wir brauchen Alternativen!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420" y="2136629"/>
            <a:ext cx="2032502" cy="16217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951" y="2006054"/>
            <a:ext cx="2011070" cy="17360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043" y="3014594"/>
            <a:ext cx="853722" cy="21110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922" y="1371547"/>
            <a:ext cx="1789602" cy="18253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203" y="3705242"/>
            <a:ext cx="2549518" cy="19444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9660" y="4531928"/>
            <a:ext cx="1725305" cy="12895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7224" y="3950998"/>
            <a:ext cx="1335482" cy="11787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01275" y="55340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6"/>
    </mc:Choice>
    <mc:Fallback xmlns="">
      <p:transition spd="slow" advTm="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…und davon gibt es eine Menge bei unkomplizierten HWI!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….</a:t>
            </a:r>
            <a:r>
              <a:rPr lang="de-CH" dirty="0" err="1" smtClean="0"/>
              <a:t>wait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see</a:t>
            </a:r>
            <a:endParaRPr lang="de-CH" dirty="0" smtClean="0"/>
          </a:p>
          <a:p>
            <a:r>
              <a:rPr lang="de-CH" dirty="0" smtClean="0"/>
              <a:t>Lokale Östrogene</a:t>
            </a:r>
          </a:p>
          <a:p>
            <a:r>
              <a:rPr lang="de-CH" dirty="0" smtClean="0"/>
              <a:t>Pflanzliche Stoffe: </a:t>
            </a:r>
            <a:r>
              <a:rPr lang="de-CH" dirty="0" err="1" smtClean="0"/>
              <a:t>Femannose</a:t>
            </a:r>
            <a:r>
              <a:rPr lang="de-CH" dirty="0" smtClean="0"/>
              <a:t>®, </a:t>
            </a:r>
            <a:r>
              <a:rPr lang="de-CH" dirty="0" err="1" smtClean="0"/>
              <a:t>Angocin</a:t>
            </a:r>
            <a:r>
              <a:rPr lang="de-CH" dirty="0" smtClean="0"/>
              <a:t>®, </a:t>
            </a:r>
            <a:r>
              <a:rPr lang="de-CH" dirty="0" err="1" smtClean="0"/>
              <a:t>Canephron</a:t>
            </a:r>
            <a:r>
              <a:rPr lang="de-CH" dirty="0" smtClean="0"/>
              <a:t>®, </a:t>
            </a:r>
            <a:r>
              <a:rPr lang="de-CH" dirty="0" err="1" smtClean="0"/>
              <a:t>Cystinol</a:t>
            </a:r>
            <a:r>
              <a:rPr lang="de-CH" dirty="0" smtClean="0"/>
              <a:t>®, Hänseler Blasendragees®  </a:t>
            </a:r>
            <a:r>
              <a:rPr lang="de-CH" dirty="0" err="1" smtClean="0"/>
              <a:t>etc</a:t>
            </a:r>
            <a:r>
              <a:rPr lang="de-CH" dirty="0" smtClean="0"/>
              <a:t> (….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evidence</a:t>
            </a:r>
            <a:r>
              <a:rPr lang="de-CH" dirty="0" smtClean="0"/>
              <a:t>!)</a:t>
            </a:r>
          </a:p>
          <a:p>
            <a:r>
              <a:rPr lang="de-CH" dirty="0" smtClean="0"/>
              <a:t>Antiphlogistika</a:t>
            </a:r>
          </a:p>
          <a:p>
            <a:r>
              <a:rPr lang="de-CH" dirty="0" smtClean="0"/>
              <a:t>Impfungen: </a:t>
            </a:r>
            <a:r>
              <a:rPr lang="de-CH" dirty="0" err="1" smtClean="0"/>
              <a:t>Urovaxom</a:t>
            </a:r>
            <a:r>
              <a:rPr lang="de-CH" dirty="0" smtClean="0"/>
              <a:t>®, </a:t>
            </a:r>
            <a:r>
              <a:rPr lang="de-CH" dirty="0" err="1" smtClean="0"/>
              <a:t>Strovac</a:t>
            </a:r>
            <a:r>
              <a:rPr lang="de-CH" dirty="0" smtClean="0"/>
              <a:t>®</a:t>
            </a:r>
          </a:p>
          <a:p>
            <a:r>
              <a:rPr lang="de-CH" dirty="0" smtClean="0"/>
              <a:t>«</a:t>
            </a:r>
            <a:r>
              <a:rPr lang="de-CH" dirty="0" err="1" smtClean="0"/>
              <a:t>life</a:t>
            </a:r>
            <a:r>
              <a:rPr lang="de-CH" dirty="0" smtClean="0"/>
              <a:t> style </a:t>
            </a:r>
            <a:r>
              <a:rPr lang="de-CH" dirty="0" err="1" smtClean="0"/>
              <a:t>recommendations</a:t>
            </a:r>
            <a:r>
              <a:rPr lang="de-CH" dirty="0" smtClean="0"/>
              <a:t>»</a:t>
            </a:r>
          </a:p>
          <a:p>
            <a:r>
              <a:rPr lang="de-CH" dirty="0" smtClean="0"/>
              <a:t>Kontrazeption?</a:t>
            </a:r>
          </a:p>
          <a:p>
            <a:pPr marL="0" indent="0">
              <a:buNone/>
            </a:pPr>
            <a:r>
              <a:rPr lang="de-CH" dirty="0" smtClean="0"/>
              <a:t>Stuhlinkontinenz behandeln</a:t>
            </a:r>
            <a:endParaRPr lang="de-CH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275" y="55340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2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77"/>
    </mc:Choice>
    <mc:Fallback xmlns="">
      <p:transition spd="slow" advTm="168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14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854184" y="805926"/>
            <a:ext cx="8285832" cy="4658820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endParaRPr lang="de-CH" sz="2800" dirty="0">
              <a:solidFill>
                <a:schemeClr val="accent1"/>
              </a:solidFill>
            </a:endParaRPr>
          </a:p>
          <a:p>
            <a:pPr lvl="1"/>
            <a:endParaRPr lang="de-CH" dirty="0" smtClean="0"/>
          </a:p>
          <a:p>
            <a:pPr lvl="1"/>
            <a:r>
              <a:rPr lang="de-CH" dirty="0" smtClean="0"/>
              <a:t>Risikofaktoren </a:t>
            </a:r>
            <a:r>
              <a:rPr lang="de-CH" dirty="0" err="1" smtClean="0"/>
              <a:t>elimininieren</a:t>
            </a:r>
            <a:r>
              <a:rPr lang="de-CH" dirty="0" smtClean="0"/>
              <a:t>: </a:t>
            </a:r>
          </a:p>
          <a:p>
            <a:pPr marL="0" lvl="1" indent="0">
              <a:buNone/>
            </a:pPr>
            <a:r>
              <a:rPr lang="de-CH" dirty="0"/>
              <a:t> </a:t>
            </a:r>
            <a:r>
              <a:rPr lang="de-CH" dirty="0" smtClean="0"/>
              <a:t>   Stuhlinkontinenz therapieren!</a:t>
            </a:r>
          </a:p>
          <a:p>
            <a:pPr marL="0" lvl="1" indent="0">
              <a:buNone/>
            </a:pPr>
            <a:r>
              <a:rPr lang="de-CH" dirty="0"/>
              <a:t> </a:t>
            </a:r>
            <a:r>
              <a:rPr lang="de-CH" dirty="0" smtClean="0"/>
              <a:t>   </a:t>
            </a:r>
            <a:r>
              <a:rPr lang="de-CH" dirty="0" err="1" smtClean="0"/>
              <a:t>Bottle-Wash</a:t>
            </a:r>
            <a:r>
              <a:rPr lang="de-CH" dirty="0" smtClean="0"/>
              <a:t> empfehlen</a:t>
            </a:r>
          </a:p>
          <a:p>
            <a:pPr lvl="1"/>
            <a:endParaRPr lang="de-CH" dirty="0" smtClean="0"/>
          </a:p>
          <a:p>
            <a:pPr lvl="1"/>
            <a:r>
              <a:rPr lang="de-CH" dirty="0" smtClean="0"/>
              <a:t>Lifestyle-Change </a:t>
            </a:r>
            <a:br>
              <a:rPr lang="de-CH" dirty="0" smtClean="0"/>
            </a:br>
            <a:r>
              <a:rPr lang="de-CH" dirty="0" smtClean="0"/>
              <a:t>(Effizienz nicht bewiesen):  </a:t>
            </a:r>
            <a:endParaRPr lang="de-CH" dirty="0"/>
          </a:p>
          <a:p>
            <a:pPr lvl="3" indent="0">
              <a:buNone/>
            </a:pPr>
            <a:r>
              <a:rPr lang="de-CH" dirty="0" smtClean="0"/>
              <a:t>post-</a:t>
            </a:r>
            <a:r>
              <a:rPr lang="de-CH" dirty="0" err="1"/>
              <a:t>k</a:t>
            </a:r>
            <a:r>
              <a:rPr lang="de-CH" dirty="0" err="1" smtClean="0"/>
              <a:t>oitale</a:t>
            </a:r>
            <a:r>
              <a:rPr lang="de-CH" dirty="0" smtClean="0"/>
              <a:t> Miktion, «von vorne nach hinten Abwischen», </a:t>
            </a:r>
            <a:br>
              <a:rPr lang="de-CH" dirty="0" smtClean="0"/>
            </a:br>
            <a:r>
              <a:rPr lang="de-CH" dirty="0" smtClean="0"/>
              <a:t> Hot-Tubs/Whirlpools, Fahrradfahren,</a:t>
            </a:r>
            <a:br>
              <a:rPr lang="de-CH" dirty="0" smtClean="0"/>
            </a:br>
            <a:r>
              <a:rPr lang="de-CH" dirty="0" smtClean="0"/>
              <a:t>Baumwollunterwäsche, BMI, zu enge-zu leichte Kleidung, </a:t>
            </a:r>
            <a:r>
              <a:rPr lang="de-CH" dirty="0" err="1" smtClean="0"/>
              <a:t>etc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(Aydin A, 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Urogyn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 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2015)</a:t>
            </a:r>
          </a:p>
          <a:p>
            <a:pPr lvl="3" indent="0">
              <a:buNone/>
            </a:pPr>
            <a:endParaRPr lang="de-CH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3" indent="0">
              <a:buNone/>
            </a:pPr>
            <a:endParaRPr lang="de-CH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de-CH" dirty="0" smtClean="0"/>
          </a:p>
          <a:p>
            <a:pPr lvl="1"/>
            <a:endParaRPr lang="de-CH" sz="1400" dirty="0">
              <a:solidFill>
                <a:schemeClr val="tx2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026" name="Picture 2" descr="\\Filer300\users3000\I0163799\Data\Documents\My Pictures\2016-12-14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"/>
          <a:stretch/>
        </p:blipFill>
        <p:spPr bwMode="auto">
          <a:xfrm>
            <a:off x="6023992" y="160146"/>
            <a:ext cx="4684108" cy="326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Prophylaxe </a:t>
            </a:r>
            <a:r>
              <a:rPr lang="de-CH" dirty="0"/>
              <a:t>– D-</a:t>
            </a:r>
            <a:r>
              <a:rPr lang="de-CH" dirty="0" err="1"/>
              <a:t>Mannose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15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 err="1" smtClean="0"/>
              <a:t>Bindet</a:t>
            </a:r>
            <a:r>
              <a:rPr lang="en-US" dirty="0" smtClean="0"/>
              <a:t> </a:t>
            </a:r>
            <a:r>
              <a:rPr lang="en-US" dirty="0" err="1"/>
              <a:t>FimH-Adhesin</a:t>
            </a:r>
            <a:r>
              <a:rPr lang="en-US" dirty="0"/>
              <a:t> </a:t>
            </a:r>
            <a:r>
              <a:rPr lang="en-US" dirty="0" smtClean="0"/>
              <a:t>der </a:t>
            </a:r>
            <a:r>
              <a:rPr lang="en-US" dirty="0" err="1" smtClean="0"/>
              <a:t>Fimbrien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 err="1" smtClean="0"/>
              <a:t>Gebrauch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Katzen</a:t>
            </a:r>
            <a:r>
              <a:rPr lang="en-US" dirty="0" smtClean="0"/>
              <a:t>, </a:t>
            </a:r>
            <a:r>
              <a:rPr lang="en-US" dirty="0" err="1" smtClean="0"/>
              <a:t>Hunde</a:t>
            </a:r>
            <a:r>
              <a:rPr lang="en-US" dirty="0" smtClean="0"/>
              <a:t>, </a:t>
            </a:r>
            <a:r>
              <a:rPr lang="en-US" dirty="0" err="1" smtClean="0"/>
              <a:t>Pferde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Rezidive</a:t>
            </a:r>
            <a:r>
              <a:rPr lang="en-US" dirty="0" smtClean="0"/>
              <a:t>:</a:t>
            </a:r>
            <a:endParaRPr lang="en-US" dirty="0"/>
          </a:p>
          <a:p>
            <a:pPr lvl="3"/>
            <a:r>
              <a:rPr lang="en-US" dirty="0" err="1" smtClean="0"/>
              <a:t>Keine</a:t>
            </a:r>
            <a:r>
              <a:rPr lang="en-US" dirty="0" smtClean="0"/>
              <a:t> </a:t>
            </a:r>
            <a:r>
              <a:rPr lang="en-US" dirty="0" err="1" smtClean="0"/>
              <a:t>Prophylaxe</a:t>
            </a:r>
            <a:r>
              <a:rPr lang="en-US" dirty="0" smtClean="0"/>
              <a:t>: </a:t>
            </a:r>
            <a:r>
              <a:rPr lang="en-US" dirty="0"/>
              <a:t>		60%</a:t>
            </a:r>
          </a:p>
          <a:p>
            <a:pPr lvl="3"/>
            <a:r>
              <a:rPr lang="en-US" dirty="0" smtClean="0"/>
              <a:t>Nitrofurantoin-</a:t>
            </a:r>
            <a:r>
              <a:rPr lang="en-US" dirty="0" err="1" smtClean="0"/>
              <a:t>Prophylaxe</a:t>
            </a:r>
            <a:r>
              <a:rPr lang="en-US" dirty="0" smtClean="0"/>
              <a:t>: </a:t>
            </a:r>
            <a:r>
              <a:rPr lang="en-US" dirty="0"/>
              <a:t>	20%</a:t>
            </a:r>
          </a:p>
          <a:p>
            <a:pPr lvl="3"/>
            <a:r>
              <a:rPr lang="en-US" dirty="0"/>
              <a:t>D-Mannose:		15%, </a:t>
            </a:r>
            <a:r>
              <a:rPr lang="en-US" dirty="0" err="1" smtClean="0"/>
              <a:t>weniger</a:t>
            </a:r>
            <a:r>
              <a:rPr lang="en-US" dirty="0" smtClean="0"/>
              <a:t> </a:t>
            </a:r>
            <a:r>
              <a:rPr lang="en-US" dirty="0" err="1" smtClean="0"/>
              <a:t>Nebenwirkungen</a:t>
            </a:r>
            <a:endParaRPr lang="de-CH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536160" y="610611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Altarac</a:t>
            </a:r>
            <a:r>
              <a:rPr lang="en-US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S, BJU </a:t>
            </a:r>
            <a:r>
              <a:rPr lang="en-US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Int</a:t>
            </a:r>
            <a:r>
              <a:rPr lang="en-US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2014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Kranjcec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B, World J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Urol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2014</a:t>
            </a:r>
          </a:p>
        </p:txBody>
      </p:sp>
      <p:pic>
        <p:nvPicPr>
          <p:cNvPr id="1026" name="Picture 2" descr="Bildergebnis für fimbri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852" y="1536726"/>
            <a:ext cx="2898628" cy="3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2918521" y="5157193"/>
            <a:ext cx="1008112" cy="94892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8A3A6A7-2EAC-BEEC-287E-E9FEF9E109DE}"/>
              </a:ext>
            </a:extLst>
          </p:cNvPr>
          <p:cNvSpPr txBox="1"/>
          <p:nvPr/>
        </p:nvSpPr>
        <p:spPr>
          <a:xfrm>
            <a:off x="6096000" y="1796735"/>
            <a:ext cx="4331642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Ursache</a:t>
            </a: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Blasenentzündungen werden hauptsächlich durch das</a:t>
            </a: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Darmbakterium E. coli verursacht. An der Oberfläche 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der Schleimhautzellen in der Blase sitzen D-Mannose- 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Reste, an denen die zuckerliebenden E. coli-Bakterien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bevorzugt anhaften und so durch die Abwehrreaktion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des Körpers die Entzündung verursachen.</a:t>
            </a:r>
          </a:p>
          <a:p>
            <a:pPr marL="257175" indent="-257175">
              <a:buFont typeface="+mj-lt"/>
              <a:buAutoNum type="arabicPeriod"/>
            </a:pPr>
            <a:endParaRPr lang="de-DE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05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Wirkung</a:t>
            </a: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Der Hauptinhaltsstoff, die D-Mannose, gelangt innert einer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Stunde</a:t>
            </a:r>
            <a:r>
              <a:rPr lang="de-DE" sz="1050" baseline="300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nach der Einnahme unverändert über den Blut- 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de-DE" sz="105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kreislauf</a:t>
            </a: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die Blase.</a:t>
            </a:r>
          </a:p>
          <a:p>
            <a:pPr marL="257175" indent="-257175">
              <a:buFont typeface="+mj-lt"/>
              <a:buAutoNum type="arabicPeriod"/>
            </a:pPr>
            <a:endParaRPr lang="de-DE" sz="105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Die D-Mannose bindet sich dabei an die E. coli Bakterien            </a:t>
            </a: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und verhindert so aktiv, dass diese an die Schleimhaut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der Blase und der Harnwege andocken und Entzündungen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verursachen.</a:t>
            </a:r>
          </a:p>
          <a:p>
            <a:endParaRPr lang="de-DE" sz="105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Die E. coli Bakterien werden bei diesem Vorgang nicht   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abgetötet, sondern inaktiviert und mit dem Urin </a:t>
            </a:r>
            <a:r>
              <a:rPr lang="de-DE" sz="105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ausge</a:t>
            </a: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b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05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schwemmt. Es entsteht keine Resistenzentwicklung.</a:t>
            </a:r>
            <a:endParaRPr lang="de-CH" sz="105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+mj-lt"/>
              <a:buAutoNum type="arabicPeriod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+mj-lt"/>
              <a:buAutoNum type="arabicPeriod"/>
            </a:pPr>
            <a:endParaRPr lang="de-CH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A1FFC5B-3E7B-6BD9-6DB8-E5652ECFE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931539"/>
            <a:ext cx="2378442" cy="334634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1D68015-0870-2EAF-C58C-BA45D947BF96}"/>
              </a:ext>
            </a:extLst>
          </p:cNvPr>
          <p:cNvSpPr txBox="1"/>
          <p:nvPr/>
        </p:nvSpPr>
        <p:spPr>
          <a:xfrm>
            <a:off x="2037923" y="1111537"/>
            <a:ext cx="462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Wirkprinzip D-Mannose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DAA8AB-E497-9BC2-1C1E-217EA9CFBFF9}"/>
              </a:ext>
            </a:extLst>
          </p:cNvPr>
          <p:cNvSpPr txBox="1"/>
          <p:nvPr/>
        </p:nvSpPr>
        <p:spPr>
          <a:xfrm>
            <a:off x="2037923" y="5654132"/>
            <a:ext cx="7915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6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</a:rPr>
              <a:t>Quelle: </a:t>
            </a:r>
            <a:r>
              <a:rPr lang="en-US" sz="600" baseline="300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</a:rPr>
              <a:t>1. </a:t>
            </a:r>
            <a:r>
              <a:rPr lang="en-US" sz="6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</a:rPr>
              <a:t>Domenici et al. (2016): D-mannose: a promising support for acute urinary tract infections in women. A pilot study. European Review for Medical and Pharmacological Sciences 20, 2920-2925.</a:t>
            </a:r>
            <a:endParaRPr lang="de-CH" sz="600" dirty="0">
              <a:solidFill>
                <a:schemeClr val="bg1">
                  <a:lumMod val="65000"/>
                </a:schemeClr>
              </a:solidFill>
              <a:latin typeface="Verdana Pro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69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8A3A6A7-2EAC-BEEC-287E-E9FEF9E109DE}"/>
              </a:ext>
            </a:extLst>
          </p:cNvPr>
          <p:cNvSpPr txBox="1"/>
          <p:nvPr/>
        </p:nvSpPr>
        <p:spPr>
          <a:xfrm>
            <a:off x="6096000" y="2508417"/>
            <a:ext cx="4331642" cy="265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D-MANNOSE in der Akutbehandlung</a:t>
            </a:r>
          </a:p>
          <a:p>
            <a:endParaRPr lang="de-DE" sz="1050" b="1" dirty="0">
              <a:solidFill>
                <a:srgbClr val="DA0F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 coli-Bakterien, die sich mit ihren </a:t>
            </a:r>
            <a:r>
              <a:rPr lang="de-DE" sz="12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Fimbrien</a:t>
            </a: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 die Blasenwand angeheftet haben, bewegen sich im sogenannten Stick-and-roll Mechanismus fort. Dadurch werden fortlaufend bereits an die Blasenwand gebundene </a:t>
            </a:r>
            <a:r>
              <a:rPr lang="de-DE" sz="12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Fimbrien</a:t>
            </a: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wieder gelöst.</a:t>
            </a:r>
          </a:p>
          <a:p>
            <a:pPr marL="214313" indent="-214313">
              <a:buClr>
                <a:srgbClr val="DA0F73"/>
              </a:buClr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4313" indent="-214313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Schwimmende D-Mannose kann an die abgelösten </a:t>
            </a:r>
            <a:r>
              <a:rPr lang="de-DE" sz="12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Fimbrien</a:t>
            </a: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der E. coli-Bakterien binden und so auch zunächst gebundene E. coli-Bakterien ausspülen (catch-bond).</a:t>
            </a:r>
          </a:p>
          <a:p>
            <a:pPr marL="257175" indent="-257175">
              <a:buFont typeface="+mj-lt"/>
              <a:buAutoNum type="arabicPeriod"/>
            </a:pPr>
            <a:endParaRPr lang="de-D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57175" indent="-257175">
              <a:buFont typeface="+mj-lt"/>
              <a:buAutoNum type="arabicPeriod"/>
            </a:pPr>
            <a:endParaRPr lang="de-CH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D68015-0870-2EAF-C58C-BA45D947BF96}"/>
              </a:ext>
            </a:extLst>
          </p:cNvPr>
          <p:cNvSpPr txBox="1"/>
          <p:nvPr/>
        </p:nvSpPr>
        <p:spPr>
          <a:xfrm>
            <a:off x="2037922" y="1111537"/>
            <a:ext cx="8134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Stick-and-roll </a:t>
            </a:r>
            <a:r>
              <a:rPr lang="en-US" sz="2400" b="1" dirty="0" err="1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sowie</a:t>
            </a:r>
            <a:r>
              <a:rPr lang="en-US" sz="24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catch-bond der </a:t>
            </a:r>
            <a:r>
              <a:rPr lang="en-US" sz="2400" b="1" dirty="0" err="1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pathogenen</a:t>
            </a:r>
            <a:r>
              <a:rPr lang="en-US" sz="24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E. coli </a:t>
            </a:r>
            <a:r>
              <a:rPr lang="en-US" sz="2400" b="1" dirty="0" err="1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Bakterien</a:t>
            </a:r>
            <a:endParaRPr lang="de-CH" sz="2400" b="1" dirty="0">
              <a:solidFill>
                <a:srgbClr val="DA0F7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29544A-C80C-FE08-AD8C-66E20693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1"/>
          <a:stretch/>
        </p:blipFill>
        <p:spPr>
          <a:xfrm>
            <a:off x="2368918" y="2508417"/>
            <a:ext cx="3110713" cy="27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9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>
            <a:extLst>
              <a:ext uri="{FF2B5EF4-FFF2-40B4-BE49-F238E27FC236}">
                <a16:creationId xmlns:a16="http://schemas.microsoft.com/office/drawing/2014/main" id="{811AE9DC-96B0-3CCC-6CCC-FE606865DD9A}"/>
              </a:ext>
            </a:extLst>
          </p:cNvPr>
          <p:cNvSpPr txBox="1">
            <a:spLocks/>
          </p:cNvSpPr>
          <p:nvPr/>
        </p:nvSpPr>
        <p:spPr>
          <a:xfrm>
            <a:off x="872832" y="602440"/>
            <a:ext cx="11345334" cy="179814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 defTabSz="3467953" rtl="0" eaLnBrk="1" latinLnBrk="0" hangingPunct="1">
              <a:lnSpc>
                <a:spcPct val="90000"/>
              </a:lnSpc>
              <a:spcBef>
                <a:spcPts val="3793"/>
              </a:spcBef>
              <a:buFontTx/>
              <a:buNone/>
              <a:defRPr sz="3200" b="0" i="0" kern="1200">
                <a:solidFill>
                  <a:schemeClr val="tx1">
                    <a:alpha val="60000"/>
                  </a:schemeClr>
                </a:solidFill>
                <a:latin typeface="Verdana Regular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0096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2pPr>
            <a:lvl3pPr marL="433494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3pPr>
            <a:lvl4pPr marL="606891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4pPr>
            <a:lvl5pPr marL="780289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5pPr>
            <a:lvl6pPr marL="953687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084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0482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3880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07A656-94B5-5D23-379D-030B7CDE249D}"/>
              </a:ext>
            </a:extLst>
          </p:cNvPr>
          <p:cNvSpPr txBox="1">
            <a:spLocks/>
          </p:cNvSpPr>
          <p:nvPr/>
        </p:nvSpPr>
        <p:spPr>
          <a:xfrm>
            <a:off x="685229" y="6391462"/>
            <a:ext cx="11527752" cy="43726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3467953" rtl="0" eaLnBrk="1" latinLnBrk="0" hangingPunct="1">
              <a:lnSpc>
                <a:spcPct val="90000"/>
              </a:lnSpc>
              <a:spcBef>
                <a:spcPts val="3793"/>
              </a:spcBef>
              <a:buFontTx/>
              <a:buNone/>
              <a:defRPr sz="3200" b="0" i="0" kern="1200">
                <a:solidFill>
                  <a:schemeClr val="tx1">
                    <a:alpha val="60000"/>
                  </a:schemeClr>
                </a:solidFill>
                <a:latin typeface="Verdana Regular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0096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2pPr>
            <a:lvl3pPr marL="433494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3pPr>
            <a:lvl4pPr marL="606891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4pPr>
            <a:lvl5pPr marL="780289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5pPr>
            <a:lvl6pPr marL="953687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084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0482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3880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Quelle: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Wagenlehner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, F.; Lorenz, H.; Ewald, O.;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Gerke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, P. Why D-Mannose May Be as Efficient as Antibiotics in the Treatment of Acute Uncomplicated Lower Urinary Tract Infections - Preliminary Considerations and Conclusions from a Non-Interventional Study. Antibiotics 2022, 11, 314.  </a:t>
            </a:r>
            <a:r>
              <a:rPr lang="de-CH" sz="800" dirty="0">
                <a:solidFill>
                  <a:schemeClr val="bg1">
                    <a:lumMod val="65000"/>
                  </a:schemeClr>
                </a:solidFill>
                <a:latin typeface="Verdana Pro" panose="020B0604030504040204" pitchFamily="34" charset="0"/>
                <a:ea typeface="+mn-ea"/>
                <a:cs typeface="+mn-cs"/>
              </a:rPr>
              <a:t>*post-hoc Analyse einer prospektiven, nicht-interventionellen Studie kombiniert mit verfügbaren Studienergebnissen zu Antibiotika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2D6A8-7B47-52C4-CC5E-459B1AA90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2" y="1834644"/>
            <a:ext cx="4701989" cy="4224327"/>
          </a:xfrm>
          <a:prstGeom prst="rect">
            <a:avLst/>
          </a:prstGeom>
        </p:spPr>
      </p:pic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5BEB58BD-9EB2-944D-8854-3ED37AE5257A}"/>
              </a:ext>
            </a:extLst>
          </p:cNvPr>
          <p:cNvSpPr txBox="1">
            <a:spLocks/>
          </p:cNvSpPr>
          <p:nvPr/>
        </p:nvSpPr>
        <p:spPr>
          <a:xfrm>
            <a:off x="6772364" y="2240308"/>
            <a:ext cx="5068654" cy="35710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1500" b="0" i="0" kern="120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200" b="0" i="0" kern="120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100" b="0" i="0" kern="120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400"/>
              </a:spcBef>
              <a:buFontTx/>
              <a:buNone/>
            </a:pPr>
            <a:r>
              <a:rPr lang="de-DE" sz="1600" b="1" dirty="0">
                <a:solidFill>
                  <a:srgbClr val="DA0F73"/>
                </a:solidFill>
              </a:rPr>
              <a:t>D-Mannose </a:t>
            </a:r>
            <a:r>
              <a:rPr lang="de-DE" sz="1600" dirty="0"/>
              <a:t>zeigt eine hohe </a:t>
            </a:r>
            <a:br>
              <a:rPr lang="de-DE" sz="1600" dirty="0"/>
            </a:br>
            <a:r>
              <a:rPr lang="de-DE" sz="1600" dirty="0"/>
              <a:t>Symptomlinderung bereits ab dem </a:t>
            </a:r>
            <a:br>
              <a:rPr lang="de-DE" sz="1600" dirty="0"/>
            </a:br>
            <a:r>
              <a:rPr lang="de-DE" sz="1600" dirty="0"/>
              <a:t>3. Behandlungstag</a:t>
            </a:r>
          </a:p>
          <a:p>
            <a:pPr marL="0" indent="0">
              <a:lnSpc>
                <a:spcPct val="110000"/>
              </a:lnSpc>
              <a:spcBef>
                <a:spcPts val="3400"/>
              </a:spcBef>
              <a:buFontTx/>
              <a:buNone/>
            </a:pPr>
            <a:r>
              <a:rPr lang="de-DE" sz="1600" b="1" dirty="0">
                <a:solidFill>
                  <a:srgbClr val="DA0F73"/>
                </a:solidFill>
              </a:rPr>
              <a:t>D-Mannose </a:t>
            </a:r>
            <a:r>
              <a:rPr lang="de-DE" sz="1600" dirty="0"/>
              <a:t>zeigt eine </a:t>
            </a:r>
            <a:br>
              <a:rPr lang="de-DE" sz="1600" dirty="0"/>
            </a:br>
            <a:r>
              <a:rPr lang="de-DE" sz="1600" dirty="0"/>
              <a:t>überzeugende Heilungsrate</a:t>
            </a:r>
          </a:p>
          <a:p>
            <a:pPr marL="0" indent="0">
              <a:lnSpc>
                <a:spcPct val="110000"/>
              </a:lnSpc>
              <a:spcBef>
                <a:spcPts val="3400"/>
              </a:spcBef>
              <a:buFontTx/>
              <a:buNone/>
            </a:pPr>
            <a:r>
              <a:rPr lang="de-DE" sz="1600" b="1" dirty="0">
                <a:solidFill>
                  <a:srgbClr val="DA0F73"/>
                </a:solidFill>
              </a:rPr>
              <a:t>D-Mannose </a:t>
            </a:r>
            <a:r>
              <a:rPr lang="de-DE" sz="1600" dirty="0"/>
              <a:t>ist eine vielversprechende Alternative zu einer Antibiotikabehandlung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7B40D6F-4603-A254-8C44-BEA9E4DC9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55" y="2240308"/>
            <a:ext cx="451779" cy="47555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39E10D0-5196-5DB1-9E9E-A7A2ACBD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55" y="3514553"/>
            <a:ext cx="451779" cy="47555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1FF69F-4BCB-D2A5-42E3-962A9D60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55" y="4492089"/>
            <a:ext cx="451779" cy="4755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D3280B4-7828-B9B2-621A-CB671ABCE5CF}"/>
              </a:ext>
            </a:extLst>
          </p:cNvPr>
          <p:cNvSpPr txBox="1"/>
          <p:nvPr/>
        </p:nvSpPr>
        <p:spPr>
          <a:xfrm>
            <a:off x="685228" y="799592"/>
            <a:ext cx="11710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0" dirty="0"/>
              <a:t/>
            </a:r>
            <a:br>
              <a:rPr lang="de-DE" sz="2000" b="0" dirty="0"/>
            </a:br>
            <a:r>
              <a:rPr lang="de-DE" sz="20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Schnelle und gute Wirkung von D-Mannose bei unkomplizierter, akuter Blasenentzündung</a:t>
            </a:r>
            <a:endParaRPr lang="de-CH" sz="200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1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D95488F7-3C08-91B2-8717-7C3C033DD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7" y="1741564"/>
            <a:ext cx="5286537" cy="4326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400" b="1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D-Mannose – Klinisch belegt</a:t>
            </a:r>
            <a:r>
              <a:rPr lang="de-CH" sz="1400" b="1" baseline="300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*</a:t>
            </a:r>
            <a:r>
              <a:rPr lang="de-CH" sz="1400" b="1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:</a:t>
            </a:r>
            <a:endParaRPr lang="en-GB" sz="1400" b="1" dirty="0">
              <a:solidFill>
                <a:srgbClr val="4D4D4C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  <a:p>
            <a:pPr marL="312738" indent="-312738">
              <a:lnSpc>
                <a:spcPct val="100000"/>
              </a:lnSpc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Nach einer 7-Tage-Behandlung von akuten Blasenentzündungen mit </a:t>
            </a:r>
            <a:r>
              <a:rPr lang="de-CH" sz="1400" dirty="0" err="1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Ciprofloxazin</a:t>
            </a: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 wurden </a:t>
            </a:r>
            <a:b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</a:b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308 Frauen mit rezidivierenden Harnwegsinfekten eingeschlossen </a:t>
            </a:r>
          </a:p>
          <a:p>
            <a:pPr marL="312738" indent="-312738">
              <a:lnSpc>
                <a:spcPct val="100000"/>
              </a:lnSpc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Während 6 Monaten wurden täglich behandelt:</a:t>
            </a:r>
          </a:p>
          <a:p>
            <a:pPr marL="669925" lvl="1" indent="-212725"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103 Frauen mit 2g D-Mannose</a:t>
            </a:r>
          </a:p>
          <a:p>
            <a:pPr marL="669925" lvl="1" indent="-212725"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103 Frauen mit 50mg des Antibiotikums Nitrofurantoin </a:t>
            </a:r>
          </a:p>
          <a:p>
            <a:pPr marL="669925" lvl="1" indent="-212725"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102 Frauen erhielten keine Prophylaxe</a:t>
            </a:r>
          </a:p>
          <a:p>
            <a:pPr marL="312738" indent="-312738">
              <a:lnSpc>
                <a:spcPct val="100000"/>
              </a:lnSpc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Mit D-Mannose waren nach 6 Monaten hoch signifikant mehr Frauen ohne Harnwegsinfekte (80% von 103 Frauen) als Frauen ohne Prophylaxe (40% von 102 Frauen)</a:t>
            </a:r>
          </a:p>
          <a:p>
            <a:pPr marL="312738" indent="-312738">
              <a:lnSpc>
                <a:spcPct val="100000"/>
              </a:lnSpc>
              <a:buClr>
                <a:srgbClr val="D60093"/>
              </a:buClr>
            </a:pP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D-Mannose war </a:t>
            </a:r>
            <a:r>
              <a:rPr lang="de-CH" sz="1400" b="1" dirty="0">
                <a:solidFill>
                  <a:srgbClr val="DA0F73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gleich wirksam </a:t>
            </a:r>
            <a:r>
              <a:rPr lang="de-CH" sz="1400" dirty="0">
                <a:solidFill>
                  <a:srgbClr val="4D4D4C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wie das Antibiotikum Nitrofurantoin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811AE9DC-96B0-3CCC-6CCC-FE606865DD9A}"/>
              </a:ext>
            </a:extLst>
          </p:cNvPr>
          <p:cNvSpPr txBox="1">
            <a:spLocks/>
          </p:cNvSpPr>
          <p:nvPr/>
        </p:nvSpPr>
        <p:spPr>
          <a:xfrm>
            <a:off x="872832" y="602440"/>
            <a:ext cx="11345334" cy="179814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 defTabSz="3467953" rtl="0" eaLnBrk="1" latinLnBrk="0" hangingPunct="1">
              <a:lnSpc>
                <a:spcPct val="90000"/>
              </a:lnSpc>
              <a:spcBef>
                <a:spcPts val="3793"/>
              </a:spcBef>
              <a:buFontTx/>
              <a:buNone/>
              <a:defRPr sz="3200" b="0" i="0" kern="1200">
                <a:solidFill>
                  <a:schemeClr val="tx1">
                    <a:alpha val="60000"/>
                  </a:schemeClr>
                </a:solidFill>
                <a:latin typeface="Verdana Regular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0096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2pPr>
            <a:lvl3pPr marL="433494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3pPr>
            <a:lvl4pPr marL="606891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4pPr>
            <a:lvl5pPr marL="780289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5pPr>
            <a:lvl6pPr marL="953687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084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0482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3880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707A656-94B5-5D23-379D-030B7CDE249D}"/>
              </a:ext>
            </a:extLst>
          </p:cNvPr>
          <p:cNvSpPr txBox="1">
            <a:spLocks/>
          </p:cNvSpPr>
          <p:nvPr/>
        </p:nvSpPr>
        <p:spPr>
          <a:xfrm>
            <a:off x="614700" y="6455266"/>
            <a:ext cx="10236771" cy="365125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3467953" rtl="0" eaLnBrk="1" latinLnBrk="0" hangingPunct="1">
              <a:lnSpc>
                <a:spcPct val="90000"/>
              </a:lnSpc>
              <a:spcBef>
                <a:spcPts val="3793"/>
              </a:spcBef>
              <a:buFontTx/>
              <a:buNone/>
              <a:defRPr sz="3200" b="0" i="0" kern="1200">
                <a:solidFill>
                  <a:schemeClr val="tx1">
                    <a:alpha val="60000"/>
                  </a:schemeClr>
                </a:solidFill>
                <a:latin typeface="Verdana Regular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0096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2pPr>
            <a:lvl3pPr marL="433494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3pPr>
            <a:lvl4pPr marL="606891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4pPr>
            <a:lvl5pPr marL="780289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5pPr>
            <a:lvl6pPr marL="953687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084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0482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3880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cs typeface="+mn-cs"/>
              </a:rPr>
              <a:t>*Quelle: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cs typeface="+mn-cs"/>
              </a:rPr>
              <a:t>Kranjcec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cs typeface="+mn-cs"/>
              </a:rPr>
              <a:t> B. et al (2014): D-mannose powder for prophylaxis of recurrent urinary tract Infections in women: a randomized clinical trial. World J. Urol. 32.79–84.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35DD028-CB83-2341-A77A-133987200E4D}"/>
              </a:ext>
            </a:extLst>
          </p:cNvPr>
          <p:cNvGraphicFramePr/>
          <p:nvPr/>
        </p:nvGraphicFramePr>
        <p:xfrm>
          <a:off x="872832" y="1705704"/>
          <a:ext cx="5124638" cy="305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9BFA1152-ABD6-7EE9-9823-8653E6C476F0}"/>
              </a:ext>
            </a:extLst>
          </p:cNvPr>
          <p:cNvSpPr txBox="1"/>
          <p:nvPr/>
        </p:nvSpPr>
        <p:spPr>
          <a:xfrm>
            <a:off x="1507054" y="5202597"/>
            <a:ext cx="4186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500" b="1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Prophylaxe bei </a:t>
            </a:r>
            <a:r>
              <a:rPr lang="de-CH" sz="15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wiederauftretenden</a:t>
            </a:r>
            <a:r>
              <a:rPr lang="de-CH" sz="1500" b="1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Harnwegsinfekten</a:t>
            </a:r>
            <a:r>
              <a:rPr lang="de-CH" sz="1500" b="1" baseline="300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C680806-D773-1EA6-2651-B89F0AA4D693}"/>
              </a:ext>
            </a:extLst>
          </p:cNvPr>
          <p:cNvSpPr txBox="1"/>
          <p:nvPr/>
        </p:nvSpPr>
        <p:spPr>
          <a:xfrm>
            <a:off x="1467559" y="4688833"/>
            <a:ext cx="42655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Monate</a:t>
            </a:r>
            <a:endParaRPr lang="en-GB" sz="1300" baseline="3000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B392D95-39E4-716A-9709-E326A1F4A3D7}"/>
              </a:ext>
            </a:extLst>
          </p:cNvPr>
          <p:cNvSpPr txBox="1"/>
          <p:nvPr/>
        </p:nvSpPr>
        <p:spPr>
          <a:xfrm rot="16200000">
            <a:off x="-706234" y="2947387"/>
            <a:ext cx="27219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Patientinnen</a:t>
            </a:r>
            <a:r>
              <a:rPr lang="en-GB" sz="13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300" dirty="0" err="1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ohne</a:t>
            </a:r>
            <a:r>
              <a:rPr lang="en-GB" sz="13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HWI (%)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E99F55A-FD04-C0DB-BA17-8376A4394588}"/>
              </a:ext>
            </a:extLst>
          </p:cNvPr>
          <p:cNvSpPr txBox="1"/>
          <p:nvPr/>
        </p:nvSpPr>
        <p:spPr>
          <a:xfrm>
            <a:off x="3992893" y="3987205"/>
            <a:ext cx="196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n=308</a:t>
            </a:r>
            <a:endParaRPr lang="en-GB" sz="1200" baseline="3000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B8FD3AA-7C55-64BE-1E1C-870BBF911A15}"/>
              </a:ext>
            </a:extLst>
          </p:cNvPr>
          <p:cNvSpPr txBox="1"/>
          <p:nvPr/>
        </p:nvSpPr>
        <p:spPr>
          <a:xfrm>
            <a:off x="3992893" y="2828936"/>
            <a:ext cx="1968632" cy="41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4D4D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endParaRPr lang="en-GB" sz="2000" b="1" baseline="30000" dirty="0">
              <a:solidFill>
                <a:srgbClr val="4D4D4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C13DC3C-2FBC-CCCB-D3E3-55DC3A631827}"/>
              </a:ext>
            </a:extLst>
          </p:cNvPr>
          <p:cNvSpPr txBox="1"/>
          <p:nvPr/>
        </p:nvSpPr>
        <p:spPr>
          <a:xfrm>
            <a:off x="3992893" y="1828369"/>
            <a:ext cx="1968632" cy="41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80%</a:t>
            </a:r>
            <a:endParaRPr lang="en-GB" sz="2000" b="1" baseline="30000" dirty="0">
              <a:solidFill>
                <a:srgbClr val="DA0F7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A32816-20E1-84A6-ACBF-371601587C07}"/>
              </a:ext>
            </a:extLst>
          </p:cNvPr>
          <p:cNvSpPr txBox="1"/>
          <p:nvPr/>
        </p:nvSpPr>
        <p:spPr>
          <a:xfrm>
            <a:off x="685229" y="339047"/>
            <a:ext cx="1077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solidFill>
                  <a:srgbClr val="DA0F7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 die Wirkung von D-Mannose belegt?</a:t>
            </a:r>
          </a:p>
        </p:txBody>
      </p:sp>
    </p:spTree>
    <p:extLst>
      <p:ext uri="{BB962C8B-B14F-4D97-AF65-F5344CB8AC3E}">
        <p14:creationId xmlns:p14="http://schemas.microsoft.com/office/powerpoint/2010/main" val="293251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>
                <a:latin typeface="Arial" panose="020B0604020202020204" pitchFamily="34" charset="0"/>
                <a:cs typeface="Arial" panose="020B0604020202020204" pitchFamily="34" charset="0"/>
              </a:rPr>
              <a:t>Unterscheide...</a:t>
            </a:r>
            <a:endParaRPr lang="de-CH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Harnwegsinfekt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Asymptomatische </a:t>
            </a:r>
            <a:r>
              <a:rPr lang="de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Bakteriurie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42" y="3069900"/>
            <a:ext cx="5292823" cy="359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A7E5AE8F-86F0-64C0-FC2F-4CF8B3F656DD}"/>
              </a:ext>
            </a:extLst>
          </p:cNvPr>
          <p:cNvSpPr/>
          <p:nvPr/>
        </p:nvSpPr>
        <p:spPr>
          <a:xfrm>
            <a:off x="685229" y="5138283"/>
            <a:ext cx="4945009" cy="14297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2" name="Grafik 21" descr="Ein Bild, das Text, pink, Design, Damenbinde enthält.&#10;&#10;Automatisch generierte Beschreibung">
            <a:extLst>
              <a:ext uri="{FF2B5EF4-FFF2-40B4-BE49-F238E27FC236}">
                <a16:creationId xmlns:a16="http://schemas.microsoft.com/office/drawing/2014/main" id="{5E5CDC95-DAAD-948B-52BC-FE450AF47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t="27588" r="14158" b="7056"/>
          <a:stretch/>
        </p:blipFill>
        <p:spPr>
          <a:xfrm>
            <a:off x="6762633" y="2546379"/>
            <a:ext cx="3990555" cy="3306797"/>
          </a:xfrm>
          <a:prstGeom prst="rect">
            <a:avLst/>
          </a:prstGeom>
        </p:spPr>
      </p:pic>
      <p:sp>
        <p:nvSpPr>
          <p:cNvPr id="3" name="Textplatzhalter 5">
            <a:extLst>
              <a:ext uri="{FF2B5EF4-FFF2-40B4-BE49-F238E27FC236}">
                <a16:creationId xmlns:a16="http://schemas.microsoft.com/office/drawing/2014/main" id="{811AE9DC-96B0-3CCC-6CCC-FE606865DD9A}"/>
              </a:ext>
            </a:extLst>
          </p:cNvPr>
          <p:cNvSpPr txBox="1">
            <a:spLocks/>
          </p:cNvSpPr>
          <p:nvPr/>
        </p:nvSpPr>
        <p:spPr>
          <a:xfrm>
            <a:off x="872832" y="602440"/>
            <a:ext cx="11345334" cy="179814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 defTabSz="3467953" rtl="0" eaLnBrk="1" latinLnBrk="0" hangingPunct="1">
              <a:lnSpc>
                <a:spcPct val="90000"/>
              </a:lnSpc>
              <a:spcBef>
                <a:spcPts val="3793"/>
              </a:spcBef>
              <a:buFontTx/>
              <a:buNone/>
              <a:defRPr sz="3200" b="0" i="0" kern="1200">
                <a:solidFill>
                  <a:schemeClr val="tx1">
                    <a:alpha val="60000"/>
                  </a:schemeClr>
                </a:solidFill>
                <a:latin typeface="Verdana Regular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60096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2pPr>
            <a:lvl3pPr marL="433494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3pPr>
            <a:lvl4pPr marL="606891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4pPr>
            <a:lvl5pPr marL="780289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000" kern="1200">
                <a:solidFill>
                  <a:srgbClr val="454544"/>
                </a:solidFill>
                <a:latin typeface="Etelka Light" charset="0"/>
                <a:ea typeface="Etelka Light" charset="0"/>
                <a:cs typeface="Etelka Light" charset="0"/>
              </a:defRPr>
            </a:lvl5pPr>
            <a:lvl6pPr marL="953687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0849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004825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38802" indent="-866988" algn="l" defTabSz="3467953" rtl="0" eaLnBrk="1" latinLnBrk="0" hangingPunct="1">
              <a:lnSpc>
                <a:spcPct val="90000"/>
              </a:lnSpc>
              <a:spcBef>
                <a:spcPts val="1896"/>
              </a:spcBef>
              <a:buFont typeface="Arial" panose="020B0604020202020204" pitchFamily="34" charset="0"/>
              <a:buChar char="•"/>
              <a:defRPr sz="68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71C13CE-ADEA-45FA-5A04-E917C43F8E50}"/>
              </a:ext>
            </a:extLst>
          </p:cNvPr>
          <p:cNvSpPr txBox="1"/>
          <p:nvPr/>
        </p:nvSpPr>
        <p:spPr>
          <a:xfrm>
            <a:off x="685229" y="1933436"/>
            <a:ext cx="494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0" dirty="0">
                <a:solidFill>
                  <a:srgbClr val="DA0F73"/>
                </a:solidFill>
                <a:effectLst/>
                <a:latin typeface="Verdana" panose="020B0604030504040204" pitchFamily="34" charset="0"/>
              </a:rPr>
              <a:t>FEMANNOSE® N </a:t>
            </a:r>
            <a:r>
              <a:rPr lang="de-DE" sz="1200" b="0" i="0" dirty="0">
                <a:solidFill>
                  <a:srgbClr val="DA0F73"/>
                </a:solidFill>
                <a:effectLst/>
                <a:latin typeface="Verdana" panose="020B0604030504040204" pitchFamily="34" charset="0"/>
              </a:rPr>
              <a:t>mit dem natürlichen </a:t>
            </a:r>
            <a:r>
              <a:rPr lang="de-DE" sz="1200" dirty="0">
                <a:solidFill>
                  <a:srgbClr val="DA0F73"/>
                </a:solidFill>
                <a:latin typeface="Verdana" panose="020B0604030504040204" pitchFamily="34" charset="0"/>
              </a:rPr>
              <a:t>Inhaltsstoff </a:t>
            </a:r>
            <a:br>
              <a:rPr lang="de-DE" sz="1200" dirty="0">
                <a:solidFill>
                  <a:srgbClr val="DA0F73"/>
                </a:solidFill>
                <a:latin typeface="Verdana" panose="020B0604030504040204" pitchFamily="34" charset="0"/>
              </a:rPr>
            </a:br>
            <a:r>
              <a:rPr lang="de-DE" sz="1200" dirty="0">
                <a:solidFill>
                  <a:srgbClr val="DA0F73"/>
                </a:solidFill>
                <a:latin typeface="Verdana" panose="020B0604030504040204" pitchFamily="34" charset="0"/>
              </a:rPr>
              <a:t>D-Mannose – zur Akutbehandlung und tiefdosiert zur Vorbeugung von unkomplizierten unteren </a:t>
            </a:r>
            <a:r>
              <a:rPr lang="de-DE" sz="1200" b="0" i="0" dirty="0">
                <a:solidFill>
                  <a:srgbClr val="DA0F73"/>
                </a:solidFill>
                <a:effectLst/>
                <a:latin typeface="Verdana" panose="020B0604030504040204" pitchFamily="34" charset="0"/>
              </a:rPr>
              <a:t>Harnwegsinfektionen</a:t>
            </a:r>
            <a:endParaRPr lang="de-CH" sz="1200" dirty="0">
              <a:solidFill>
                <a:srgbClr val="DA0F7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44C128-2AC4-C3DE-0E21-574906DB786C}"/>
              </a:ext>
            </a:extLst>
          </p:cNvPr>
          <p:cNvSpPr txBox="1"/>
          <p:nvPr/>
        </p:nvSpPr>
        <p:spPr>
          <a:xfrm>
            <a:off x="685229" y="3008698"/>
            <a:ext cx="49378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CH" sz="1200" b="1" dirty="0">
                <a:solidFill>
                  <a:srgbClr val="4D4D4C"/>
                </a:solidFill>
                <a:latin typeface="Verdana" panose="020B0604030504040204" pitchFamily="34" charset="0"/>
              </a:rPr>
              <a:t>2g D-Mannose </a:t>
            </a:r>
            <a:br>
              <a:rPr lang="de-CH" sz="1200" b="1" dirty="0">
                <a:solidFill>
                  <a:srgbClr val="4D4D4C"/>
                </a:solidFill>
                <a:latin typeface="Verdana" panose="020B0604030504040204" pitchFamily="34" charset="0"/>
              </a:rPr>
            </a:b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E. coli Bakterien werden inaktiviert und mit dem</a:t>
            </a:r>
            <a:b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</a:b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Urin ausgeschwemmt</a:t>
            </a:r>
          </a:p>
          <a:p>
            <a:pPr>
              <a:buClr>
                <a:srgbClr val="DA0F73"/>
              </a:buClr>
            </a:pPr>
            <a:endParaRPr lang="de-CH" sz="1200" dirty="0">
              <a:solidFill>
                <a:srgbClr val="4D4D4C"/>
              </a:solidFill>
              <a:latin typeface="Verdana" panose="020B0604030504040204" pitchFamily="34" charset="0"/>
            </a:endParaRP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Glutenfrei, laktosefrei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Vegan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Für Diabetiker geeignet (0.3 BE)</a:t>
            </a:r>
            <a:endParaRPr lang="de-DE" sz="1200" b="1" dirty="0">
              <a:solidFill>
                <a:srgbClr val="4D4D4C"/>
              </a:solidFill>
              <a:latin typeface="Verdana" panose="020B0604030504040204" pitchFamily="34" charset="0"/>
            </a:endParaRPr>
          </a:p>
          <a:p>
            <a:pPr marL="185732" indent="-185732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4D4D4C"/>
              </a:solidFill>
              <a:latin typeface="Verdana" panose="020B0604030504040204" pitchFamily="34" charset="0"/>
            </a:endParaRPr>
          </a:p>
          <a:p>
            <a:endParaRPr lang="de-DE" sz="1200" dirty="0">
              <a:solidFill>
                <a:srgbClr val="4D4D4C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Sechseck 27">
            <a:extLst>
              <a:ext uri="{FF2B5EF4-FFF2-40B4-BE49-F238E27FC236}">
                <a16:creationId xmlns:a16="http://schemas.microsoft.com/office/drawing/2014/main" id="{BB0B1913-A93A-C734-85B2-3D6FB986F586}"/>
              </a:ext>
            </a:extLst>
          </p:cNvPr>
          <p:cNvSpPr/>
          <p:nvPr/>
        </p:nvSpPr>
        <p:spPr>
          <a:xfrm rot="1441572">
            <a:off x="9783363" y="3649255"/>
            <a:ext cx="980602" cy="819756"/>
          </a:xfrm>
          <a:prstGeom prst="hexagon">
            <a:avLst/>
          </a:prstGeom>
          <a:solidFill>
            <a:srgbClr val="DA0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b="1" dirty="0">
                <a:latin typeface="Verdana Pro" panose="020B0604030504040204" pitchFamily="34" charset="0"/>
              </a:rPr>
              <a:t>Sehr gute Verträglichkeit</a:t>
            </a:r>
          </a:p>
        </p:txBody>
      </p:sp>
      <p:sp>
        <p:nvSpPr>
          <p:cNvPr id="29" name="Sechseck 28">
            <a:extLst>
              <a:ext uri="{FF2B5EF4-FFF2-40B4-BE49-F238E27FC236}">
                <a16:creationId xmlns:a16="http://schemas.microsoft.com/office/drawing/2014/main" id="{5C7BB8D2-1A7C-3F46-7B08-94F2161D9F01}"/>
              </a:ext>
            </a:extLst>
          </p:cNvPr>
          <p:cNvSpPr/>
          <p:nvPr/>
        </p:nvSpPr>
        <p:spPr>
          <a:xfrm rot="1441572">
            <a:off x="10262888" y="2686483"/>
            <a:ext cx="980602" cy="819756"/>
          </a:xfrm>
          <a:prstGeom prst="hexagon">
            <a:avLst/>
          </a:prstGeom>
          <a:solidFill>
            <a:srgbClr val="DA0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b="1" dirty="0">
                <a:latin typeface="Verdana Pro" panose="020B0604030504040204" pitchFamily="34" charset="0"/>
              </a:rPr>
              <a:t>Sehr guter Geschmack</a:t>
            </a:r>
          </a:p>
        </p:txBody>
      </p:sp>
      <p:sp>
        <p:nvSpPr>
          <p:cNvPr id="30" name="Sechseck 29">
            <a:extLst>
              <a:ext uri="{FF2B5EF4-FFF2-40B4-BE49-F238E27FC236}">
                <a16:creationId xmlns:a16="http://schemas.microsoft.com/office/drawing/2014/main" id="{7A90CA93-D385-77E6-5EDF-02E7F512C693}"/>
              </a:ext>
            </a:extLst>
          </p:cNvPr>
          <p:cNvSpPr/>
          <p:nvPr/>
        </p:nvSpPr>
        <p:spPr>
          <a:xfrm rot="1441572">
            <a:off x="6220404" y="4857414"/>
            <a:ext cx="980602" cy="819756"/>
          </a:xfrm>
          <a:prstGeom prst="hexagon">
            <a:avLst/>
          </a:prstGeom>
          <a:solidFill>
            <a:srgbClr val="DA0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850" b="1" dirty="0" err="1">
                <a:latin typeface="Verdana Pro" panose="020B0604030504040204" pitchFamily="34" charset="0"/>
              </a:rPr>
              <a:t>Schnel-ler</a:t>
            </a:r>
            <a:r>
              <a:rPr lang="de-CH" sz="850" b="1" dirty="0">
                <a:latin typeface="Verdana Pro" panose="020B0604030504040204" pitchFamily="34" charset="0"/>
              </a:rPr>
              <a:t> Wirk-eintritt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DB37FF2-E055-36C8-5701-F9F3FD0E956E}"/>
              </a:ext>
            </a:extLst>
          </p:cNvPr>
          <p:cNvSpPr txBox="1"/>
          <p:nvPr/>
        </p:nvSpPr>
        <p:spPr>
          <a:xfrm>
            <a:off x="678097" y="590551"/>
            <a:ext cx="7623065" cy="1269100"/>
          </a:xfrm>
          <a:prstGeom prst="rect">
            <a:avLst/>
          </a:prstGeom>
          <a:solidFill>
            <a:srgbClr val="DA0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CH" sz="2800" b="1" dirty="0"/>
              <a:t>Zur Akutbehandlung und Vorbeugung bei Blasenentzündungen</a:t>
            </a:r>
          </a:p>
        </p:txBody>
      </p:sp>
      <p:sp>
        <p:nvSpPr>
          <p:cNvPr id="35" name="Sechseck 34">
            <a:extLst>
              <a:ext uri="{FF2B5EF4-FFF2-40B4-BE49-F238E27FC236}">
                <a16:creationId xmlns:a16="http://schemas.microsoft.com/office/drawing/2014/main" id="{6CEC2F08-563D-B96D-4CEB-AFDBCFC52B9D}"/>
              </a:ext>
            </a:extLst>
          </p:cNvPr>
          <p:cNvSpPr/>
          <p:nvPr/>
        </p:nvSpPr>
        <p:spPr>
          <a:xfrm rot="1441572">
            <a:off x="9500122" y="1780517"/>
            <a:ext cx="980602" cy="819756"/>
          </a:xfrm>
          <a:prstGeom prst="hexagon">
            <a:avLst/>
          </a:prstGeom>
          <a:solidFill>
            <a:srgbClr val="DA0F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00" b="1" dirty="0">
                <a:latin typeface="Verdana Pro" panose="020B0604030504040204" pitchFamily="34" charset="0"/>
              </a:rPr>
              <a:t>Anti-</a:t>
            </a:r>
            <a:r>
              <a:rPr lang="de-CH" sz="900" b="1" dirty="0" err="1">
                <a:latin typeface="Verdana Pro" panose="020B0604030504040204" pitchFamily="34" charset="0"/>
              </a:rPr>
              <a:t>biotika</a:t>
            </a:r>
            <a:r>
              <a:rPr lang="de-CH" sz="900" b="1" dirty="0">
                <a:latin typeface="Verdana Pro" panose="020B0604030504040204" pitchFamily="34" charset="0"/>
              </a:rPr>
              <a:t>-frei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A4E235-8F2E-0F7B-27BD-C8E4A13EEBF9}"/>
              </a:ext>
            </a:extLst>
          </p:cNvPr>
          <p:cNvSpPr txBox="1"/>
          <p:nvPr/>
        </p:nvSpPr>
        <p:spPr>
          <a:xfrm>
            <a:off x="685229" y="5172425"/>
            <a:ext cx="4937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4D4D4C"/>
                </a:solidFill>
                <a:latin typeface="Verdana Pro Light" panose="020B0304030504040204" pitchFamily="34" charset="0"/>
              </a:rPr>
              <a:t>PRODUKTNUTZEN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Schneller Wirkeintritt: bereits nach einer Einnahme möglich</a:t>
            </a:r>
            <a:endParaRPr lang="de-CH" sz="1200" dirty="0">
              <a:solidFill>
                <a:srgbClr val="4D4D4C"/>
              </a:solidFill>
              <a:latin typeface="Verdana" panose="020B0604030504040204" pitchFamily="34" charset="0"/>
            </a:endParaRP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D4D4C"/>
                </a:solidFill>
                <a:latin typeface="Verdana" panose="020B0604030504040204" pitchFamily="34" charset="0"/>
              </a:rPr>
              <a:t>Für Erwachsene und Jugendliche ab 14 Jahren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CH" sz="1200" dirty="0">
                <a:solidFill>
                  <a:srgbClr val="4D4D4C"/>
                </a:solidFill>
                <a:latin typeface="Verdana" panose="020B0604030504040204" pitchFamily="34" charset="0"/>
              </a:rPr>
              <a:t>Ohne Nebenwirkungen oder Interaktionen mit Medikamenten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D4D4C"/>
                </a:solidFill>
                <a:latin typeface="Verdana" panose="020B0604030504040204" pitchFamily="34" charset="0"/>
              </a:rPr>
              <a:t>Dauerhafte Anwendung für </a:t>
            </a:r>
            <a:r>
              <a:rPr lang="de-DE" sz="1200" dirty="0" smtClean="0">
                <a:solidFill>
                  <a:srgbClr val="4D4D4C"/>
                </a:solidFill>
                <a:latin typeface="Verdana" panose="020B0604030504040204" pitchFamily="34" charset="0"/>
              </a:rPr>
              <a:t>Prävention</a:t>
            </a:r>
          </a:p>
          <a:p>
            <a:pPr marL="185732" indent="-185732">
              <a:buClr>
                <a:srgbClr val="DA0F73"/>
              </a:buClr>
              <a:buFont typeface="Arial" panose="020B0604020202020204" pitchFamily="34" charset="0"/>
              <a:buChar char="•"/>
            </a:pPr>
            <a:r>
              <a:rPr lang="de-DE" sz="1200" b="1" dirty="0" smtClean="0">
                <a:solidFill>
                  <a:srgbClr val="4D4D4C"/>
                </a:solidFill>
                <a:latin typeface="Verdana" panose="020B0604030504040204" pitchFamily="34" charset="0"/>
              </a:rPr>
              <a:t>Keine Störung des Mikrobioms</a:t>
            </a:r>
            <a:endParaRPr lang="de-DE" sz="1200" b="1" dirty="0">
              <a:solidFill>
                <a:srgbClr val="4D4D4C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B0A53E-24FF-D75C-F484-DB7564D1DD6C}"/>
              </a:ext>
            </a:extLst>
          </p:cNvPr>
          <p:cNvSpPr txBox="1"/>
          <p:nvPr/>
        </p:nvSpPr>
        <p:spPr>
          <a:xfrm>
            <a:off x="9762992" y="5448776"/>
            <a:ext cx="12004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>
                <a:solidFill>
                  <a:srgbClr val="4D4D4C"/>
                </a:solidFill>
                <a:latin typeface="Verdana Pro" panose="020B0604030504040204" pitchFamily="34" charset="0"/>
              </a:rPr>
              <a:t>Medizinprodukt</a:t>
            </a:r>
          </a:p>
        </p:txBody>
      </p:sp>
    </p:spTree>
    <p:extLst>
      <p:ext uri="{BB962C8B-B14F-4D97-AF65-F5344CB8AC3E}">
        <p14:creationId xmlns:p14="http://schemas.microsoft.com/office/powerpoint/2010/main" val="39490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Dosierung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Akute Zystitis: </a:t>
            </a:r>
          </a:p>
          <a:p>
            <a:pPr marL="0" indent="0">
              <a:buNone/>
            </a:pPr>
            <a:r>
              <a:rPr lang="de-CH" dirty="0" smtClean="0"/>
              <a:t>1.-3. Tag: 3x1 Beutel</a:t>
            </a:r>
          </a:p>
          <a:p>
            <a:pPr marL="0" indent="0">
              <a:buNone/>
            </a:pPr>
            <a:r>
              <a:rPr lang="de-CH" dirty="0" smtClean="0"/>
              <a:t>4.-5. Tag: 2x1 Beutel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Prophylaxe:</a:t>
            </a:r>
          </a:p>
          <a:p>
            <a:pPr marL="0" indent="0">
              <a:buNone/>
            </a:pPr>
            <a:r>
              <a:rPr lang="de-CH" dirty="0" smtClean="0"/>
              <a:t>Abends ein Beutel vor dem Schlafengehen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88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60" y="72915"/>
            <a:ext cx="9345241" cy="29411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395" y="4245399"/>
            <a:ext cx="7568365" cy="13682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583186" y="4508390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3800" b="1" dirty="0" smtClean="0"/>
              <a:t>?</a:t>
            </a:r>
            <a:endParaRPr lang="de-CH" sz="13800" b="1" dirty="0"/>
          </a:p>
        </p:txBody>
      </p:sp>
    </p:spTree>
    <p:extLst>
      <p:ext uri="{BB962C8B-B14F-4D97-AF65-F5344CB8AC3E}">
        <p14:creationId xmlns:p14="http://schemas.microsoft.com/office/powerpoint/2010/main" val="155846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Kritikpunkte….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Einschlusskriterium: «</a:t>
            </a:r>
            <a:r>
              <a:rPr lang="de-CH" dirty="0" err="1" smtClean="0"/>
              <a:t>clinically</a:t>
            </a:r>
            <a:r>
              <a:rPr lang="de-CH" dirty="0" smtClean="0"/>
              <a:t> </a:t>
            </a:r>
            <a:r>
              <a:rPr lang="de-CH" dirty="0" err="1" smtClean="0"/>
              <a:t>suspected</a:t>
            </a:r>
            <a:r>
              <a:rPr lang="de-CH" dirty="0" smtClean="0"/>
              <a:t> </a:t>
            </a:r>
            <a:r>
              <a:rPr lang="de-CH" dirty="0" err="1" smtClean="0"/>
              <a:t>urinary</a:t>
            </a:r>
            <a:r>
              <a:rPr lang="de-CH" dirty="0" smtClean="0"/>
              <a:t> </a:t>
            </a:r>
            <a:r>
              <a:rPr lang="de-CH" dirty="0" err="1" smtClean="0"/>
              <a:t>tract</a:t>
            </a:r>
            <a:r>
              <a:rPr lang="de-CH" dirty="0" smtClean="0"/>
              <a:t> </a:t>
            </a:r>
            <a:r>
              <a:rPr lang="de-CH" dirty="0" err="1" smtClean="0"/>
              <a:t>infection</a:t>
            </a:r>
            <a:r>
              <a:rPr lang="de-CH" dirty="0" smtClean="0"/>
              <a:t>»….</a:t>
            </a:r>
          </a:p>
          <a:p>
            <a:r>
              <a:rPr lang="de-CH" dirty="0" smtClean="0"/>
              <a:t>Keine mikrobiologische Bestätigung, kein Ausschluss Vaginalinfektion!!!</a:t>
            </a:r>
            <a:endParaRPr lang="de-CH" dirty="0"/>
          </a:p>
        </p:txBody>
      </p:sp>
      <p:sp>
        <p:nvSpPr>
          <p:cNvPr id="4" name="Ellipse 3"/>
          <p:cNvSpPr/>
          <p:nvPr/>
        </p:nvSpPr>
        <p:spPr>
          <a:xfrm>
            <a:off x="3100647" y="3981796"/>
            <a:ext cx="2460568" cy="2302626"/>
          </a:xfrm>
          <a:prstGeom prst="ellipse">
            <a:avLst/>
          </a:prstGeom>
          <a:solidFill>
            <a:srgbClr val="DB5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HWI</a:t>
            </a:r>
            <a:endParaRPr lang="de-CH" dirty="0"/>
          </a:p>
        </p:txBody>
      </p:sp>
      <p:sp>
        <p:nvSpPr>
          <p:cNvPr id="5" name="Ellipse 4"/>
          <p:cNvSpPr/>
          <p:nvPr/>
        </p:nvSpPr>
        <p:spPr>
          <a:xfrm>
            <a:off x="4148051" y="3233651"/>
            <a:ext cx="2402378" cy="17207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OAB</a:t>
            </a:r>
            <a:endParaRPr lang="de-CH" dirty="0"/>
          </a:p>
        </p:txBody>
      </p:sp>
      <p:sp>
        <p:nvSpPr>
          <p:cNvPr id="6" name="Ellipse 5"/>
          <p:cNvSpPr/>
          <p:nvPr/>
        </p:nvSpPr>
        <p:spPr>
          <a:xfrm>
            <a:off x="2701636" y="2718262"/>
            <a:ext cx="2252749" cy="206986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 smtClean="0"/>
              <a:t>Bladder</a:t>
            </a:r>
            <a:r>
              <a:rPr lang="de-CH" dirty="0" smtClean="0"/>
              <a:t> </a:t>
            </a:r>
            <a:r>
              <a:rPr lang="de-CH" dirty="0" err="1" smtClean="0"/>
              <a:t>Pain</a:t>
            </a:r>
            <a:r>
              <a:rPr lang="de-CH" dirty="0" smtClean="0"/>
              <a:t> Syndrome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03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Compliance bei der Einnahme?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341" y="1710717"/>
            <a:ext cx="6133862" cy="282803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205345" y="3624349"/>
            <a:ext cx="7173884" cy="11637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8728363" y="4164676"/>
            <a:ext cx="3526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smtClean="0"/>
              <a:t>2/3 der Patientinnen nahmen </a:t>
            </a:r>
          </a:p>
          <a:p>
            <a:r>
              <a:rPr lang="de-CH" sz="2000" dirty="0" smtClean="0"/>
              <a:t>D-</a:t>
            </a:r>
            <a:r>
              <a:rPr lang="de-CH" sz="2000" dirty="0" err="1" smtClean="0"/>
              <a:t>Mannose</a:t>
            </a:r>
            <a:r>
              <a:rPr lang="de-CH" sz="2000" dirty="0" smtClean="0"/>
              <a:t> 3x pro Woche ein</a:t>
            </a:r>
          </a:p>
          <a:p>
            <a:r>
              <a:rPr lang="de-CH" sz="2000" dirty="0" smtClean="0"/>
              <a:t>-&gt; Unterdosierung der </a:t>
            </a:r>
            <a:r>
              <a:rPr lang="de-CH" sz="2000" dirty="0" err="1" smtClean="0"/>
              <a:t>Mannose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3129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116" y="1367801"/>
            <a:ext cx="5006109" cy="44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Therapie / Prophylaxe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buNone/>
            </a:pPr>
            <a:endParaRPr lang="de-CH" dirty="0">
              <a:solidFill>
                <a:schemeClr val="accent1"/>
              </a:solidFill>
            </a:endParaRPr>
          </a:p>
          <a:p>
            <a:pPr lvl="1"/>
            <a:endParaRPr lang="de-CH" dirty="0" smtClean="0"/>
          </a:p>
          <a:p>
            <a:pPr lvl="1"/>
            <a:r>
              <a:rPr lang="de-CH" dirty="0" smtClean="0"/>
              <a:t>Impfung</a:t>
            </a:r>
          </a:p>
          <a:p>
            <a:pPr lvl="3"/>
            <a:r>
              <a:rPr lang="de-CH" dirty="0" err="1">
                <a:sym typeface="Wingdings" panose="05000000000000000000" pitchFamily="2" charset="2"/>
              </a:rPr>
              <a:t>Urovaxom</a:t>
            </a:r>
            <a:r>
              <a:rPr lang="de-CH" dirty="0">
                <a:sym typeface="Wingdings" panose="05000000000000000000" pitchFamily="2" charset="2"/>
              </a:rPr>
              <a:t>: 18 </a:t>
            </a:r>
            <a:r>
              <a:rPr lang="de-CH" dirty="0" err="1">
                <a:sym typeface="Wingdings" panose="05000000000000000000" pitchFamily="2" charset="2"/>
              </a:rPr>
              <a:t>E.coli</a:t>
            </a:r>
            <a:r>
              <a:rPr lang="de-CH" dirty="0">
                <a:sym typeface="Wingdings" panose="05000000000000000000" pitchFamily="2" charset="2"/>
              </a:rPr>
              <a:t> Stämme: HWIs halbiert 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(Bauer HW, 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Eur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Urol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2005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de-CH" dirty="0">
                <a:sym typeface="Wingdings" panose="05000000000000000000" pitchFamily="2" charset="2"/>
              </a:rPr>
              <a:t/>
            </a:r>
            <a:br>
              <a:rPr lang="de-CH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smtClean="0">
                <a:sym typeface="Wingdings" panose="05000000000000000000" pitchFamily="2" charset="2"/>
              </a:rPr>
              <a:t>   </a:t>
            </a:r>
            <a:endParaRPr lang="de-CH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endParaRPr lang="de-CH" dirty="0" smtClean="0"/>
          </a:p>
          <a:p>
            <a:pPr lvl="1"/>
            <a:r>
              <a:rPr lang="de-CH" dirty="0" smtClean="0"/>
              <a:t>D-</a:t>
            </a:r>
            <a:r>
              <a:rPr lang="de-CH" dirty="0" err="1" smtClean="0"/>
              <a:t>Mannose</a:t>
            </a:r>
            <a:r>
              <a:rPr lang="de-CH" dirty="0"/>
              <a:t>: reduziert HWI um bis 60</a:t>
            </a:r>
            <a:r>
              <a:rPr lang="de-CH" dirty="0" smtClean="0"/>
              <a:t>%</a:t>
            </a:r>
          </a:p>
          <a:p>
            <a:pPr lvl="1"/>
            <a:endParaRPr lang="de-CH" dirty="0" smtClean="0"/>
          </a:p>
          <a:p>
            <a:pPr lvl="1"/>
            <a:endParaRPr lang="de-CH" dirty="0" smtClean="0"/>
          </a:p>
          <a:p>
            <a:pPr lvl="1"/>
            <a:r>
              <a:rPr lang="de-CH" dirty="0" err="1" smtClean="0"/>
              <a:t>Cranberry</a:t>
            </a:r>
            <a:r>
              <a:rPr lang="de-CH" dirty="0" smtClean="0"/>
              <a:t>: «not </a:t>
            </a:r>
            <a:r>
              <a:rPr lang="de-CH" dirty="0" err="1" smtClean="0"/>
              <a:t>recommended</a:t>
            </a:r>
            <a:r>
              <a:rPr lang="de-CH" dirty="0" smtClean="0"/>
              <a:t>» 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Jepson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RG, </a:t>
            </a:r>
            <a:r>
              <a:rPr lang="de-CH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Cochrane</a:t>
            </a:r>
            <a:r>
              <a:rPr lang="de-CH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2012)</a:t>
            </a:r>
          </a:p>
          <a:p>
            <a:pPr lvl="1"/>
            <a:endParaRPr lang="de-CH" dirty="0"/>
          </a:p>
          <a:p>
            <a:pPr lvl="1"/>
            <a:r>
              <a:rPr lang="de-CH" dirty="0" smtClean="0"/>
              <a:t>Vitamin C, </a:t>
            </a:r>
            <a:r>
              <a:rPr lang="de-CH" dirty="0" err="1" smtClean="0"/>
              <a:t>Lactobacilli</a:t>
            </a:r>
            <a:r>
              <a:rPr lang="de-CH" dirty="0" smtClean="0"/>
              <a:t>: schwache </a:t>
            </a:r>
            <a:r>
              <a:rPr lang="de-CH" dirty="0" smtClean="0"/>
              <a:t>Datenlage</a:t>
            </a:r>
          </a:p>
          <a:p>
            <a:pPr lvl="1"/>
            <a:r>
              <a:rPr lang="de-CH" dirty="0" smtClean="0"/>
              <a:t>Lokale Östrogene</a:t>
            </a:r>
            <a:endParaRPr lang="de-CH" dirty="0"/>
          </a:p>
        </p:txBody>
      </p:sp>
      <p:pic>
        <p:nvPicPr>
          <p:cNvPr id="1026" name="Picture 2" descr="Bildergebnis für cochr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438" y="4318923"/>
            <a:ext cx="1276704" cy="157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55735" y="-697308"/>
            <a:ext cx="4198065" cy="87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Lokale Atrophie und andere </a:t>
            </a:r>
            <a:r>
              <a:rPr lang="de-CH" dirty="0"/>
              <a:t>F</a:t>
            </a:r>
            <a:r>
              <a:rPr lang="de-CH" dirty="0" smtClean="0"/>
              <a:t>aktoren</a:t>
            </a:r>
            <a:endParaRPr lang="de-CH" dirty="0"/>
          </a:p>
        </p:txBody>
      </p:sp>
      <p:pic>
        <p:nvPicPr>
          <p:cNvPr id="1026" name="Picture 2" descr="\\Filer300\users3000\I0163799\DATA\Documents\My Pictures\Annettes Bilder\Bilder\Keep this area cle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" y="1612058"/>
            <a:ext cx="3625573" cy="49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303913" y="2132860"/>
            <a:ext cx="494879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prstClr val="black"/>
                </a:solidFill>
              </a:rPr>
              <a:t>Kann trotz systemischer Östrogene auftreten!</a:t>
            </a:r>
          </a:p>
          <a:p>
            <a:endParaRPr lang="de-CH" dirty="0">
              <a:solidFill>
                <a:prstClr val="black"/>
              </a:solidFill>
            </a:endParaRPr>
          </a:p>
          <a:p>
            <a:endParaRPr lang="de-CH" dirty="0">
              <a:solidFill>
                <a:prstClr val="black"/>
              </a:solidFill>
            </a:endParaRPr>
          </a:p>
          <a:p>
            <a:endParaRPr lang="de-CH" dirty="0">
              <a:solidFill>
                <a:prstClr val="black"/>
              </a:solidFill>
            </a:endParaRPr>
          </a:p>
          <a:p>
            <a:endParaRPr lang="de-CH" dirty="0">
              <a:solidFill>
                <a:prstClr val="black"/>
              </a:solidFill>
            </a:endParaRPr>
          </a:p>
          <a:p>
            <a:endParaRPr lang="de-CH" dirty="0">
              <a:solidFill>
                <a:prstClr val="black"/>
              </a:solidFill>
            </a:endParaRPr>
          </a:p>
          <a:p>
            <a:r>
              <a:rPr lang="de-CH" dirty="0">
                <a:solidFill>
                  <a:prstClr val="black"/>
                </a:solidFill>
              </a:rPr>
              <a:t>Therapien: Zäpfchen (</a:t>
            </a:r>
            <a:r>
              <a:rPr lang="de-CH" dirty="0" err="1">
                <a:solidFill>
                  <a:prstClr val="black"/>
                </a:solidFill>
              </a:rPr>
              <a:t>zB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OrthoGynest</a:t>
            </a:r>
            <a:r>
              <a:rPr lang="de-CH" dirty="0">
                <a:solidFill>
                  <a:prstClr val="black"/>
                </a:solidFill>
              </a:rPr>
              <a:t>) </a:t>
            </a:r>
            <a:r>
              <a:rPr lang="de-CH" dirty="0" err="1">
                <a:solidFill>
                  <a:prstClr val="black"/>
                </a:solidFill>
              </a:rPr>
              <a:t>vs</a:t>
            </a:r>
            <a:r>
              <a:rPr lang="de-CH" dirty="0">
                <a:solidFill>
                  <a:prstClr val="black"/>
                </a:solidFill>
              </a:rPr>
              <a:t> Tabletten</a:t>
            </a:r>
          </a:p>
          <a:p>
            <a:r>
              <a:rPr lang="de-CH" dirty="0">
                <a:solidFill>
                  <a:prstClr val="black"/>
                </a:solidFill>
              </a:rPr>
              <a:t>(</a:t>
            </a:r>
            <a:r>
              <a:rPr lang="de-CH" dirty="0" err="1">
                <a:solidFill>
                  <a:prstClr val="black"/>
                </a:solidFill>
              </a:rPr>
              <a:t>zB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Vagigem</a:t>
            </a:r>
            <a:r>
              <a:rPr lang="de-CH" dirty="0">
                <a:solidFill>
                  <a:prstClr val="black"/>
                </a:solidFill>
              </a:rPr>
              <a:t>) </a:t>
            </a:r>
            <a:r>
              <a:rPr lang="de-CH" dirty="0" err="1">
                <a:solidFill>
                  <a:prstClr val="black"/>
                </a:solidFill>
              </a:rPr>
              <a:t>vs</a:t>
            </a:r>
            <a:r>
              <a:rPr lang="de-CH" dirty="0">
                <a:solidFill>
                  <a:prstClr val="black"/>
                </a:solidFill>
              </a:rPr>
              <a:t> Creme (</a:t>
            </a:r>
            <a:r>
              <a:rPr lang="de-CH" dirty="0" err="1">
                <a:solidFill>
                  <a:prstClr val="black"/>
                </a:solidFill>
              </a:rPr>
              <a:t>zB</a:t>
            </a:r>
            <a:r>
              <a:rPr lang="de-CH" dirty="0">
                <a:solidFill>
                  <a:prstClr val="black"/>
                </a:solidFill>
              </a:rPr>
              <a:t> </a:t>
            </a:r>
            <a:r>
              <a:rPr lang="de-CH" dirty="0" err="1">
                <a:solidFill>
                  <a:prstClr val="black"/>
                </a:solidFill>
              </a:rPr>
              <a:t>OestroGynaedron</a:t>
            </a:r>
            <a:r>
              <a:rPr lang="de-CH" dirty="0">
                <a:solidFill>
                  <a:prstClr val="black"/>
                </a:solidFill>
              </a:rPr>
              <a:t>)</a:t>
            </a:r>
          </a:p>
          <a:p>
            <a:endParaRPr lang="de-CH" dirty="0">
              <a:solidFill>
                <a:prstClr val="black"/>
              </a:solidFill>
            </a:endParaRPr>
          </a:p>
          <a:p>
            <a:endParaRPr lang="de-CH" dirty="0">
              <a:solidFill>
                <a:prstClr val="black"/>
              </a:solidFill>
            </a:endParaRPr>
          </a:p>
          <a:p>
            <a:r>
              <a:rPr lang="de-CH" dirty="0">
                <a:solidFill>
                  <a:prstClr val="black"/>
                </a:solidFill>
              </a:rPr>
              <a:t>Sehr gute Datenlage zur </a:t>
            </a:r>
            <a:r>
              <a:rPr lang="de-CH" dirty="0">
                <a:solidFill>
                  <a:prstClr val="black"/>
                </a:solidFill>
              </a:rPr>
              <a:t>Prophylaxe bei HWI!!!!!!</a:t>
            </a:r>
          </a:p>
        </p:txBody>
      </p:sp>
    </p:spTree>
    <p:extLst>
      <p:ext uri="{BB962C8B-B14F-4D97-AF65-F5344CB8AC3E}">
        <p14:creationId xmlns:p14="http://schemas.microsoft.com/office/powerpoint/2010/main" val="39950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Symptome Atrophie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21043" y="1825625"/>
            <a:ext cx="66629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600" dirty="0"/>
          </a:p>
          <a:p>
            <a:r>
              <a:rPr lang="fr-FR" sz="3600" dirty="0" err="1" smtClean="0"/>
              <a:t>Brennen</a:t>
            </a:r>
            <a:r>
              <a:rPr lang="fr-FR" sz="3600" dirty="0" smtClean="0"/>
              <a:t>, </a:t>
            </a:r>
            <a:r>
              <a:rPr lang="fr-FR" sz="3600" dirty="0" err="1" smtClean="0"/>
              <a:t>Fremdkörpergefühl</a:t>
            </a:r>
            <a:endParaRPr lang="fr-FR" sz="3600" dirty="0"/>
          </a:p>
          <a:p>
            <a:r>
              <a:rPr lang="fr-FR" sz="3600" dirty="0"/>
              <a:t>Dyspareunie</a:t>
            </a:r>
          </a:p>
          <a:p>
            <a:r>
              <a:rPr lang="fr-FR" sz="3600" dirty="0" err="1" smtClean="0"/>
              <a:t>Vaginalinfekte</a:t>
            </a:r>
            <a:endParaRPr lang="fr-FR" sz="3600" dirty="0"/>
          </a:p>
          <a:p>
            <a:r>
              <a:rPr lang="fr-FR" sz="3600" dirty="0" err="1" smtClean="0"/>
              <a:t>Blutungen</a:t>
            </a:r>
            <a:endParaRPr lang="fr-FR" sz="3600" dirty="0"/>
          </a:p>
          <a:p>
            <a:r>
              <a:rPr lang="fr-FR" sz="3600" dirty="0" err="1" smtClean="0"/>
              <a:t>Inkontinenz</a:t>
            </a:r>
            <a:endParaRPr lang="fr-FR" sz="3600" dirty="0" smtClean="0"/>
          </a:p>
          <a:p>
            <a:r>
              <a:rPr lang="fr-FR" sz="3600" dirty="0" err="1" smtClean="0"/>
              <a:t>Harnwegsinfekte</a:t>
            </a:r>
            <a:endParaRPr lang="fr-FR" sz="3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3" y="2454811"/>
            <a:ext cx="4964364" cy="32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Rezidivierende </a:t>
            </a:r>
            <a:r>
              <a:rPr lang="de-CH" dirty="0" err="1" smtClean="0"/>
              <a:t>hwi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3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r>
              <a:rPr lang="de-CH" dirty="0" smtClean="0"/>
              <a:t>≥ 2 Infektionen in 6 oder </a:t>
            </a:r>
            <a:br>
              <a:rPr lang="de-CH" dirty="0" smtClean="0"/>
            </a:br>
            <a:r>
              <a:rPr lang="de-CH" dirty="0" smtClean="0"/>
              <a:t>≥ 3 Infektionen in 12 Monaten</a:t>
            </a:r>
          </a:p>
          <a:p>
            <a:endParaRPr lang="de-CH" dirty="0" smtClean="0"/>
          </a:p>
          <a:p>
            <a:r>
              <a:rPr lang="de-CH" dirty="0" smtClean="0"/>
              <a:t>50% </a:t>
            </a:r>
            <a:r>
              <a:rPr lang="de-CH" dirty="0" err="1" smtClean="0"/>
              <a:t>life</a:t>
            </a:r>
            <a:r>
              <a:rPr lang="de-CH" dirty="0" smtClean="0"/>
              <a:t> time Risiko für HWI wovon 25% rezidivieren </a:t>
            </a:r>
            <a:endParaRPr lang="de-CH" dirty="0"/>
          </a:p>
          <a:p>
            <a:r>
              <a:rPr lang="de-CH" dirty="0" err="1" smtClean="0"/>
              <a:t>E.coli</a:t>
            </a:r>
            <a:r>
              <a:rPr lang="de-CH" dirty="0" smtClean="0"/>
              <a:t> </a:t>
            </a:r>
            <a:r>
              <a:rPr lang="de-CH" dirty="0"/>
              <a:t>(70-95%), </a:t>
            </a:r>
            <a:r>
              <a:rPr lang="de-CH" dirty="0" smtClean="0"/>
              <a:t>S. </a:t>
            </a:r>
            <a:r>
              <a:rPr lang="de-CH" dirty="0" err="1" smtClean="0"/>
              <a:t>saprophyticus</a:t>
            </a:r>
            <a:r>
              <a:rPr lang="de-CH" dirty="0"/>
              <a:t>, </a:t>
            </a:r>
            <a:r>
              <a:rPr lang="de-CH" dirty="0" smtClean="0"/>
              <a:t>K. </a:t>
            </a:r>
            <a:r>
              <a:rPr lang="de-CH" dirty="0" err="1"/>
              <a:t>pneumoniae</a:t>
            </a:r>
            <a:r>
              <a:rPr lang="de-CH" dirty="0"/>
              <a:t>, </a:t>
            </a:r>
            <a:r>
              <a:rPr lang="de-CH" dirty="0" smtClean="0"/>
              <a:t>P. </a:t>
            </a:r>
            <a:r>
              <a:rPr lang="de-CH" dirty="0" err="1"/>
              <a:t>mirabilis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pPr lvl="1"/>
            <a:endParaRPr lang="de-CH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7838724" y="6106144"/>
            <a:ext cx="2289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Aydin A,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Int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Urogyn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J 2015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059" y="1700808"/>
            <a:ext cx="388566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75" y="400733"/>
            <a:ext cx="5160098" cy="56860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820" y="5246016"/>
            <a:ext cx="5442230" cy="137802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345821" y="727340"/>
            <a:ext cx="5115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Diagnose und </a:t>
            </a:r>
            <a:r>
              <a:rPr lang="fr-FR" sz="3200" dirty="0" err="1" smtClean="0"/>
              <a:t>klinische</a:t>
            </a:r>
            <a:r>
              <a:rPr lang="fr-FR" sz="3200" dirty="0" smtClean="0"/>
              <a:t> </a:t>
            </a:r>
            <a:r>
              <a:rPr lang="fr-FR" sz="3200" dirty="0" err="1" smtClean="0"/>
              <a:t>Befunde</a:t>
            </a:r>
            <a:endParaRPr lang="de-CH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6345821" y="1916244"/>
            <a:ext cx="65720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Beschwerden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Trockene</a:t>
            </a:r>
            <a:r>
              <a:rPr lang="fr-FR" sz="3200" dirty="0" smtClean="0"/>
              <a:t>, </a:t>
            </a:r>
            <a:r>
              <a:rPr lang="fr-FR" sz="3200" dirty="0" err="1" smtClean="0"/>
              <a:t>glänzende</a:t>
            </a:r>
            <a:r>
              <a:rPr lang="fr-FR" sz="3200" dirty="0" smtClean="0"/>
              <a:t> Haut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Fehlende</a:t>
            </a:r>
            <a:r>
              <a:rPr lang="fr-FR" sz="3200" dirty="0" smtClean="0"/>
              <a:t> vaginale </a:t>
            </a:r>
            <a:r>
              <a:rPr lang="fr-FR" sz="3200" dirty="0" err="1" smtClean="0"/>
              <a:t>Fältelung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Verlust</a:t>
            </a:r>
            <a:r>
              <a:rPr lang="fr-FR" sz="3200" dirty="0" smtClean="0"/>
              <a:t> des </a:t>
            </a:r>
            <a:r>
              <a:rPr lang="fr-FR" sz="3200" dirty="0" err="1" smtClean="0"/>
              <a:t>subkutanen</a:t>
            </a:r>
            <a:r>
              <a:rPr lang="fr-FR" sz="3200" dirty="0" smtClean="0"/>
              <a:t> </a:t>
            </a:r>
            <a:r>
              <a:rPr lang="fr-FR" sz="3200" dirty="0" err="1" smtClean="0"/>
              <a:t>Fettgewebes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Verkleinerung</a:t>
            </a:r>
            <a:r>
              <a:rPr lang="fr-FR" sz="3200" dirty="0" smtClean="0"/>
              <a:t> des </a:t>
            </a:r>
            <a:r>
              <a:rPr lang="fr-FR" sz="3200" dirty="0" err="1" smtClean="0"/>
              <a:t>Introitus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/>
              <a:t>Empfindlichkeit</a:t>
            </a:r>
            <a:r>
              <a:rPr lang="fr-FR" sz="3200" dirty="0" smtClean="0"/>
              <a:t> des </a:t>
            </a:r>
            <a:r>
              <a:rPr lang="fr-FR" sz="3200" dirty="0" err="1" smtClean="0"/>
              <a:t>Gewebes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5718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Unterscheide</a:t>
            </a:r>
            <a:r>
              <a:rPr lang="fr-CH" dirty="0" smtClean="0"/>
              <a:t>: </a:t>
            </a:r>
            <a:r>
              <a:rPr lang="fr-CH" dirty="0" err="1" smtClean="0"/>
              <a:t>Oestriol-Ostradiol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" y="2096219"/>
            <a:ext cx="10719834" cy="26490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4024" y="5534526"/>
            <a:ext cx="5162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err="1" smtClean="0"/>
              <a:t>Soffwechselprodukt</a:t>
            </a:r>
            <a:r>
              <a:rPr lang="fr-CH" sz="2800" dirty="0" smtClean="0"/>
              <a:t> des </a:t>
            </a:r>
            <a:r>
              <a:rPr lang="fr-CH" sz="2800" dirty="0" err="1" smtClean="0"/>
              <a:t>Oestriols</a:t>
            </a:r>
            <a:endParaRPr lang="fr-CH" sz="2800" dirty="0" smtClean="0"/>
          </a:p>
          <a:p>
            <a:r>
              <a:rPr lang="fr-CH" sz="2800" dirty="0" smtClean="0"/>
              <a:t>Ca. 10x </a:t>
            </a:r>
            <a:r>
              <a:rPr lang="fr-CH" sz="2800" dirty="0" err="1" smtClean="0"/>
              <a:t>schwächer</a:t>
            </a:r>
            <a:r>
              <a:rPr lang="fr-CH" sz="2800" dirty="0" smtClean="0"/>
              <a:t> </a:t>
            </a:r>
            <a:r>
              <a:rPr lang="fr-CH" sz="2800" dirty="0" err="1" smtClean="0"/>
              <a:t>als</a:t>
            </a:r>
            <a:r>
              <a:rPr lang="fr-CH" sz="2800" dirty="0" smtClean="0"/>
              <a:t> </a:t>
            </a:r>
            <a:r>
              <a:rPr lang="fr-CH" sz="2800" dirty="0" err="1" smtClean="0"/>
              <a:t>das</a:t>
            </a:r>
            <a:r>
              <a:rPr lang="fr-CH" sz="2800" dirty="0" smtClean="0"/>
              <a:t> </a:t>
            </a:r>
            <a:r>
              <a:rPr lang="fr-CH" sz="2800" dirty="0" err="1" smtClean="0"/>
              <a:t>Oestriol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32474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Therapieoptionen der Atrophie</a:t>
            </a:r>
            <a:endParaRPr lang="de-CH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40424633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5172853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387140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Systemische Therapie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Lokale Therapie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Bemerkungen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Östrogene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25% haben NICHT</a:t>
                      </a:r>
                      <a:r>
                        <a:rPr lang="de-CH" baseline="0" dirty="0" smtClean="0"/>
                        <a:t> ausreichende Effektivität für Atrophie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37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SERMS (</a:t>
                      </a:r>
                      <a:r>
                        <a:rPr lang="de-CH" dirty="0" err="1" smtClean="0"/>
                        <a:t>Ospemifene</a:t>
                      </a:r>
                      <a:r>
                        <a:rPr lang="de-CH" dirty="0" smtClean="0"/>
                        <a:t>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55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Befeuchtende Mittel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Variable Qualität, oft kein langdauernder Effekt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44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Vaginale Östrogene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Gold Standard</a:t>
                      </a:r>
                    </a:p>
                    <a:p>
                      <a:r>
                        <a:rPr lang="de-CH" dirty="0" err="1" smtClean="0"/>
                        <a:t>Evidence-Based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953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Laser (CO2; Erbium)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Vielversprechende Daten, langfristige randomisierte</a:t>
                      </a:r>
                      <a:r>
                        <a:rPr lang="de-CH" baseline="0" dirty="0" smtClean="0"/>
                        <a:t> Studien erforderlich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64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DHEA</a:t>
                      </a:r>
                    </a:p>
                    <a:p>
                      <a:endParaRPr lang="de-CH" dirty="0" smtClean="0"/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Testosteron 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12 Monatsdaten, keine systemischen Wirkungen</a:t>
                      </a:r>
                    </a:p>
                    <a:p>
                      <a:endParaRPr lang="de-CH" dirty="0" smtClean="0"/>
                    </a:p>
                    <a:p>
                      <a:r>
                        <a:rPr lang="de-CH" dirty="0" smtClean="0"/>
                        <a:t>Limitierte Daten, keine zugelassene Option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05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5782" y="377397"/>
            <a:ext cx="9749336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2531"/>
              </a:lnSpc>
            </a:pPr>
            <a:r>
              <a:rPr lang="fr-CH" spc="70" dirty="0" err="1" smtClean="0"/>
              <a:t>Vergleich</a:t>
            </a:r>
            <a:r>
              <a:rPr lang="fr-CH" spc="70" dirty="0" smtClean="0"/>
              <a:t> </a:t>
            </a:r>
            <a:r>
              <a:rPr lang="fr-CH" spc="70" dirty="0" err="1" smtClean="0"/>
              <a:t>niedrig</a:t>
            </a:r>
            <a:r>
              <a:rPr lang="fr-CH" spc="70" dirty="0" smtClean="0"/>
              <a:t> </a:t>
            </a:r>
            <a:r>
              <a:rPr lang="fr-CH" spc="70" dirty="0" err="1" smtClean="0"/>
              <a:t>dosierter</a:t>
            </a:r>
            <a:r>
              <a:rPr lang="fr-CH" spc="70" dirty="0" smtClean="0"/>
              <a:t> </a:t>
            </a:r>
            <a:r>
              <a:rPr lang="fr-CH" spc="70" dirty="0" err="1" smtClean="0"/>
              <a:t>Oestrogene</a:t>
            </a:r>
            <a:endParaRPr spc="53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21107"/>
              </p:ext>
            </p:extLst>
          </p:nvPr>
        </p:nvGraphicFramePr>
        <p:xfrm>
          <a:off x="1" y="932329"/>
          <a:ext cx="11706224" cy="53393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8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1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4209">
                <a:tc>
                  <a:txBody>
                    <a:bodyPr/>
                    <a:lstStyle/>
                    <a:p>
                      <a:pPr marL="14351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fr-CH" sz="2000" b="1" spc="3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Präparat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10728" marB="0">
                    <a:lnR w="63500">
                      <a:solidFill>
                        <a:srgbClr val="E5E5E5"/>
                      </a:solidFill>
                      <a:prstDash val="solid"/>
                    </a:lnR>
                    <a:lnT w="12700">
                      <a:solidFill>
                        <a:srgbClr val="31BFC8"/>
                      </a:solidFill>
                      <a:prstDash val="solid"/>
                    </a:lnT>
                    <a:lnB w="1270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fr-CH" sz="2000" b="1" spc="5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Oestrogen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10728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12700">
                      <a:solidFill>
                        <a:srgbClr val="31BFC8"/>
                      </a:solidFill>
                      <a:prstDash val="solid"/>
                    </a:lnT>
                    <a:lnB w="1270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fr-CH" sz="2000" b="1" spc="5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Galenische</a:t>
                      </a:r>
                      <a:r>
                        <a:rPr lang="fr-CH" sz="2000" b="1" spc="55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2000" b="1" spc="55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Form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10728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12700">
                      <a:solidFill>
                        <a:srgbClr val="31BFC8"/>
                      </a:solidFill>
                      <a:prstDash val="solid"/>
                    </a:lnT>
                    <a:lnB w="1270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fr-CH" sz="2000" b="1" spc="3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Besonderheiten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10728" marB="0">
                    <a:lnL w="63500">
                      <a:solidFill>
                        <a:srgbClr val="E5E5E5"/>
                      </a:solidFill>
                      <a:prstDash val="solid"/>
                    </a:lnL>
                    <a:lnT w="12700">
                      <a:solidFill>
                        <a:srgbClr val="31BFC8"/>
                      </a:solidFill>
                      <a:prstDash val="solid"/>
                    </a:lnT>
                    <a:lnB w="12700">
                      <a:solidFill>
                        <a:srgbClr val="31BFC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6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43510">
                        <a:lnSpc>
                          <a:spcPct val="100000"/>
                        </a:lnSpc>
                      </a:pPr>
                      <a:r>
                        <a:rPr lang="fr-CH" sz="2400" spc="6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400" spc="6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adefemine</a:t>
                      </a:r>
                      <a:r>
                        <a:rPr sz="2000" spc="89" baseline="31746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®</a:t>
                      </a:r>
                      <a:r>
                        <a:rPr sz="2000" spc="-37" baseline="31746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2400" spc="35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Ovula</a:t>
                      </a:r>
                      <a:endParaRPr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31BF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2400" spc="10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0,03</a:t>
                      </a:r>
                      <a:r>
                        <a:rPr sz="2400" spc="-6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7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mg</a:t>
                      </a:r>
                      <a:r>
                        <a:rPr sz="2400" spc="-6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2400" spc="3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3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striol</a:t>
                      </a:r>
                      <a:r>
                        <a:rPr sz="2400" spc="125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FFFFFF"/>
                      </a:solidFill>
                      <a:prstDash val="solid"/>
                    </a:lnL>
                    <a:lnR w="635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31BF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3200" spc="6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Ovul</a:t>
                      </a:r>
                      <a:r>
                        <a:rPr lang="fr-CH" sz="3200" spc="6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32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FFFFFF"/>
                      </a:solidFill>
                      <a:prstDash val="solid"/>
                    </a:lnL>
                    <a:lnR w="635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31BF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292100" marR="1496060" indent="-180340">
                        <a:lnSpc>
                          <a:spcPts val="1400"/>
                        </a:lnSpc>
                        <a:spcBef>
                          <a:spcPts val="1275"/>
                        </a:spcBef>
                      </a:pPr>
                      <a:endParaRPr lang="fr-CH" sz="1100" b="1" dirty="0" smtClean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  <a:p>
                      <a:pPr marL="292100" marR="1496060" indent="-180340">
                        <a:lnSpc>
                          <a:spcPts val="1400"/>
                        </a:lnSpc>
                        <a:spcBef>
                          <a:spcPts val="1275"/>
                        </a:spcBef>
                      </a:pPr>
                      <a:r>
                        <a:rPr lang="fr-CH" sz="2800" dirty="0" err="1" smtClean="0">
                          <a:latin typeface="Calibri"/>
                          <a:cs typeface="Calibri"/>
                        </a:rPr>
                        <a:t>Lagerung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FFFFFF"/>
                      </a:solidFill>
                      <a:prstDash val="solid"/>
                    </a:lnL>
                    <a:lnT w="12700" cap="flat" cmpd="sng" algn="ctr">
                      <a:solidFill>
                        <a:srgbClr val="31BF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6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  <a:p>
                      <a:pPr marL="143510">
                        <a:lnSpc>
                          <a:spcPct val="100000"/>
                        </a:lnSpc>
                      </a:pPr>
                      <a:r>
                        <a:rPr lang="fr-CH" sz="2400" spc="6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Gynoflor</a:t>
                      </a:r>
                      <a:endParaRPr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0">
                      <a:solidFill>
                        <a:srgbClr val="E5E5E5"/>
                      </a:solidFill>
                      <a:prstDash val="solid"/>
                    </a:lnR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 marR="1105535">
                        <a:lnSpc>
                          <a:spcPts val="1400"/>
                        </a:lnSpc>
                        <a:spcBef>
                          <a:spcPts val="1235"/>
                        </a:spcBef>
                      </a:pPr>
                      <a:r>
                        <a:rPr sz="1800" spc="10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0,03 </a:t>
                      </a:r>
                      <a:r>
                        <a:rPr sz="1800" spc="7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mg </a:t>
                      </a:r>
                      <a:r>
                        <a:rPr lang="fr-CH" sz="1800" spc="3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3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striol</a:t>
                      </a:r>
                      <a:r>
                        <a:rPr sz="1800" spc="3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12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(E3)  </a:t>
                      </a:r>
                      <a:r>
                        <a:rPr sz="1800" spc="13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(+</a:t>
                      </a:r>
                      <a:r>
                        <a:rPr sz="1800" spc="-4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114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50</a:t>
                      </a:r>
                      <a:r>
                        <a:rPr sz="1800" spc="-4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7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mg</a:t>
                      </a:r>
                      <a:r>
                        <a:rPr sz="1800" spc="-4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2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lactobacille</a:t>
                      </a:r>
                      <a:r>
                        <a:rPr sz="1800" spc="2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18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lang="fr-CH" sz="2000" spc="5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Vaginaltabletten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 indent="0">
                        <a:lnSpc>
                          <a:spcPts val="1420"/>
                        </a:lnSpc>
                        <a:spcBef>
                          <a:spcPts val="1155"/>
                        </a:spcBef>
                        <a:buFont typeface="Calibri"/>
                        <a:buNone/>
                        <a:tabLst>
                          <a:tab pos="292735" algn="l"/>
                        </a:tabLst>
                      </a:pPr>
                      <a:r>
                        <a:rPr lang="fr-CH" sz="1400" b="1" spc="6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Muss</a:t>
                      </a:r>
                      <a:r>
                        <a:rPr lang="fr-CH" sz="1400" b="1" spc="6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400" b="1" spc="60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gekühlt</a:t>
                      </a:r>
                      <a:r>
                        <a:rPr lang="fr-CH" sz="1400" b="1" spc="6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400" b="1" spc="60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aufbewahrt</a:t>
                      </a:r>
                      <a:r>
                        <a:rPr lang="fr-CH" sz="1400" b="1" spc="6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400" b="1" spc="60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werden</a:t>
                      </a:r>
                      <a:endParaRPr sz="1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B w="6350">
                      <a:solidFill>
                        <a:srgbClr val="20BEC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23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43510">
                        <a:lnSpc>
                          <a:spcPct val="100000"/>
                        </a:lnSpc>
                      </a:pPr>
                      <a:r>
                        <a:rPr sz="2400" spc="5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Vagifem</a:t>
                      </a:r>
                      <a:endParaRPr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2000" spc="10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0,01</a:t>
                      </a:r>
                      <a:r>
                        <a:rPr sz="2000" spc="-5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7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mg</a:t>
                      </a:r>
                      <a:r>
                        <a:rPr sz="2000" spc="-5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de-CH" sz="2000" spc="2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spc="2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stradiol</a:t>
                      </a:r>
                      <a:r>
                        <a:rPr sz="2000" spc="-5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12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(E2)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lang="fr-CH" sz="2000" spc="55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Tabletten</a:t>
                      </a:r>
                      <a:r>
                        <a:rPr lang="fr-CH" sz="2000" spc="55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mit </a:t>
                      </a:r>
                      <a:r>
                        <a:rPr lang="fr-CH" sz="2000" spc="55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Applikator</a:t>
                      </a:r>
                      <a:endParaRPr sz="2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fr-CH" sz="1400" dirty="0" smtClean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fr-CH" sz="1600" dirty="0" err="1" smtClean="0">
                          <a:latin typeface="Calibri"/>
                          <a:cs typeface="Calibri"/>
                        </a:rPr>
                        <a:t>Längere</a:t>
                      </a:r>
                      <a:r>
                        <a:rPr lang="fr-CH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Halbwertszeit</a:t>
                      </a:r>
                      <a:endParaRPr lang="fr-CH" sz="1600" baseline="0" dirty="0" smtClean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fr-CH" sz="1600" baseline="0" dirty="0" smtClean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Applikator</a:t>
                      </a:r>
                      <a:r>
                        <a:rPr lang="fr-CH" sz="1600" baseline="0" dirty="0" smtClean="0">
                          <a:latin typeface="Calibri"/>
                          <a:cs typeface="Calibri"/>
                        </a:rPr>
                        <a:t>: </a:t>
                      </a: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Verletzungen</a:t>
                      </a:r>
                      <a:r>
                        <a:rPr lang="fr-CH" sz="1600" baseline="0" dirty="0" smtClean="0">
                          <a:latin typeface="Calibri"/>
                          <a:cs typeface="Calibri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fr-CH" sz="1600" baseline="0" dirty="0" smtClean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Wird</a:t>
                      </a:r>
                      <a:r>
                        <a:rPr lang="fr-CH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weiter</a:t>
                      </a:r>
                      <a:r>
                        <a:rPr lang="fr-CH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600" baseline="0" dirty="0" err="1" smtClean="0">
                          <a:latin typeface="Calibri"/>
                          <a:cs typeface="Calibri"/>
                        </a:rPr>
                        <a:t>metabolisiert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572" marB="0">
                    <a:lnL w="63500">
                      <a:solidFill>
                        <a:srgbClr val="E5E5E5"/>
                      </a:solidFill>
                      <a:prstDash val="solid"/>
                    </a:lnL>
                    <a:lnT w="6350">
                      <a:solidFill>
                        <a:srgbClr val="20BEC6"/>
                      </a:solidFill>
                      <a:prstDash val="solid"/>
                    </a:lnT>
                    <a:lnB w="6350">
                      <a:solidFill>
                        <a:srgbClr val="20BEC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1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43510">
                        <a:lnSpc>
                          <a:spcPct val="100000"/>
                        </a:lnSpc>
                      </a:pPr>
                      <a:r>
                        <a:rPr sz="2400" spc="4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Blissel</a:t>
                      </a:r>
                      <a:endParaRPr sz="24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1800" spc="10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0,05</a:t>
                      </a:r>
                      <a:r>
                        <a:rPr sz="1800" spc="-6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7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mg</a:t>
                      </a:r>
                      <a:r>
                        <a:rPr sz="1800" spc="-6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de-CH" sz="1800" spc="3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3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striol</a:t>
                      </a:r>
                      <a:r>
                        <a:rPr sz="1800" spc="-6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12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(E3)</a:t>
                      </a:r>
                      <a:endParaRPr sz="18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11760">
                        <a:lnSpc>
                          <a:spcPct val="100000"/>
                        </a:lnSpc>
                      </a:pPr>
                      <a:r>
                        <a:rPr sz="1600" spc="7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Gel </a:t>
                      </a:r>
                      <a:r>
                        <a:rPr lang="fr-CH" sz="1600" spc="25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mit</a:t>
                      </a:r>
                      <a:r>
                        <a:rPr lang="fr-CH" sz="1600" spc="25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600" spc="25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einzelnen</a:t>
                      </a:r>
                      <a:r>
                        <a:rPr lang="fr-CH" sz="1600" spc="25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600" spc="25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Applikatoren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0">
                      <a:solidFill>
                        <a:srgbClr val="E5E5E5"/>
                      </a:solidFill>
                      <a:prstDash val="solid"/>
                    </a:lnL>
                    <a:lnR w="63500">
                      <a:solidFill>
                        <a:srgbClr val="E5E5E5"/>
                      </a:solidFill>
                      <a:prstDash val="solid"/>
                    </a:lnR>
                    <a:lnT w="6350">
                      <a:solidFill>
                        <a:srgbClr val="31BFC8"/>
                      </a:solidFill>
                      <a:prstDash val="solid"/>
                    </a:lnT>
                    <a:lnB w="6350">
                      <a:solidFill>
                        <a:srgbClr val="31BFC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fr-CH" sz="1000" dirty="0" smtClean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fr-CH" sz="1800" dirty="0" err="1" smtClean="0">
                          <a:latin typeface="Calibri"/>
                          <a:cs typeface="Calibri"/>
                        </a:rPr>
                        <a:t>Applikator</a:t>
                      </a:r>
                      <a:r>
                        <a:rPr lang="fr-CH" sz="1800" dirty="0" smtClean="0">
                          <a:latin typeface="Calibri"/>
                          <a:cs typeface="Calibri"/>
                        </a:rPr>
                        <a:t>:</a:t>
                      </a:r>
                      <a:r>
                        <a:rPr lang="fr-CH" sz="18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CH" sz="1800" baseline="0" dirty="0" err="1" smtClean="0">
                          <a:latin typeface="Calibri"/>
                          <a:cs typeface="Calibri"/>
                        </a:rPr>
                        <a:t>Verletzungen</a:t>
                      </a:r>
                      <a:r>
                        <a:rPr lang="fr-CH" sz="1800" baseline="0" dirty="0" smtClean="0">
                          <a:latin typeface="Calibri"/>
                          <a:cs typeface="Calibri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fr-CH" sz="1800" baseline="0" dirty="0" err="1" smtClean="0">
                          <a:latin typeface="Calibri"/>
                          <a:cs typeface="Calibri"/>
                        </a:rPr>
                        <a:t>Abfall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6" marB="0">
                    <a:lnL w="63500">
                      <a:solidFill>
                        <a:srgbClr val="E5E5E5"/>
                      </a:solidFill>
                      <a:prstDash val="solid"/>
                    </a:lnL>
                    <a:lnT w="6350">
                      <a:solidFill>
                        <a:srgbClr val="20BEC6"/>
                      </a:solidFill>
                      <a:prstDash val="solid"/>
                    </a:lnT>
                    <a:lnB w="6350">
                      <a:solidFill>
                        <a:srgbClr val="20BEC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43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Zusammenfassung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Wir müssen bei unkomplizierte HWI Alternativen zu Antibiotika einsetzen, Resistenzen!</a:t>
            </a:r>
          </a:p>
          <a:p>
            <a:endParaRPr lang="de-CH" dirty="0"/>
          </a:p>
          <a:p>
            <a:r>
              <a:rPr lang="de-CH" dirty="0" smtClean="0"/>
              <a:t>Es gibt evidenzbasierte pflanzliche Alternativen, wir müssen sie nur nutzen!</a:t>
            </a:r>
          </a:p>
          <a:p>
            <a:endParaRPr lang="de-CH" dirty="0"/>
          </a:p>
          <a:p>
            <a:r>
              <a:rPr lang="de-CH" dirty="0" smtClean="0"/>
              <a:t>Lokale Östrogene nicht vergessen, D-</a:t>
            </a:r>
            <a:r>
              <a:rPr lang="de-CH" dirty="0" err="1" smtClean="0"/>
              <a:t>Mannose</a:t>
            </a:r>
            <a:r>
              <a:rPr lang="de-CH" dirty="0" smtClean="0"/>
              <a:t> nicht vergessen!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681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CH" alt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Komplizierter </a:t>
            </a:r>
            <a:r>
              <a:rPr lang="de-CH" altLang="de-DE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vs</a:t>
            </a:r>
            <a:r>
              <a:rPr lang="de-CH" altLang="de-DE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unkomplizierter HWI</a:t>
            </a:r>
            <a:endParaRPr lang="en-GB" altLang="de-DE" sz="4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8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Unkompliziert: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Normale Harnblasenentleerung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Normale Anatomie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Häufigste Keime: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E.coli</a:t>
            </a: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,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Staph</a:t>
            </a: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.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Saprophyticus</a:t>
            </a: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, meist eine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Keimart</a:t>
            </a:r>
            <a:endParaRPr lang="de-CH" altLang="de-DE" sz="2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de-CH" altLang="de-DE" sz="20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de-DE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67438" y="1981200"/>
            <a:ext cx="3814762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Kompliziert, CAVE!!!!!!: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Strukturelle oder funktionelle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Patho</a:t>
            </a: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-Anatomie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Neurologische Leiden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Restharn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Rezidivierende HWI &gt;2/Jahr</a:t>
            </a:r>
          </a:p>
          <a:p>
            <a:pPr eaLnBrk="1" hangingPunct="1">
              <a:lnSpc>
                <a:spcPct val="90000"/>
              </a:lnSpc>
            </a:pP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Prädisposition für </a:t>
            </a:r>
            <a:r>
              <a:rPr lang="de-CH" alt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Pyelonephritis</a:t>
            </a:r>
            <a:r>
              <a:rPr lang="de-CH" alt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: Diabetes, Steine, Reflux, Schwangerschaft, Transplantation, polyzystische Nieren</a:t>
            </a:r>
          </a:p>
          <a:p>
            <a:pPr eaLnBrk="1" hangingPunct="1">
              <a:lnSpc>
                <a:spcPct val="90000"/>
              </a:lnSpc>
            </a:pPr>
            <a:endParaRPr lang="en-GB" altLang="de-DE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87488" y="1484784"/>
            <a:ext cx="4392488" cy="3672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40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 smtClean="0"/>
              <a:t>Riskofaktoren</a:t>
            </a:r>
            <a:r>
              <a:rPr lang="de-CH" dirty="0" smtClean="0"/>
              <a:t> für Harnwegsinfekte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487488" y="1981200"/>
            <a:ext cx="3810000" cy="4114800"/>
          </a:xfrm>
        </p:spPr>
        <p:txBody>
          <a:bodyPr>
            <a:normAutofit/>
          </a:bodyPr>
          <a:lstStyle/>
          <a:p>
            <a:r>
              <a:rPr lang="de-CH" dirty="0" smtClean="0"/>
              <a:t>Menopause, Atrophie</a:t>
            </a:r>
          </a:p>
          <a:p>
            <a:r>
              <a:rPr lang="de-CH" dirty="0" smtClean="0"/>
              <a:t>Häufiger Geschlechtsverkehr</a:t>
            </a:r>
          </a:p>
          <a:p>
            <a:r>
              <a:rPr lang="de-CH" dirty="0" err="1" smtClean="0"/>
              <a:t>Barrieremethoden</a:t>
            </a:r>
            <a:r>
              <a:rPr lang="de-CH" dirty="0" smtClean="0"/>
              <a:t> zur Kontrazeption</a:t>
            </a:r>
          </a:p>
          <a:p>
            <a:r>
              <a:rPr lang="de-CH" dirty="0" smtClean="0"/>
              <a:t>Stuhlinkontinenz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88" y="1901123"/>
            <a:ext cx="5144996" cy="3832134"/>
          </a:xfrm>
        </p:spPr>
      </p:pic>
    </p:spTree>
    <p:extLst>
      <p:ext uri="{BB962C8B-B14F-4D97-AF65-F5344CB8AC3E}">
        <p14:creationId xmlns:p14="http://schemas.microsoft.com/office/powerpoint/2010/main" val="12060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t="14773" b="-17046"/>
          <a:stretch/>
        </p:blipFill>
        <p:spPr>
          <a:xfrm>
            <a:off x="2533611" y="911854"/>
            <a:ext cx="4640273" cy="58663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35306" y="274013"/>
            <a:ext cx="572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WHO: </a:t>
            </a:r>
            <a:r>
              <a:rPr lang="de-CH" sz="2400" dirty="0" smtClean="0"/>
              <a:t>Geschätzte Todesfälle  im Jahr 2050</a:t>
            </a:r>
            <a:r>
              <a:rPr lang="de-CH" sz="2400" dirty="0"/>
              <a:t>….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831311" y="2862470"/>
            <a:ext cx="322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AMR= Antibiotika-Multiresistenz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6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0"/>
    </mc:Choice>
    <mc:Fallback xmlns="">
      <p:transition spd="slow" advTm="3934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Antibiotikaresistenzen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7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181" y="1552871"/>
            <a:ext cx="6591639" cy="42913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11734" y="5932463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ECDC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Antimicrobial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resistance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surveillance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in Europe 2014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68010" y="1196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err="1">
                <a:solidFill>
                  <a:srgbClr val="CB0773"/>
                </a:solidFill>
              </a:rPr>
              <a:t>E.coli</a:t>
            </a:r>
            <a:r>
              <a:rPr lang="de-CH" dirty="0">
                <a:solidFill>
                  <a:srgbClr val="CB0773"/>
                </a:solidFill>
              </a:rPr>
              <a:t> &amp; </a:t>
            </a:r>
            <a:r>
              <a:rPr lang="de-CH" dirty="0" err="1">
                <a:solidFill>
                  <a:srgbClr val="CB0773"/>
                </a:solidFill>
              </a:rPr>
              <a:t>Cephalosporine</a:t>
            </a:r>
            <a:endParaRPr lang="de-CH" dirty="0">
              <a:solidFill>
                <a:srgbClr val="CB0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Antibiotikaresistenzen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8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646" y="1484788"/>
            <a:ext cx="6591639" cy="43411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11734" y="5932463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ECDC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Antimicrobial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resistance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surveillance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in Europe 2014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68010" y="1196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 err="1">
                <a:solidFill>
                  <a:srgbClr val="CB0773"/>
                </a:solidFill>
              </a:rPr>
              <a:t>E.coli</a:t>
            </a:r>
            <a:r>
              <a:rPr lang="de-CH" dirty="0">
                <a:solidFill>
                  <a:srgbClr val="CB0773"/>
                </a:solidFill>
              </a:rPr>
              <a:t> &amp; </a:t>
            </a:r>
            <a:r>
              <a:rPr lang="de-CH" dirty="0" err="1">
                <a:solidFill>
                  <a:srgbClr val="CB0773"/>
                </a:solidFill>
              </a:rPr>
              <a:t>Fluorchinolone</a:t>
            </a:r>
            <a:endParaRPr lang="de-CH" dirty="0">
              <a:solidFill>
                <a:srgbClr val="CB0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Antibiotikaresistenzen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prstClr val="black"/>
                </a:solidFill>
              </a:rPr>
              <a:pPr/>
              <a:t>9</a:t>
            </a:fld>
            <a:endParaRPr lang="de-CH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763" y="1484791"/>
            <a:ext cx="6534486" cy="427698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11734" y="5932463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ECDC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Antimicrobial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resistance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</a:t>
            </a:r>
            <a:r>
              <a:rPr lang="de-CH" sz="1400" dirty="0" err="1">
                <a:solidFill>
                  <a:srgbClr val="667079">
                    <a:lumMod val="60000"/>
                    <a:lumOff val="40000"/>
                  </a:srgbClr>
                </a:solidFill>
              </a:rPr>
              <a:t>surveillance</a:t>
            </a:r>
            <a:r>
              <a:rPr lang="de-CH" sz="1400" dirty="0">
                <a:solidFill>
                  <a:srgbClr val="667079">
                    <a:lumMod val="60000"/>
                    <a:lumOff val="40000"/>
                  </a:srgbClr>
                </a:solidFill>
              </a:rPr>
              <a:t> in Europe 2014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07968" y="11967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>
                <a:solidFill>
                  <a:srgbClr val="CB0773"/>
                </a:solidFill>
              </a:rPr>
              <a:t>K. </a:t>
            </a:r>
            <a:r>
              <a:rPr lang="de-CH" dirty="0" err="1">
                <a:solidFill>
                  <a:srgbClr val="CB0773"/>
                </a:solidFill>
              </a:rPr>
              <a:t>pneumoniae</a:t>
            </a:r>
            <a:r>
              <a:rPr lang="de-CH" dirty="0">
                <a:solidFill>
                  <a:srgbClr val="CB0773"/>
                </a:solidFill>
              </a:rPr>
              <a:t> &amp; </a:t>
            </a:r>
            <a:r>
              <a:rPr lang="de-CH" dirty="0" err="1">
                <a:solidFill>
                  <a:srgbClr val="CB0773"/>
                </a:solidFill>
              </a:rPr>
              <a:t>Fluorchinolone</a:t>
            </a:r>
            <a:endParaRPr lang="de-CH" dirty="0">
              <a:solidFill>
                <a:srgbClr val="CB07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1|0.9|0.6|0.9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1535</Words>
  <Application>Microsoft Office PowerPoint</Application>
  <PresentationFormat>Breitbild</PresentationFormat>
  <Paragraphs>323</Paragraphs>
  <Slides>34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Symbol</vt:lpstr>
      <vt:lpstr>Times New Roman</vt:lpstr>
      <vt:lpstr>Verdana</vt:lpstr>
      <vt:lpstr>Verdana Pro</vt:lpstr>
      <vt:lpstr>Verdana Pro Light</vt:lpstr>
      <vt:lpstr>Verdana Regular</vt:lpstr>
      <vt:lpstr>Wingdings</vt:lpstr>
      <vt:lpstr>Office</vt:lpstr>
      <vt:lpstr>D-Mannose als Behandlungsmethode bei akutem unkompliziertem HWI</vt:lpstr>
      <vt:lpstr>Unterscheide...</vt:lpstr>
      <vt:lpstr>Rezidivierende hwi</vt:lpstr>
      <vt:lpstr>Komplizierter vs unkomplizierter HWI</vt:lpstr>
      <vt:lpstr>Riskofaktoren für Harnwegsinfekte</vt:lpstr>
      <vt:lpstr>PowerPoint-Präsentation</vt:lpstr>
      <vt:lpstr>Antibiotikaresistenzen</vt:lpstr>
      <vt:lpstr>Antibiotikaresistenzen</vt:lpstr>
      <vt:lpstr>Antibiotikaresistenzen</vt:lpstr>
      <vt:lpstr>Resistenzen</vt:lpstr>
      <vt:lpstr>Welche alternativen zu Antibiotika haben wir denn?</vt:lpstr>
      <vt:lpstr>Wir brauchen Alternativen!</vt:lpstr>
      <vt:lpstr>…und davon gibt es eine Menge bei unkomplizierten HWI!</vt:lpstr>
      <vt:lpstr>PowerPoint-Präsentation</vt:lpstr>
      <vt:lpstr>Prophylaxe – D-Mannose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Dosierung</vt:lpstr>
      <vt:lpstr>PowerPoint-Präsentation</vt:lpstr>
      <vt:lpstr>Kritikpunkte….</vt:lpstr>
      <vt:lpstr>Compliance bei der Einnahme?</vt:lpstr>
      <vt:lpstr>PowerPoint-Präsentation</vt:lpstr>
      <vt:lpstr>Therapie / Prophylaxe</vt:lpstr>
      <vt:lpstr>PowerPoint-Präsentation</vt:lpstr>
      <vt:lpstr>Lokale Atrophie und andere Faktoren</vt:lpstr>
      <vt:lpstr>Symptome Atrophie</vt:lpstr>
      <vt:lpstr>PowerPoint-Präsentation</vt:lpstr>
      <vt:lpstr>Unterscheide: Oestriol-Ostradiol</vt:lpstr>
      <vt:lpstr>Therapieoptionen der Atrophie</vt:lpstr>
      <vt:lpstr>Vergleich niedrig dosierter Oestrogene</vt:lpstr>
      <vt:lpstr>Zusammenfassung</vt:lpstr>
    </vt:vector>
  </TitlesOfParts>
  <Company>Insel Gruppe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D-Mannose als Behandlungsmethode bei akutem unkompliziertem HWI</dc:title>
  <dc:creator>Kuhn, Annette</dc:creator>
  <cp:lastModifiedBy>Kuhn, Annette</cp:lastModifiedBy>
  <cp:revision>7</cp:revision>
  <dcterms:created xsi:type="dcterms:W3CDTF">2025-03-31T07:50:08Z</dcterms:created>
  <dcterms:modified xsi:type="dcterms:W3CDTF">2025-03-31T09:40:11Z</dcterms:modified>
</cp:coreProperties>
</file>