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61" r:id="rId2"/>
    <p:sldId id="259" r:id="rId3"/>
    <p:sldId id="257" r:id="rId4"/>
    <p:sldId id="460" r:id="rId5"/>
    <p:sldId id="464" r:id="rId6"/>
    <p:sldId id="465" r:id="rId7"/>
    <p:sldId id="462" r:id="rId8"/>
    <p:sldId id="466" r:id="rId9"/>
    <p:sldId id="467" r:id="rId10"/>
    <p:sldId id="468" r:id="rId11"/>
    <p:sldId id="469" r:id="rId12"/>
    <p:sldId id="471" r:id="rId13"/>
    <p:sldId id="472" r:id="rId14"/>
    <p:sldId id="470" r:id="rId15"/>
    <p:sldId id="473" r:id="rId16"/>
    <p:sldId id="479" r:id="rId17"/>
    <p:sldId id="474" r:id="rId18"/>
    <p:sldId id="478" r:id="rId19"/>
    <p:sldId id="331" r:id="rId20"/>
    <p:sldId id="476" r:id="rId21"/>
    <p:sldId id="475" r:id="rId22"/>
    <p:sldId id="477" r:id="rId23"/>
    <p:sldId id="332" r:id="rId24"/>
    <p:sldId id="333" r:id="rId25"/>
    <p:sldId id="334" r:id="rId26"/>
    <p:sldId id="260" r:id="rId27"/>
    <p:sldId id="335" r:id="rId28"/>
    <p:sldId id="262" r:id="rId29"/>
    <p:sldId id="263" r:id="rId30"/>
    <p:sldId id="520" r:id="rId31"/>
    <p:sldId id="536" r:id="rId32"/>
    <p:sldId id="537" r:id="rId33"/>
    <p:sldId id="541" r:id="rId34"/>
    <p:sldId id="542" r:id="rId35"/>
    <p:sldId id="521" r:id="rId36"/>
    <p:sldId id="544" r:id="rId37"/>
    <p:sldId id="545" r:id="rId38"/>
    <p:sldId id="522" r:id="rId39"/>
    <p:sldId id="523" r:id="rId40"/>
    <p:sldId id="524" r:id="rId41"/>
    <p:sldId id="525" r:id="rId42"/>
    <p:sldId id="533" r:id="rId43"/>
    <p:sldId id="534" r:id="rId44"/>
    <p:sldId id="535" r:id="rId45"/>
    <p:sldId id="484" r:id="rId46"/>
    <p:sldId id="485" r:id="rId47"/>
    <p:sldId id="486" r:id="rId48"/>
    <p:sldId id="487" r:id="rId49"/>
    <p:sldId id="489" r:id="rId50"/>
    <p:sldId id="492" r:id="rId51"/>
    <p:sldId id="488" r:id="rId52"/>
    <p:sldId id="490" r:id="rId53"/>
    <p:sldId id="546" r:id="rId54"/>
    <p:sldId id="295" r:id="rId55"/>
    <p:sldId id="296" r:id="rId56"/>
    <p:sldId id="299" r:id="rId57"/>
    <p:sldId id="300" r:id="rId58"/>
    <p:sldId id="527" r:id="rId59"/>
    <p:sldId id="532" r:id="rId60"/>
    <p:sldId id="531" r:id="rId61"/>
    <p:sldId id="303" r:id="rId62"/>
    <p:sldId id="547" r:id="rId63"/>
    <p:sldId id="405" r:id="rId64"/>
    <p:sldId id="408" r:id="rId65"/>
    <p:sldId id="410" r:id="rId66"/>
    <p:sldId id="417" r:id="rId67"/>
    <p:sldId id="421" r:id="rId68"/>
    <p:sldId id="423" r:id="rId69"/>
    <p:sldId id="424" r:id="rId70"/>
    <p:sldId id="419" r:id="rId71"/>
    <p:sldId id="420" r:id="rId72"/>
    <p:sldId id="438" r:id="rId73"/>
    <p:sldId id="436" r:id="rId74"/>
    <p:sldId id="437" r:id="rId75"/>
    <p:sldId id="432" r:id="rId76"/>
    <p:sldId id="427" r:id="rId77"/>
    <p:sldId id="430" r:id="rId78"/>
    <p:sldId id="444" r:id="rId79"/>
    <p:sldId id="447" r:id="rId80"/>
    <p:sldId id="448" r:id="rId81"/>
    <p:sldId id="449" r:id="rId82"/>
    <p:sldId id="457" r:id="rId83"/>
    <p:sldId id="377" r:id="rId8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40" d="100"/>
          <a:sy n="140" d="100"/>
        </p:scale>
        <p:origin x="-1550" y="-19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F32C21-67C5-4086-B351-B86CB6CA9316}"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fr-FR"/>
        </a:p>
      </dgm:t>
    </dgm:pt>
    <dgm:pt modelId="{A3C3CC2F-C2B7-4044-BD19-662414B98E75}">
      <dgm:prSet phldrT="[Texte]"/>
      <dgm:spPr/>
      <dgm:t>
        <a:bodyPr/>
        <a:lstStyle/>
        <a:p>
          <a:r>
            <a:rPr lang="fr-FR" dirty="0"/>
            <a:t>CRS</a:t>
          </a:r>
        </a:p>
      </dgm:t>
    </dgm:pt>
    <dgm:pt modelId="{9EA8A51F-4F2C-4E84-A9A7-2CC24A921141}" type="parTrans" cxnId="{36D5D8C2-42CA-4788-96E2-AD29CC002566}">
      <dgm:prSet/>
      <dgm:spPr/>
      <dgm:t>
        <a:bodyPr/>
        <a:lstStyle/>
        <a:p>
          <a:endParaRPr lang="fr-FR"/>
        </a:p>
      </dgm:t>
    </dgm:pt>
    <dgm:pt modelId="{5F5279E3-6BE8-4BE0-B6B2-55864CC097BA}" type="sibTrans" cxnId="{36D5D8C2-42CA-4788-96E2-AD29CC002566}">
      <dgm:prSet/>
      <dgm:spPr/>
      <dgm:t>
        <a:bodyPr/>
        <a:lstStyle/>
        <a:p>
          <a:endParaRPr lang="fr-FR"/>
        </a:p>
      </dgm:t>
    </dgm:pt>
    <dgm:pt modelId="{6946C248-2E3D-42A4-99E8-211ECF41A12D}">
      <dgm:prSet phldrT="[Texte]"/>
      <dgm:spPr/>
      <dgm:t>
        <a:bodyPr/>
        <a:lstStyle/>
        <a:p>
          <a:r>
            <a:rPr lang="fr-FR" dirty="0"/>
            <a:t>ARNI</a:t>
          </a:r>
        </a:p>
      </dgm:t>
    </dgm:pt>
    <dgm:pt modelId="{75D8D40D-8F05-475C-AB96-209142D42830}" type="parTrans" cxnId="{9D29519F-DCC8-4617-BC89-97A979C60F0A}">
      <dgm:prSet/>
      <dgm:spPr/>
      <dgm:t>
        <a:bodyPr/>
        <a:lstStyle/>
        <a:p>
          <a:endParaRPr lang="fr-FR"/>
        </a:p>
      </dgm:t>
    </dgm:pt>
    <dgm:pt modelId="{CB0AB102-A189-407A-97FD-67DF548471EC}" type="sibTrans" cxnId="{9D29519F-DCC8-4617-BC89-97A979C60F0A}">
      <dgm:prSet/>
      <dgm:spPr/>
      <dgm:t>
        <a:bodyPr/>
        <a:lstStyle/>
        <a:p>
          <a:endParaRPr lang="fr-FR"/>
        </a:p>
      </dgm:t>
    </dgm:pt>
    <dgm:pt modelId="{DB213636-2CA2-41AF-BE86-908F6C6C7C42}">
      <dgm:prSet phldrT="[Texte]"/>
      <dgm:spPr/>
      <dgm:t>
        <a:bodyPr/>
        <a:lstStyle/>
        <a:p>
          <a:r>
            <a:rPr lang="fr-FR" dirty="0"/>
            <a:t>SGLT2i</a:t>
          </a:r>
        </a:p>
      </dgm:t>
    </dgm:pt>
    <dgm:pt modelId="{22543ADF-14A4-46D3-9467-02CA72AA5B6D}" type="parTrans" cxnId="{5CE5398F-0B3D-4C57-8B0C-BBD7A65A76F4}">
      <dgm:prSet/>
      <dgm:spPr/>
      <dgm:t>
        <a:bodyPr/>
        <a:lstStyle/>
        <a:p>
          <a:endParaRPr lang="fr-FR"/>
        </a:p>
      </dgm:t>
    </dgm:pt>
    <dgm:pt modelId="{B2538D09-C577-4DFD-B4F6-271D42DCA855}" type="sibTrans" cxnId="{5CE5398F-0B3D-4C57-8B0C-BBD7A65A76F4}">
      <dgm:prSet/>
      <dgm:spPr/>
      <dgm:t>
        <a:bodyPr/>
        <a:lstStyle/>
        <a:p>
          <a:endParaRPr lang="fr-FR"/>
        </a:p>
      </dgm:t>
    </dgm:pt>
    <dgm:pt modelId="{BD841858-9CB7-443A-B554-B6CC40D5E376}">
      <dgm:prSet phldrT="[Texte]"/>
      <dgm:spPr/>
      <dgm:t>
        <a:bodyPr/>
        <a:lstStyle/>
        <a:p>
          <a:r>
            <a:rPr lang="fr-FR" dirty="0"/>
            <a:t>MRA</a:t>
          </a:r>
        </a:p>
      </dgm:t>
    </dgm:pt>
    <dgm:pt modelId="{2592784E-4975-4C79-BF9C-0D37692093FB}" type="parTrans" cxnId="{77439B4B-4D2C-48C2-A82B-44C492705F73}">
      <dgm:prSet/>
      <dgm:spPr/>
      <dgm:t>
        <a:bodyPr/>
        <a:lstStyle/>
        <a:p>
          <a:endParaRPr lang="fr-FR"/>
        </a:p>
      </dgm:t>
    </dgm:pt>
    <dgm:pt modelId="{A5F5FDCF-8A0D-4F08-8B9A-5DB85892FD48}" type="sibTrans" cxnId="{77439B4B-4D2C-48C2-A82B-44C492705F73}">
      <dgm:prSet/>
      <dgm:spPr/>
      <dgm:t>
        <a:bodyPr/>
        <a:lstStyle/>
        <a:p>
          <a:endParaRPr lang="fr-FR"/>
        </a:p>
      </dgm:t>
    </dgm:pt>
    <dgm:pt modelId="{DC6A59DE-0AB6-4026-B293-B222B1EF0FC6}">
      <dgm:prSet phldrT="[Texte]"/>
      <dgm:spPr/>
      <dgm:t>
        <a:bodyPr/>
        <a:lstStyle/>
        <a:p>
          <a:r>
            <a:rPr lang="fr-FR" dirty="0"/>
            <a:t>BB</a:t>
          </a:r>
        </a:p>
      </dgm:t>
    </dgm:pt>
    <dgm:pt modelId="{27EB0D9F-D46D-4D4D-B2EF-0BD850C1100B}" type="parTrans" cxnId="{5B6E5167-4624-48DD-A0AF-5F8897C47485}">
      <dgm:prSet/>
      <dgm:spPr/>
      <dgm:t>
        <a:bodyPr/>
        <a:lstStyle/>
        <a:p>
          <a:endParaRPr lang="fr-FR"/>
        </a:p>
      </dgm:t>
    </dgm:pt>
    <dgm:pt modelId="{73ADA58C-D42B-416D-BBB0-50481E7DBB00}" type="sibTrans" cxnId="{5B6E5167-4624-48DD-A0AF-5F8897C47485}">
      <dgm:prSet/>
      <dgm:spPr/>
      <dgm:t>
        <a:bodyPr/>
        <a:lstStyle/>
        <a:p>
          <a:endParaRPr lang="fr-FR"/>
        </a:p>
      </dgm:t>
    </dgm:pt>
    <dgm:pt modelId="{65DDB948-B58D-412A-B5C9-E5EB963858C3}" type="pres">
      <dgm:prSet presAssocID="{2DF32C21-67C5-4086-B351-B86CB6CA9316}" presName="Name0" presStyleCnt="0">
        <dgm:presLayoutVars>
          <dgm:chMax val="1"/>
          <dgm:dir/>
          <dgm:animLvl val="ctr"/>
          <dgm:resizeHandles val="exact"/>
        </dgm:presLayoutVars>
      </dgm:prSet>
      <dgm:spPr/>
      <dgm:t>
        <a:bodyPr/>
        <a:lstStyle/>
        <a:p>
          <a:endParaRPr lang="fr-FR"/>
        </a:p>
      </dgm:t>
    </dgm:pt>
    <dgm:pt modelId="{B54D5775-C48E-4634-86B7-E162CD05190B}" type="pres">
      <dgm:prSet presAssocID="{A3C3CC2F-C2B7-4044-BD19-662414B98E75}" presName="centerShape" presStyleLbl="node0" presStyleIdx="0" presStyleCnt="1"/>
      <dgm:spPr/>
      <dgm:t>
        <a:bodyPr/>
        <a:lstStyle/>
        <a:p>
          <a:endParaRPr lang="fr-FR"/>
        </a:p>
      </dgm:t>
    </dgm:pt>
    <dgm:pt modelId="{88C80085-126D-4042-94ED-81ECDDC3C558}" type="pres">
      <dgm:prSet presAssocID="{6946C248-2E3D-42A4-99E8-211ECF41A12D}" presName="node" presStyleLbl="node1" presStyleIdx="0" presStyleCnt="4">
        <dgm:presLayoutVars>
          <dgm:bulletEnabled val="1"/>
        </dgm:presLayoutVars>
      </dgm:prSet>
      <dgm:spPr/>
      <dgm:t>
        <a:bodyPr/>
        <a:lstStyle/>
        <a:p>
          <a:endParaRPr lang="fr-FR"/>
        </a:p>
      </dgm:t>
    </dgm:pt>
    <dgm:pt modelId="{D1F48E01-98B0-4D7F-99DA-0D57F67155B6}" type="pres">
      <dgm:prSet presAssocID="{6946C248-2E3D-42A4-99E8-211ECF41A12D}" presName="dummy" presStyleCnt="0"/>
      <dgm:spPr/>
    </dgm:pt>
    <dgm:pt modelId="{2A7125B3-098F-4E57-9142-C8EE48FC04A8}" type="pres">
      <dgm:prSet presAssocID="{CB0AB102-A189-407A-97FD-67DF548471EC}" presName="sibTrans" presStyleLbl="sibTrans2D1" presStyleIdx="0" presStyleCnt="4"/>
      <dgm:spPr/>
      <dgm:t>
        <a:bodyPr/>
        <a:lstStyle/>
        <a:p>
          <a:endParaRPr lang="fr-FR"/>
        </a:p>
      </dgm:t>
    </dgm:pt>
    <dgm:pt modelId="{921C19FB-66CC-422B-821D-E3A76C24168E}" type="pres">
      <dgm:prSet presAssocID="{DB213636-2CA2-41AF-BE86-908F6C6C7C42}" presName="node" presStyleLbl="node1" presStyleIdx="1" presStyleCnt="4">
        <dgm:presLayoutVars>
          <dgm:bulletEnabled val="1"/>
        </dgm:presLayoutVars>
      </dgm:prSet>
      <dgm:spPr/>
      <dgm:t>
        <a:bodyPr/>
        <a:lstStyle/>
        <a:p>
          <a:endParaRPr lang="fr-FR"/>
        </a:p>
      </dgm:t>
    </dgm:pt>
    <dgm:pt modelId="{4B45D335-B7B3-43CA-9304-09B63F52EFCE}" type="pres">
      <dgm:prSet presAssocID="{DB213636-2CA2-41AF-BE86-908F6C6C7C42}" presName="dummy" presStyleCnt="0"/>
      <dgm:spPr/>
    </dgm:pt>
    <dgm:pt modelId="{109BBBF1-9DCD-4442-890A-0799A62351A9}" type="pres">
      <dgm:prSet presAssocID="{B2538D09-C577-4DFD-B4F6-271D42DCA855}" presName="sibTrans" presStyleLbl="sibTrans2D1" presStyleIdx="1" presStyleCnt="4"/>
      <dgm:spPr/>
      <dgm:t>
        <a:bodyPr/>
        <a:lstStyle/>
        <a:p>
          <a:endParaRPr lang="fr-FR"/>
        </a:p>
      </dgm:t>
    </dgm:pt>
    <dgm:pt modelId="{251AFDF6-4CAC-4440-A566-50317A311495}" type="pres">
      <dgm:prSet presAssocID="{BD841858-9CB7-443A-B554-B6CC40D5E376}" presName="node" presStyleLbl="node1" presStyleIdx="2" presStyleCnt="4">
        <dgm:presLayoutVars>
          <dgm:bulletEnabled val="1"/>
        </dgm:presLayoutVars>
      </dgm:prSet>
      <dgm:spPr/>
      <dgm:t>
        <a:bodyPr/>
        <a:lstStyle/>
        <a:p>
          <a:endParaRPr lang="fr-FR"/>
        </a:p>
      </dgm:t>
    </dgm:pt>
    <dgm:pt modelId="{42A5AB53-E8DA-43D7-88E3-5F5CBC408896}" type="pres">
      <dgm:prSet presAssocID="{BD841858-9CB7-443A-B554-B6CC40D5E376}" presName="dummy" presStyleCnt="0"/>
      <dgm:spPr/>
    </dgm:pt>
    <dgm:pt modelId="{C40C91FB-8F85-4483-A931-49A2DC0C1474}" type="pres">
      <dgm:prSet presAssocID="{A5F5FDCF-8A0D-4F08-8B9A-5DB85892FD48}" presName="sibTrans" presStyleLbl="sibTrans2D1" presStyleIdx="2" presStyleCnt="4"/>
      <dgm:spPr/>
      <dgm:t>
        <a:bodyPr/>
        <a:lstStyle/>
        <a:p>
          <a:endParaRPr lang="fr-FR"/>
        </a:p>
      </dgm:t>
    </dgm:pt>
    <dgm:pt modelId="{A1824CB3-EE02-4EE7-A48E-2BC3A0C13EF7}" type="pres">
      <dgm:prSet presAssocID="{DC6A59DE-0AB6-4026-B293-B222B1EF0FC6}" presName="node" presStyleLbl="node1" presStyleIdx="3" presStyleCnt="4">
        <dgm:presLayoutVars>
          <dgm:bulletEnabled val="1"/>
        </dgm:presLayoutVars>
      </dgm:prSet>
      <dgm:spPr/>
      <dgm:t>
        <a:bodyPr/>
        <a:lstStyle/>
        <a:p>
          <a:endParaRPr lang="fr-FR"/>
        </a:p>
      </dgm:t>
    </dgm:pt>
    <dgm:pt modelId="{9810C336-9624-453F-A7F6-22FD76876CFB}" type="pres">
      <dgm:prSet presAssocID="{DC6A59DE-0AB6-4026-B293-B222B1EF0FC6}" presName="dummy" presStyleCnt="0"/>
      <dgm:spPr/>
    </dgm:pt>
    <dgm:pt modelId="{B3632B37-E6DC-4E1C-ACDD-48E0C73B00E6}" type="pres">
      <dgm:prSet presAssocID="{73ADA58C-D42B-416D-BBB0-50481E7DBB00}" presName="sibTrans" presStyleLbl="sibTrans2D1" presStyleIdx="3" presStyleCnt="4"/>
      <dgm:spPr/>
      <dgm:t>
        <a:bodyPr/>
        <a:lstStyle/>
        <a:p>
          <a:endParaRPr lang="fr-FR"/>
        </a:p>
      </dgm:t>
    </dgm:pt>
  </dgm:ptLst>
  <dgm:cxnLst>
    <dgm:cxn modelId="{F2EE6D54-26F1-4E41-8FEC-45F45F421C2C}" type="presOf" srcId="{B2538D09-C577-4DFD-B4F6-271D42DCA855}" destId="{109BBBF1-9DCD-4442-890A-0799A62351A9}" srcOrd="0" destOrd="0" presId="urn:microsoft.com/office/officeart/2005/8/layout/radial6"/>
    <dgm:cxn modelId="{39461A40-B816-441D-A405-8D0AC8C8C41E}" type="presOf" srcId="{6946C248-2E3D-42A4-99E8-211ECF41A12D}" destId="{88C80085-126D-4042-94ED-81ECDDC3C558}" srcOrd="0" destOrd="0" presId="urn:microsoft.com/office/officeart/2005/8/layout/radial6"/>
    <dgm:cxn modelId="{533B4AC5-114C-4C15-963B-EE3243CF5606}" type="presOf" srcId="{DC6A59DE-0AB6-4026-B293-B222B1EF0FC6}" destId="{A1824CB3-EE02-4EE7-A48E-2BC3A0C13EF7}" srcOrd="0" destOrd="0" presId="urn:microsoft.com/office/officeart/2005/8/layout/radial6"/>
    <dgm:cxn modelId="{36D5D8C2-42CA-4788-96E2-AD29CC002566}" srcId="{2DF32C21-67C5-4086-B351-B86CB6CA9316}" destId="{A3C3CC2F-C2B7-4044-BD19-662414B98E75}" srcOrd="0" destOrd="0" parTransId="{9EA8A51F-4F2C-4E84-A9A7-2CC24A921141}" sibTransId="{5F5279E3-6BE8-4BE0-B6B2-55864CC097BA}"/>
    <dgm:cxn modelId="{CCB0FF4C-971D-414F-BF54-9F1FEC6E5F1D}" type="presOf" srcId="{A5F5FDCF-8A0D-4F08-8B9A-5DB85892FD48}" destId="{C40C91FB-8F85-4483-A931-49A2DC0C1474}" srcOrd="0" destOrd="0" presId="urn:microsoft.com/office/officeart/2005/8/layout/radial6"/>
    <dgm:cxn modelId="{7045939A-0E69-4013-874B-18A5935B0FDA}" type="presOf" srcId="{BD841858-9CB7-443A-B554-B6CC40D5E376}" destId="{251AFDF6-4CAC-4440-A566-50317A311495}" srcOrd="0" destOrd="0" presId="urn:microsoft.com/office/officeart/2005/8/layout/radial6"/>
    <dgm:cxn modelId="{782CE0AC-93E1-44EA-A12B-5D95407593B7}" type="presOf" srcId="{DB213636-2CA2-41AF-BE86-908F6C6C7C42}" destId="{921C19FB-66CC-422B-821D-E3A76C24168E}" srcOrd="0" destOrd="0" presId="urn:microsoft.com/office/officeart/2005/8/layout/radial6"/>
    <dgm:cxn modelId="{807202A1-F1AA-4B88-B565-85CED6BB7829}" type="presOf" srcId="{CB0AB102-A189-407A-97FD-67DF548471EC}" destId="{2A7125B3-098F-4E57-9142-C8EE48FC04A8}" srcOrd="0" destOrd="0" presId="urn:microsoft.com/office/officeart/2005/8/layout/radial6"/>
    <dgm:cxn modelId="{9D29519F-DCC8-4617-BC89-97A979C60F0A}" srcId="{A3C3CC2F-C2B7-4044-BD19-662414B98E75}" destId="{6946C248-2E3D-42A4-99E8-211ECF41A12D}" srcOrd="0" destOrd="0" parTransId="{75D8D40D-8F05-475C-AB96-209142D42830}" sibTransId="{CB0AB102-A189-407A-97FD-67DF548471EC}"/>
    <dgm:cxn modelId="{77439B4B-4D2C-48C2-A82B-44C492705F73}" srcId="{A3C3CC2F-C2B7-4044-BD19-662414B98E75}" destId="{BD841858-9CB7-443A-B554-B6CC40D5E376}" srcOrd="2" destOrd="0" parTransId="{2592784E-4975-4C79-BF9C-0D37692093FB}" sibTransId="{A5F5FDCF-8A0D-4F08-8B9A-5DB85892FD48}"/>
    <dgm:cxn modelId="{48729A1C-B5F6-4F75-95D6-17D1D8E6F086}" type="presOf" srcId="{A3C3CC2F-C2B7-4044-BD19-662414B98E75}" destId="{B54D5775-C48E-4634-86B7-E162CD05190B}" srcOrd="0" destOrd="0" presId="urn:microsoft.com/office/officeart/2005/8/layout/radial6"/>
    <dgm:cxn modelId="{DD9DC96E-CDE7-4BBD-A1C5-C05AB56D7C6A}" type="presOf" srcId="{73ADA58C-D42B-416D-BBB0-50481E7DBB00}" destId="{B3632B37-E6DC-4E1C-ACDD-48E0C73B00E6}" srcOrd="0" destOrd="0" presId="urn:microsoft.com/office/officeart/2005/8/layout/radial6"/>
    <dgm:cxn modelId="{BE40A8AB-145B-40A1-8878-CD3F418D8171}" type="presOf" srcId="{2DF32C21-67C5-4086-B351-B86CB6CA9316}" destId="{65DDB948-B58D-412A-B5C9-E5EB963858C3}" srcOrd="0" destOrd="0" presId="urn:microsoft.com/office/officeart/2005/8/layout/radial6"/>
    <dgm:cxn modelId="{5CE5398F-0B3D-4C57-8B0C-BBD7A65A76F4}" srcId="{A3C3CC2F-C2B7-4044-BD19-662414B98E75}" destId="{DB213636-2CA2-41AF-BE86-908F6C6C7C42}" srcOrd="1" destOrd="0" parTransId="{22543ADF-14A4-46D3-9467-02CA72AA5B6D}" sibTransId="{B2538D09-C577-4DFD-B4F6-271D42DCA855}"/>
    <dgm:cxn modelId="{5B6E5167-4624-48DD-A0AF-5F8897C47485}" srcId="{A3C3CC2F-C2B7-4044-BD19-662414B98E75}" destId="{DC6A59DE-0AB6-4026-B293-B222B1EF0FC6}" srcOrd="3" destOrd="0" parTransId="{27EB0D9F-D46D-4D4D-B2EF-0BD850C1100B}" sibTransId="{73ADA58C-D42B-416D-BBB0-50481E7DBB00}"/>
    <dgm:cxn modelId="{40837753-FDAF-4560-A28A-D16811AC66CE}" type="presParOf" srcId="{65DDB948-B58D-412A-B5C9-E5EB963858C3}" destId="{B54D5775-C48E-4634-86B7-E162CD05190B}" srcOrd="0" destOrd="0" presId="urn:microsoft.com/office/officeart/2005/8/layout/radial6"/>
    <dgm:cxn modelId="{BEE069D8-8F09-47CA-900B-57E3768F54AF}" type="presParOf" srcId="{65DDB948-B58D-412A-B5C9-E5EB963858C3}" destId="{88C80085-126D-4042-94ED-81ECDDC3C558}" srcOrd="1" destOrd="0" presId="urn:microsoft.com/office/officeart/2005/8/layout/radial6"/>
    <dgm:cxn modelId="{4E23FE00-8345-47FD-B604-43EC1CD2E169}" type="presParOf" srcId="{65DDB948-B58D-412A-B5C9-E5EB963858C3}" destId="{D1F48E01-98B0-4D7F-99DA-0D57F67155B6}" srcOrd="2" destOrd="0" presId="urn:microsoft.com/office/officeart/2005/8/layout/radial6"/>
    <dgm:cxn modelId="{7CD7F64A-FDBC-4C38-B687-0D2610266535}" type="presParOf" srcId="{65DDB948-B58D-412A-B5C9-E5EB963858C3}" destId="{2A7125B3-098F-4E57-9142-C8EE48FC04A8}" srcOrd="3" destOrd="0" presId="urn:microsoft.com/office/officeart/2005/8/layout/radial6"/>
    <dgm:cxn modelId="{CA53329A-C6CE-4FF1-AD22-44AE3ED10EED}" type="presParOf" srcId="{65DDB948-B58D-412A-B5C9-E5EB963858C3}" destId="{921C19FB-66CC-422B-821D-E3A76C24168E}" srcOrd="4" destOrd="0" presId="urn:microsoft.com/office/officeart/2005/8/layout/radial6"/>
    <dgm:cxn modelId="{FF7DC482-9706-47C2-8755-ED7055AF4298}" type="presParOf" srcId="{65DDB948-B58D-412A-B5C9-E5EB963858C3}" destId="{4B45D335-B7B3-43CA-9304-09B63F52EFCE}" srcOrd="5" destOrd="0" presId="urn:microsoft.com/office/officeart/2005/8/layout/radial6"/>
    <dgm:cxn modelId="{2547E8EA-CBE7-4892-A8E5-F822DA27D5EE}" type="presParOf" srcId="{65DDB948-B58D-412A-B5C9-E5EB963858C3}" destId="{109BBBF1-9DCD-4442-890A-0799A62351A9}" srcOrd="6" destOrd="0" presId="urn:microsoft.com/office/officeart/2005/8/layout/radial6"/>
    <dgm:cxn modelId="{B4655E60-17AF-498E-846D-13E9B98E55A9}" type="presParOf" srcId="{65DDB948-B58D-412A-B5C9-E5EB963858C3}" destId="{251AFDF6-4CAC-4440-A566-50317A311495}" srcOrd="7" destOrd="0" presId="urn:microsoft.com/office/officeart/2005/8/layout/radial6"/>
    <dgm:cxn modelId="{3B62ED24-8135-48FF-B9D1-2275436553D3}" type="presParOf" srcId="{65DDB948-B58D-412A-B5C9-E5EB963858C3}" destId="{42A5AB53-E8DA-43D7-88E3-5F5CBC408896}" srcOrd="8" destOrd="0" presId="urn:microsoft.com/office/officeart/2005/8/layout/radial6"/>
    <dgm:cxn modelId="{0F07B8D6-4BDA-497E-8F3F-3C82B324A213}" type="presParOf" srcId="{65DDB948-B58D-412A-B5C9-E5EB963858C3}" destId="{C40C91FB-8F85-4483-A931-49A2DC0C1474}" srcOrd="9" destOrd="0" presId="urn:microsoft.com/office/officeart/2005/8/layout/radial6"/>
    <dgm:cxn modelId="{B7509D0E-CBB1-4CEB-BF6E-096E71D57238}" type="presParOf" srcId="{65DDB948-B58D-412A-B5C9-E5EB963858C3}" destId="{A1824CB3-EE02-4EE7-A48E-2BC3A0C13EF7}" srcOrd="10" destOrd="0" presId="urn:microsoft.com/office/officeart/2005/8/layout/radial6"/>
    <dgm:cxn modelId="{9B75A493-1F34-4EE3-9397-77D43BCFC3C9}" type="presParOf" srcId="{65DDB948-B58D-412A-B5C9-E5EB963858C3}" destId="{9810C336-9624-453F-A7F6-22FD76876CFB}" srcOrd="11" destOrd="0" presId="urn:microsoft.com/office/officeart/2005/8/layout/radial6"/>
    <dgm:cxn modelId="{6E7A3F42-F0FD-42A9-8108-74E319224FFC}" type="presParOf" srcId="{65DDB948-B58D-412A-B5C9-E5EB963858C3}" destId="{B3632B37-E6DC-4E1C-ACDD-48E0C73B00E6}"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F32C21-67C5-4086-B351-B86CB6CA9316}" type="doc">
      <dgm:prSet loTypeId="urn:microsoft.com/office/officeart/2005/8/layout/radial6" loCatId="relationship" qsTypeId="urn:microsoft.com/office/officeart/2005/8/quickstyle/simple1" qsCatId="simple" csTypeId="urn:microsoft.com/office/officeart/2005/8/colors/accent2_2" csCatId="accent2" phldr="1"/>
      <dgm:spPr/>
      <dgm:t>
        <a:bodyPr/>
        <a:lstStyle/>
        <a:p>
          <a:endParaRPr lang="fr-FR"/>
        </a:p>
      </dgm:t>
    </dgm:pt>
    <dgm:pt modelId="{A3C3CC2F-C2B7-4044-BD19-662414B98E75}">
      <dgm:prSet phldrT="[Texte]"/>
      <dgm:spPr/>
      <dgm:t>
        <a:bodyPr/>
        <a:lstStyle/>
        <a:p>
          <a:r>
            <a:rPr lang="fr-FR" dirty="0"/>
            <a:t>DKD</a:t>
          </a:r>
        </a:p>
      </dgm:t>
    </dgm:pt>
    <dgm:pt modelId="{9EA8A51F-4F2C-4E84-A9A7-2CC24A921141}" type="parTrans" cxnId="{36D5D8C2-42CA-4788-96E2-AD29CC002566}">
      <dgm:prSet/>
      <dgm:spPr/>
      <dgm:t>
        <a:bodyPr/>
        <a:lstStyle/>
        <a:p>
          <a:endParaRPr lang="fr-FR"/>
        </a:p>
      </dgm:t>
    </dgm:pt>
    <dgm:pt modelId="{5F5279E3-6BE8-4BE0-B6B2-55864CC097BA}" type="sibTrans" cxnId="{36D5D8C2-42CA-4788-96E2-AD29CC002566}">
      <dgm:prSet/>
      <dgm:spPr/>
      <dgm:t>
        <a:bodyPr/>
        <a:lstStyle/>
        <a:p>
          <a:endParaRPr lang="fr-FR"/>
        </a:p>
      </dgm:t>
    </dgm:pt>
    <dgm:pt modelId="{6946C248-2E3D-42A4-99E8-211ECF41A12D}">
      <dgm:prSet phldrT="[Texte]"/>
      <dgm:spPr/>
      <dgm:t>
        <a:bodyPr/>
        <a:lstStyle/>
        <a:p>
          <a:r>
            <a:rPr lang="fr-FR" dirty="0" err="1"/>
            <a:t>RAASi</a:t>
          </a:r>
          <a:endParaRPr lang="fr-FR" dirty="0"/>
        </a:p>
      </dgm:t>
    </dgm:pt>
    <dgm:pt modelId="{75D8D40D-8F05-475C-AB96-209142D42830}" type="parTrans" cxnId="{9D29519F-DCC8-4617-BC89-97A979C60F0A}">
      <dgm:prSet/>
      <dgm:spPr/>
      <dgm:t>
        <a:bodyPr/>
        <a:lstStyle/>
        <a:p>
          <a:endParaRPr lang="fr-FR"/>
        </a:p>
      </dgm:t>
    </dgm:pt>
    <dgm:pt modelId="{CB0AB102-A189-407A-97FD-67DF548471EC}" type="sibTrans" cxnId="{9D29519F-DCC8-4617-BC89-97A979C60F0A}">
      <dgm:prSet/>
      <dgm:spPr/>
      <dgm:t>
        <a:bodyPr/>
        <a:lstStyle/>
        <a:p>
          <a:endParaRPr lang="fr-FR"/>
        </a:p>
      </dgm:t>
    </dgm:pt>
    <dgm:pt modelId="{DB213636-2CA2-41AF-BE86-908F6C6C7C42}">
      <dgm:prSet phldrT="[Texte]"/>
      <dgm:spPr/>
      <dgm:t>
        <a:bodyPr/>
        <a:lstStyle/>
        <a:p>
          <a:r>
            <a:rPr lang="fr-FR" dirty="0"/>
            <a:t>SGLT2i</a:t>
          </a:r>
        </a:p>
      </dgm:t>
    </dgm:pt>
    <dgm:pt modelId="{22543ADF-14A4-46D3-9467-02CA72AA5B6D}" type="parTrans" cxnId="{5CE5398F-0B3D-4C57-8B0C-BBD7A65A76F4}">
      <dgm:prSet/>
      <dgm:spPr/>
      <dgm:t>
        <a:bodyPr/>
        <a:lstStyle/>
        <a:p>
          <a:endParaRPr lang="fr-FR"/>
        </a:p>
      </dgm:t>
    </dgm:pt>
    <dgm:pt modelId="{B2538D09-C577-4DFD-B4F6-271D42DCA855}" type="sibTrans" cxnId="{5CE5398F-0B3D-4C57-8B0C-BBD7A65A76F4}">
      <dgm:prSet/>
      <dgm:spPr/>
      <dgm:t>
        <a:bodyPr/>
        <a:lstStyle/>
        <a:p>
          <a:endParaRPr lang="fr-FR"/>
        </a:p>
      </dgm:t>
    </dgm:pt>
    <dgm:pt modelId="{BD841858-9CB7-443A-B554-B6CC40D5E376}">
      <dgm:prSet phldrT="[Texte]"/>
      <dgm:spPr/>
      <dgm:t>
        <a:bodyPr/>
        <a:lstStyle/>
        <a:p>
          <a:r>
            <a:rPr lang="fr-FR" dirty="0" err="1" smtClean="0"/>
            <a:t>nsMRA</a:t>
          </a:r>
          <a:endParaRPr lang="fr-FR" dirty="0"/>
        </a:p>
      </dgm:t>
    </dgm:pt>
    <dgm:pt modelId="{2592784E-4975-4C79-BF9C-0D37692093FB}" type="parTrans" cxnId="{77439B4B-4D2C-48C2-A82B-44C492705F73}">
      <dgm:prSet/>
      <dgm:spPr/>
      <dgm:t>
        <a:bodyPr/>
        <a:lstStyle/>
        <a:p>
          <a:endParaRPr lang="fr-FR"/>
        </a:p>
      </dgm:t>
    </dgm:pt>
    <dgm:pt modelId="{A5F5FDCF-8A0D-4F08-8B9A-5DB85892FD48}" type="sibTrans" cxnId="{77439B4B-4D2C-48C2-A82B-44C492705F73}">
      <dgm:prSet/>
      <dgm:spPr/>
      <dgm:t>
        <a:bodyPr/>
        <a:lstStyle/>
        <a:p>
          <a:endParaRPr lang="fr-FR"/>
        </a:p>
      </dgm:t>
    </dgm:pt>
    <dgm:pt modelId="{65DDB948-B58D-412A-B5C9-E5EB963858C3}" type="pres">
      <dgm:prSet presAssocID="{2DF32C21-67C5-4086-B351-B86CB6CA9316}" presName="Name0" presStyleCnt="0">
        <dgm:presLayoutVars>
          <dgm:chMax val="1"/>
          <dgm:dir/>
          <dgm:animLvl val="ctr"/>
          <dgm:resizeHandles val="exact"/>
        </dgm:presLayoutVars>
      </dgm:prSet>
      <dgm:spPr/>
      <dgm:t>
        <a:bodyPr/>
        <a:lstStyle/>
        <a:p>
          <a:endParaRPr lang="fr-FR"/>
        </a:p>
      </dgm:t>
    </dgm:pt>
    <dgm:pt modelId="{B54D5775-C48E-4634-86B7-E162CD05190B}" type="pres">
      <dgm:prSet presAssocID="{A3C3CC2F-C2B7-4044-BD19-662414B98E75}" presName="centerShape" presStyleLbl="node0" presStyleIdx="0" presStyleCnt="1"/>
      <dgm:spPr/>
      <dgm:t>
        <a:bodyPr/>
        <a:lstStyle/>
        <a:p>
          <a:endParaRPr lang="fr-FR"/>
        </a:p>
      </dgm:t>
    </dgm:pt>
    <dgm:pt modelId="{88C80085-126D-4042-94ED-81ECDDC3C558}" type="pres">
      <dgm:prSet presAssocID="{6946C248-2E3D-42A4-99E8-211ECF41A12D}" presName="node" presStyleLbl="node1" presStyleIdx="0" presStyleCnt="3">
        <dgm:presLayoutVars>
          <dgm:bulletEnabled val="1"/>
        </dgm:presLayoutVars>
      </dgm:prSet>
      <dgm:spPr/>
      <dgm:t>
        <a:bodyPr/>
        <a:lstStyle/>
        <a:p>
          <a:endParaRPr lang="fr-FR"/>
        </a:p>
      </dgm:t>
    </dgm:pt>
    <dgm:pt modelId="{D1F48E01-98B0-4D7F-99DA-0D57F67155B6}" type="pres">
      <dgm:prSet presAssocID="{6946C248-2E3D-42A4-99E8-211ECF41A12D}" presName="dummy" presStyleCnt="0"/>
      <dgm:spPr/>
    </dgm:pt>
    <dgm:pt modelId="{2A7125B3-098F-4E57-9142-C8EE48FC04A8}" type="pres">
      <dgm:prSet presAssocID="{CB0AB102-A189-407A-97FD-67DF548471EC}" presName="sibTrans" presStyleLbl="sibTrans2D1" presStyleIdx="0" presStyleCnt="3"/>
      <dgm:spPr/>
      <dgm:t>
        <a:bodyPr/>
        <a:lstStyle/>
        <a:p>
          <a:endParaRPr lang="fr-FR"/>
        </a:p>
      </dgm:t>
    </dgm:pt>
    <dgm:pt modelId="{921C19FB-66CC-422B-821D-E3A76C24168E}" type="pres">
      <dgm:prSet presAssocID="{DB213636-2CA2-41AF-BE86-908F6C6C7C42}" presName="node" presStyleLbl="node1" presStyleIdx="1" presStyleCnt="3">
        <dgm:presLayoutVars>
          <dgm:bulletEnabled val="1"/>
        </dgm:presLayoutVars>
      </dgm:prSet>
      <dgm:spPr/>
      <dgm:t>
        <a:bodyPr/>
        <a:lstStyle/>
        <a:p>
          <a:endParaRPr lang="fr-FR"/>
        </a:p>
      </dgm:t>
    </dgm:pt>
    <dgm:pt modelId="{4B45D335-B7B3-43CA-9304-09B63F52EFCE}" type="pres">
      <dgm:prSet presAssocID="{DB213636-2CA2-41AF-BE86-908F6C6C7C42}" presName="dummy" presStyleCnt="0"/>
      <dgm:spPr/>
    </dgm:pt>
    <dgm:pt modelId="{109BBBF1-9DCD-4442-890A-0799A62351A9}" type="pres">
      <dgm:prSet presAssocID="{B2538D09-C577-4DFD-B4F6-271D42DCA855}" presName="sibTrans" presStyleLbl="sibTrans2D1" presStyleIdx="1" presStyleCnt="3"/>
      <dgm:spPr/>
      <dgm:t>
        <a:bodyPr/>
        <a:lstStyle/>
        <a:p>
          <a:endParaRPr lang="fr-FR"/>
        </a:p>
      </dgm:t>
    </dgm:pt>
    <dgm:pt modelId="{251AFDF6-4CAC-4440-A566-50317A311495}" type="pres">
      <dgm:prSet presAssocID="{BD841858-9CB7-443A-B554-B6CC40D5E376}" presName="node" presStyleLbl="node1" presStyleIdx="2" presStyleCnt="3">
        <dgm:presLayoutVars>
          <dgm:bulletEnabled val="1"/>
        </dgm:presLayoutVars>
      </dgm:prSet>
      <dgm:spPr/>
      <dgm:t>
        <a:bodyPr/>
        <a:lstStyle/>
        <a:p>
          <a:endParaRPr lang="fr-FR"/>
        </a:p>
      </dgm:t>
    </dgm:pt>
    <dgm:pt modelId="{42A5AB53-E8DA-43D7-88E3-5F5CBC408896}" type="pres">
      <dgm:prSet presAssocID="{BD841858-9CB7-443A-B554-B6CC40D5E376}" presName="dummy" presStyleCnt="0"/>
      <dgm:spPr/>
    </dgm:pt>
    <dgm:pt modelId="{C40C91FB-8F85-4483-A931-49A2DC0C1474}" type="pres">
      <dgm:prSet presAssocID="{A5F5FDCF-8A0D-4F08-8B9A-5DB85892FD48}" presName="sibTrans" presStyleLbl="sibTrans2D1" presStyleIdx="2" presStyleCnt="3"/>
      <dgm:spPr/>
      <dgm:t>
        <a:bodyPr/>
        <a:lstStyle/>
        <a:p>
          <a:endParaRPr lang="fr-FR"/>
        </a:p>
      </dgm:t>
    </dgm:pt>
  </dgm:ptLst>
  <dgm:cxnLst>
    <dgm:cxn modelId="{F2EE6D54-26F1-4E41-8FEC-45F45F421C2C}" type="presOf" srcId="{B2538D09-C577-4DFD-B4F6-271D42DCA855}" destId="{109BBBF1-9DCD-4442-890A-0799A62351A9}" srcOrd="0" destOrd="0" presId="urn:microsoft.com/office/officeart/2005/8/layout/radial6"/>
    <dgm:cxn modelId="{39461A40-B816-441D-A405-8D0AC8C8C41E}" type="presOf" srcId="{6946C248-2E3D-42A4-99E8-211ECF41A12D}" destId="{88C80085-126D-4042-94ED-81ECDDC3C558}" srcOrd="0" destOrd="0" presId="urn:microsoft.com/office/officeart/2005/8/layout/radial6"/>
    <dgm:cxn modelId="{36D5D8C2-42CA-4788-96E2-AD29CC002566}" srcId="{2DF32C21-67C5-4086-B351-B86CB6CA9316}" destId="{A3C3CC2F-C2B7-4044-BD19-662414B98E75}" srcOrd="0" destOrd="0" parTransId="{9EA8A51F-4F2C-4E84-A9A7-2CC24A921141}" sibTransId="{5F5279E3-6BE8-4BE0-B6B2-55864CC097BA}"/>
    <dgm:cxn modelId="{CCB0FF4C-971D-414F-BF54-9F1FEC6E5F1D}" type="presOf" srcId="{A5F5FDCF-8A0D-4F08-8B9A-5DB85892FD48}" destId="{C40C91FB-8F85-4483-A931-49A2DC0C1474}" srcOrd="0" destOrd="0" presId="urn:microsoft.com/office/officeart/2005/8/layout/radial6"/>
    <dgm:cxn modelId="{7045939A-0E69-4013-874B-18A5935B0FDA}" type="presOf" srcId="{BD841858-9CB7-443A-B554-B6CC40D5E376}" destId="{251AFDF6-4CAC-4440-A566-50317A311495}" srcOrd="0" destOrd="0" presId="urn:microsoft.com/office/officeart/2005/8/layout/radial6"/>
    <dgm:cxn modelId="{782CE0AC-93E1-44EA-A12B-5D95407593B7}" type="presOf" srcId="{DB213636-2CA2-41AF-BE86-908F6C6C7C42}" destId="{921C19FB-66CC-422B-821D-E3A76C24168E}" srcOrd="0" destOrd="0" presId="urn:microsoft.com/office/officeart/2005/8/layout/radial6"/>
    <dgm:cxn modelId="{807202A1-F1AA-4B88-B565-85CED6BB7829}" type="presOf" srcId="{CB0AB102-A189-407A-97FD-67DF548471EC}" destId="{2A7125B3-098F-4E57-9142-C8EE48FC04A8}" srcOrd="0" destOrd="0" presId="urn:microsoft.com/office/officeart/2005/8/layout/radial6"/>
    <dgm:cxn modelId="{9D29519F-DCC8-4617-BC89-97A979C60F0A}" srcId="{A3C3CC2F-C2B7-4044-BD19-662414B98E75}" destId="{6946C248-2E3D-42A4-99E8-211ECF41A12D}" srcOrd="0" destOrd="0" parTransId="{75D8D40D-8F05-475C-AB96-209142D42830}" sibTransId="{CB0AB102-A189-407A-97FD-67DF548471EC}"/>
    <dgm:cxn modelId="{77439B4B-4D2C-48C2-A82B-44C492705F73}" srcId="{A3C3CC2F-C2B7-4044-BD19-662414B98E75}" destId="{BD841858-9CB7-443A-B554-B6CC40D5E376}" srcOrd="2" destOrd="0" parTransId="{2592784E-4975-4C79-BF9C-0D37692093FB}" sibTransId="{A5F5FDCF-8A0D-4F08-8B9A-5DB85892FD48}"/>
    <dgm:cxn modelId="{48729A1C-B5F6-4F75-95D6-17D1D8E6F086}" type="presOf" srcId="{A3C3CC2F-C2B7-4044-BD19-662414B98E75}" destId="{B54D5775-C48E-4634-86B7-E162CD05190B}" srcOrd="0" destOrd="0" presId="urn:microsoft.com/office/officeart/2005/8/layout/radial6"/>
    <dgm:cxn modelId="{BE40A8AB-145B-40A1-8878-CD3F418D8171}" type="presOf" srcId="{2DF32C21-67C5-4086-B351-B86CB6CA9316}" destId="{65DDB948-B58D-412A-B5C9-E5EB963858C3}" srcOrd="0" destOrd="0" presId="urn:microsoft.com/office/officeart/2005/8/layout/radial6"/>
    <dgm:cxn modelId="{5CE5398F-0B3D-4C57-8B0C-BBD7A65A76F4}" srcId="{A3C3CC2F-C2B7-4044-BD19-662414B98E75}" destId="{DB213636-2CA2-41AF-BE86-908F6C6C7C42}" srcOrd="1" destOrd="0" parTransId="{22543ADF-14A4-46D3-9467-02CA72AA5B6D}" sibTransId="{B2538D09-C577-4DFD-B4F6-271D42DCA855}"/>
    <dgm:cxn modelId="{40837753-FDAF-4560-A28A-D16811AC66CE}" type="presParOf" srcId="{65DDB948-B58D-412A-B5C9-E5EB963858C3}" destId="{B54D5775-C48E-4634-86B7-E162CD05190B}" srcOrd="0" destOrd="0" presId="urn:microsoft.com/office/officeart/2005/8/layout/radial6"/>
    <dgm:cxn modelId="{BEE069D8-8F09-47CA-900B-57E3768F54AF}" type="presParOf" srcId="{65DDB948-B58D-412A-B5C9-E5EB963858C3}" destId="{88C80085-126D-4042-94ED-81ECDDC3C558}" srcOrd="1" destOrd="0" presId="urn:microsoft.com/office/officeart/2005/8/layout/radial6"/>
    <dgm:cxn modelId="{4E23FE00-8345-47FD-B604-43EC1CD2E169}" type="presParOf" srcId="{65DDB948-B58D-412A-B5C9-E5EB963858C3}" destId="{D1F48E01-98B0-4D7F-99DA-0D57F67155B6}" srcOrd="2" destOrd="0" presId="urn:microsoft.com/office/officeart/2005/8/layout/radial6"/>
    <dgm:cxn modelId="{7CD7F64A-FDBC-4C38-B687-0D2610266535}" type="presParOf" srcId="{65DDB948-B58D-412A-B5C9-E5EB963858C3}" destId="{2A7125B3-098F-4E57-9142-C8EE48FC04A8}" srcOrd="3" destOrd="0" presId="urn:microsoft.com/office/officeart/2005/8/layout/radial6"/>
    <dgm:cxn modelId="{CA53329A-C6CE-4FF1-AD22-44AE3ED10EED}" type="presParOf" srcId="{65DDB948-B58D-412A-B5C9-E5EB963858C3}" destId="{921C19FB-66CC-422B-821D-E3A76C24168E}" srcOrd="4" destOrd="0" presId="urn:microsoft.com/office/officeart/2005/8/layout/radial6"/>
    <dgm:cxn modelId="{FF7DC482-9706-47C2-8755-ED7055AF4298}" type="presParOf" srcId="{65DDB948-B58D-412A-B5C9-E5EB963858C3}" destId="{4B45D335-B7B3-43CA-9304-09B63F52EFCE}" srcOrd="5" destOrd="0" presId="urn:microsoft.com/office/officeart/2005/8/layout/radial6"/>
    <dgm:cxn modelId="{2547E8EA-CBE7-4892-A8E5-F822DA27D5EE}" type="presParOf" srcId="{65DDB948-B58D-412A-B5C9-E5EB963858C3}" destId="{109BBBF1-9DCD-4442-890A-0799A62351A9}" srcOrd="6" destOrd="0" presId="urn:microsoft.com/office/officeart/2005/8/layout/radial6"/>
    <dgm:cxn modelId="{B4655E60-17AF-498E-846D-13E9B98E55A9}" type="presParOf" srcId="{65DDB948-B58D-412A-B5C9-E5EB963858C3}" destId="{251AFDF6-4CAC-4440-A566-50317A311495}" srcOrd="7" destOrd="0" presId="urn:microsoft.com/office/officeart/2005/8/layout/radial6"/>
    <dgm:cxn modelId="{3B62ED24-8135-48FF-B9D1-2275436553D3}" type="presParOf" srcId="{65DDB948-B58D-412A-B5C9-E5EB963858C3}" destId="{42A5AB53-E8DA-43D7-88E3-5F5CBC408896}" srcOrd="8" destOrd="0" presId="urn:microsoft.com/office/officeart/2005/8/layout/radial6"/>
    <dgm:cxn modelId="{0F07B8D6-4BDA-497E-8F3F-3C82B324A213}" type="presParOf" srcId="{65DDB948-B58D-412A-B5C9-E5EB963858C3}" destId="{C40C91FB-8F85-4483-A931-49A2DC0C1474}" srcOrd="9"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F32C21-67C5-4086-B351-B86CB6CA9316}" type="doc">
      <dgm:prSet loTypeId="urn:microsoft.com/office/officeart/2005/8/layout/radial6" loCatId="relationship" qsTypeId="urn:microsoft.com/office/officeart/2005/8/quickstyle/simple1" qsCatId="simple" csTypeId="urn:microsoft.com/office/officeart/2005/8/colors/accent2_2" csCatId="accent2" phldr="1"/>
      <dgm:spPr/>
      <dgm:t>
        <a:bodyPr/>
        <a:lstStyle/>
        <a:p>
          <a:endParaRPr lang="fr-FR"/>
        </a:p>
      </dgm:t>
    </dgm:pt>
    <dgm:pt modelId="{A3C3CC2F-C2B7-4044-BD19-662414B98E75}">
      <dgm:prSet phldrT="[Texte]"/>
      <dgm:spPr>
        <a:solidFill>
          <a:schemeClr val="accent6"/>
        </a:solidFill>
      </dgm:spPr>
      <dgm:t>
        <a:bodyPr/>
        <a:lstStyle/>
        <a:p>
          <a:r>
            <a:rPr lang="fr-FR" dirty="0"/>
            <a:t>CKD</a:t>
          </a:r>
        </a:p>
      </dgm:t>
    </dgm:pt>
    <dgm:pt modelId="{9EA8A51F-4F2C-4E84-A9A7-2CC24A921141}" type="parTrans" cxnId="{36D5D8C2-42CA-4788-96E2-AD29CC002566}">
      <dgm:prSet/>
      <dgm:spPr/>
      <dgm:t>
        <a:bodyPr/>
        <a:lstStyle/>
        <a:p>
          <a:endParaRPr lang="fr-FR"/>
        </a:p>
      </dgm:t>
    </dgm:pt>
    <dgm:pt modelId="{5F5279E3-6BE8-4BE0-B6B2-55864CC097BA}" type="sibTrans" cxnId="{36D5D8C2-42CA-4788-96E2-AD29CC002566}">
      <dgm:prSet/>
      <dgm:spPr/>
      <dgm:t>
        <a:bodyPr/>
        <a:lstStyle/>
        <a:p>
          <a:endParaRPr lang="fr-FR"/>
        </a:p>
      </dgm:t>
    </dgm:pt>
    <dgm:pt modelId="{6946C248-2E3D-42A4-99E8-211ECF41A12D}">
      <dgm:prSet phldrT="[Texte]"/>
      <dgm:spPr>
        <a:solidFill>
          <a:schemeClr val="accent6"/>
        </a:solidFill>
      </dgm:spPr>
      <dgm:t>
        <a:bodyPr/>
        <a:lstStyle/>
        <a:p>
          <a:r>
            <a:rPr lang="fr-FR" dirty="0" err="1"/>
            <a:t>RAASi</a:t>
          </a:r>
          <a:endParaRPr lang="fr-FR" dirty="0"/>
        </a:p>
      </dgm:t>
    </dgm:pt>
    <dgm:pt modelId="{75D8D40D-8F05-475C-AB96-209142D42830}" type="parTrans" cxnId="{9D29519F-DCC8-4617-BC89-97A979C60F0A}">
      <dgm:prSet/>
      <dgm:spPr/>
      <dgm:t>
        <a:bodyPr/>
        <a:lstStyle/>
        <a:p>
          <a:endParaRPr lang="fr-FR"/>
        </a:p>
      </dgm:t>
    </dgm:pt>
    <dgm:pt modelId="{CB0AB102-A189-407A-97FD-67DF548471EC}" type="sibTrans" cxnId="{9D29519F-DCC8-4617-BC89-97A979C60F0A}">
      <dgm:prSet/>
      <dgm:spPr>
        <a:solidFill>
          <a:schemeClr val="accent6">
            <a:lumMod val="40000"/>
            <a:lumOff val="60000"/>
          </a:schemeClr>
        </a:solidFill>
      </dgm:spPr>
      <dgm:t>
        <a:bodyPr/>
        <a:lstStyle/>
        <a:p>
          <a:endParaRPr lang="fr-FR"/>
        </a:p>
      </dgm:t>
    </dgm:pt>
    <dgm:pt modelId="{DB213636-2CA2-41AF-BE86-908F6C6C7C42}">
      <dgm:prSet phldrT="[Texte]"/>
      <dgm:spPr>
        <a:solidFill>
          <a:schemeClr val="accent6"/>
        </a:solidFill>
      </dgm:spPr>
      <dgm:t>
        <a:bodyPr/>
        <a:lstStyle/>
        <a:p>
          <a:r>
            <a:rPr lang="fr-FR" dirty="0"/>
            <a:t>SGLT2i</a:t>
          </a:r>
        </a:p>
      </dgm:t>
    </dgm:pt>
    <dgm:pt modelId="{22543ADF-14A4-46D3-9467-02CA72AA5B6D}" type="parTrans" cxnId="{5CE5398F-0B3D-4C57-8B0C-BBD7A65A76F4}">
      <dgm:prSet/>
      <dgm:spPr/>
      <dgm:t>
        <a:bodyPr/>
        <a:lstStyle/>
        <a:p>
          <a:endParaRPr lang="fr-FR"/>
        </a:p>
      </dgm:t>
    </dgm:pt>
    <dgm:pt modelId="{B2538D09-C577-4DFD-B4F6-271D42DCA855}" type="sibTrans" cxnId="{5CE5398F-0B3D-4C57-8B0C-BBD7A65A76F4}">
      <dgm:prSet/>
      <dgm:spPr>
        <a:solidFill>
          <a:schemeClr val="accent6">
            <a:lumMod val="40000"/>
            <a:lumOff val="60000"/>
          </a:schemeClr>
        </a:solidFill>
      </dgm:spPr>
      <dgm:t>
        <a:bodyPr/>
        <a:lstStyle/>
        <a:p>
          <a:endParaRPr lang="fr-FR"/>
        </a:p>
      </dgm:t>
    </dgm:pt>
    <dgm:pt modelId="{65DDB948-B58D-412A-B5C9-E5EB963858C3}" type="pres">
      <dgm:prSet presAssocID="{2DF32C21-67C5-4086-B351-B86CB6CA9316}" presName="Name0" presStyleCnt="0">
        <dgm:presLayoutVars>
          <dgm:chMax val="1"/>
          <dgm:dir/>
          <dgm:animLvl val="ctr"/>
          <dgm:resizeHandles val="exact"/>
        </dgm:presLayoutVars>
      </dgm:prSet>
      <dgm:spPr/>
      <dgm:t>
        <a:bodyPr/>
        <a:lstStyle/>
        <a:p>
          <a:endParaRPr lang="fr-FR"/>
        </a:p>
      </dgm:t>
    </dgm:pt>
    <dgm:pt modelId="{B54D5775-C48E-4634-86B7-E162CD05190B}" type="pres">
      <dgm:prSet presAssocID="{A3C3CC2F-C2B7-4044-BD19-662414B98E75}" presName="centerShape" presStyleLbl="node0" presStyleIdx="0" presStyleCnt="1"/>
      <dgm:spPr/>
      <dgm:t>
        <a:bodyPr/>
        <a:lstStyle/>
        <a:p>
          <a:endParaRPr lang="fr-FR"/>
        </a:p>
      </dgm:t>
    </dgm:pt>
    <dgm:pt modelId="{88C80085-126D-4042-94ED-81ECDDC3C558}" type="pres">
      <dgm:prSet presAssocID="{6946C248-2E3D-42A4-99E8-211ECF41A12D}" presName="node" presStyleLbl="node1" presStyleIdx="0" presStyleCnt="2">
        <dgm:presLayoutVars>
          <dgm:bulletEnabled val="1"/>
        </dgm:presLayoutVars>
      </dgm:prSet>
      <dgm:spPr/>
      <dgm:t>
        <a:bodyPr/>
        <a:lstStyle/>
        <a:p>
          <a:endParaRPr lang="fr-FR"/>
        </a:p>
      </dgm:t>
    </dgm:pt>
    <dgm:pt modelId="{D1F48E01-98B0-4D7F-99DA-0D57F67155B6}" type="pres">
      <dgm:prSet presAssocID="{6946C248-2E3D-42A4-99E8-211ECF41A12D}" presName="dummy" presStyleCnt="0"/>
      <dgm:spPr/>
    </dgm:pt>
    <dgm:pt modelId="{2A7125B3-098F-4E57-9142-C8EE48FC04A8}" type="pres">
      <dgm:prSet presAssocID="{CB0AB102-A189-407A-97FD-67DF548471EC}" presName="sibTrans" presStyleLbl="sibTrans2D1" presStyleIdx="0" presStyleCnt="2"/>
      <dgm:spPr/>
      <dgm:t>
        <a:bodyPr/>
        <a:lstStyle/>
        <a:p>
          <a:endParaRPr lang="fr-FR"/>
        </a:p>
      </dgm:t>
    </dgm:pt>
    <dgm:pt modelId="{921C19FB-66CC-422B-821D-E3A76C24168E}" type="pres">
      <dgm:prSet presAssocID="{DB213636-2CA2-41AF-BE86-908F6C6C7C42}" presName="node" presStyleLbl="node1" presStyleIdx="1" presStyleCnt="2">
        <dgm:presLayoutVars>
          <dgm:bulletEnabled val="1"/>
        </dgm:presLayoutVars>
      </dgm:prSet>
      <dgm:spPr/>
      <dgm:t>
        <a:bodyPr/>
        <a:lstStyle/>
        <a:p>
          <a:endParaRPr lang="fr-FR"/>
        </a:p>
      </dgm:t>
    </dgm:pt>
    <dgm:pt modelId="{4B45D335-B7B3-43CA-9304-09B63F52EFCE}" type="pres">
      <dgm:prSet presAssocID="{DB213636-2CA2-41AF-BE86-908F6C6C7C42}" presName="dummy" presStyleCnt="0"/>
      <dgm:spPr/>
    </dgm:pt>
    <dgm:pt modelId="{109BBBF1-9DCD-4442-890A-0799A62351A9}" type="pres">
      <dgm:prSet presAssocID="{B2538D09-C577-4DFD-B4F6-271D42DCA855}" presName="sibTrans" presStyleLbl="sibTrans2D1" presStyleIdx="1" presStyleCnt="2"/>
      <dgm:spPr/>
      <dgm:t>
        <a:bodyPr/>
        <a:lstStyle/>
        <a:p>
          <a:endParaRPr lang="fr-FR"/>
        </a:p>
      </dgm:t>
    </dgm:pt>
  </dgm:ptLst>
  <dgm:cxnLst>
    <dgm:cxn modelId="{F2EE6D54-26F1-4E41-8FEC-45F45F421C2C}" type="presOf" srcId="{B2538D09-C577-4DFD-B4F6-271D42DCA855}" destId="{109BBBF1-9DCD-4442-890A-0799A62351A9}" srcOrd="0" destOrd="0" presId="urn:microsoft.com/office/officeart/2005/8/layout/radial6"/>
    <dgm:cxn modelId="{39461A40-B816-441D-A405-8D0AC8C8C41E}" type="presOf" srcId="{6946C248-2E3D-42A4-99E8-211ECF41A12D}" destId="{88C80085-126D-4042-94ED-81ECDDC3C558}" srcOrd="0" destOrd="0" presId="urn:microsoft.com/office/officeart/2005/8/layout/radial6"/>
    <dgm:cxn modelId="{36D5D8C2-42CA-4788-96E2-AD29CC002566}" srcId="{2DF32C21-67C5-4086-B351-B86CB6CA9316}" destId="{A3C3CC2F-C2B7-4044-BD19-662414B98E75}" srcOrd="0" destOrd="0" parTransId="{9EA8A51F-4F2C-4E84-A9A7-2CC24A921141}" sibTransId="{5F5279E3-6BE8-4BE0-B6B2-55864CC097BA}"/>
    <dgm:cxn modelId="{782CE0AC-93E1-44EA-A12B-5D95407593B7}" type="presOf" srcId="{DB213636-2CA2-41AF-BE86-908F6C6C7C42}" destId="{921C19FB-66CC-422B-821D-E3A76C24168E}" srcOrd="0" destOrd="0" presId="urn:microsoft.com/office/officeart/2005/8/layout/radial6"/>
    <dgm:cxn modelId="{807202A1-F1AA-4B88-B565-85CED6BB7829}" type="presOf" srcId="{CB0AB102-A189-407A-97FD-67DF548471EC}" destId="{2A7125B3-098F-4E57-9142-C8EE48FC04A8}" srcOrd="0" destOrd="0" presId="urn:microsoft.com/office/officeart/2005/8/layout/radial6"/>
    <dgm:cxn modelId="{9D29519F-DCC8-4617-BC89-97A979C60F0A}" srcId="{A3C3CC2F-C2B7-4044-BD19-662414B98E75}" destId="{6946C248-2E3D-42A4-99E8-211ECF41A12D}" srcOrd="0" destOrd="0" parTransId="{75D8D40D-8F05-475C-AB96-209142D42830}" sibTransId="{CB0AB102-A189-407A-97FD-67DF548471EC}"/>
    <dgm:cxn modelId="{48729A1C-B5F6-4F75-95D6-17D1D8E6F086}" type="presOf" srcId="{A3C3CC2F-C2B7-4044-BD19-662414B98E75}" destId="{B54D5775-C48E-4634-86B7-E162CD05190B}" srcOrd="0" destOrd="0" presId="urn:microsoft.com/office/officeart/2005/8/layout/radial6"/>
    <dgm:cxn modelId="{BE40A8AB-145B-40A1-8878-CD3F418D8171}" type="presOf" srcId="{2DF32C21-67C5-4086-B351-B86CB6CA9316}" destId="{65DDB948-B58D-412A-B5C9-E5EB963858C3}" srcOrd="0" destOrd="0" presId="urn:microsoft.com/office/officeart/2005/8/layout/radial6"/>
    <dgm:cxn modelId="{5CE5398F-0B3D-4C57-8B0C-BBD7A65A76F4}" srcId="{A3C3CC2F-C2B7-4044-BD19-662414B98E75}" destId="{DB213636-2CA2-41AF-BE86-908F6C6C7C42}" srcOrd="1" destOrd="0" parTransId="{22543ADF-14A4-46D3-9467-02CA72AA5B6D}" sibTransId="{B2538D09-C577-4DFD-B4F6-271D42DCA855}"/>
    <dgm:cxn modelId="{40837753-FDAF-4560-A28A-D16811AC66CE}" type="presParOf" srcId="{65DDB948-B58D-412A-B5C9-E5EB963858C3}" destId="{B54D5775-C48E-4634-86B7-E162CD05190B}" srcOrd="0" destOrd="0" presId="urn:microsoft.com/office/officeart/2005/8/layout/radial6"/>
    <dgm:cxn modelId="{BEE069D8-8F09-47CA-900B-57E3768F54AF}" type="presParOf" srcId="{65DDB948-B58D-412A-B5C9-E5EB963858C3}" destId="{88C80085-126D-4042-94ED-81ECDDC3C558}" srcOrd="1" destOrd="0" presId="urn:microsoft.com/office/officeart/2005/8/layout/radial6"/>
    <dgm:cxn modelId="{4E23FE00-8345-47FD-B604-43EC1CD2E169}" type="presParOf" srcId="{65DDB948-B58D-412A-B5C9-E5EB963858C3}" destId="{D1F48E01-98B0-4D7F-99DA-0D57F67155B6}" srcOrd="2" destOrd="0" presId="urn:microsoft.com/office/officeart/2005/8/layout/radial6"/>
    <dgm:cxn modelId="{7CD7F64A-FDBC-4C38-B687-0D2610266535}" type="presParOf" srcId="{65DDB948-B58D-412A-B5C9-E5EB963858C3}" destId="{2A7125B3-098F-4E57-9142-C8EE48FC04A8}" srcOrd="3" destOrd="0" presId="urn:microsoft.com/office/officeart/2005/8/layout/radial6"/>
    <dgm:cxn modelId="{CA53329A-C6CE-4FF1-AD22-44AE3ED10EED}" type="presParOf" srcId="{65DDB948-B58D-412A-B5C9-E5EB963858C3}" destId="{921C19FB-66CC-422B-821D-E3A76C24168E}" srcOrd="4" destOrd="0" presId="urn:microsoft.com/office/officeart/2005/8/layout/radial6"/>
    <dgm:cxn modelId="{FF7DC482-9706-47C2-8755-ED7055AF4298}" type="presParOf" srcId="{65DDB948-B58D-412A-B5C9-E5EB963858C3}" destId="{4B45D335-B7B3-43CA-9304-09B63F52EFCE}" srcOrd="5" destOrd="0" presId="urn:microsoft.com/office/officeart/2005/8/layout/radial6"/>
    <dgm:cxn modelId="{2547E8EA-CBE7-4892-A8E5-F822DA27D5EE}" type="presParOf" srcId="{65DDB948-B58D-412A-B5C9-E5EB963858C3}" destId="{109BBBF1-9DCD-4442-890A-0799A62351A9}" srcOrd="6" destOrd="0" presId="urn:microsoft.com/office/officeart/2005/8/layout/radial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32B37-E6DC-4E1C-ACDD-48E0C73B00E6}">
      <dsp:nvSpPr>
        <dsp:cNvPr id="0" name=""/>
        <dsp:cNvSpPr/>
      </dsp:nvSpPr>
      <dsp:spPr>
        <a:xfrm>
          <a:off x="910899" y="338514"/>
          <a:ext cx="2257559" cy="2257559"/>
        </a:xfrm>
        <a:prstGeom prst="blockArc">
          <a:avLst>
            <a:gd name="adj1" fmla="val 10800000"/>
            <a:gd name="adj2" fmla="val 162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0C91FB-8F85-4483-A931-49A2DC0C1474}">
      <dsp:nvSpPr>
        <dsp:cNvPr id="0" name=""/>
        <dsp:cNvSpPr/>
      </dsp:nvSpPr>
      <dsp:spPr>
        <a:xfrm>
          <a:off x="910899" y="338514"/>
          <a:ext cx="2257559" cy="2257559"/>
        </a:xfrm>
        <a:prstGeom prst="blockArc">
          <a:avLst>
            <a:gd name="adj1" fmla="val 5400000"/>
            <a:gd name="adj2" fmla="val 108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9BBBF1-9DCD-4442-890A-0799A62351A9}">
      <dsp:nvSpPr>
        <dsp:cNvPr id="0" name=""/>
        <dsp:cNvSpPr/>
      </dsp:nvSpPr>
      <dsp:spPr>
        <a:xfrm>
          <a:off x="910899" y="338514"/>
          <a:ext cx="2257559" cy="2257559"/>
        </a:xfrm>
        <a:prstGeom prst="blockArc">
          <a:avLst>
            <a:gd name="adj1" fmla="val 0"/>
            <a:gd name="adj2" fmla="val 54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7125B3-098F-4E57-9142-C8EE48FC04A8}">
      <dsp:nvSpPr>
        <dsp:cNvPr id="0" name=""/>
        <dsp:cNvSpPr/>
      </dsp:nvSpPr>
      <dsp:spPr>
        <a:xfrm>
          <a:off x="910899" y="338514"/>
          <a:ext cx="2257559" cy="2257559"/>
        </a:xfrm>
        <a:prstGeom prst="blockArc">
          <a:avLst>
            <a:gd name="adj1" fmla="val 16200000"/>
            <a:gd name="adj2" fmla="val 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4D5775-C48E-4634-86B7-E162CD05190B}">
      <dsp:nvSpPr>
        <dsp:cNvPr id="0" name=""/>
        <dsp:cNvSpPr/>
      </dsp:nvSpPr>
      <dsp:spPr>
        <a:xfrm>
          <a:off x="1519800" y="947414"/>
          <a:ext cx="1039758" cy="10397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fr-FR" sz="3300" kern="1200" dirty="0"/>
            <a:t>CRS</a:t>
          </a:r>
        </a:p>
      </dsp:txBody>
      <dsp:txXfrm>
        <a:off x="1672069" y="1099683"/>
        <a:ext cx="735220" cy="735220"/>
      </dsp:txXfrm>
    </dsp:sp>
    <dsp:sp modelId="{88C80085-126D-4042-94ED-81ECDDC3C558}">
      <dsp:nvSpPr>
        <dsp:cNvPr id="0" name=""/>
        <dsp:cNvSpPr/>
      </dsp:nvSpPr>
      <dsp:spPr>
        <a:xfrm>
          <a:off x="1675764" y="800"/>
          <a:ext cx="727830" cy="7278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a:t>ARNI</a:t>
          </a:r>
        </a:p>
      </dsp:txBody>
      <dsp:txXfrm>
        <a:off x="1782352" y="107388"/>
        <a:ext cx="514654" cy="514654"/>
      </dsp:txXfrm>
    </dsp:sp>
    <dsp:sp modelId="{921C19FB-66CC-422B-821D-E3A76C24168E}">
      <dsp:nvSpPr>
        <dsp:cNvPr id="0" name=""/>
        <dsp:cNvSpPr/>
      </dsp:nvSpPr>
      <dsp:spPr>
        <a:xfrm>
          <a:off x="2778341" y="1103378"/>
          <a:ext cx="727830" cy="7278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a:t>SGLT2i</a:t>
          </a:r>
        </a:p>
      </dsp:txBody>
      <dsp:txXfrm>
        <a:off x="2884929" y="1209966"/>
        <a:ext cx="514654" cy="514654"/>
      </dsp:txXfrm>
    </dsp:sp>
    <dsp:sp modelId="{251AFDF6-4CAC-4440-A566-50317A311495}">
      <dsp:nvSpPr>
        <dsp:cNvPr id="0" name=""/>
        <dsp:cNvSpPr/>
      </dsp:nvSpPr>
      <dsp:spPr>
        <a:xfrm>
          <a:off x="1675764" y="2205956"/>
          <a:ext cx="727830" cy="7278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a:t>MRA</a:t>
          </a:r>
        </a:p>
      </dsp:txBody>
      <dsp:txXfrm>
        <a:off x="1782352" y="2312544"/>
        <a:ext cx="514654" cy="514654"/>
      </dsp:txXfrm>
    </dsp:sp>
    <dsp:sp modelId="{A1824CB3-EE02-4EE7-A48E-2BC3A0C13EF7}">
      <dsp:nvSpPr>
        <dsp:cNvPr id="0" name=""/>
        <dsp:cNvSpPr/>
      </dsp:nvSpPr>
      <dsp:spPr>
        <a:xfrm>
          <a:off x="573186" y="1103378"/>
          <a:ext cx="727830" cy="7278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a:t>BB</a:t>
          </a:r>
        </a:p>
      </dsp:txBody>
      <dsp:txXfrm>
        <a:off x="679774" y="1209966"/>
        <a:ext cx="514654" cy="514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C91FB-8F85-4483-A931-49A2DC0C1474}">
      <dsp:nvSpPr>
        <dsp:cNvPr id="0" name=""/>
        <dsp:cNvSpPr/>
      </dsp:nvSpPr>
      <dsp:spPr>
        <a:xfrm>
          <a:off x="845803" y="362980"/>
          <a:ext cx="2416103" cy="2416103"/>
        </a:xfrm>
        <a:prstGeom prst="blockArc">
          <a:avLst>
            <a:gd name="adj1" fmla="val 9000000"/>
            <a:gd name="adj2" fmla="val 16200000"/>
            <a:gd name="adj3" fmla="val 4644"/>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9BBBF1-9DCD-4442-890A-0799A62351A9}">
      <dsp:nvSpPr>
        <dsp:cNvPr id="0" name=""/>
        <dsp:cNvSpPr/>
      </dsp:nvSpPr>
      <dsp:spPr>
        <a:xfrm>
          <a:off x="845803" y="362980"/>
          <a:ext cx="2416103" cy="2416103"/>
        </a:xfrm>
        <a:prstGeom prst="blockArc">
          <a:avLst>
            <a:gd name="adj1" fmla="val 1800000"/>
            <a:gd name="adj2" fmla="val 9000000"/>
            <a:gd name="adj3" fmla="val 4644"/>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7125B3-098F-4E57-9142-C8EE48FC04A8}">
      <dsp:nvSpPr>
        <dsp:cNvPr id="0" name=""/>
        <dsp:cNvSpPr/>
      </dsp:nvSpPr>
      <dsp:spPr>
        <a:xfrm>
          <a:off x="845803" y="362980"/>
          <a:ext cx="2416103" cy="2416103"/>
        </a:xfrm>
        <a:prstGeom prst="blockArc">
          <a:avLst>
            <a:gd name="adj1" fmla="val 16200000"/>
            <a:gd name="adj2" fmla="val 1800000"/>
            <a:gd name="adj3" fmla="val 4644"/>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4D5775-C48E-4634-86B7-E162CD05190B}">
      <dsp:nvSpPr>
        <dsp:cNvPr id="0" name=""/>
        <dsp:cNvSpPr/>
      </dsp:nvSpPr>
      <dsp:spPr>
        <a:xfrm>
          <a:off x="1497268" y="1014444"/>
          <a:ext cx="1113173" cy="111317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fr-FR" sz="3100" kern="1200" dirty="0"/>
            <a:t>DKD</a:t>
          </a:r>
        </a:p>
      </dsp:txBody>
      <dsp:txXfrm>
        <a:off x="1660288" y="1177464"/>
        <a:ext cx="787133" cy="787133"/>
      </dsp:txXfrm>
    </dsp:sp>
    <dsp:sp modelId="{88C80085-126D-4042-94ED-81ECDDC3C558}">
      <dsp:nvSpPr>
        <dsp:cNvPr id="0" name=""/>
        <dsp:cNvSpPr/>
      </dsp:nvSpPr>
      <dsp:spPr>
        <a:xfrm>
          <a:off x="1664244" y="1421"/>
          <a:ext cx="779221" cy="77922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err="1"/>
            <a:t>RAASi</a:t>
          </a:r>
          <a:endParaRPr lang="fr-FR" sz="1400" kern="1200" dirty="0"/>
        </a:p>
      </dsp:txBody>
      <dsp:txXfrm>
        <a:off x="1778358" y="115535"/>
        <a:ext cx="550993" cy="550993"/>
      </dsp:txXfrm>
    </dsp:sp>
    <dsp:sp modelId="{921C19FB-66CC-422B-821D-E3A76C24168E}">
      <dsp:nvSpPr>
        <dsp:cNvPr id="0" name=""/>
        <dsp:cNvSpPr/>
      </dsp:nvSpPr>
      <dsp:spPr>
        <a:xfrm>
          <a:off x="2686154" y="1771420"/>
          <a:ext cx="779221" cy="77922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a:t>SGLT2i</a:t>
          </a:r>
        </a:p>
      </dsp:txBody>
      <dsp:txXfrm>
        <a:off x="2800268" y="1885534"/>
        <a:ext cx="550993" cy="550993"/>
      </dsp:txXfrm>
    </dsp:sp>
    <dsp:sp modelId="{251AFDF6-4CAC-4440-A566-50317A311495}">
      <dsp:nvSpPr>
        <dsp:cNvPr id="0" name=""/>
        <dsp:cNvSpPr/>
      </dsp:nvSpPr>
      <dsp:spPr>
        <a:xfrm>
          <a:off x="642334" y="1771420"/>
          <a:ext cx="779221" cy="77922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err="1" smtClean="0"/>
            <a:t>nsMRA</a:t>
          </a:r>
          <a:endParaRPr lang="fr-FR" sz="1400" kern="1200" dirty="0"/>
        </a:p>
      </dsp:txBody>
      <dsp:txXfrm>
        <a:off x="756448" y="1885534"/>
        <a:ext cx="550993" cy="5509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9BBBF1-9DCD-4442-890A-0799A62351A9}">
      <dsp:nvSpPr>
        <dsp:cNvPr id="0" name=""/>
        <dsp:cNvSpPr/>
      </dsp:nvSpPr>
      <dsp:spPr>
        <a:xfrm>
          <a:off x="731454" y="337989"/>
          <a:ext cx="2258609" cy="2258609"/>
        </a:xfrm>
        <a:prstGeom prst="blockArc">
          <a:avLst>
            <a:gd name="adj1" fmla="val 5400000"/>
            <a:gd name="adj2" fmla="val 16200000"/>
            <a:gd name="adj3" fmla="val 4639"/>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2A7125B3-098F-4E57-9142-C8EE48FC04A8}">
      <dsp:nvSpPr>
        <dsp:cNvPr id="0" name=""/>
        <dsp:cNvSpPr/>
      </dsp:nvSpPr>
      <dsp:spPr>
        <a:xfrm>
          <a:off x="731454" y="337989"/>
          <a:ext cx="2258609" cy="2258609"/>
        </a:xfrm>
        <a:prstGeom prst="blockArc">
          <a:avLst>
            <a:gd name="adj1" fmla="val 16200000"/>
            <a:gd name="adj2" fmla="val 5400000"/>
            <a:gd name="adj3" fmla="val 4639"/>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B54D5775-C48E-4634-86B7-E162CD05190B}">
      <dsp:nvSpPr>
        <dsp:cNvPr id="0" name=""/>
        <dsp:cNvSpPr/>
      </dsp:nvSpPr>
      <dsp:spPr>
        <a:xfrm>
          <a:off x="1341054" y="947589"/>
          <a:ext cx="1039408" cy="1039408"/>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fr-FR" sz="3000" kern="1200" dirty="0"/>
            <a:t>CKD</a:t>
          </a:r>
        </a:p>
      </dsp:txBody>
      <dsp:txXfrm>
        <a:off x="1493272" y="1099807"/>
        <a:ext cx="734972" cy="734972"/>
      </dsp:txXfrm>
    </dsp:sp>
    <dsp:sp modelId="{88C80085-126D-4042-94ED-81ECDDC3C558}">
      <dsp:nvSpPr>
        <dsp:cNvPr id="0" name=""/>
        <dsp:cNvSpPr/>
      </dsp:nvSpPr>
      <dsp:spPr>
        <a:xfrm>
          <a:off x="1496966" y="389"/>
          <a:ext cx="727585" cy="727585"/>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err="1"/>
            <a:t>RAASi</a:t>
          </a:r>
          <a:endParaRPr lang="fr-FR" sz="1400" kern="1200" dirty="0"/>
        </a:p>
      </dsp:txBody>
      <dsp:txXfrm>
        <a:off x="1603518" y="106941"/>
        <a:ext cx="514481" cy="514481"/>
      </dsp:txXfrm>
    </dsp:sp>
    <dsp:sp modelId="{921C19FB-66CC-422B-821D-E3A76C24168E}">
      <dsp:nvSpPr>
        <dsp:cNvPr id="0" name=""/>
        <dsp:cNvSpPr/>
      </dsp:nvSpPr>
      <dsp:spPr>
        <a:xfrm>
          <a:off x="1496966" y="2206612"/>
          <a:ext cx="727585" cy="727585"/>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a:t>SGLT2i</a:t>
          </a:r>
        </a:p>
      </dsp:txBody>
      <dsp:txXfrm>
        <a:off x="1603518" y="2313164"/>
        <a:ext cx="514481" cy="51448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D95FED-8B9A-4E93-B238-06FBF119F0E4}" type="datetimeFigureOut">
              <a:rPr lang="fr-CH" smtClean="0"/>
              <a:t>09.05.2025</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C3C398-6A28-49A6-ACB5-1BDC4FA636CB}" type="slidenum">
              <a:rPr lang="fr-CH" smtClean="0"/>
              <a:t>‹N°›</a:t>
            </a:fld>
            <a:endParaRPr lang="fr-CH"/>
          </a:p>
        </p:txBody>
      </p:sp>
    </p:spTree>
    <p:extLst>
      <p:ext uri="{BB962C8B-B14F-4D97-AF65-F5344CB8AC3E}">
        <p14:creationId xmlns:p14="http://schemas.microsoft.com/office/powerpoint/2010/main" val="3566126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FF3BCB6E-601E-44A2-AF2D-00B308EB86AC}" type="slidenum">
              <a:rPr lang="fr-CH" smtClean="0"/>
              <a:t>73</a:t>
            </a:fld>
            <a:endParaRPr lang="fr-CH"/>
          </a:p>
        </p:txBody>
      </p:sp>
    </p:spTree>
    <p:extLst>
      <p:ext uri="{BB962C8B-B14F-4D97-AF65-F5344CB8AC3E}">
        <p14:creationId xmlns:p14="http://schemas.microsoft.com/office/powerpoint/2010/main" val="388739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pPr algn="l"/>
            <a:fld id="{E9AA005D-8440-42A3-9D7E-2697CE8FBBBF}" type="slidenum">
              <a:rPr>
                <a:solidFill>
                  <a:prstClr val="black"/>
                </a:solidFill>
              </a:rPr>
              <a:pPr algn="l"/>
              <a:t>81</a:t>
            </a:fld>
            <a:endParaRPr dirty="0">
              <a:solidFill>
                <a:prstClr val="black"/>
              </a:solidFill>
            </a:endParaRPr>
          </a:p>
        </p:txBody>
      </p:sp>
    </p:spTree>
    <p:extLst>
      <p:ext uri="{BB962C8B-B14F-4D97-AF65-F5344CB8AC3E}">
        <p14:creationId xmlns:p14="http://schemas.microsoft.com/office/powerpoint/2010/main" val="4091201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FF3BCB6E-601E-44A2-AF2D-00B308EB86AC}" type="slidenum">
              <a:rPr lang="fr-CH" smtClean="0"/>
              <a:t>82</a:t>
            </a:fld>
            <a:endParaRPr lang="fr-CH"/>
          </a:p>
        </p:txBody>
      </p:sp>
    </p:spTree>
    <p:extLst>
      <p:ext uri="{BB962C8B-B14F-4D97-AF65-F5344CB8AC3E}">
        <p14:creationId xmlns:p14="http://schemas.microsoft.com/office/powerpoint/2010/main" val="303760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H"/>
          </a:p>
        </p:txBody>
      </p:sp>
      <p:sp>
        <p:nvSpPr>
          <p:cNvPr id="4" name="Espace réservé de la date 3"/>
          <p:cNvSpPr>
            <a:spLocks noGrp="1"/>
          </p:cNvSpPr>
          <p:nvPr>
            <p:ph type="dt" sz="half" idx="10"/>
          </p:nvPr>
        </p:nvSpPr>
        <p:spPr/>
        <p:txBody>
          <a:bodyPr/>
          <a:lstStyle/>
          <a:p>
            <a:fld id="{948176C4-4CFF-4CA8-8207-2E9135E08F6F}" type="datetimeFigureOut">
              <a:rPr lang="fr-CH" smtClean="0"/>
              <a:t>09.05.2025</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7AFBBA7D-3AD7-4743-B44F-96C363B6F56D}" type="slidenum">
              <a:rPr lang="fr-CH" smtClean="0"/>
              <a:t>‹N°›</a:t>
            </a:fld>
            <a:endParaRPr lang="fr-CH"/>
          </a:p>
        </p:txBody>
      </p:sp>
    </p:spTree>
    <p:extLst>
      <p:ext uri="{BB962C8B-B14F-4D97-AF65-F5344CB8AC3E}">
        <p14:creationId xmlns:p14="http://schemas.microsoft.com/office/powerpoint/2010/main" val="840502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948176C4-4CFF-4CA8-8207-2E9135E08F6F}" type="datetimeFigureOut">
              <a:rPr lang="fr-CH" smtClean="0"/>
              <a:t>09.05.2025</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7AFBBA7D-3AD7-4743-B44F-96C363B6F56D}" type="slidenum">
              <a:rPr lang="fr-CH" smtClean="0"/>
              <a:t>‹N°›</a:t>
            </a:fld>
            <a:endParaRPr lang="fr-CH"/>
          </a:p>
        </p:txBody>
      </p:sp>
    </p:spTree>
    <p:extLst>
      <p:ext uri="{BB962C8B-B14F-4D97-AF65-F5344CB8AC3E}">
        <p14:creationId xmlns:p14="http://schemas.microsoft.com/office/powerpoint/2010/main" val="408749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948176C4-4CFF-4CA8-8207-2E9135E08F6F}" type="datetimeFigureOut">
              <a:rPr lang="fr-CH" smtClean="0"/>
              <a:t>09.05.2025</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7AFBBA7D-3AD7-4743-B44F-96C363B6F56D}" type="slidenum">
              <a:rPr lang="fr-CH" smtClean="0"/>
              <a:t>‹N°›</a:t>
            </a:fld>
            <a:endParaRPr lang="fr-CH"/>
          </a:p>
        </p:txBody>
      </p:sp>
    </p:spTree>
    <p:extLst>
      <p:ext uri="{BB962C8B-B14F-4D97-AF65-F5344CB8AC3E}">
        <p14:creationId xmlns:p14="http://schemas.microsoft.com/office/powerpoint/2010/main" val="4123249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tertitel und Text (1 Spalt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a:xfrm>
            <a:off x="838198" y="2138196"/>
            <a:ext cx="10515601" cy="3879427"/>
          </a:xfrm>
          <a:prstGeom prst="rect">
            <a:avLst/>
          </a:prstGeom>
        </p:spPr>
        <p:txBody>
          <a:bodyPr>
            <a:normAutofit/>
          </a:bodyPr>
          <a:lstStyle>
            <a:lvl1pPr marL="0" indent="0" algn="l">
              <a:buNone/>
              <a:defRPr sz="1800">
                <a:solidFill>
                  <a:schemeClr val="tx1"/>
                </a:solidFill>
                <a:latin typeface="Arial" panose="020B0604020202020204" pitchFamily="34" charset="0"/>
                <a:cs typeface="Arial" panose="020B0604020202020204" pitchFamily="34" charset="0"/>
              </a:defRPr>
            </a:lvl1pPr>
          </a:lstStyle>
          <a:p>
            <a:pPr lvl="0"/>
            <a:r>
              <a:rPr lang="fr-FR" dirty="0" err="1"/>
              <a:t>Text</a:t>
            </a:r>
            <a:r>
              <a:rPr lang="fr-FR" dirty="0"/>
              <a:t> (1 </a:t>
            </a:r>
            <a:r>
              <a:rPr lang="fr-FR" dirty="0" err="1"/>
              <a:t>Spalte</a:t>
            </a:r>
            <a:r>
              <a:rPr lang="fr-FR" dirty="0"/>
              <a:t>)</a:t>
            </a:r>
          </a:p>
        </p:txBody>
      </p:sp>
      <p:sp>
        <p:nvSpPr>
          <p:cNvPr id="26" name="Espace réservé du texte 25"/>
          <p:cNvSpPr>
            <a:spLocks noGrp="1"/>
          </p:cNvSpPr>
          <p:nvPr>
            <p:ph type="body" sz="quarter" idx="14" hasCustomPrompt="1"/>
          </p:nvPr>
        </p:nvSpPr>
        <p:spPr>
          <a:xfrm>
            <a:off x="838198" y="1155507"/>
            <a:ext cx="10515601" cy="473802"/>
          </a:xfrm>
          <a:prstGeom prst="rect">
            <a:avLst/>
          </a:prstGeom>
        </p:spPr>
        <p:txBody>
          <a:bodyPr>
            <a:normAutofit/>
          </a:bodyPr>
          <a:lstStyle>
            <a:lvl1pPr marL="0" indent="0">
              <a:buNone/>
              <a:defRPr sz="2700" b="1">
                <a:solidFill>
                  <a:srgbClr val="0069B4"/>
                </a:solidFill>
                <a:latin typeface="Arial" panose="020B0604020202020204" pitchFamily="34" charset="0"/>
                <a:cs typeface="Arial" panose="020B0604020202020204" pitchFamily="34" charset="0"/>
              </a:defRPr>
            </a:lvl1pPr>
          </a:lstStyle>
          <a:p>
            <a:pPr lvl="0"/>
            <a:r>
              <a:rPr lang="fr-CH" dirty="0" err="1"/>
              <a:t>Titel</a:t>
            </a:r>
            <a:endParaRPr lang="fr-CH" dirty="0"/>
          </a:p>
        </p:txBody>
      </p:sp>
      <p:sp>
        <p:nvSpPr>
          <p:cNvPr id="27" name="Espace réservé du texte 25"/>
          <p:cNvSpPr>
            <a:spLocks noGrp="1"/>
          </p:cNvSpPr>
          <p:nvPr>
            <p:ph type="body" sz="quarter" idx="15" hasCustomPrompt="1"/>
          </p:nvPr>
        </p:nvSpPr>
        <p:spPr>
          <a:xfrm>
            <a:off x="838198" y="1642373"/>
            <a:ext cx="10515601" cy="308257"/>
          </a:xfrm>
          <a:prstGeom prst="rect">
            <a:avLst/>
          </a:prstGeom>
        </p:spPr>
        <p:txBody>
          <a:bodyPr>
            <a:normAutofit/>
          </a:bodyPr>
          <a:lstStyle>
            <a:lvl1pPr marL="0" indent="0">
              <a:buNone/>
              <a:defRPr sz="18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fr-CH" dirty="0" err="1"/>
              <a:t>Untertitel</a:t>
            </a:r>
            <a:endParaRPr lang="fr-CH" dirty="0"/>
          </a:p>
        </p:txBody>
      </p:sp>
    </p:spTree>
    <p:extLst>
      <p:ext uri="{BB962C8B-B14F-4D97-AF65-F5344CB8AC3E}">
        <p14:creationId xmlns:p14="http://schemas.microsoft.com/office/powerpoint/2010/main" val="3901783921"/>
      </p:ext>
    </p:extLst>
  </p:cSld>
  <p:clrMapOvr>
    <a:masterClrMapping/>
  </p:clrMapOvr>
  <p:extLst>
    <p:ext uri="{DCECCB84-F9BA-43D5-87BE-67443E8EF086}">
      <p15:sldGuideLst xmlns:p15="http://schemas.microsoft.com/office/powerpoint/2012/main">
        <p15:guide id="1" orient="horz" pos="4042">
          <p15:clr>
            <a:srgbClr val="FBAE40"/>
          </p15:clr>
        </p15:guide>
        <p15:guide id="2" pos="5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948176C4-4CFF-4CA8-8207-2E9135E08F6F}" type="datetimeFigureOut">
              <a:rPr lang="fr-CH" smtClean="0"/>
              <a:t>09.05.2025</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7AFBBA7D-3AD7-4743-B44F-96C363B6F56D}" type="slidenum">
              <a:rPr lang="fr-CH" smtClean="0"/>
              <a:t>‹N°›</a:t>
            </a:fld>
            <a:endParaRPr lang="fr-CH"/>
          </a:p>
        </p:txBody>
      </p:sp>
    </p:spTree>
    <p:extLst>
      <p:ext uri="{BB962C8B-B14F-4D97-AF65-F5344CB8AC3E}">
        <p14:creationId xmlns:p14="http://schemas.microsoft.com/office/powerpoint/2010/main" val="1710407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948176C4-4CFF-4CA8-8207-2E9135E08F6F}" type="datetimeFigureOut">
              <a:rPr lang="fr-CH" smtClean="0"/>
              <a:t>09.05.2025</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7AFBBA7D-3AD7-4743-B44F-96C363B6F56D}" type="slidenum">
              <a:rPr lang="fr-CH" smtClean="0"/>
              <a:t>‹N°›</a:t>
            </a:fld>
            <a:endParaRPr lang="fr-CH"/>
          </a:p>
        </p:txBody>
      </p:sp>
    </p:spTree>
    <p:extLst>
      <p:ext uri="{BB962C8B-B14F-4D97-AF65-F5344CB8AC3E}">
        <p14:creationId xmlns:p14="http://schemas.microsoft.com/office/powerpoint/2010/main" val="2298041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948176C4-4CFF-4CA8-8207-2E9135E08F6F}" type="datetimeFigureOut">
              <a:rPr lang="fr-CH" smtClean="0"/>
              <a:t>09.05.2025</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7AFBBA7D-3AD7-4743-B44F-96C363B6F56D}" type="slidenum">
              <a:rPr lang="fr-CH" smtClean="0"/>
              <a:t>‹N°›</a:t>
            </a:fld>
            <a:endParaRPr lang="fr-CH"/>
          </a:p>
        </p:txBody>
      </p:sp>
    </p:spTree>
    <p:extLst>
      <p:ext uri="{BB962C8B-B14F-4D97-AF65-F5344CB8AC3E}">
        <p14:creationId xmlns:p14="http://schemas.microsoft.com/office/powerpoint/2010/main" val="2709934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948176C4-4CFF-4CA8-8207-2E9135E08F6F}" type="datetimeFigureOut">
              <a:rPr lang="fr-CH" smtClean="0"/>
              <a:t>09.05.2025</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7AFBBA7D-3AD7-4743-B44F-96C363B6F56D}" type="slidenum">
              <a:rPr lang="fr-CH" smtClean="0"/>
              <a:t>‹N°›</a:t>
            </a:fld>
            <a:endParaRPr lang="fr-CH"/>
          </a:p>
        </p:txBody>
      </p:sp>
    </p:spTree>
    <p:extLst>
      <p:ext uri="{BB962C8B-B14F-4D97-AF65-F5344CB8AC3E}">
        <p14:creationId xmlns:p14="http://schemas.microsoft.com/office/powerpoint/2010/main" val="3715358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948176C4-4CFF-4CA8-8207-2E9135E08F6F}" type="datetimeFigureOut">
              <a:rPr lang="fr-CH" smtClean="0"/>
              <a:t>09.05.2025</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7AFBBA7D-3AD7-4743-B44F-96C363B6F56D}" type="slidenum">
              <a:rPr lang="fr-CH" smtClean="0"/>
              <a:t>‹N°›</a:t>
            </a:fld>
            <a:endParaRPr lang="fr-CH"/>
          </a:p>
        </p:txBody>
      </p:sp>
    </p:spTree>
    <p:extLst>
      <p:ext uri="{BB962C8B-B14F-4D97-AF65-F5344CB8AC3E}">
        <p14:creationId xmlns:p14="http://schemas.microsoft.com/office/powerpoint/2010/main" val="3987952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48176C4-4CFF-4CA8-8207-2E9135E08F6F}" type="datetimeFigureOut">
              <a:rPr lang="fr-CH" smtClean="0"/>
              <a:t>09.05.2025</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7AFBBA7D-3AD7-4743-B44F-96C363B6F56D}" type="slidenum">
              <a:rPr lang="fr-CH" smtClean="0"/>
              <a:t>‹N°›</a:t>
            </a:fld>
            <a:endParaRPr lang="fr-CH"/>
          </a:p>
        </p:txBody>
      </p:sp>
    </p:spTree>
    <p:extLst>
      <p:ext uri="{BB962C8B-B14F-4D97-AF65-F5344CB8AC3E}">
        <p14:creationId xmlns:p14="http://schemas.microsoft.com/office/powerpoint/2010/main" val="3437474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48176C4-4CFF-4CA8-8207-2E9135E08F6F}" type="datetimeFigureOut">
              <a:rPr lang="fr-CH" smtClean="0"/>
              <a:t>09.05.2025</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7AFBBA7D-3AD7-4743-B44F-96C363B6F56D}" type="slidenum">
              <a:rPr lang="fr-CH" smtClean="0"/>
              <a:t>‹N°›</a:t>
            </a:fld>
            <a:endParaRPr lang="fr-CH"/>
          </a:p>
        </p:txBody>
      </p:sp>
    </p:spTree>
    <p:extLst>
      <p:ext uri="{BB962C8B-B14F-4D97-AF65-F5344CB8AC3E}">
        <p14:creationId xmlns:p14="http://schemas.microsoft.com/office/powerpoint/2010/main" val="2639430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48176C4-4CFF-4CA8-8207-2E9135E08F6F}" type="datetimeFigureOut">
              <a:rPr lang="fr-CH" smtClean="0"/>
              <a:t>09.05.2025</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7AFBBA7D-3AD7-4743-B44F-96C363B6F56D}" type="slidenum">
              <a:rPr lang="fr-CH" smtClean="0"/>
              <a:t>‹N°›</a:t>
            </a:fld>
            <a:endParaRPr lang="fr-CH"/>
          </a:p>
        </p:txBody>
      </p:sp>
    </p:spTree>
    <p:extLst>
      <p:ext uri="{BB962C8B-B14F-4D97-AF65-F5344CB8AC3E}">
        <p14:creationId xmlns:p14="http://schemas.microsoft.com/office/powerpoint/2010/main" val="477188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176C4-4CFF-4CA8-8207-2E9135E08F6F}" type="datetimeFigureOut">
              <a:rPr lang="fr-CH" smtClean="0"/>
              <a:t>09.05.2025</a:t>
            </a:fld>
            <a:endParaRPr lang="fr-CH"/>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BBA7D-3AD7-4743-B44F-96C363B6F56D}" type="slidenum">
              <a:rPr lang="fr-CH" smtClean="0"/>
              <a:t>‹N°›</a:t>
            </a:fld>
            <a:endParaRPr lang="fr-CH"/>
          </a:p>
        </p:txBody>
      </p:sp>
    </p:spTree>
    <p:extLst>
      <p:ext uri="{BB962C8B-B14F-4D97-AF65-F5344CB8AC3E}">
        <p14:creationId xmlns:p14="http://schemas.microsoft.com/office/powerpoint/2010/main" val="1449364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image" Target="../media/image33.jpe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359805"/>
            <a:ext cx="9144000" cy="2387600"/>
          </a:xfrm>
        </p:spPr>
        <p:txBody>
          <a:bodyPr>
            <a:normAutofit fontScale="90000"/>
          </a:bodyPr>
          <a:lstStyle/>
          <a:p>
            <a:r>
              <a:rPr lang="en-CH" sz="4000" b="1" dirty="0">
                <a:latin typeface="Arial" panose="020B0604020202020204" pitchFamily="34" charset="0"/>
                <a:cs typeface="Arial" panose="020B0604020202020204" pitchFamily="34" charset="0"/>
              </a:rPr>
              <a:t>JHaS</a:t>
            </a:r>
            <a:r>
              <a:rPr lang="fr-CH" sz="4000" b="1" dirty="0">
                <a:latin typeface="Arial" panose="020B0604020202020204" pitchFamily="34" charset="0"/>
                <a:cs typeface="Arial" panose="020B0604020202020204" pitchFamily="34" charset="0"/>
              </a:rPr>
              <a:t/>
            </a:r>
            <a:br>
              <a:rPr lang="fr-CH" sz="4000" b="1" dirty="0">
                <a:latin typeface="Arial" panose="020B0604020202020204" pitchFamily="34" charset="0"/>
                <a:cs typeface="Arial" panose="020B0604020202020204" pitchFamily="34" charset="0"/>
              </a:rPr>
            </a:br>
            <a:r>
              <a:rPr lang="fr-CH" sz="4000" b="1" dirty="0">
                <a:latin typeface="Arial" panose="020B0604020202020204" pitchFamily="34" charset="0"/>
                <a:cs typeface="Arial" panose="020B0604020202020204" pitchFamily="34" charset="0"/>
              </a:rPr>
              <a:t/>
            </a:r>
            <a:br>
              <a:rPr lang="fr-CH" sz="4000" b="1" dirty="0">
                <a:latin typeface="Arial" panose="020B0604020202020204" pitchFamily="34" charset="0"/>
                <a:cs typeface="Arial" panose="020B0604020202020204" pitchFamily="34" charset="0"/>
              </a:rPr>
            </a:br>
            <a:r>
              <a:rPr lang="fr-FR" sz="4000" b="1" dirty="0">
                <a:solidFill>
                  <a:srgbClr val="000000"/>
                </a:solidFill>
                <a:latin typeface="Arial" panose="020B0604020202020204" pitchFamily="34" charset="0"/>
                <a:cs typeface="Arial" panose="020B0604020202020204" pitchFamily="34" charset="0"/>
              </a:rPr>
              <a:t>Maladie rénale chronique: le dépistage précoce comme clé du succès</a:t>
            </a:r>
            <a:endParaRPr lang="fr-CH" sz="4000" b="1" dirty="0">
              <a:latin typeface="Arial" panose="020B0604020202020204" pitchFamily="34" charset="0"/>
              <a:cs typeface="Arial" panose="020B0604020202020204" pitchFamily="34" charset="0"/>
            </a:endParaRPr>
          </a:p>
        </p:txBody>
      </p:sp>
      <p:sp>
        <p:nvSpPr>
          <p:cNvPr id="3" name="Sous-titre 2"/>
          <p:cNvSpPr>
            <a:spLocks noGrp="1"/>
          </p:cNvSpPr>
          <p:nvPr>
            <p:ph type="subTitle" idx="1"/>
          </p:nvPr>
        </p:nvSpPr>
        <p:spPr/>
        <p:txBody>
          <a:bodyPr/>
          <a:lstStyle/>
          <a:p>
            <a:endParaRPr lang="fr-CH" dirty="0">
              <a:latin typeface="Arial" panose="020B0604020202020204" pitchFamily="34" charset="0"/>
              <a:cs typeface="Arial" panose="020B0604020202020204" pitchFamily="34" charset="0"/>
            </a:endParaRPr>
          </a:p>
          <a:p>
            <a:r>
              <a:rPr lang="fr-CH" sz="1800" dirty="0">
                <a:latin typeface="Arial" panose="020B0604020202020204" pitchFamily="34" charset="0"/>
                <a:cs typeface="Arial" panose="020B0604020202020204" pitchFamily="34" charset="0"/>
              </a:rPr>
              <a:t>RM Kalicki, MD</a:t>
            </a:r>
          </a:p>
          <a:p>
            <a:r>
              <a:rPr lang="fr-CH" sz="1800" dirty="0">
                <a:latin typeface="Arial" panose="020B0604020202020204" pitchFamily="34" charset="0"/>
                <a:cs typeface="Arial" panose="020B0604020202020204" pitchFamily="34" charset="0"/>
              </a:rPr>
              <a:t>Service de néphrologie, HFR Fribourg</a:t>
            </a:r>
          </a:p>
        </p:txBody>
      </p:sp>
      <p:pic>
        <p:nvPicPr>
          <p:cNvPr id="4" name="Image 3"/>
          <p:cNvPicPr>
            <a:picLocks noChangeAspect="1"/>
          </p:cNvPicPr>
          <p:nvPr/>
        </p:nvPicPr>
        <p:blipFill>
          <a:blip r:embed="rId2"/>
          <a:stretch>
            <a:fillRect/>
          </a:stretch>
        </p:blipFill>
        <p:spPr>
          <a:xfrm>
            <a:off x="420255" y="5257800"/>
            <a:ext cx="2613887" cy="1188823"/>
          </a:xfrm>
          <a:prstGeom prst="rect">
            <a:avLst/>
          </a:prstGeom>
        </p:spPr>
      </p:pic>
      <p:pic>
        <p:nvPicPr>
          <p:cNvPr id="5" name="Image 4"/>
          <p:cNvPicPr>
            <a:picLocks noChangeAspect="1"/>
          </p:cNvPicPr>
          <p:nvPr/>
        </p:nvPicPr>
        <p:blipFill>
          <a:blip r:embed="rId3"/>
          <a:stretch>
            <a:fillRect/>
          </a:stretch>
        </p:blipFill>
        <p:spPr>
          <a:xfrm>
            <a:off x="7167418" y="5268836"/>
            <a:ext cx="4648965" cy="1177787"/>
          </a:xfrm>
          <a:prstGeom prst="rect">
            <a:avLst/>
          </a:prstGeom>
        </p:spPr>
      </p:pic>
      <p:pic>
        <p:nvPicPr>
          <p:cNvPr id="6" name="Image 5"/>
          <p:cNvPicPr>
            <a:picLocks noChangeAspect="1"/>
          </p:cNvPicPr>
          <p:nvPr/>
        </p:nvPicPr>
        <p:blipFill>
          <a:blip r:embed="rId4"/>
          <a:stretch>
            <a:fillRect/>
          </a:stretch>
        </p:blipFill>
        <p:spPr>
          <a:xfrm>
            <a:off x="3626930" y="5243144"/>
            <a:ext cx="1211750" cy="1203479"/>
          </a:xfrm>
          <a:prstGeom prst="rect">
            <a:avLst/>
          </a:prstGeom>
        </p:spPr>
      </p:pic>
      <p:pic>
        <p:nvPicPr>
          <p:cNvPr id="7" name="Image 6"/>
          <p:cNvPicPr>
            <a:picLocks noChangeAspect="1"/>
          </p:cNvPicPr>
          <p:nvPr/>
        </p:nvPicPr>
        <p:blipFill>
          <a:blip r:embed="rId5"/>
          <a:stretch>
            <a:fillRect/>
          </a:stretch>
        </p:blipFill>
        <p:spPr>
          <a:xfrm>
            <a:off x="5230938" y="5257800"/>
            <a:ext cx="1760908" cy="1188823"/>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491" y="0"/>
            <a:ext cx="2872509" cy="2579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45832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CH" dirty="0">
                <a:latin typeface="Arial" panose="020B0604020202020204" pitchFamily="34" charset="0"/>
                <a:cs typeface="Arial" panose="020B0604020202020204" pitchFamily="34" charset="0"/>
              </a:rPr>
              <a:t>Patient de 42 ans en BSH hospitalisé en 2015 pour une </a:t>
            </a:r>
            <a:r>
              <a:rPr lang="fr-CH" dirty="0" err="1">
                <a:latin typeface="Arial" panose="020B0604020202020204" pitchFamily="34" charset="0"/>
                <a:cs typeface="Arial" panose="020B0604020202020204" pitchFamily="34" charset="0"/>
              </a:rPr>
              <a:t>choléstase</a:t>
            </a:r>
            <a:r>
              <a:rPr lang="fr-CH" dirty="0">
                <a:latin typeface="Arial" panose="020B0604020202020204" pitchFamily="34" charset="0"/>
                <a:cs typeface="Arial" panose="020B0604020202020204" pitchFamily="34" charset="0"/>
              </a:rPr>
              <a:t> sur probable micro-lithiase </a:t>
            </a:r>
            <a:r>
              <a:rPr lang="fr-CH" dirty="0" err="1">
                <a:latin typeface="Arial" panose="020B0604020202020204" pitchFamily="34" charset="0"/>
                <a:cs typeface="Arial" panose="020B0604020202020204" pitchFamily="34" charset="0"/>
              </a:rPr>
              <a:t>cholédochienne</a:t>
            </a:r>
            <a:r>
              <a:rPr lang="fr-CH" dirty="0">
                <a:latin typeface="Arial" panose="020B0604020202020204" pitchFamily="34" charset="0"/>
                <a:cs typeface="Arial" panose="020B0604020202020204" pitchFamily="34" charset="0"/>
              </a:rPr>
              <a:t> avec état fébrile et une légère augmentation de la créatinine sérique, sédiment urinaire inactif, pas de protéinurie</a:t>
            </a:r>
          </a:p>
          <a:p>
            <a:r>
              <a:rPr lang="fr-CH" dirty="0" err="1">
                <a:latin typeface="Arial" panose="020B0604020202020204" pitchFamily="34" charset="0"/>
                <a:cs typeface="Arial" panose="020B0604020202020204" pitchFamily="34" charset="0"/>
              </a:rPr>
              <a:t>FE</a:t>
            </a:r>
            <a:r>
              <a:rPr lang="fr-CH" baseline="-25000" dirty="0" err="1">
                <a:latin typeface="Arial" panose="020B0604020202020204" pitchFamily="34" charset="0"/>
                <a:cs typeface="Arial" panose="020B0604020202020204" pitchFamily="34" charset="0"/>
              </a:rPr>
              <a:t>Na</a:t>
            </a:r>
            <a:r>
              <a:rPr lang="fr-CH" dirty="0">
                <a:latin typeface="Arial" panose="020B0604020202020204" pitchFamily="34" charset="0"/>
                <a:cs typeface="Arial" panose="020B0604020202020204" pitchFamily="34" charset="0"/>
              </a:rPr>
              <a:t> = 0.79%</a:t>
            </a:r>
          </a:p>
          <a:p>
            <a:endParaRPr lang="fr-CH" dirty="0">
              <a:latin typeface="Arial" panose="020B0604020202020204" pitchFamily="34" charset="0"/>
              <a:cs typeface="Arial" panose="020B0604020202020204" pitchFamily="34" charset="0"/>
            </a:endParaRPr>
          </a:p>
          <a:p>
            <a:pPr>
              <a:buFont typeface="Wingdings" panose="05000000000000000000" pitchFamily="2" charset="2"/>
              <a:buChar char="à"/>
            </a:pPr>
            <a:r>
              <a:rPr lang="fr-CH" b="1" dirty="0">
                <a:latin typeface="Arial" panose="020B0604020202020204" pitchFamily="34" charset="0"/>
                <a:cs typeface="Arial" panose="020B0604020202020204" pitchFamily="34" charset="0"/>
                <a:sym typeface="Wingdings" panose="05000000000000000000" pitchFamily="2" charset="2"/>
              </a:rPr>
              <a:t>	Atteinte rénale aiguë pré-rénale sur déshydratation et 	dans le contexte du diagnostic principal</a:t>
            </a:r>
          </a:p>
          <a:p>
            <a:pPr>
              <a:buFont typeface="Wingdings" panose="05000000000000000000" pitchFamily="2" charset="2"/>
              <a:buChar char="à"/>
            </a:pPr>
            <a:r>
              <a:rPr lang="fr-CH" b="1" dirty="0">
                <a:latin typeface="Arial" panose="020B0604020202020204" pitchFamily="34" charset="0"/>
                <a:cs typeface="Arial" panose="020B0604020202020204" pitchFamily="34" charset="0"/>
              </a:rPr>
              <a:t>	Hydratation saline </a:t>
            </a:r>
            <a:r>
              <a:rPr lang="fr-CH" b="1" dirty="0" err="1">
                <a:latin typeface="Arial" panose="020B0604020202020204" pitchFamily="34" charset="0"/>
                <a:cs typeface="Arial" panose="020B0604020202020204" pitchFamily="34" charset="0"/>
              </a:rPr>
              <a:t>i.v</a:t>
            </a:r>
            <a:r>
              <a:rPr lang="fr-CH" b="1" dirty="0">
                <a:latin typeface="Arial" panose="020B0604020202020204" pitchFamily="34" charset="0"/>
                <a:cs typeface="Arial" panose="020B0604020202020204" pitchFamily="34" charset="0"/>
              </a:rPr>
              <a:t>. et contrôle</a:t>
            </a:r>
          </a:p>
        </p:txBody>
      </p:sp>
      <p:sp>
        <p:nvSpPr>
          <p:cNvPr id="4"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Vignette 2 – MRC ou ARA?</a:t>
            </a:r>
          </a:p>
        </p:txBody>
      </p:sp>
    </p:spTree>
    <p:extLst>
      <p:ext uri="{BB962C8B-B14F-4D97-AF65-F5344CB8AC3E}">
        <p14:creationId xmlns:p14="http://schemas.microsoft.com/office/powerpoint/2010/main" val="2045599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Vignette 2 – MRC ou ARA?</a:t>
            </a:r>
          </a:p>
        </p:txBody>
      </p:sp>
      <p:pic>
        <p:nvPicPr>
          <p:cNvPr id="5" name="Image 4"/>
          <p:cNvPicPr>
            <a:picLocks noChangeAspect="1"/>
          </p:cNvPicPr>
          <p:nvPr/>
        </p:nvPicPr>
        <p:blipFill>
          <a:blip r:embed="rId2"/>
          <a:stretch>
            <a:fillRect/>
          </a:stretch>
        </p:blipFill>
        <p:spPr>
          <a:xfrm>
            <a:off x="1858911" y="1959291"/>
            <a:ext cx="8474174" cy="4694327"/>
          </a:xfrm>
          <a:prstGeom prst="rect">
            <a:avLst/>
          </a:prstGeom>
        </p:spPr>
      </p:pic>
    </p:spTree>
    <p:extLst>
      <p:ext uri="{BB962C8B-B14F-4D97-AF65-F5344CB8AC3E}">
        <p14:creationId xmlns:p14="http://schemas.microsoft.com/office/powerpoint/2010/main" val="1505370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Quelle a été l’évolution de ce patient selon vous?</a:t>
            </a:r>
          </a:p>
        </p:txBody>
      </p:sp>
    </p:spTree>
    <p:extLst>
      <p:ext uri="{BB962C8B-B14F-4D97-AF65-F5344CB8AC3E}">
        <p14:creationId xmlns:p14="http://schemas.microsoft.com/office/powerpoint/2010/main" val="3138515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r>
              <a:rPr lang="fr-CH" dirty="0">
                <a:latin typeface="Arial" panose="020B0604020202020204" pitchFamily="34" charset="0"/>
                <a:cs typeface="Arial" panose="020B0604020202020204" pitchFamily="34" charset="0"/>
              </a:rPr>
              <a:t>Patient, actuellement de 53 ans, vu à ma consultation néphrologique ce lundi 05.05.2025 pour bilan d’une maladie rénale chronique d’origine indéterminée et hypertension artérielle traitée depuis une année</a:t>
            </a:r>
          </a:p>
          <a:p>
            <a:pPr marL="0" indent="0">
              <a:buNone/>
            </a:pPr>
            <a:endParaRPr lang="fr-CH" dirty="0">
              <a:latin typeface="Arial" panose="020B0604020202020204" pitchFamily="34" charset="0"/>
              <a:cs typeface="Arial" panose="020B0604020202020204" pitchFamily="34" charset="0"/>
            </a:endParaRPr>
          </a:p>
          <a:p>
            <a:r>
              <a:rPr lang="fr-CH" dirty="0" err="1">
                <a:latin typeface="Arial" panose="020B0604020202020204" pitchFamily="34" charset="0"/>
                <a:cs typeface="Arial" panose="020B0604020202020204" pitchFamily="34" charset="0"/>
              </a:rPr>
              <a:t>eGFR</a:t>
            </a:r>
            <a:r>
              <a:rPr lang="fr-CH" dirty="0">
                <a:latin typeface="Arial" panose="020B0604020202020204" pitchFamily="34" charset="0"/>
                <a:cs typeface="Arial" panose="020B0604020202020204" pitchFamily="34" charset="0"/>
              </a:rPr>
              <a:t> (CKD-EPI 2021) à 55 ml/min/1.73 m</a:t>
            </a:r>
            <a:r>
              <a:rPr lang="fr-CH" baseline="30000" dirty="0">
                <a:latin typeface="Arial" panose="020B0604020202020204" pitchFamily="34" charset="0"/>
                <a:cs typeface="Arial" panose="020B0604020202020204" pitchFamily="34" charset="0"/>
              </a:rPr>
              <a:t>2</a:t>
            </a:r>
          </a:p>
          <a:p>
            <a:pPr marL="0" indent="0">
              <a:buNone/>
            </a:pPr>
            <a:endParaRPr lang="fr-CH" dirty="0">
              <a:latin typeface="Arial" panose="020B0604020202020204" pitchFamily="34" charset="0"/>
              <a:cs typeface="Arial" panose="020B0604020202020204" pitchFamily="34" charset="0"/>
            </a:endParaRPr>
          </a:p>
          <a:p>
            <a:r>
              <a:rPr lang="fr-CH" dirty="0">
                <a:latin typeface="Arial" panose="020B0604020202020204" pitchFamily="34" charset="0"/>
                <a:cs typeface="Arial" panose="020B0604020202020204" pitchFamily="34" charset="0"/>
              </a:rPr>
              <a:t>Sédiment urinaire inactif, absence de toute protéinurie</a:t>
            </a:r>
          </a:p>
          <a:p>
            <a:pPr marL="0" indent="0">
              <a:buNone/>
            </a:pPr>
            <a:endParaRPr lang="fr-CH" dirty="0">
              <a:latin typeface="Arial" panose="020B0604020202020204" pitchFamily="34" charset="0"/>
              <a:cs typeface="Arial" panose="020B0604020202020204" pitchFamily="34" charset="0"/>
            </a:endParaRPr>
          </a:p>
          <a:p>
            <a:r>
              <a:rPr lang="fr-CH" dirty="0">
                <a:latin typeface="Arial" panose="020B0604020202020204" pitchFamily="34" charset="0"/>
                <a:cs typeface="Arial" panose="020B0604020202020204" pitchFamily="34" charset="0"/>
              </a:rPr>
              <a:t>TTT: </a:t>
            </a:r>
            <a:r>
              <a:rPr lang="fr-CH" dirty="0" err="1">
                <a:latin typeface="Arial" panose="020B0604020202020204" pitchFamily="34" charset="0"/>
                <a:cs typeface="Arial" panose="020B0604020202020204" pitchFamily="34" charset="0"/>
              </a:rPr>
              <a:t>Lisitril</a:t>
            </a:r>
            <a:r>
              <a:rPr lang="fr-CH" dirty="0">
                <a:latin typeface="Arial" panose="020B0604020202020204" pitchFamily="34" charset="0"/>
                <a:cs typeface="Arial" panose="020B0604020202020204" pitchFamily="34" charset="0"/>
              </a:rPr>
              <a:t> 10 mg/j</a:t>
            </a:r>
          </a:p>
        </p:txBody>
      </p:sp>
      <p:sp>
        <p:nvSpPr>
          <p:cNvPr id="4"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Quelle a été l’évolution de ce patient selon vous?</a:t>
            </a:r>
          </a:p>
        </p:txBody>
      </p:sp>
    </p:spTree>
    <p:extLst>
      <p:ext uri="{BB962C8B-B14F-4D97-AF65-F5344CB8AC3E}">
        <p14:creationId xmlns:p14="http://schemas.microsoft.com/office/powerpoint/2010/main" val="1126806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858913" y="1888632"/>
            <a:ext cx="8474174" cy="4724809"/>
          </a:xfrm>
          <a:prstGeom prst="rect">
            <a:avLst/>
          </a:prstGeom>
        </p:spPr>
      </p:pic>
      <p:sp>
        <p:nvSpPr>
          <p:cNvPr id="4"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Quelle a été l’évolution de ce patient selon vous?</a:t>
            </a:r>
          </a:p>
        </p:txBody>
      </p:sp>
      <p:cxnSp>
        <p:nvCxnSpPr>
          <p:cNvPr id="6" name="Connecteur droit avec flèche 5"/>
          <p:cNvCxnSpPr/>
          <p:nvPr/>
        </p:nvCxnSpPr>
        <p:spPr>
          <a:xfrm>
            <a:off x="3149600" y="2650836"/>
            <a:ext cx="0" cy="609600"/>
          </a:xfrm>
          <a:prstGeom prst="straightConnector1">
            <a:avLst/>
          </a:prstGeom>
          <a:ln w="76200">
            <a:solidFill>
              <a:srgbClr val="FFC000"/>
            </a:solidFill>
            <a:tailEnd type="triangle"/>
          </a:ln>
        </p:spPr>
        <p:style>
          <a:lnRef idx="3">
            <a:schemeClr val="accent2"/>
          </a:lnRef>
          <a:fillRef idx="0">
            <a:schemeClr val="accent2"/>
          </a:fillRef>
          <a:effectRef idx="2">
            <a:schemeClr val="accent2"/>
          </a:effectRef>
          <a:fontRef idx="minor">
            <a:schemeClr val="tx1"/>
          </a:fontRef>
        </p:style>
      </p:cxnSp>
      <p:cxnSp>
        <p:nvCxnSpPr>
          <p:cNvPr id="8" name="Connecteur droit avec flèche 7"/>
          <p:cNvCxnSpPr/>
          <p:nvPr/>
        </p:nvCxnSpPr>
        <p:spPr>
          <a:xfrm flipH="1" flipV="1">
            <a:off x="7661564" y="2766291"/>
            <a:ext cx="4618" cy="558800"/>
          </a:xfrm>
          <a:prstGeom prst="straightConnector1">
            <a:avLst/>
          </a:prstGeom>
          <a:ln w="76200">
            <a:solidFill>
              <a:srgbClr val="FFC000"/>
            </a:solidFill>
            <a:tailEnd type="triangle"/>
          </a:ln>
        </p:spPr>
        <p:style>
          <a:lnRef idx="3">
            <a:schemeClr val="accent2"/>
          </a:lnRef>
          <a:fillRef idx="0">
            <a:schemeClr val="accent2"/>
          </a:fillRef>
          <a:effectRef idx="2">
            <a:schemeClr val="accent2"/>
          </a:effectRef>
          <a:fontRef idx="minor">
            <a:schemeClr val="tx1"/>
          </a:fontRef>
        </p:style>
      </p:cxnSp>
      <p:sp>
        <p:nvSpPr>
          <p:cNvPr id="2" name="Rectangle 1"/>
          <p:cNvSpPr/>
          <p:nvPr/>
        </p:nvSpPr>
        <p:spPr>
          <a:xfrm>
            <a:off x="4306360" y="2766291"/>
            <a:ext cx="267855" cy="1935018"/>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ZoneTexte 4"/>
          <p:cNvSpPr txBox="1"/>
          <p:nvPr/>
        </p:nvSpPr>
        <p:spPr>
          <a:xfrm>
            <a:off x="4244111" y="2396959"/>
            <a:ext cx="392351" cy="369332"/>
          </a:xfrm>
          <a:prstGeom prst="rect">
            <a:avLst/>
          </a:prstGeom>
          <a:noFill/>
        </p:spPr>
        <p:txBody>
          <a:bodyPr wrap="square" rtlCol="0">
            <a:spAutoFit/>
          </a:bodyPr>
          <a:lstStyle/>
          <a:p>
            <a:pPr algn="ctr"/>
            <a:r>
              <a:rPr lang="fr-CH" b="1" dirty="0">
                <a:solidFill>
                  <a:srgbClr val="0070C0"/>
                </a:solidFill>
                <a:latin typeface="Arial" panose="020B0604020202020204" pitchFamily="34" charset="0"/>
                <a:cs typeface="Arial" panose="020B0604020202020204" pitchFamily="34" charset="0"/>
              </a:rPr>
              <a:t>H</a:t>
            </a:r>
          </a:p>
        </p:txBody>
      </p:sp>
    </p:spTree>
    <p:extLst>
      <p:ext uri="{BB962C8B-B14F-4D97-AF65-F5344CB8AC3E}">
        <p14:creationId xmlns:p14="http://schemas.microsoft.com/office/powerpoint/2010/main" val="1324768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Quelle leçon peut-on tirer de cas?</a:t>
            </a:r>
          </a:p>
        </p:txBody>
      </p:sp>
      <p:sp>
        <p:nvSpPr>
          <p:cNvPr id="2" name="ZoneTexte 1"/>
          <p:cNvSpPr txBox="1"/>
          <p:nvPr/>
        </p:nvSpPr>
        <p:spPr>
          <a:xfrm>
            <a:off x="1288471" y="2312296"/>
            <a:ext cx="9615054" cy="3170099"/>
          </a:xfrm>
          <a:prstGeom prst="rect">
            <a:avLst/>
          </a:prstGeom>
          <a:noFill/>
        </p:spPr>
        <p:txBody>
          <a:bodyPr wrap="square" rtlCol="0">
            <a:spAutoFit/>
          </a:bodyPr>
          <a:lstStyle/>
          <a:p>
            <a:pPr algn="ctr"/>
            <a:r>
              <a:rPr lang="en-US" sz="8000" dirty="0">
                <a:latin typeface="Arial" panose="020B0604020202020204" pitchFamily="34" charset="0"/>
                <a:cs typeface="Arial" panose="020B0604020202020204" pitchFamily="34" charset="0"/>
              </a:rPr>
              <a:t>Time is nephron!</a:t>
            </a:r>
          </a:p>
          <a:p>
            <a:pPr algn="ctr"/>
            <a:r>
              <a:rPr lang="en-US" sz="6000" dirty="0">
                <a:latin typeface="Arial" panose="020B0604020202020204" pitchFamily="34" charset="0"/>
                <a:cs typeface="Arial" panose="020B0604020202020204" pitchFamily="34" charset="0"/>
              </a:rPr>
              <a:t>Look always backwards and forwards!</a:t>
            </a:r>
          </a:p>
        </p:txBody>
      </p:sp>
    </p:spTree>
    <p:extLst>
      <p:ext uri="{BB962C8B-B14F-4D97-AF65-F5344CB8AC3E}">
        <p14:creationId xmlns:p14="http://schemas.microsoft.com/office/powerpoint/2010/main" val="1741427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Définition de la MRC</a:t>
            </a:r>
          </a:p>
        </p:txBody>
      </p:sp>
    </p:spTree>
    <p:extLst>
      <p:ext uri="{BB962C8B-B14F-4D97-AF65-F5344CB8AC3E}">
        <p14:creationId xmlns:p14="http://schemas.microsoft.com/office/powerpoint/2010/main" val="3601752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CH" dirty="0">
                <a:latin typeface="Arial" panose="020B0604020202020204" pitchFamily="34" charset="0"/>
                <a:cs typeface="Arial" panose="020B0604020202020204" pitchFamily="34" charset="0"/>
              </a:rPr>
              <a:t>Présence d’une baisse constante du GFR* ≤ 60 ml/min/1.73m</a:t>
            </a:r>
            <a:r>
              <a:rPr lang="fr-CH" baseline="30000" dirty="0">
                <a:latin typeface="Arial" panose="020B0604020202020204" pitchFamily="34" charset="0"/>
                <a:cs typeface="Arial" panose="020B0604020202020204" pitchFamily="34" charset="0"/>
              </a:rPr>
              <a:t>2</a:t>
            </a:r>
            <a:r>
              <a:rPr lang="fr-CH" dirty="0">
                <a:latin typeface="Arial" panose="020B0604020202020204" pitchFamily="34" charset="0"/>
                <a:cs typeface="Arial" panose="020B0604020202020204" pitchFamily="34" charset="0"/>
              </a:rPr>
              <a:t> et/ou</a:t>
            </a:r>
          </a:p>
          <a:p>
            <a:r>
              <a:rPr lang="fr-CH" dirty="0">
                <a:latin typeface="Arial" panose="020B0604020202020204" pitchFamily="34" charset="0"/>
                <a:cs typeface="Arial" panose="020B0604020202020204" pitchFamily="34" charset="0"/>
              </a:rPr>
              <a:t>Dommages structurels au niveau des reins</a:t>
            </a:r>
          </a:p>
          <a:p>
            <a:pPr lvl="1"/>
            <a:r>
              <a:rPr lang="fr-CH" dirty="0">
                <a:latin typeface="Arial" panose="020B0604020202020204" pitchFamily="34" charset="0"/>
                <a:cs typeface="Arial" panose="020B0604020202020204" pitchFamily="34" charset="0"/>
              </a:rPr>
              <a:t>Albuminurie (UACR)</a:t>
            </a:r>
          </a:p>
          <a:p>
            <a:pPr lvl="1"/>
            <a:r>
              <a:rPr lang="fr-CH" dirty="0">
                <a:latin typeface="Arial" panose="020B0604020202020204" pitchFamily="34" charset="0"/>
                <a:cs typeface="Arial" panose="020B0604020202020204" pitchFamily="34" charset="0"/>
              </a:rPr>
              <a:t>Altérations morphologiques (imagerie)</a:t>
            </a:r>
          </a:p>
          <a:p>
            <a:r>
              <a:rPr lang="fr-CH" dirty="0">
                <a:latin typeface="Arial" panose="020B0604020202020204" pitchFamily="34" charset="0"/>
                <a:cs typeface="Arial" panose="020B0604020202020204" pitchFamily="34" charset="0"/>
              </a:rPr>
              <a:t>Durée &gt; 3 mois et indépendamment de la cause</a:t>
            </a:r>
          </a:p>
          <a:p>
            <a:pPr marL="0" indent="0">
              <a:buNone/>
            </a:pPr>
            <a:endParaRPr lang="fr-CH" dirty="0">
              <a:latin typeface="Arial" panose="020B0604020202020204" pitchFamily="34" charset="0"/>
              <a:cs typeface="Arial" panose="020B0604020202020204" pitchFamily="34" charset="0"/>
            </a:endParaRPr>
          </a:p>
          <a:p>
            <a:pPr marL="0" indent="0">
              <a:buNone/>
            </a:pPr>
            <a:r>
              <a:rPr lang="fr-CH" dirty="0">
                <a:latin typeface="Arial" panose="020B0604020202020204" pitchFamily="34" charset="0"/>
                <a:cs typeface="Arial" panose="020B0604020202020204" pitchFamily="34" charset="0"/>
              </a:rPr>
              <a:t>*estimation selon CKD-EPI 2021 (créa ou </a:t>
            </a:r>
            <a:r>
              <a:rPr lang="fr-CH" dirty="0" err="1">
                <a:latin typeface="Arial" panose="020B0604020202020204" pitchFamily="34" charset="0"/>
                <a:cs typeface="Arial" panose="020B0604020202020204" pitchFamily="34" charset="0"/>
              </a:rPr>
              <a:t>créa+cystatine</a:t>
            </a:r>
            <a:r>
              <a:rPr lang="fr-CH" dirty="0">
                <a:latin typeface="Arial" panose="020B0604020202020204" pitchFamily="34" charset="0"/>
                <a:cs typeface="Arial" panose="020B0604020202020204" pitchFamily="34" charset="0"/>
              </a:rPr>
              <a:t> C)</a:t>
            </a:r>
          </a:p>
        </p:txBody>
      </p:sp>
      <p:sp>
        <p:nvSpPr>
          <p:cNvPr id="4"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Définition de la MRC</a:t>
            </a:r>
          </a:p>
        </p:txBody>
      </p:sp>
    </p:spTree>
    <p:extLst>
      <p:ext uri="{BB962C8B-B14F-4D97-AF65-F5344CB8AC3E}">
        <p14:creationId xmlns:p14="http://schemas.microsoft.com/office/powerpoint/2010/main" val="716493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Classification KDIGO 2012 de la MRC</a:t>
            </a:r>
          </a:p>
        </p:txBody>
      </p:sp>
      <p:sp>
        <p:nvSpPr>
          <p:cNvPr id="5" name="ZoneTexte 4"/>
          <p:cNvSpPr txBox="1"/>
          <p:nvPr/>
        </p:nvSpPr>
        <p:spPr>
          <a:xfrm>
            <a:off x="8452354" y="3584102"/>
            <a:ext cx="3482502" cy="2308324"/>
          </a:xfrm>
          <a:prstGeom prst="rect">
            <a:avLst/>
          </a:prstGeom>
          <a:noFill/>
        </p:spPr>
        <p:txBody>
          <a:bodyPr wrap="square" rtlCol="0">
            <a:spAutoFit/>
          </a:bodyPr>
          <a:lstStyle/>
          <a:p>
            <a:r>
              <a:rPr lang="fr-CH" dirty="0">
                <a:latin typeface="Arial" panose="020B0604020202020204" pitchFamily="34" charset="0"/>
                <a:cs typeface="Arial" panose="020B0604020202020204" pitchFamily="34" charset="0"/>
              </a:rPr>
              <a:t>Corrélation claire entre la couleur des cases et:</a:t>
            </a:r>
          </a:p>
          <a:p>
            <a:pPr marL="285750" indent="-285750">
              <a:buFont typeface="Arial" panose="020B0604020202020204" pitchFamily="34" charset="0"/>
              <a:buChar char="•"/>
            </a:pPr>
            <a:r>
              <a:rPr lang="fr-CH" dirty="0">
                <a:latin typeface="Arial" panose="020B0604020202020204" pitchFamily="34" charset="0"/>
                <a:cs typeface="Arial" panose="020B0604020202020204" pitchFamily="34" charset="0"/>
              </a:rPr>
              <a:t>Pronostic rénal</a:t>
            </a:r>
          </a:p>
          <a:p>
            <a:pPr marL="285750" indent="-285750">
              <a:buFont typeface="Arial" panose="020B0604020202020204" pitchFamily="34" charset="0"/>
              <a:buChar char="•"/>
            </a:pPr>
            <a:r>
              <a:rPr lang="fr-CH" dirty="0">
                <a:latin typeface="Arial" panose="020B0604020202020204" pitchFamily="34" charset="0"/>
                <a:cs typeface="Arial" panose="020B0604020202020204" pitchFamily="34" charset="0"/>
              </a:rPr>
              <a:t>Mortalité globale</a:t>
            </a:r>
          </a:p>
          <a:p>
            <a:pPr marL="285750" indent="-285750">
              <a:buFont typeface="Arial" panose="020B0604020202020204" pitchFamily="34" charset="0"/>
              <a:buChar char="•"/>
            </a:pPr>
            <a:r>
              <a:rPr lang="fr-CH" dirty="0" err="1">
                <a:latin typeface="Arial" panose="020B0604020202020204" pitchFamily="34" charset="0"/>
                <a:cs typeface="Arial" panose="020B0604020202020204" pitchFamily="34" charset="0"/>
              </a:rPr>
              <a:t>Morbi</a:t>
            </a:r>
            <a:r>
              <a:rPr lang="fr-CH" dirty="0">
                <a:latin typeface="Arial" panose="020B0604020202020204" pitchFamily="34" charset="0"/>
                <a:cs typeface="Arial" panose="020B0604020202020204" pitchFamily="34" charset="0"/>
              </a:rPr>
              <a:t>/mortalité CV</a:t>
            </a:r>
          </a:p>
          <a:p>
            <a:pPr marL="285750" indent="-285750">
              <a:buFont typeface="Arial" panose="020B0604020202020204" pitchFamily="34" charset="0"/>
              <a:buChar char="•"/>
            </a:pPr>
            <a:r>
              <a:rPr lang="fr-CH" dirty="0">
                <a:latin typeface="Arial" panose="020B0604020202020204" pitchFamily="34" charset="0"/>
                <a:cs typeface="Arial" panose="020B0604020202020204" pitchFamily="34" charset="0"/>
              </a:rPr>
              <a:t>Prévalence des complications métabolique de la MRC</a:t>
            </a:r>
          </a:p>
        </p:txBody>
      </p:sp>
      <p:pic>
        <p:nvPicPr>
          <p:cNvPr id="6" name="Picture 5">
            <a:extLst>
              <a:ext uri="{FF2B5EF4-FFF2-40B4-BE49-F238E27FC236}">
                <a16:creationId xmlns:a16="http://schemas.microsoft.com/office/drawing/2014/main" id="{CF4A187B-79D3-4A83-AC6F-58C49EC56888}"/>
              </a:ext>
            </a:extLst>
          </p:cNvPr>
          <p:cNvPicPr>
            <a:picLocks noChangeAspect="1"/>
          </p:cNvPicPr>
          <p:nvPr/>
        </p:nvPicPr>
        <p:blipFill>
          <a:blip r:embed="rId2"/>
          <a:stretch>
            <a:fillRect/>
          </a:stretch>
        </p:blipFill>
        <p:spPr>
          <a:xfrm>
            <a:off x="720211" y="1739670"/>
            <a:ext cx="7509525" cy="4348691"/>
          </a:xfrm>
          <a:prstGeom prst="rect">
            <a:avLst/>
          </a:prstGeom>
        </p:spPr>
      </p:pic>
      <p:cxnSp>
        <p:nvCxnSpPr>
          <p:cNvPr id="4" name="Connecteur droit 3"/>
          <p:cNvCxnSpPr/>
          <p:nvPr/>
        </p:nvCxnSpPr>
        <p:spPr>
          <a:xfrm flipV="1">
            <a:off x="4110182" y="5209309"/>
            <a:ext cx="1376218" cy="9236"/>
          </a:xfrm>
          <a:prstGeom prst="line">
            <a:avLst/>
          </a:prstGeom>
          <a:ln w="76200">
            <a:solidFill>
              <a:schemeClr val="tx1"/>
            </a:solidFill>
          </a:ln>
        </p:spPr>
        <p:style>
          <a:lnRef idx="3">
            <a:schemeClr val="dk1"/>
          </a:lnRef>
          <a:fillRef idx="0">
            <a:schemeClr val="dk1"/>
          </a:fillRef>
          <a:effectRef idx="2">
            <a:schemeClr val="dk1"/>
          </a:effectRef>
          <a:fontRef idx="minor">
            <a:schemeClr val="tx1"/>
          </a:fontRef>
        </p:style>
      </p:cxnSp>
      <p:cxnSp>
        <p:nvCxnSpPr>
          <p:cNvPr id="9" name="Connecteur droit 8"/>
          <p:cNvCxnSpPr/>
          <p:nvPr/>
        </p:nvCxnSpPr>
        <p:spPr>
          <a:xfrm flipV="1">
            <a:off x="5450406" y="5195726"/>
            <a:ext cx="1376218" cy="9236"/>
          </a:xfrm>
          <a:prstGeom prst="line">
            <a:avLst/>
          </a:prstGeom>
          <a:ln w="76200">
            <a:solidFill>
              <a:schemeClr val="tx1"/>
            </a:solidFill>
          </a:ln>
        </p:spPr>
        <p:style>
          <a:lnRef idx="3">
            <a:schemeClr val="dk1"/>
          </a:lnRef>
          <a:fillRef idx="0">
            <a:schemeClr val="dk1"/>
          </a:fillRef>
          <a:effectRef idx="2">
            <a:schemeClr val="dk1"/>
          </a:effectRef>
          <a:fontRef idx="minor">
            <a:schemeClr val="tx1"/>
          </a:fontRef>
        </p:style>
      </p:cxnSp>
      <p:cxnSp>
        <p:nvCxnSpPr>
          <p:cNvPr id="10" name="Connecteur droit 9"/>
          <p:cNvCxnSpPr/>
          <p:nvPr/>
        </p:nvCxnSpPr>
        <p:spPr>
          <a:xfrm flipV="1">
            <a:off x="6784109" y="3745345"/>
            <a:ext cx="1376218" cy="9236"/>
          </a:xfrm>
          <a:prstGeom prst="line">
            <a:avLst/>
          </a:prstGeom>
          <a:ln w="76200">
            <a:solidFill>
              <a:schemeClr val="tx1"/>
            </a:solidFill>
          </a:ln>
        </p:spPr>
        <p:style>
          <a:lnRef idx="3">
            <a:schemeClr val="dk1"/>
          </a:lnRef>
          <a:fillRef idx="0">
            <a:schemeClr val="dk1"/>
          </a:fillRef>
          <a:effectRef idx="2">
            <a:schemeClr val="dk1"/>
          </a:effectRef>
          <a:fontRef idx="minor">
            <a:schemeClr val="tx1"/>
          </a:fontRef>
        </p:style>
      </p:cxnSp>
      <p:cxnSp>
        <p:nvCxnSpPr>
          <p:cNvPr id="12" name="Connecteur droit 11"/>
          <p:cNvCxnSpPr/>
          <p:nvPr/>
        </p:nvCxnSpPr>
        <p:spPr>
          <a:xfrm>
            <a:off x="6811819" y="3745345"/>
            <a:ext cx="14805" cy="1473200"/>
          </a:xfrm>
          <a:prstGeom prst="line">
            <a:avLst/>
          </a:prstGeom>
          <a:ln w="76200">
            <a:solidFill>
              <a:schemeClr val="tx1"/>
            </a:solidFill>
          </a:ln>
        </p:spPr>
        <p:style>
          <a:lnRef idx="3">
            <a:schemeClr val="dk1"/>
          </a:lnRef>
          <a:fillRef idx="0">
            <a:schemeClr val="dk1"/>
          </a:fillRef>
          <a:effectRef idx="2">
            <a:schemeClr val="dk1"/>
          </a:effectRef>
          <a:fontRef idx="minor">
            <a:schemeClr val="tx1"/>
          </a:fontRef>
        </p:style>
      </p:cxnSp>
      <p:cxnSp>
        <p:nvCxnSpPr>
          <p:cNvPr id="15" name="Connecteur droit 14"/>
          <p:cNvCxnSpPr/>
          <p:nvPr/>
        </p:nvCxnSpPr>
        <p:spPr>
          <a:xfrm flipH="1">
            <a:off x="5478116" y="3748908"/>
            <a:ext cx="882" cy="750191"/>
          </a:xfrm>
          <a:prstGeom prst="line">
            <a:avLst/>
          </a:prstGeom>
          <a:ln w="76200">
            <a:solidFill>
              <a:srgbClr val="00B0F0"/>
            </a:solidFill>
          </a:ln>
        </p:spPr>
        <p:style>
          <a:lnRef idx="3">
            <a:schemeClr val="dk1"/>
          </a:lnRef>
          <a:fillRef idx="0">
            <a:schemeClr val="dk1"/>
          </a:fillRef>
          <a:effectRef idx="2">
            <a:schemeClr val="dk1"/>
          </a:effectRef>
          <a:fontRef idx="minor">
            <a:schemeClr val="tx1"/>
          </a:fontRef>
        </p:style>
      </p:cxnSp>
      <p:cxnSp>
        <p:nvCxnSpPr>
          <p:cNvPr id="18" name="Connecteur droit 17"/>
          <p:cNvCxnSpPr/>
          <p:nvPr/>
        </p:nvCxnSpPr>
        <p:spPr>
          <a:xfrm flipV="1">
            <a:off x="4101898" y="4489863"/>
            <a:ext cx="1376218" cy="9236"/>
          </a:xfrm>
          <a:prstGeom prst="line">
            <a:avLst/>
          </a:prstGeom>
          <a:ln w="76200">
            <a:solidFill>
              <a:srgbClr val="00B0F0"/>
            </a:solidFill>
          </a:ln>
        </p:spPr>
        <p:style>
          <a:lnRef idx="3">
            <a:schemeClr val="dk1"/>
          </a:lnRef>
          <a:fillRef idx="0">
            <a:schemeClr val="dk1"/>
          </a:fillRef>
          <a:effectRef idx="2">
            <a:schemeClr val="dk1"/>
          </a:effectRef>
          <a:fontRef idx="minor">
            <a:schemeClr val="tx1"/>
          </a:fontRef>
        </p:style>
      </p:cxnSp>
      <p:cxnSp>
        <p:nvCxnSpPr>
          <p:cNvPr id="20" name="Connecteur droit 19"/>
          <p:cNvCxnSpPr/>
          <p:nvPr/>
        </p:nvCxnSpPr>
        <p:spPr>
          <a:xfrm flipV="1">
            <a:off x="5450406" y="3748908"/>
            <a:ext cx="1376218" cy="9236"/>
          </a:xfrm>
          <a:prstGeom prst="line">
            <a:avLst/>
          </a:prstGeom>
          <a:ln w="76200">
            <a:solidFill>
              <a:srgbClr val="00B0F0"/>
            </a:solidFill>
          </a:ln>
        </p:spPr>
        <p:style>
          <a:lnRef idx="3">
            <a:schemeClr val="dk1"/>
          </a:lnRef>
          <a:fillRef idx="0">
            <a:schemeClr val="dk1"/>
          </a:fillRef>
          <a:effectRef idx="2">
            <a:schemeClr val="dk1"/>
          </a:effectRef>
          <a:fontRef idx="minor">
            <a:schemeClr val="tx1"/>
          </a:fontRef>
        </p:style>
      </p:cxnSp>
      <p:pic>
        <p:nvPicPr>
          <p:cNvPr id="21" name="Image 20"/>
          <p:cNvPicPr>
            <a:picLocks noChangeAspect="1"/>
          </p:cNvPicPr>
          <p:nvPr/>
        </p:nvPicPr>
        <p:blipFill>
          <a:blip r:embed="rId3"/>
          <a:stretch>
            <a:fillRect/>
          </a:stretch>
        </p:blipFill>
        <p:spPr>
          <a:xfrm>
            <a:off x="6587030" y="5111184"/>
            <a:ext cx="449578" cy="315480"/>
          </a:xfrm>
          <a:prstGeom prst="rect">
            <a:avLst/>
          </a:prstGeom>
        </p:spPr>
      </p:pic>
      <p:pic>
        <p:nvPicPr>
          <p:cNvPr id="22" name="Image 21"/>
          <p:cNvPicPr>
            <a:picLocks noChangeAspect="1"/>
          </p:cNvPicPr>
          <p:nvPr/>
        </p:nvPicPr>
        <p:blipFill rotWithShape="1">
          <a:blip r:embed="rId4"/>
          <a:srcRect l="2756" t="3377" r="1643" b="-1"/>
          <a:stretch/>
        </p:blipFill>
        <p:spPr>
          <a:xfrm>
            <a:off x="5290456" y="3599979"/>
            <a:ext cx="391887" cy="443854"/>
          </a:xfrm>
          <a:prstGeom prst="rect">
            <a:avLst/>
          </a:prstGeom>
        </p:spPr>
      </p:pic>
    </p:spTree>
    <p:extLst>
      <p:ext uri="{BB962C8B-B14F-4D97-AF65-F5344CB8AC3E}">
        <p14:creationId xmlns:p14="http://schemas.microsoft.com/office/powerpoint/2010/main" val="1617071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308" y="2103111"/>
            <a:ext cx="6345848" cy="4583942"/>
          </a:xfrm>
          <a:prstGeom prst="rect">
            <a:avLst/>
          </a:prstGeom>
        </p:spPr>
      </p:pic>
      <p:sp>
        <p:nvSpPr>
          <p:cNvPr id="5"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Nature progressive de la MRC I</a:t>
            </a:r>
          </a:p>
        </p:txBody>
      </p:sp>
      <p:sp>
        <p:nvSpPr>
          <p:cNvPr id="6" name="Rectangle 5"/>
          <p:cNvSpPr/>
          <p:nvPr/>
        </p:nvSpPr>
        <p:spPr>
          <a:xfrm>
            <a:off x="5428034" y="1629309"/>
            <a:ext cx="1984442" cy="35094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600" dirty="0" err="1">
                <a:latin typeface="Arial" panose="020B0604020202020204" pitchFamily="34" charset="0"/>
                <a:cs typeface="Arial" panose="020B0604020202020204" pitchFamily="34" charset="0"/>
              </a:rPr>
              <a:t>Hyperfiltration</a:t>
            </a:r>
            <a:endParaRPr lang="fr-CH" sz="1600" dirty="0">
              <a:latin typeface="Arial" panose="020B0604020202020204" pitchFamily="34" charset="0"/>
              <a:cs typeface="Arial" panose="020B0604020202020204" pitchFamily="34" charset="0"/>
            </a:endParaRPr>
          </a:p>
        </p:txBody>
      </p:sp>
      <p:sp>
        <p:nvSpPr>
          <p:cNvPr id="7" name="Rectangle 6"/>
          <p:cNvSpPr/>
          <p:nvPr/>
        </p:nvSpPr>
        <p:spPr>
          <a:xfrm>
            <a:off x="6008451" y="1980249"/>
            <a:ext cx="1404025" cy="35094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H" sz="1600" dirty="0">
                <a:latin typeface="Arial" panose="020B0604020202020204" pitchFamily="34" charset="0"/>
                <a:cs typeface="Arial" panose="020B0604020202020204" pitchFamily="34" charset="0"/>
              </a:rPr>
              <a:t>Albuminurie</a:t>
            </a:r>
          </a:p>
        </p:txBody>
      </p:sp>
    </p:spTree>
    <p:extLst>
      <p:ext uri="{BB962C8B-B14F-4D97-AF65-F5344CB8AC3E}">
        <p14:creationId xmlns:p14="http://schemas.microsoft.com/office/powerpoint/2010/main" val="772613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endParaRPr lang="fr-CH" dirty="0">
              <a:latin typeface="Arial" panose="020B0604020202020204" pitchFamily="34" charset="0"/>
              <a:cs typeface="Arial" panose="020B0604020202020204" pitchFamily="34" charset="0"/>
            </a:endParaRPr>
          </a:p>
          <a:p>
            <a:r>
              <a:rPr lang="fr-CH" b="1" dirty="0">
                <a:latin typeface="Arial" panose="020B0604020202020204" pitchFamily="34" charset="0"/>
                <a:cs typeface="Arial" panose="020B0604020202020204" pitchFamily="34" charset="0"/>
              </a:rPr>
              <a:t>Liberté totale quant au contenu de la présentation</a:t>
            </a:r>
          </a:p>
          <a:p>
            <a:r>
              <a:rPr lang="fr-CH" dirty="0">
                <a:latin typeface="Arial" panose="020B0604020202020204" pitchFamily="34" charset="0"/>
                <a:cs typeface="Arial" panose="020B0604020202020204" pitchFamily="34" charset="0"/>
              </a:rPr>
              <a:t>Matériel scientifique et commercial mis à disposition par </a:t>
            </a:r>
            <a:r>
              <a:rPr lang="fr-CH" dirty="0" err="1">
                <a:latin typeface="Arial" panose="020B0604020202020204" pitchFamily="34" charset="0"/>
                <a:cs typeface="Arial" panose="020B0604020202020204" pitchFamily="34" charset="0"/>
              </a:rPr>
              <a:t>AstraZeneca</a:t>
            </a:r>
            <a:endParaRPr lang="fr-CH" dirty="0">
              <a:latin typeface="Arial" panose="020B0604020202020204" pitchFamily="34" charset="0"/>
              <a:cs typeface="Arial" panose="020B0604020202020204" pitchFamily="34" charset="0"/>
            </a:endParaRPr>
          </a:p>
          <a:p>
            <a:r>
              <a:rPr lang="fr-CH" dirty="0">
                <a:latin typeface="Arial" panose="020B0604020202020204" pitchFamily="34" charset="0"/>
                <a:cs typeface="Arial" panose="020B0604020202020204" pitchFamily="34" charset="0"/>
              </a:rPr>
              <a:t>Diverses prestations pour </a:t>
            </a:r>
            <a:r>
              <a:rPr lang="fr-CH" dirty="0" err="1">
                <a:latin typeface="Arial" panose="020B0604020202020204" pitchFamily="34" charset="0"/>
                <a:cs typeface="Arial" panose="020B0604020202020204" pitchFamily="34" charset="0"/>
              </a:rPr>
              <a:t>Vifor</a:t>
            </a:r>
            <a:r>
              <a:rPr lang="fr-CH" dirty="0">
                <a:latin typeface="Arial" panose="020B0604020202020204" pitchFamily="34" charset="0"/>
                <a:cs typeface="Arial" panose="020B0604020202020204" pitchFamily="34" charset="0"/>
              </a:rPr>
              <a:t>, </a:t>
            </a:r>
            <a:r>
              <a:rPr lang="fr-CH" dirty="0" err="1">
                <a:latin typeface="Arial" panose="020B0604020202020204" pitchFamily="34" charset="0"/>
                <a:cs typeface="Arial" panose="020B0604020202020204" pitchFamily="34" charset="0"/>
              </a:rPr>
              <a:t>Fresenius</a:t>
            </a:r>
            <a:r>
              <a:rPr lang="fr-CH" dirty="0">
                <a:latin typeface="Arial" panose="020B0604020202020204" pitchFamily="34" charset="0"/>
                <a:cs typeface="Arial" panose="020B0604020202020204" pitchFamily="34" charset="0"/>
              </a:rPr>
              <a:t>, </a:t>
            </a:r>
            <a:r>
              <a:rPr lang="fr-CH" dirty="0" err="1">
                <a:latin typeface="Arial" panose="020B0604020202020204" pitchFamily="34" charset="0"/>
                <a:cs typeface="Arial" panose="020B0604020202020204" pitchFamily="34" charset="0"/>
              </a:rPr>
              <a:t>Astellas</a:t>
            </a:r>
            <a:r>
              <a:rPr lang="fr-CH" dirty="0">
                <a:latin typeface="Arial" panose="020B0604020202020204" pitchFamily="34" charset="0"/>
                <a:cs typeface="Arial" panose="020B0604020202020204" pitchFamily="34" charset="0"/>
              </a:rPr>
              <a:t>, Bayer, Amgen, </a:t>
            </a:r>
            <a:r>
              <a:rPr lang="fr-CH" dirty="0" err="1">
                <a:latin typeface="Arial" panose="020B0604020202020204" pitchFamily="34" charset="0"/>
                <a:cs typeface="Arial" panose="020B0604020202020204" pitchFamily="34" charset="0"/>
              </a:rPr>
              <a:t>AstraZeneca</a:t>
            </a:r>
            <a:endParaRPr lang="fr-CH" dirty="0">
              <a:latin typeface="Arial" panose="020B0604020202020204" pitchFamily="34" charset="0"/>
              <a:cs typeface="Arial" panose="020B0604020202020204" pitchFamily="34" charset="0"/>
            </a:endParaRPr>
          </a:p>
          <a:p>
            <a:r>
              <a:rPr lang="fr-CH" dirty="0">
                <a:latin typeface="Arial" panose="020B0604020202020204" pitchFamily="34" charset="0"/>
                <a:cs typeface="Arial" panose="020B0604020202020204" pitchFamily="34" charset="0"/>
              </a:rPr>
              <a:t>PI sur le site de Fribourg de l’étude phase IV (FINE-REAL, Bayer)</a:t>
            </a:r>
          </a:p>
          <a:p>
            <a:r>
              <a:rPr lang="fr-CH" b="1" dirty="0">
                <a:latin typeface="Arial" panose="020B0604020202020204" pitchFamily="34" charset="0"/>
                <a:cs typeface="Arial" panose="020B0604020202020204" pitchFamily="34" charset="0"/>
              </a:rPr>
              <a:t>Présidence de la Commission des médicaments HFR (</a:t>
            </a:r>
            <a:r>
              <a:rPr lang="fr-CH" b="1" dirty="0" err="1">
                <a:latin typeface="Arial" panose="020B0604020202020204" pitchFamily="34" charset="0"/>
                <a:cs typeface="Arial" panose="020B0604020202020204" pitchFamily="34" charset="0"/>
              </a:rPr>
              <a:t>ComMed</a:t>
            </a:r>
            <a:r>
              <a:rPr lang="fr-CH" b="1" dirty="0">
                <a:latin typeface="Arial" panose="020B0604020202020204" pitchFamily="34" charset="0"/>
                <a:cs typeface="Arial" panose="020B0604020202020204" pitchFamily="34" charset="0"/>
              </a:rPr>
              <a:t>)</a:t>
            </a:r>
          </a:p>
        </p:txBody>
      </p:sp>
      <p:sp>
        <p:nvSpPr>
          <p:cNvPr id="8"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Déclaration de conflits d’intérêts</a:t>
            </a:r>
          </a:p>
        </p:txBody>
      </p:sp>
    </p:spTree>
    <p:extLst>
      <p:ext uri="{BB962C8B-B14F-4D97-AF65-F5344CB8AC3E}">
        <p14:creationId xmlns:p14="http://schemas.microsoft.com/office/powerpoint/2010/main" val="971072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21646" y="2597394"/>
            <a:ext cx="11148708" cy="3044454"/>
          </a:xfrm>
          <a:prstGeom prst="rect">
            <a:avLst/>
          </a:prstGeom>
        </p:spPr>
      </p:pic>
      <p:sp>
        <p:nvSpPr>
          <p:cNvPr id="4" name="Rectangle 3"/>
          <p:cNvSpPr/>
          <p:nvPr/>
        </p:nvSpPr>
        <p:spPr>
          <a:xfrm>
            <a:off x="9219370" y="6179558"/>
            <a:ext cx="2343911" cy="276999"/>
          </a:xfrm>
          <a:prstGeom prst="rect">
            <a:avLst/>
          </a:prstGeom>
        </p:spPr>
        <p:txBody>
          <a:bodyPr wrap="none">
            <a:spAutoFit/>
          </a:bodyPr>
          <a:lstStyle/>
          <a:p>
            <a:r>
              <a:rPr lang="fr-CH" sz="1200" dirty="0">
                <a:latin typeface="Arial" panose="020B0604020202020204" pitchFamily="34" charset="0"/>
                <a:cs typeface="Arial" panose="020B0604020202020204" pitchFamily="34" charset="0"/>
              </a:rPr>
              <a:t>SCIENTIFIC Reports | 6:26539 </a:t>
            </a:r>
          </a:p>
        </p:txBody>
      </p:sp>
      <p:sp>
        <p:nvSpPr>
          <p:cNvPr id="5" name="ZoneTexte 4"/>
          <p:cNvSpPr txBox="1"/>
          <p:nvPr/>
        </p:nvSpPr>
        <p:spPr>
          <a:xfrm flipH="1">
            <a:off x="1318587" y="1984248"/>
            <a:ext cx="2759637" cy="369332"/>
          </a:xfrm>
          <a:prstGeom prst="rect">
            <a:avLst/>
          </a:prstGeom>
          <a:noFill/>
        </p:spPr>
        <p:txBody>
          <a:bodyPr wrap="square" rtlCol="0">
            <a:spAutoFit/>
          </a:bodyPr>
          <a:lstStyle/>
          <a:p>
            <a:pPr algn="ctr"/>
            <a:r>
              <a:rPr lang="en-US" dirty="0"/>
              <a:t>Progression de la MRC</a:t>
            </a:r>
          </a:p>
        </p:txBody>
      </p:sp>
      <p:sp>
        <p:nvSpPr>
          <p:cNvPr id="6" name="ZoneTexte 5"/>
          <p:cNvSpPr txBox="1"/>
          <p:nvPr/>
        </p:nvSpPr>
        <p:spPr>
          <a:xfrm flipH="1">
            <a:off x="5395169" y="1959375"/>
            <a:ext cx="2759637" cy="369332"/>
          </a:xfrm>
          <a:prstGeom prst="rect">
            <a:avLst/>
          </a:prstGeom>
          <a:noFill/>
        </p:spPr>
        <p:txBody>
          <a:bodyPr wrap="square" rtlCol="0">
            <a:spAutoFit/>
          </a:bodyPr>
          <a:lstStyle/>
          <a:p>
            <a:pPr algn="ctr"/>
            <a:r>
              <a:rPr lang="fr-CH" dirty="0">
                <a:latin typeface="Arial" panose="020B0604020202020204" pitchFamily="34" charset="0"/>
                <a:cs typeface="Arial" panose="020B0604020202020204" pitchFamily="34" charset="0"/>
              </a:rPr>
              <a:t>Mortalité</a:t>
            </a:r>
          </a:p>
        </p:txBody>
      </p:sp>
      <p:sp>
        <p:nvSpPr>
          <p:cNvPr id="7" name="ZoneTexte 6"/>
          <p:cNvSpPr txBox="1"/>
          <p:nvPr/>
        </p:nvSpPr>
        <p:spPr>
          <a:xfrm flipH="1">
            <a:off x="8906766" y="1959207"/>
            <a:ext cx="2759637" cy="369332"/>
          </a:xfrm>
          <a:prstGeom prst="rect">
            <a:avLst/>
          </a:prstGeom>
          <a:noFill/>
        </p:spPr>
        <p:txBody>
          <a:bodyPr wrap="square" rtlCol="0">
            <a:spAutoFit/>
          </a:bodyPr>
          <a:lstStyle/>
          <a:p>
            <a:pPr algn="ctr"/>
            <a:r>
              <a:rPr lang="fr-CH" dirty="0">
                <a:latin typeface="Arial" panose="020B0604020202020204" pitchFamily="34" charset="0"/>
                <a:cs typeface="Arial" panose="020B0604020202020204" pitchFamily="34" charset="0"/>
              </a:rPr>
              <a:t>Défaillance rénale</a:t>
            </a:r>
          </a:p>
        </p:txBody>
      </p:sp>
      <p:sp>
        <p:nvSpPr>
          <p:cNvPr id="9"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Protéinurie &amp; </a:t>
            </a:r>
            <a:r>
              <a:rPr lang="fr-CH" sz="2700" b="1" dirty="0" err="1">
                <a:solidFill>
                  <a:srgbClr val="0069B4"/>
                </a:solidFill>
                <a:latin typeface="Arial" panose="020B0604020202020204" pitchFamily="34" charset="0"/>
                <a:cs typeface="Arial" panose="020B0604020202020204" pitchFamily="34" charset="0"/>
              </a:rPr>
              <a:t>Outcome</a:t>
            </a:r>
            <a:r>
              <a:rPr lang="fr-CH" sz="2700" b="1" dirty="0">
                <a:solidFill>
                  <a:srgbClr val="0069B4"/>
                </a:solidFill>
                <a:latin typeface="Arial" panose="020B0604020202020204" pitchFamily="34" charset="0"/>
                <a:cs typeface="Arial" panose="020B0604020202020204" pitchFamily="34" charset="0"/>
              </a:rPr>
              <a:t> global</a:t>
            </a:r>
          </a:p>
        </p:txBody>
      </p:sp>
    </p:spTree>
    <p:extLst>
      <p:ext uri="{BB962C8B-B14F-4D97-AF65-F5344CB8AC3E}">
        <p14:creationId xmlns:p14="http://schemas.microsoft.com/office/powerpoint/2010/main" val="152787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33893" r="33560"/>
          <a:stretch/>
        </p:blipFill>
        <p:spPr>
          <a:xfrm>
            <a:off x="4442691" y="1870521"/>
            <a:ext cx="2170546" cy="4348659"/>
          </a:xfrm>
          <a:prstGeom prst="rect">
            <a:avLst/>
          </a:prstGeom>
        </p:spPr>
      </p:pic>
      <p:sp>
        <p:nvSpPr>
          <p:cNvPr id="5" name="Rectangle 4"/>
          <p:cNvSpPr/>
          <p:nvPr/>
        </p:nvSpPr>
        <p:spPr>
          <a:xfrm>
            <a:off x="9117419" y="6298430"/>
            <a:ext cx="2537874" cy="276999"/>
          </a:xfrm>
          <a:prstGeom prst="rect">
            <a:avLst/>
          </a:prstGeom>
        </p:spPr>
        <p:txBody>
          <a:bodyPr wrap="none">
            <a:spAutoFit/>
          </a:bodyPr>
          <a:lstStyle/>
          <a:p>
            <a:r>
              <a:rPr lang="pl-PL" sz="1200" dirty="0">
                <a:latin typeface="Arial" panose="020B0604020202020204" pitchFamily="34" charset="0"/>
                <a:cs typeface="Arial" panose="020B0604020202020204" pitchFamily="34" charset="0"/>
              </a:rPr>
              <a:t>CJASN June 2017, 12 (6) 912-920</a:t>
            </a:r>
            <a:endParaRPr lang="fr-CH" sz="1200" dirty="0">
              <a:latin typeface="Arial" panose="020B0604020202020204" pitchFamily="34" charset="0"/>
              <a:cs typeface="Arial" panose="020B0604020202020204" pitchFamily="34" charset="0"/>
            </a:endParaRPr>
          </a:p>
        </p:txBody>
      </p:sp>
      <p:sp>
        <p:nvSpPr>
          <p:cNvPr id="6"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Protéinurie &amp; </a:t>
            </a:r>
            <a:r>
              <a:rPr lang="fr-CH" sz="2700" b="1" dirty="0" err="1">
                <a:solidFill>
                  <a:srgbClr val="0069B4"/>
                </a:solidFill>
                <a:latin typeface="Arial" panose="020B0604020202020204" pitchFamily="34" charset="0"/>
                <a:cs typeface="Arial" panose="020B0604020202020204" pitchFamily="34" charset="0"/>
              </a:rPr>
              <a:t>Outcome</a:t>
            </a:r>
            <a:r>
              <a:rPr lang="fr-CH" sz="2700" b="1" dirty="0">
                <a:solidFill>
                  <a:srgbClr val="0069B4"/>
                </a:solidFill>
                <a:latin typeface="Arial" panose="020B0604020202020204" pitchFamily="34" charset="0"/>
                <a:cs typeface="Arial" panose="020B0604020202020204" pitchFamily="34" charset="0"/>
              </a:rPr>
              <a:t> rénal</a:t>
            </a:r>
          </a:p>
        </p:txBody>
      </p:sp>
    </p:spTree>
    <p:extLst>
      <p:ext uri="{BB962C8B-B14F-4D97-AF65-F5344CB8AC3E}">
        <p14:creationId xmlns:p14="http://schemas.microsoft.com/office/powerpoint/2010/main" val="2730434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59702" y="2289302"/>
            <a:ext cx="7392432" cy="3791479"/>
          </a:xfrm>
          <a:prstGeom prst="rect">
            <a:avLst/>
          </a:prstGeom>
        </p:spPr>
      </p:pic>
      <p:sp>
        <p:nvSpPr>
          <p:cNvPr id="4" name="Rectangle 3"/>
          <p:cNvSpPr/>
          <p:nvPr/>
        </p:nvSpPr>
        <p:spPr>
          <a:xfrm>
            <a:off x="529203" y="6346887"/>
            <a:ext cx="2904513"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J Am </a:t>
            </a:r>
            <a:r>
              <a:rPr lang="en-US" sz="1200" dirty="0" err="1">
                <a:latin typeface="Arial" panose="020B0604020202020204" pitchFamily="34" charset="0"/>
                <a:cs typeface="Arial" panose="020B0604020202020204" pitchFamily="34" charset="0"/>
              </a:rPr>
              <a:t>Soc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Nephrol</a:t>
            </a:r>
            <a:r>
              <a:rPr lang="en-US" sz="1200" dirty="0">
                <a:latin typeface="Arial" panose="020B0604020202020204" pitchFamily="34" charset="0"/>
                <a:cs typeface="Arial" panose="020B0604020202020204" pitchFamily="34" charset="0"/>
              </a:rPr>
              <a:t> 17: 2974–2984, 2006</a:t>
            </a:r>
            <a:endParaRPr lang="fr-CH" sz="1200" dirty="0">
              <a:latin typeface="Arial" panose="020B0604020202020204" pitchFamily="34" charset="0"/>
              <a:cs typeface="Arial" panose="020B0604020202020204" pitchFamily="34" charset="0"/>
            </a:endParaRPr>
          </a:p>
        </p:txBody>
      </p:sp>
      <p:sp>
        <p:nvSpPr>
          <p:cNvPr id="5" name="ZoneTexte 4"/>
          <p:cNvSpPr txBox="1"/>
          <p:nvPr/>
        </p:nvSpPr>
        <p:spPr>
          <a:xfrm>
            <a:off x="7213600" y="3708445"/>
            <a:ext cx="4978400" cy="369332"/>
          </a:xfrm>
          <a:prstGeom prst="rect">
            <a:avLst/>
          </a:prstGeom>
          <a:noFill/>
        </p:spPr>
        <p:txBody>
          <a:bodyPr wrap="square" rtlCol="0">
            <a:spAutoFit/>
          </a:bodyPr>
          <a:lstStyle/>
          <a:p>
            <a:r>
              <a:rPr lang="fr-CH" b="1"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fr-CH" b="1" dirty="0">
                <a:solidFill>
                  <a:srgbClr val="FF0000"/>
                </a:solidFill>
                <a:latin typeface="Arial" panose="020B0604020202020204" pitchFamily="34" charset="0"/>
                <a:cs typeface="Arial" panose="020B0604020202020204" pitchFamily="34" charset="0"/>
              </a:rPr>
              <a:t>Atrophie tubulaire et fibrose interstitielle</a:t>
            </a:r>
          </a:p>
        </p:txBody>
      </p:sp>
      <p:sp>
        <p:nvSpPr>
          <p:cNvPr id="7"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Albuminurie comme marqueur d’atteinte rénale et facteur de progression </a:t>
            </a:r>
          </a:p>
        </p:txBody>
      </p:sp>
    </p:spTree>
    <p:extLst>
      <p:ext uri="{BB962C8B-B14F-4D97-AF65-F5344CB8AC3E}">
        <p14:creationId xmlns:p14="http://schemas.microsoft.com/office/powerpoint/2010/main" val="3175288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8174"/>
          <a:stretch/>
        </p:blipFill>
        <p:spPr>
          <a:xfrm>
            <a:off x="838198" y="1928893"/>
            <a:ext cx="6666117" cy="3718888"/>
          </a:xfrm>
          <a:prstGeom prst="rect">
            <a:avLst/>
          </a:prstGeom>
        </p:spPr>
      </p:pic>
      <p:sp>
        <p:nvSpPr>
          <p:cNvPr id="4" name="Rectangle 3"/>
          <p:cNvSpPr/>
          <p:nvPr/>
        </p:nvSpPr>
        <p:spPr>
          <a:xfrm>
            <a:off x="7801722" y="6295264"/>
            <a:ext cx="4093749"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The American Journal of Medicine (2005) 118, 1323-1330</a:t>
            </a:r>
            <a:endParaRPr lang="fr-CH" sz="1200" dirty="0">
              <a:latin typeface="Arial" panose="020B0604020202020204" pitchFamily="34" charset="0"/>
              <a:cs typeface="Arial" panose="020B0604020202020204" pitchFamily="34" charset="0"/>
            </a:endParaRPr>
          </a:p>
        </p:txBody>
      </p:sp>
      <p:sp>
        <p:nvSpPr>
          <p:cNvPr id="6"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Nature progressive de la MRC II</a:t>
            </a:r>
          </a:p>
        </p:txBody>
      </p:sp>
      <p:sp>
        <p:nvSpPr>
          <p:cNvPr id="7" name="ZoneTexte 6"/>
          <p:cNvSpPr txBox="1"/>
          <p:nvPr/>
        </p:nvSpPr>
        <p:spPr>
          <a:xfrm>
            <a:off x="7361381" y="2331450"/>
            <a:ext cx="4322618"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600" dirty="0">
                <a:latin typeface="Arial" panose="020B0604020202020204" pitchFamily="34" charset="0"/>
                <a:cs typeface="Arial" panose="020B0604020202020204" pitchFamily="34" charset="0"/>
              </a:rPr>
              <a:t>Possible si composante aiguë traitable</a:t>
            </a:r>
          </a:p>
        </p:txBody>
      </p:sp>
      <p:sp>
        <p:nvSpPr>
          <p:cNvPr id="8" name="ZoneTexte 7"/>
          <p:cNvSpPr txBox="1"/>
          <p:nvPr/>
        </p:nvSpPr>
        <p:spPr>
          <a:xfrm>
            <a:off x="7361380" y="3079757"/>
            <a:ext cx="4322619"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600" dirty="0">
                <a:latin typeface="Arial" panose="020B0604020202020204" pitchFamily="34" charset="0"/>
                <a:cs typeface="Arial" panose="020B0604020202020204" pitchFamily="34" charset="0"/>
              </a:rPr>
              <a:t>Possible si TTT causal entrepris tôt (</a:t>
            </a:r>
            <a:r>
              <a:rPr lang="fr-CH" sz="1600" dirty="0" err="1">
                <a:latin typeface="Arial" panose="020B0604020202020204" pitchFamily="34" charset="0"/>
                <a:cs typeface="Arial" panose="020B0604020202020204" pitchFamily="34" charset="0"/>
              </a:rPr>
              <a:t>eGFR</a:t>
            </a:r>
            <a:r>
              <a:rPr lang="fr-CH" sz="1600" dirty="0">
                <a:latin typeface="Arial" panose="020B0604020202020204" pitchFamily="34" charset="0"/>
                <a:cs typeface="Arial" panose="020B0604020202020204" pitchFamily="34" charset="0"/>
              </a:rPr>
              <a:t> &gt; 45 ml/min/1.73m</a:t>
            </a:r>
            <a:r>
              <a:rPr lang="fr-CH" sz="1600" baseline="30000" dirty="0">
                <a:latin typeface="Arial" panose="020B0604020202020204" pitchFamily="34" charset="0"/>
                <a:cs typeface="Arial" panose="020B0604020202020204" pitchFamily="34" charset="0"/>
              </a:rPr>
              <a:t>2</a:t>
            </a:r>
            <a:r>
              <a:rPr lang="fr-CH" sz="1600" dirty="0">
                <a:latin typeface="Arial" panose="020B0604020202020204" pitchFamily="34" charset="0"/>
                <a:cs typeface="Arial" panose="020B0604020202020204" pitchFamily="34" charset="0"/>
              </a:rPr>
              <a:t>)</a:t>
            </a:r>
          </a:p>
        </p:txBody>
      </p:sp>
      <p:sp>
        <p:nvSpPr>
          <p:cNvPr id="9" name="ZoneTexte 8"/>
          <p:cNvSpPr txBox="1"/>
          <p:nvPr/>
        </p:nvSpPr>
        <p:spPr>
          <a:xfrm>
            <a:off x="7361379" y="3974803"/>
            <a:ext cx="4322619"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600" dirty="0">
                <a:latin typeface="Arial" panose="020B0604020202020204" pitchFamily="34" charset="0"/>
                <a:cs typeface="Arial" panose="020B0604020202020204" pitchFamily="34" charset="0"/>
              </a:rPr>
              <a:t>Mesures néphroprotectrices</a:t>
            </a:r>
          </a:p>
        </p:txBody>
      </p:sp>
    </p:spTree>
    <p:extLst>
      <p:ext uri="{BB962C8B-B14F-4D97-AF65-F5344CB8AC3E}">
        <p14:creationId xmlns:p14="http://schemas.microsoft.com/office/powerpoint/2010/main" val="1714778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71500" y="1798668"/>
            <a:ext cx="10998515" cy="4782358"/>
          </a:xfrm>
          <a:prstGeom prst="rect">
            <a:avLst/>
          </a:prstGeom>
        </p:spPr>
      </p:pic>
      <p:sp>
        <p:nvSpPr>
          <p:cNvPr id="4" name="Rectangle 3"/>
          <p:cNvSpPr/>
          <p:nvPr/>
        </p:nvSpPr>
        <p:spPr>
          <a:xfrm>
            <a:off x="8466535" y="6412007"/>
            <a:ext cx="2887265" cy="276999"/>
          </a:xfrm>
          <a:prstGeom prst="rect">
            <a:avLst/>
          </a:prstGeom>
        </p:spPr>
        <p:txBody>
          <a:bodyPr wrap="none">
            <a:spAutoFit/>
          </a:bodyPr>
          <a:lstStyle/>
          <a:p>
            <a:r>
              <a:rPr lang="da-DK" sz="1200" dirty="0">
                <a:solidFill>
                  <a:srgbClr val="131413"/>
                </a:solidFill>
              </a:rPr>
              <a:t>Misra et al. BMC Nephrology (2020) 21:285</a:t>
            </a:r>
            <a:endParaRPr lang="fr-CH" sz="1200" dirty="0"/>
          </a:p>
        </p:txBody>
      </p:sp>
      <p:sp>
        <p:nvSpPr>
          <p:cNvPr id="6"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Nature progressive de la MRC III</a:t>
            </a:r>
          </a:p>
        </p:txBody>
      </p:sp>
    </p:spTree>
    <p:extLst>
      <p:ext uri="{BB962C8B-B14F-4D97-AF65-F5344CB8AC3E}">
        <p14:creationId xmlns:p14="http://schemas.microsoft.com/office/powerpoint/2010/main" val="1410568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18203" t="1581" r="17240" b="9800"/>
          <a:stretch/>
        </p:blipFill>
        <p:spPr>
          <a:xfrm>
            <a:off x="838198" y="1757088"/>
            <a:ext cx="6363854" cy="4416704"/>
          </a:xfrm>
          <a:prstGeom prst="rect">
            <a:avLst/>
          </a:prstGeom>
        </p:spPr>
      </p:pic>
      <p:sp>
        <p:nvSpPr>
          <p:cNvPr id="4" name="Rectangle 3"/>
          <p:cNvSpPr/>
          <p:nvPr/>
        </p:nvSpPr>
        <p:spPr>
          <a:xfrm>
            <a:off x="7527635" y="6301571"/>
            <a:ext cx="3954929" cy="276999"/>
          </a:xfrm>
          <a:prstGeom prst="rect">
            <a:avLst/>
          </a:prstGeom>
        </p:spPr>
        <p:txBody>
          <a:bodyPr wrap="none">
            <a:spAutoFit/>
          </a:bodyPr>
          <a:lstStyle/>
          <a:p>
            <a:r>
              <a:rPr lang="en-US" sz="1200" dirty="0">
                <a:latin typeface="Arial" panose="020B0604020202020204" pitchFamily="34" charset="0"/>
              </a:rPr>
              <a:t>Lee et al. BMC Health Services Research 2012, 12:252</a:t>
            </a:r>
            <a:endParaRPr lang="fr-CH" sz="1200" dirty="0"/>
          </a:p>
        </p:txBody>
      </p:sp>
      <p:sp>
        <p:nvSpPr>
          <p:cNvPr id="6"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Nature progressive de la MRC IV</a:t>
            </a:r>
          </a:p>
        </p:txBody>
      </p:sp>
      <p:sp>
        <p:nvSpPr>
          <p:cNvPr id="7" name="ZoneTexte 6"/>
          <p:cNvSpPr txBox="1"/>
          <p:nvPr/>
        </p:nvSpPr>
        <p:spPr>
          <a:xfrm>
            <a:off x="7527635" y="1757088"/>
            <a:ext cx="4294909" cy="1938992"/>
          </a:xfrm>
          <a:prstGeom prst="rect">
            <a:avLst/>
          </a:prstGeom>
          <a:noFill/>
        </p:spPr>
        <p:txBody>
          <a:bodyPr wrap="square" rtlCol="0">
            <a:spAutoFit/>
          </a:bodyPr>
          <a:lstStyle/>
          <a:p>
            <a:pPr algn="ctr"/>
            <a:r>
              <a:rPr lang="fr-CH" sz="2400" dirty="0">
                <a:solidFill>
                  <a:srgbClr val="FF0000"/>
                </a:solidFill>
                <a:latin typeface="Arial" panose="020B0604020202020204" pitchFamily="34" charset="0"/>
                <a:cs typeface="Arial" panose="020B0604020202020204" pitchFamily="34" charset="0"/>
              </a:rPr>
              <a:t>L’intervention du néphrologue et ses mesures néphroprotectrices servent-elles vraiment à quelque chose?</a:t>
            </a:r>
          </a:p>
        </p:txBody>
      </p:sp>
    </p:spTree>
    <p:extLst>
      <p:ext uri="{BB962C8B-B14F-4D97-AF65-F5344CB8AC3E}">
        <p14:creationId xmlns:p14="http://schemas.microsoft.com/office/powerpoint/2010/main" val="2052107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4"/>
          </p:nvPr>
        </p:nvSpPr>
        <p:spPr/>
        <p:txBody>
          <a:bodyPr/>
          <a:lstStyle/>
          <a:p>
            <a:r>
              <a:rPr lang="fr-CH" dirty="0"/>
              <a:t>Pourquoi parler des reins?</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907" y="2329467"/>
            <a:ext cx="414435" cy="931931"/>
          </a:xfrm>
          <a:prstGeom prst="rect">
            <a:avLst/>
          </a:prstGeom>
        </p:spPr>
      </p:pic>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4901" y="2329468"/>
            <a:ext cx="414435" cy="931931"/>
          </a:xfrm>
          <a:prstGeom prst="rect">
            <a:avLst/>
          </a:prstGeom>
        </p:spPr>
      </p:pic>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4509" y="2329469"/>
            <a:ext cx="414435" cy="931931"/>
          </a:xfrm>
          <a:prstGeom prst="rect">
            <a:avLst/>
          </a:prstGeom>
        </p:spPr>
      </p:pic>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3696" y="2329511"/>
            <a:ext cx="414435" cy="931931"/>
          </a:xfrm>
          <a:prstGeom prst="rect">
            <a:avLst/>
          </a:prstGeom>
        </p:spPr>
      </p:pic>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5714" y="2329470"/>
            <a:ext cx="414435" cy="931931"/>
          </a:xfrm>
          <a:prstGeom prst="rect">
            <a:avLst/>
          </a:prstGeom>
        </p:spPr>
      </p:pic>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907" y="3337652"/>
            <a:ext cx="414435" cy="931931"/>
          </a:xfrm>
          <a:prstGeom prst="rect">
            <a:avLst/>
          </a:prstGeom>
        </p:spPr>
      </p:pic>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4508" y="3337652"/>
            <a:ext cx="414435" cy="931931"/>
          </a:xfrm>
          <a:prstGeom prst="rect">
            <a:avLst/>
          </a:prstGeom>
        </p:spPr>
      </p:pic>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3696" y="3337653"/>
            <a:ext cx="414435" cy="931931"/>
          </a:xfrm>
          <a:prstGeom prst="rect">
            <a:avLst/>
          </a:prstGeom>
        </p:spPr>
      </p:pic>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5713" y="3337654"/>
            <a:ext cx="414435" cy="931931"/>
          </a:xfrm>
          <a:prstGeom prst="rect">
            <a:avLst/>
          </a:prstGeom>
        </p:spPr>
      </p:pic>
      <p:pic>
        <p:nvPicPr>
          <p:cNvPr id="14" name="Image 13"/>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744901" y="3337652"/>
            <a:ext cx="414435" cy="931931"/>
          </a:xfrm>
          <a:prstGeom prst="rect">
            <a:avLst/>
          </a:prstGeom>
        </p:spPr>
      </p:pic>
      <p:sp>
        <p:nvSpPr>
          <p:cNvPr id="15" name="ZoneTexte 14"/>
          <p:cNvSpPr txBox="1"/>
          <p:nvPr/>
        </p:nvSpPr>
        <p:spPr bwMode="auto">
          <a:xfrm>
            <a:off x="838198" y="4430684"/>
            <a:ext cx="2305429" cy="615553"/>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algn="ctr"/>
            <a:r>
              <a:rPr lang="fr-CH" sz="2000" dirty="0" err="1">
                <a:solidFill>
                  <a:schemeClr val="tx1">
                    <a:lumMod val="85000"/>
                    <a:lumOff val="15000"/>
                  </a:schemeClr>
                </a:solidFill>
                <a:latin typeface="Arial" panose="020B0604020202020204" pitchFamily="34" charset="0"/>
                <a:cs typeface="Arial" panose="020B0604020202020204" pitchFamily="34" charset="0"/>
              </a:rPr>
              <a:t>eGFR</a:t>
            </a:r>
            <a:r>
              <a:rPr lang="fr-CH" sz="2000" dirty="0">
                <a:solidFill>
                  <a:schemeClr val="tx1">
                    <a:lumMod val="85000"/>
                    <a:lumOff val="15000"/>
                  </a:schemeClr>
                </a:solidFill>
                <a:latin typeface="Arial" panose="020B0604020202020204" pitchFamily="34" charset="0"/>
                <a:cs typeface="Arial" panose="020B0604020202020204" pitchFamily="34" charset="0"/>
              </a:rPr>
              <a:t> &lt; 60 ml/min/1.73m</a:t>
            </a:r>
            <a:r>
              <a:rPr lang="fr-CH" sz="2000" baseline="30000" dirty="0">
                <a:solidFill>
                  <a:schemeClr val="tx1">
                    <a:lumMod val="85000"/>
                    <a:lumOff val="15000"/>
                  </a:schemeClr>
                </a:solidFill>
                <a:latin typeface="Arial" panose="020B0604020202020204" pitchFamily="34" charset="0"/>
                <a:cs typeface="Arial" panose="020B0604020202020204" pitchFamily="34" charset="0"/>
              </a:rPr>
              <a:t>2</a:t>
            </a:r>
          </a:p>
        </p:txBody>
      </p:sp>
      <p:pic>
        <p:nvPicPr>
          <p:cNvPr id="16" name="Image 15"/>
          <p:cNvPicPr>
            <a:picLocks noChangeAspect="1"/>
          </p:cNvPicPr>
          <p:nvPr/>
        </p:nvPicPr>
        <p:blipFill>
          <a:blip r:embed="rId3"/>
          <a:stretch>
            <a:fillRect/>
          </a:stretch>
        </p:blipFill>
        <p:spPr>
          <a:xfrm>
            <a:off x="3225502" y="3373038"/>
            <a:ext cx="824461" cy="896545"/>
          </a:xfrm>
          <a:prstGeom prst="rect">
            <a:avLst/>
          </a:prstGeom>
        </p:spPr>
      </p:pic>
      <p:sp>
        <p:nvSpPr>
          <p:cNvPr id="17" name="ZoneTexte 16"/>
          <p:cNvSpPr txBox="1"/>
          <p:nvPr/>
        </p:nvSpPr>
        <p:spPr bwMode="auto">
          <a:xfrm>
            <a:off x="3824617" y="5046237"/>
            <a:ext cx="4202961" cy="615553"/>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algn="ctr"/>
            <a:r>
              <a:rPr lang="fr-CH" sz="2000" dirty="0">
                <a:solidFill>
                  <a:schemeClr val="tx1">
                    <a:lumMod val="85000"/>
                    <a:lumOff val="15000"/>
                  </a:schemeClr>
                </a:solidFill>
                <a:latin typeface="Arial" panose="020B0604020202020204" pitchFamily="34" charset="0"/>
                <a:cs typeface="Arial" panose="020B0604020202020204" pitchFamily="34" charset="0"/>
              </a:rPr>
              <a:t>5’000 patients dialysés</a:t>
            </a:r>
          </a:p>
          <a:p>
            <a:pPr algn="ctr"/>
            <a:r>
              <a:rPr lang="fr-CH" sz="2000" dirty="0">
                <a:solidFill>
                  <a:schemeClr val="tx1">
                    <a:lumMod val="85000"/>
                    <a:lumOff val="15000"/>
                  </a:schemeClr>
                </a:solidFill>
                <a:latin typeface="Arial" panose="020B0604020202020204" pitchFamily="34" charset="0"/>
                <a:cs typeface="Arial" panose="020B0604020202020204" pitchFamily="34" charset="0"/>
              </a:rPr>
              <a:t>4’500 greffés rénaux</a:t>
            </a:r>
          </a:p>
        </p:txBody>
      </p:sp>
      <p:pic>
        <p:nvPicPr>
          <p:cNvPr id="18" name="Image 17"/>
          <p:cNvPicPr>
            <a:picLocks noChangeAspect="1"/>
          </p:cNvPicPr>
          <p:nvPr/>
        </p:nvPicPr>
        <p:blipFill>
          <a:blip r:embed="rId4">
            <a:lum bright="70000" contrast="-70000"/>
          </a:blip>
          <a:stretch>
            <a:fillRect/>
          </a:stretch>
        </p:blipFill>
        <p:spPr>
          <a:xfrm>
            <a:off x="4721112" y="2201916"/>
            <a:ext cx="2284114" cy="1889329"/>
          </a:xfrm>
          <a:prstGeom prst="rect">
            <a:avLst/>
          </a:prstGeom>
        </p:spPr>
      </p:pic>
      <p:pic>
        <p:nvPicPr>
          <p:cNvPr id="20" name="Image 19"/>
          <p:cNvPicPr>
            <a:picLocks noChangeAspect="1"/>
          </p:cNvPicPr>
          <p:nvPr/>
        </p:nvPicPr>
        <p:blipFill rotWithShape="1">
          <a:blip r:embed="rId5">
            <a:biLevel thresh="50000"/>
          </a:blip>
          <a:srcRect b="1952"/>
          <a:stretch/>
        </p:blipFill>
        <p:spPr>
          <a:xfrm>
            <a:off x="8372817" y="2437443"/>
            <a:ext cx="1038533" cy="1001293"/>
          </a:xfrm>
          <a:prstGeom prst="rect">
            <a:avLst/>
          </a:prstGeom>
        </p:spPr>
      </p:pic>
      <p:pic>
        <p:nvPicPr>
          <p:cNvPr id="21" name="Image 20"/>
          <p:cNvPicPr>
            <a:picLocks noChangeAspect="1"/>
          </p:cNvPicPr>
          <p:nvPr/>
        </p:nvPicPr>
        <p:blipFill>
          <a:blip r:embed="rId6"/>
          <a:stretch>
            <a:fillRect/>
          </a:stretch>
        </p:blipFill>
        <p:spPr>
          <a:xfrm>
            <a:off x="9528207" y="2487819"/>
            <a:ext cx="1146864" cy="950917"/>
          </a:xfrm>
          <a:prstGeom prst="rect">
            <a:avLst/>
          </a:prstGeom>
        </p:spPr>
      </p:pic>
      <p:sp>
        <p:nvSpPr>
          <p:cNvPr id="22" name="ZoneTexte 21"/>
          <p:cNvSpPr txBox="1"/>
          <p:nvPr/>
        </p:nvSpPr>
        <p:spPr bwMode="auto">
          <a:xfrm>
            <a:off x="8180868" y="3595868"/>
            <a:ext cx="3593051" cy="307777"/>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algn="ctr"/>
            <a:r>
              <a:rPr lang="fr-CH" sz="2000" dirty="0">
                <a:solidFill>
                  <a:schemeClr val="tx1">
                    <a:lumMod val="85000"/>
                    <a:lumOff val="15000"/>
                  </a:schemeClr>
                </a:solidFill>
                <a:latin typeface="Arial" panose="020B0604020202020204" pitchFamily="34" charset="0"/>
                <a:cs typeface="Arial" panose="020B0604020202020204" pitchFamily="34" charset="0"/>
              </a:rPr>
              <a:t>Mortalité:↑ 6-8 fois</a:t>
            </a:r>
          </a:p>
        </p:txBody>
      </p:sp>
      <p:pic>
        <p:nvPicPr>
          <p:cNvPr id="23" name="Image 22"/>
          <p:cNvPicPr>
            <a:picLocks noChangeAspect="1"/>
          </p:cNvPicPr>
          <p:nvPr/>
        </p:nvPicPr>
        <p:blipFill rotWithShape="1">
          <a:blip r:embed="rId7"/>
          <a:srcRect l="4565" r="4193"/>
          <a:stretch/>
        </p:blipFill>
        <p:spPr>
          <a:xfrm>
            <a:off x="10791928" y="2392313"/>
            <a:ext cx="1022466" cy="1018370"/>
          </a:xfrm>
          <a:prstGeom prst="rect">
            <a:avLst/>
          </a:prstGeom>
        </p:spPr>
      </p:pic>
      <p:pic>
        <p:nvPicPr>
          <p:cNvPr id="24" name="Image 23"/>
          <p:cNvPicPr>
            <a:picLocks noChangeAspect="1"/>
          </p:cNvPicPr>
          <p:nvPr/>
        </p:nvPicPr>
        <p:blipFill>
          <a:blip r:embed="rId8">
            <a:biLevel thresh="25000"/>
          </a:blip>
          <a:stretch>
            <a:fillRect/>
          </a:stretch>
        </p:blipFill>
        <p:spPr>
          <a:xfrm>
            <a:off x="9797540" y="3926179"/>
            <a:ext cx="742998" cy="1009010"/>
          </a:xfrm>
          <a:prstGeom prst="rect">
            <a:avLst/>
          </a:prstGeom>
        </p:spPr>
      </p:pic>
    </p:spTree>
    <p:extLst>
      <p:ext uri="{BB962C8B-B14F-4D97-AF65-F5344CB8AC3E}">
        <p14:creationId xmlns:p14="http://schemas.microsoft.com/office/powerpoint/2010/main" val="3999229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622558" y="4478013"/>
            <a:ext cx="975818" cy="975818"/>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6454" y="4192016"/>
            <a:ext cx="688321" cy="1547812"/>
          </a:xfrm>
          <a:prstGeom prst="rect">
            <a:avLst/>
          </a:prstGeom>
        </p:spPr>
      </p:pic>
      <p:pic>
        <p:nvPicPr>
          <p:cNvPr id="4" name="Image 3"/>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843254" y="4192016"/>
            <a:ext cx="688321" cy="1547812"/>
          </a:xfrm>
          <a:prstGeom prst="rect">
            <a:avLst/>
          </a:prstGeom>
        </p:spPr>
      </p:pic>
      <p:sp>
        <p:nvSpPr>
          <p:cNvPr id="7" name="ZoneTexte 6"/>
          <p:cNvSpPr txBox="1"/>
          <p:nvPr/>
        </p:nvSpPr>
        <p:spPr>
          <a:xfrm>
            <a:off x="4682589" y="3684185"/>
            <a:ext cx="1009650" cy="369332"/>
          </a:xfrm>
          <a:prstGeom prst="rect">
            <a:avLst/>
          </a:prstGeom>
          <a:noFill/>
        </p:spPr>
        <p:txBody>
          <a:bodyPr wrap="square" rtlCol="0">
            <a:spAutoFit/>
          </a:bodyPr>
          <a:lstStyle/>
          <a:p>
            <a:pPr algn="ctr"/>
            <a:r>
              <a:rPr lang="fr-CH" b="1" dirty="0"/>
              <a:t>IC</a:t>
            </a:r>
          </a:p>
        </p:txBody>
      </p:sp>
      <p:sp>
        <p:nvSpPr>
          <p:cNvPr id="8" name="ZoneTexte 7"/>
          <p:cNvSpPr txBox="1"/>
          <p:nvPr/>
        </p:nvSpPr>
        <p:spPr>
          <a:xfrm>
            <a:off x="4795139" y="5739828"/>
            <a:ext cx="784550" cy="369332"/>
          </a:xfrm>
          <a:prstGeom prst="rect">
            <a:avLst/>
          </a:prstGeom>
          <a:noFill/>
        </p:spPr>
        <p:txBody>
          <a:bodyPr wrap="square" rtlCol="0">
            <a:spAutoFit/>
          </a:bodyPr>
          <a:lstStyle/>
          <a:p>
            <a:pPr algn="ctr"/>
            <a:r>
              <a:rPr lang="fr-CH" b="1" dirty="0"/>
              <a:t>MRC</a:t>
            </a: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3915" y="2395620"/>
            <a:ext cx="747712" cy="1681363"/>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5478" y="2395619"/>
            <a:ext cx="747712" cy="1681363"/>
          </a:xfrm>
          <a:prstGeom prst="rect">
            <a:avLst/>
          </a:prstGeom>
        </p:spPr>
      </p:pic>
      <p:pic>
        <p:nvPicPr>
          <p:cNvPr id="12" name="Image 11"/>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847490" y="2395619"/>
            <a:ext cx="747712" cy="1681363"/>
          </a:xfrm>
          <a:prstGeom prst="rect">
            <a:avLst/>
          </a:prstGeom>
        </p:spPr>
      </p:pic>
      <p:sp>
        <p:nvSpPr>
          <p:cNvPr id="13" name="ZoneTexte 12"/>
          <p:cNvSpPr txBox="1"/>
          <p:nvPr/>
        </p:nvSpPr>
        <p:spPr>
          <a:xfrm>
            <a:off x="8610674" y="1805070"/>
            <a:ext cx="1317319" cy="369332"/>
          </a:xfrm>
          <a:prstGeom prst="rect">
            <a:avLst/>
          </a:prstGeom>
          <a:noFill/>
        </p:spPr>
        <p:txBody>
          <a:bodyPr wrap="square" rtlCol="0">
            <a:spAutoFit/>
          </a:bodyPr>
          <a:lstStyle/>
          <a:p>
            <a:pPr algn="ctr"/>
            <a:r>
              <a:rPr lang="fr-CH" b="1" dirty="0"/>
              <a:t>NYHA &gt; III</a:t>
            </a:r>
          </a:p>
        </p:txBody>
      </p:sp>
      <p:sp>
        <p:nvSpPr>
          <p:cNvPr id="14" name="ZoneTexte 13"/>
          <p:cNvSpPr txBox="1"/>
          <p:nvPr/>
        </p:nvSpPr>
        <p:spPr>
          <a:xfrm>
            <a:off x="8994322" y="4128098"/>
            <a:ext cx="2673531" cy="338554"/>
          </a:xfrm>
          <a:prstGeom prst="rect">
            <a:avLst/>
          </a:prstGeom>
          <a:noFill/>
        </p:spPr>
        <p:txBody>
          <a:bodyPr wrap="square" rtlCol="0">
            <a:spAutoFit/>
          </a:bodyPr>
          <a:lstStyle/>
          <a:p>
            <a:pPr algn="ctr"/>
            <a:r>
              <a:rPr lang="fr-CH" sz="1600" b="1" dirty="0"/>
              <a:t>GFR &lt; 30 ml/min/1.73m</a:t>
            </a:r>
            <a:r>
              <a:rPr lang="fr-CH" sz="1600" b="1" baseline="30000" dirty="0"/>
              <a:t>2</a:t>
            </a:r>
          </a:p>
        </p:txBody>
      </p:sp>
      <p:sp>
        <p:nvSpPr>
          <p:cNvPr id="17" name="ZoneTexte 16"/>
          <p:cNvSpPr txBox="1"/>
          <p:nvPr/>
        </p:nvSpPr>
        <p:spPr>
          <a:xfrm>
            <a:off x="5442069" y="5305956"/>
            <a:ext cx="1428261" cy="369332"/>
          </a:xfrm>
          <a:prstGeom prst="rect">
            <a:avLst/>
          </a:prstGeom>
          <a:noFill/>
        </p:spPr>
        <p:txBody>
          <a:bodyPr wrap="square" rtlCol="0">
            <a:spAutoFit/>
          </a:bodyPr>
          <a:lstStyle/>
          <a:p>
            <a:pPr algn="ctr"/>
            <a:r>
              <a:rPr lang="fr-CH" b="1" dirty="0"/>
              <a:t>x2 dès MRC2</a:t>
            </a:r>
          </a:p>
        </p:txBody>
      </p:sp>
      <p:sp>
        <p:nvSpPr>
          <p:cNvPr id="18" name="Rectangle 17"/>
          <p:cNvSpPr/>
          <p:nvPr/>
        </p:nvSpPr>
        <p:spPr>
          <a:xfrm>
            <a:off x="8461940" y="6567959"/>
            <a:ext cx="3119765" cy="276999"/>
          </a:xfrm>
          <a:prstGeom prst="rect">
            <a:avLst/>
          </a:prstGeom>
        </p:spPr>
        <p:txBody>
          <a:bodyPr wrap="none">
            <a:spAutoFit/>
          </a:bodyPr>
          <a:lstStyle/>
          <a:p>
            <a:r>
              <a:rPr lang="fr-CH" sz="1200" dirty="0" err="1">
                <a:latin typeface="Arial" panose="020B0604020202020204" pitchFamily="34" charset="0"/>
                <a:cs typeface="Arial" panose="020B0604020202020204" pitchFamily="34" charset="0"/>
              </a:rPr>
              <a:t>Adapted</a:t>
            </a:r>
            <a:r>
              <a:rPr lang="fr-CH" sz="1200" dirty="0">
                <a:latin typeface="Arial" panose="020B0604020202020204" pitchFamily="34" charset="0"/>
                <a:cs typeface="Arial" panose="020B0604020202020204" pitchFamily="34" charset="0"/>
              </a:rPr>
              <a:t> </a:t>
            </a:r>
            <a:r>
              <a:rPr lang="fr-CH" sz="1200" dirty="0" err="1">
                <a:latin typeface="Arial" panose="020B0604020202020204" pitchFamily="34" charset="0"/>
                <a:cs typeface="Arial" panose="020B0604020202020204" pitchFamily="34" charset="0"/>
              </a:rPr>
              <a:t>from</a:t>
            </a:r>
            <a:r>
              <a:rPr lang="fr-CH" sz="1200" dirty="0">
                <a:latin typeface="Arial" panose="020B0604020202020204" pitchFamily="34" charset="0"/>
                <a:cs typeface="Arial" panose="020B0604020202020204" pitchFamily="34" charset="0"/>
              </a:rPr>
              <a:t> </a:t>
            </a:r>
            <a:r>
              <a:rPr lang="fr-CH" sz="1200" dirty="0" err="1">
                <a:latin typeface="Arial" panose="020B0604020202020204" pitchFamily="34" charset="0"/>
                <a:cs typeface="Arial" panose="020B0604020202020204" pitchFamily="34" charset="0"/>
              </a:rPr>
              <a:t>Eur</a:t>
            </a:r>
            <a:r>
              <a:rPr lang="fr-CH" sz="1200" dirty="0">
                <a:latin typeface="Arial" panose="020B0604020202020204" pitchFamily="34" charset="0"/>
                <a:cs typeface="Arial" panose="020B0604020202020204" pitchFamily="34" charset="0"/>
              </a:rPr>
              <a:t> </a:t>
            </a:r>
            <a:r>
              <a:rPr lang="fr-CH" sz="1200" dirty="0" err="1">
                <a:latin typeface="Arial" panose="020B0604020202020204" pitchFamily="34" charset="0"/>
                <a:cs typeface="Arial" panose="020B0604020202020204" pitchFamily="34" charset="0"/>
              </a:rPr>
              <a:t>Heart</a:t>
            </a:r>
            <a:r>
              <a:rPr lang="fr-CH" sz="1200" dirty="0">
                <a:latin typeface="Arial" panose="020B0604020202020204" pitchFamily="34" charset="0"/>
                <a:cs typeface="Arial" panose="020B0604020202020204" pitchFamily="34" charset="0"/>
              </a:rPr>
              <a:t> J. 2014;35:455–69</a:t>
            </a:r>
          </a:p>
        </p:txBody>
      </p:sp>
      <p:sp>
        <p:nvSpPr>
          <p:cNvPr id="19" name="Rectangle 18"/>
          <p:cNvSpPr/>
          <p:nvPr/>
        </p:nvSpPr>
        <p:spPr>
          <a:xfrm>
            <a:off x="8461940" y="6391368"/>
            <a:ext cx="3730060" cy="276999"/>
          </a:xfrm>
          <a:prstGeom prst="rect">
            <a:avLst/>
          </a:prstGeom>
        </p:spPr>
        <p:txBody>
          <a:bodyPr wrap="none">
            <a:spAutoFit/>
          </a:bodyPr>
          <a:lstStyle/>
          <a:p>
            <a:r>
              <a:rPr lang="en-US" sz="1200" dirty="0">
                <a:latin typeface="Arial" panose="020B0604020202020204" pitchFamily="34" charset="0"/>
                <a:ea typeface="Calibri" panose="020F0502020204030204" pitchFamily="34" charset="0"/>
                <a:cs typeface="Arial" panose="020B0604020202020204" pitchFamily="34" charset="0"/>
              </a:rPr>
              <a:t>Adapted from J Am </a:t>
            </a:r>
            <a:r>
              <a:rPr lang="en-US" sz="1200" dirty="0" err="1">
                <a:latin typeface="Arial" panose="020B0604020202020204" pitchFamily="34" charset="0"/>
                <a:ea typeface="Calibri" panose="020F0502020204030204" pitchFamily="34" charset="0"/>
                <a:cs typeface="Arial" panose="020B0604020202020204" pitchFamily="34" charset="0"/>
              </a:rPr>
              <a:t>Coll</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Cardiol</a:t>
            </a:r>
            <a:r>
              <a:rPr lang="en-US" sz="1200" dirty="0">
                <a:latin typeface="Arial" panose="020B0604020202020204" pitchFamily="34" charset="0"/>
                <a:ea typeface="Calibri" panose="020F0502020204030204" pitchFamily="34" charset="0"/>
                <a:cs typeface="Arial" panose="020B0604020202020204" pitchFamily="34" charset="0"/>
              </a:rPr>
              <a:t> 2006;47:1987–1996</a:t>
            </a:r>
            <a:endParaRPr lang="fr-CH" sz="1200" dirty="0">
              <a:latin typeface="Arial" panose="020B0604020202020204" pitchFamily="34" charset="0"/>
              <a:cs typeface="Arial" panose="020B0604020202020204" pitchFamily="34" charset="0"/>
            </a:endParaRPr>
          </a:p>
        </p:txBody>
      </p:sp>
      <p:sp>
        <p:nvSpPr>
          <p:cNvPr id="20" name="Rectangle 19"/>
          <p:cNvSpPr/>
          <p:nvPr/>
        </p:nvSpPr>
        <p:spPr>
          <a:xfrm>
            <a:off x="8461940" y="6181014"/>
            <a:ext cx="3361818" cy="276999"/>
          </a:xfrm>
          <a:prstGeom prst="rect">
            <a:avLst/>
          </a:prstGeom>
        </p:spPr>
        <p:txBody>
          <a:bodyPr wrap="none">
            <a:spAutoFit/>
          </a:bodyPr>
          <a:lstStyle/>
          <a:p>
            <a:r>
              <a:rPr lang="en-US" sz="1200" dirty="0">
                <a:latin typeface="Arial" panose="020B0604020202020204" pitchFamily="34" charset="0"/>
                <a:ea typeface="Calibri" panose="020F0502020204030204" pitchFamily="34" charset="0"/>
                <a:cs typeface="Arial" panose="020B0604020202020204" pitchFamily="34" charset="0"/>
              </a:rPr>
              <a:t>Adapted from Circulation 2004;109:1004–1009</a:t>
            </a:r>
            <a:endParaRPr lang="fr-CH" sz="1200" dirty="0">
              <a:latin typeface="Arial" panose="020B0604020202020204" pitchFamily="34" charset="0"/>
              <a:cs typeface="Arial" panose="020B0604020202020204" pitchFamily="34" charset="0"/>
            </a:endParaRPr>
          </a:p>
        </p:txBody>
      </p:sp>
      <p:sp>
        <p:nvSpPr>
          <p:cNvPr id="22"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Pourquoi parler des reins?</a:t>
            </a:r>
          </a:p>
        </p:txBody>
      </p:sp>
      <p:pic>
        <p:nvPicPr>
          <p:cNvPr id="23" name="Image 22"/>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710256" y="2099201"/>
            <a:ext cx="688321" cy="1547812"/>
          </a:xfrm>
          <a:prstGeom prst="rect">
            <a:avLst/>
          </a:prstGeom>
        </p:spPr>
      </p:pic>
      <p:pic>
        <p:nvPicPr>
          <p:cNvPr id="24" name="Image 23"/>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79541" y="2095644"/>
            <a:ext cx="688321" cy="1547812"/>
          </a:xfrm>
          <a:prstGeom prst="rect">
            <a:avLst/>
          </a:prstGeom>
        </p:spPr>
      </p:pic>
      <p:pic>
        <p:nvPicPr>
          <p:cNvPr id="25" name="Imag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826" y="2080882"/>
            <a:ext cx="688321" cy="1547812"/>
          </a:xfrm>
          <a:prstGeom prst="rect">
            <a:avLst/>
          </a:prstGeom>
        </p:spPr>
      </p:pic>
      <p:sp>
        <p:nvSpPr>
          <p:cNvPr id="26" name="ZoneTexte 25"/>
          <p:cNvSpPr txBox="1"/>
          <p:nvPr/>
        </p:nvSpPr>
        <p:spPr>
          <a:xfrm>
            <a:off x="1618876" y="1677810"/>
            <a:ext cx="1009650" cy="369332"/>
          </a:xfrm>
          <a:prstGeom prst="rect">
            <a:avLst/>
          </a:prstGeom>
          <a:noFill/>
        </p:spPr>
        <p:txBody>
          <a:bodyPr wrap="square" rtlCol="0">
            <a:spAutoFit/>
          </a:bodyPr>
          <a:lstStyle/>
          <a:p>
            <a:pPr algn="ctr"/>
            <a:r>
              <a:rPr lang="fr-CH" b="1" dirty="0"/>
              <a:t>MRC</a:t>
            </a:r>
          </a:p>
        </p:txBody>
      </p:sp>
      <p:sp>
        <p:nvSpPr>
          <p:cNvPr id="27" name="ZoneTexte 26"/>
          <p:cNvSpPr txBox="1"/>
          <p:nvPr/>
        </p:nvSpPr>
        <p:spPr>
          <a:xfrm>
            <a:off x="1676363" y="3662878"/>
            <a:ext cx="784550" cy="369332"/>
          </a:xfrm>
          <a:prstGeom prst="rect">
            <a:avLst/>
          </a:prstGeom>
          <a:noFill/>
        </p:spPr>
        <p:txBody>
          <a:bodyPr wrap="square" rtlCol="0">
            <a:spAutoFit/>
          </a:bodyPr>
          <a:lstStyle/>
          <a:p>
            <a:pPr algn="ctr"/>
            <a:r>
              <a:rPr lang="fr-CH" b="1" dirty="0"/>
              <a:t>MCV</a:t>
            </a:r>
          </a:p>
        </p:txBody>
      </p:sp>
      <p:sp>
        <p:nvSpPr>
          <p:cNvPr id="28" name="Rectangle 27"/>
          <p:cNvSpPr/>
          <p:nvPr/>
        </p:nvSpPr>
        <p:spPr>
          <a:xfrm>
            <a:off x="8461940" y="5970660"/>
            <a:ext cx="3354060" cy="276999"/>
          </a:xfrm>
          <a:prstGeom prst="rect">
            <a:avLst/>
          </a:prstGeom>
        </p:spPr>
        <p:txBody>
          <a:bodyPr wrap="none">
            <a:spAutoFit/>
          </a:bodyPr>
          <a:lstStyle/>
          <a:p>
            <a:r>
              <a:rPr lang="en-US" sz="1200" dirty="0">
                <a:latin typeface="Arial" panose="020B0604020202020204" pitchFamily="34" charset="0"/>
                <a:ea typeface="Calibri" panose="020F0502020204030204" pitchFamily="34" charset="0"/>
                <a:cs typeface="Arial" panose="020B0604020202020204" pitchFamily="34" charset="0"/>
              </a:rPr>
              <a:t>Adapted from AJKD Vol 72; </a:t>
            </a:r>
            <a:r>
              <a:rPr lang="en-US" sz="1200" dirty="0" err="1">
                <a:latin typeface="Arial" panose="020B0604020202020204" pitchFamily="34" charset="0"/>
                <a:ea typeface="Calibri" panose="020F0502020204030204" pitchFamily="34" charset="0"/>
                <a:cs typeface="Arial" panose="020B0604020202020204" pitchFamily="34" charset="0"/>
              </a:rPr>
              <a:t>Iss</a:t>
            </a:r>
            <a:r>
              <a:rPr lang="en-US" sz="1200" dirty="0">
                <a:latin typeface="Arial" panose="020B0604020202020204" pitchFamily="34" charset="0"/>
                <a:ea typeface="Calibri" panose="020F0502020204030204" pitchFamily="34" charset="0"/>
                <a:cs typeface="Arial" panose="020B0604020202020204" pitchFamily="34" charset="0"/>
              </a:rPr>
              <a:t> 2; August 2018</a:t>
            </a:r>
            <a:endParaRPr lang="fr-CH" sz="1200" dirty="0">
              <a:latin typeface="Arial" panose="020B0604020202020204" pitchFamily="34" charset="0"/>
              <a:cs typeface="Arial" panose="020B0604020202020204" pitchFamily="34" charset="0"/>
            </a:endParaRPr>
          </a:p>
        </p:txBody>
      </p:sp>
      <p:pic>
        <p:nvPicPr>
          <p:cNvPr id="29" name="Imag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2896" y="1854771"/>
            <a:ext cx="1600181" cy="1436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26406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ypertension Artérielle Vectoriels et illustrations libres de droits -  iStoc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468" t="24078" r="17048" b="25103"/>
          <a:stretch/>
        </p:blipFill>
        <p:spPr bwMode="auto">
          <a:xfrm>
            <a:off x="741714" y="3242293"/>
            <a:ext cx="1579889" cy="1098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cône de silhouette de test sanguin de doigt. pictogramme d'analyse de la  glycémie. recherche de l'icône de glyphe de glucose de niveau. tests de  glycémie dans le diabète. illustration vectorielle isolée. 5482641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166" t="20998" r="20166" b="19335"/>
          <a:stretch/>
        </p:blipFill>
        <p:spPr bwMode="auto">
          <a:xfrm>
            <a:off x="2895864" y="2972313"/>
            <a:ext cx="1638000" cy="163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Glomerulonephritis Stock Illustrations – 233 Glomerulonephritis Stock  Illustrations, Vectors &amp; Clipart - Dreamstim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458" t="24750" r="15458" b="29250"/>
          <a:stretch/>
        </p:blipFill>
        <p:spPr bwMode="auto">
          <a:xfrm>
            <a:off x="7457149" y="3242293"/>
            <a:ext cx="1916051" cy="127582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e 7"/>
          <p:cNvGrpSpPr/>
          <p:nvPr/>
        </p:nvGrpSpPr>
        <p:grpSpPr>
          <a:xfrm>
            <a:off x="9947461" y="3162928"/>
            <a:ext cx="1784854" cy="1434556"/>
            <a:chOff x="9153272" y="5750469"/>
            <a:chExt cx="1784854" cy="1434556"/>
          </a:xfrm>
        </p:grpSpPr>
        <p:pic>
          <p:nvPicPr>
            <p:cNvPr id="9" name="Picture 10" descr="Polycystic Kidney Images - Free Download on Freepi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938" t="10103" r="27938" b="18969"/>
            <a:stretch/>
          </p:blipFill>
          <p:spPr bwMode="auto">
            <a:xfrm>
              <a:off x="9153272" y="5750469"/>
              <a:ext cx="892427" cy="14345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Polycystic Kidney Images - Free Download on Freepi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938" t="10103" r="27938" b="18969"/>
            <a:stretch/>
          </p:blipFill>
          <p:spPr bwMode="auto">
            <a:xfrm flipH="1">
              <a:off x="10045699" y="5750469"/>
              <a:ext cx="892427" cy="143455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Image 10"/>
          <p:cNvPicPr>
            <a:picLocks noChangeAspect="1"/>
          </p:cNvPicPr>
          <p:nvPr/>
        </p:nvPicPr>
        <p:blipFill>
          <a:blip r:embed="rId6">
            <a:biLevel thresh="75000"/>
          </a:blip>
          <a:stretch>
            <a:fillRect/>
          </a:stretch>
        </p:blipFill>
        <p:spPr>
          <a:xfrm>
            <a:off x="5108125" y="2770058"/>
            <a:ext cx="1774763" cy="2042508"/>
          </a:xfrm>
          <a:prstGeom prst="rect">
            <a:avLst/>
          </a:prstGeom>
        </p:spPr>
      </p:pic>
      <p:sp>
        <p:nvSpPr>
          <p:cNvPr id="12" name="ZoneTexte 11"/>
          <p:cNvSpPr txBox="1"/>
          <p:nvPr/>
        </p:nvSpPr>
        <p:spPr bwMode="auto">
          <a:xfrm>
            <a:off x="591143" y="4796443"/>
            <a:ext cx="1881029" cy="307777"/>
          </a:xfrm>
          <a:prstGeom prst="rect">
            <a:avLst/>
          </a:prstGeom>
          <a:noFill/>
          <a:ln w="9525">
            <a:solidFill>
              <a:schemeClr val="tx1"/>
            </a:solidFill>
            <a:miter lim="800000"/>
            <a:headEnd/>
            <a:tailEnd/>
          </a:ln>
        </p:spPr>
        <p:txBody>
          <a:bodyPr vert="horz" wrap="square" lIns="0" tIns="0" rIns="0" bIns="0" numCol="1" rtlCol="0" anchor="t" anchorCtr="0" compatLnSpc="1">
            <a:prstTxWarp prst="textNoShape">
              <a:avLst/>
            </a:prstTxWarp>
            <a:spAutoFit/>
          </a:bodyPr>
          <a:lstStyle/>
          <a:p>
            <a:pPr algn="ctr"/>
            <a:r>
              <a:rPr lang="de-CH" sz="2000" dirty="0">
                <a:solidFill>
                  <a:schemeClr val="tx1">
                    <a:lumMod val="85000"/>
                    <a:lumOff val="15000"/>
                  </a:schemeClr>
                </a:solidFill>
                <a:latin typeface="Arial" panose="020B0604020202020204" pitchFamily="34" charset="0"/>
                <a:cs typeface="Arial" panose="020B0604020202020204" pitchFamily="34" charset="0"/>
              </a:rPr>
              <a:t>HTA</a:t>
            </a:r>
          </a:p>
        </p:txBody>
      </p:sp>
      <p:sp>
        <p:nvSpPr>
          <p:cNvPr id="13" name="ZoneTexte 12"/>
          <p:cNvSpPr txBox="1"/>
          <p:nvPr/>
        </p:nvSpPr>
        <p:spPr bwMode="auto">
          <a:xfrm>
            <a:off x="2774349" y="4796443"/>
            <a:ext cx="1881029" cy="307777"/>
          </a:xfrm>
          <a:prstGeom prst="rect">
            <a:avLst/>
          </a:prstGeom>
          <a:noFill/>
          <a:ln w="9525">
            <a:solidFill>
              <a:schemeClr val="tx1"/>
            </a:solidFill>
            <a:miter lim="800000"/>
            <a:headEnd/>
            <a:tailEnd/>
          </a:ln>
        </p:spPr>
        <p:txBody>
          <a:bodyPr vert="horz" wrap="square" lIns="0" tIns="0" rIns="0" bIns="0" numCol="1" rtlCol="0" anchor="t" anchorCtr="0" compatLnSpc="1">
            <a:prstTxWarp prst="textNoShape">
              <a:avLst/>
            </a:prstTxWarp>
            <a:spAutoFit/>
          </a:bodyPr>
          <a:lstStyle/>
          <a:p>
            <a:pPr algn="ctr"/>
            <a:r>
              <a:rPr lang="fr-CH" sz="2000" dirty="0">
                <a:solidFill>
                  <a:schemeClr val="tx1">
                    <a:lumMod val="85000"/>
                    <a:lumOff val="15000"/>
                  </a:schemeClr>
                </a:solidFill>
                <a:latin typeface="Arial" panose="020B0604020202020204" pitchFamily="34" charset="0"/>
                <a:cs typeface="Arial" panose="020B0604020202020204" pitchFamily="34" charset="0"/>
              </a:rPr>
              <a:t>Diabète</a:t>
            </a:r>
          </a:p>
        </p:txBody>
      </p:sp>
      <p:sp>
        <p:nvSpPr>
          <p:cNvPr id="14" name="ZoneTexte 13"/>
          <p:cNvSpPr txBox="1"/>
          <p:nvPr/>
        </p:nvSpPr>
        <p:spPr bwMode="auto">
          <a:xfrm>
            <a:off x="5001859" y="4796443"/>
            <a:ext cx="1881029" cy="307777"/>
          </a:xfrm>
          <a:prstGeom prst="rect">
            <a:avLst/>
          </a:prstGeom>
          <a:noFill/>
          <a:ln w="9525">
            <a:solidFill>
              <a:schemeClr val="tx1"/>
            </a:solidFill>
            <a:miter lim="800000"/>
            <a:headEnd/>
            <a:tailEnd/>
          </a:ln>
        </p:spPr>
        <p:txBody>
          <a:bodyPr vert="horz" wrap="square" lIns="0" tIns="0" rIns="0" bIns="0" numCol="1" rtlCol="0" anchor="t" anchorCtr="0" compatLnSpc="1">
            <a:prstTxWarp prst="textNoShape">
              <a:avLst/>
            </a:prstTxWarp>
            <a:spAutoFit/>
          </a:bodyPr>
          <a:lstStyle/>
          <a:p>
            <a:pPr algn="ctr"/>
            <a:r>
              <a:rPr lang="fr-CH" sz="2000" dirty="0">
                <a:solidFill>
                  <a:schemeClr val="tx1">
                    <a:lumMod val="85000"/>
                    <a:lumOff val="15000"/>
                  </a:schemeClr>
                </a:solidFill>
                <a:latin typeface="Arial" panose="020B0604020202020204" pitchFamily="34" charset="0"/>
                <a:cs typeface="Arial" panose="020B0604020202020204" pitchFamily="34" charset="0"/>
              </a:rPr>
              <a:t>Obstruction</a:t>
            </a:r>
          </a:p>
        </p:txBody>
      </p:sp>
      <p:sp>
        <p:nvSpPr>
          <p:cNvPr id="15" name="ZoneTexte 14"/>
          <p:cNvSpPr txBox="1"/>
          <p:nvPr/>
        </p:nvSpPr>
        <p:spPr bwMode="auto">
          <a:xfrm>
            <a:off x="7335635" y="4796442"/>
            <a:ext cx="2183206" cy="307777"/>
          </a:xfrm>
          <a:prstGeom prst="rect">
            <a:avLst/>
          </a:prstGeom>
          <a:noFill/>
          <a:ln w="9525">
            <a:solidFill>
              <a:schemeClr val="tx1"/>
            </a:solidFill>
            <a:miter lim="800000"/>
            <a:headEnd/>
            <a:tailEnd/>
          </a:ln>
        </p:spPr>
        <p:txBody>
          <a:bodyPr vert="horz" wrap="square" lIns="0" tIns="0" rIns="0" bIns="0" numCol="1" rtlCol="0" anchor="t" anchorCtr="0" compatLnSpc="1">
            <a:prstTxWarp prst="textNoShape">
              <a:avLst/>
            </a:prstTxWarp>
            <a:spAutoFit/>
          </a:bodyPr>
          <a:lstStyle/>
          <a:p>
            <a:pPr algn="ctr"/>
            <a:r>
              <a:rPr lang="fr-CH" sz="2000" dirty="0">
                <a:solidFill>
                  <a:schemeClr val="tx1">
                    <a:lumMod val="85000"/>
                    <a:lumOff val="15000"/>
                  </a:schemeClr>
                </a:solidFill>
                <a:latin typeface="Arial" panose="020B0604020202020204" pitchFamily="34" charset="0"/>
                <a:cs typeface="Arial" panose="020B0604020202020204" pitchFamily="34" charset="0"/>
              </a:rPr>
              <a:t>Glomérulonéphrite</a:t>
            </a:r>
          </a:p>
        </p:txBody>
      </p:sp>
      <p:sp>
        <p:nvSpPr>
          <p:cNvPr id="16" name="ZoneTexte 15"/>
          <p:cNvSpPr txBox="1"/>
          <p:nvPr/>
        </p:nvSpPr>
        <p:spPr bwMode="auto">
          <a:xfrm>
            <a:off x="9790545" y="4812566"/>
            <a:ext cx="2327564" cy="307777"/>
          </a:xfrm>
          <a:prstGeom prst="rect">
            <a:avLst/>
          </a:prstGeom>
          <a:noFill/>
          <a:ln w="9525">
            <a:solidFill>
              <a:schemeClr val="tx1"/>
            </a:solidFill>
            <a:miter lim="800000"/>
            <a:headEnd/>
            <a:tailEnd/>
          </a:ln>
        </p:spPr>
        <p:txBody>
          <a:bodyPr vert="horz" wrap="square" lIns="0" tIns="0" rIns="0" bIns="0" numCol="1" rtlCol="0" anchor="t" anchorCtr="0" compatLnSpc="1">
            <a:prstTxWarp prst="textNoShape">
              <a:avLst/>
            </a:prstTxWarp>
            <a:spAutoFit/>
          </a:bodyPr>
          <a:lstStyle/>
          <a:p>
            <a:pPr algn="ctr"/>
            <a:r>
              <a:rPr lang="fr-CH" sz="2000" dirty="0">
                <a:solidFill>
                  <a:schemeClr val="tx1">
                    <a:lumMod val="85000"/>
                    <a:lumOff val="15000"/>
                  </a:schemeClr>
                </a:solidFill>
                <a:latin typeface="Arial" panose="020B0604020202020204" pitchFamily="34" charset="0"/>
                <a:cs typeface="Arial" panose="020B0604020202020204" pitchFamily="34" charset="0"/>
              </a:rPr>
              <a:t>Reins </a:t>
            </a:r>
            <a:r>
              <a:rPr lang="fr-CH" sz="2000" dirty="0" err="1">
                <a:solidFill>
                  <a:schemeClr val="tx1">
                    <a:lumMod val="85000"/>
                    <a:lumOff val="15000"/>
                  </a:schemeClr>
                </a:solidFill>
                <a:latin typeface="Arial" panose="020B0604020202020204" pitchFamily="34" charset="0"/>
                <a:cs typeface="Arial" panose="020B0604020202020204" pitchFamily="34" charset="0"/>
              </a:rPr>
              <a:t>polykystiques</a:t>
            </a:r>
            <a:endParaRPr lang="fr-CH" sz="2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7" name="Rectangle à coins arrondis 16"/>
          <p:cNvSpPr/>
          <p:nvPr/>
        </p:nvSpPr>
        <p:spPr>
          <a:xfrm>
            <a:off x="447471" y="2759959"/>
            <a:ext cx="6532449" cy="2809702"/>
          </a:xfrm>
          <a:prstGeom prst="round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ZoneTexte 17"/>
          <p:cNvSpPr txBox="1"/>
          <p:nvPr/>
        </p:nvSpPr>
        <p:spPr bwMode="auto">
          <a:xfrm>
            <a:off x="1553554" y="5569661"/>
            <a:ext cx="4322618" cy="369332"/>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algn="ctr"/>
            <a:r>
              <a:rPr lang="fr-CH" sz="2400" b="1" dirty="0">
                <a:solidFill>
                  <a:schemeClr val="tx1">
                    <a:lumMod val="85000"/>
                    <a:lumOff val="15000"/>
                  </a:schemeClr>
                </a:solidFill>
                <a:latin typeface="Arial" panose="020B0604020202020204" pitchFamily="34" charset="0"/>
                <a:cs typeface="Arial" panose="020B0604020202020204" pitchFamily="34" charset="0"/>
              </a:rPr>
              <a:t>Largement évitable!</a:t>
            </a:r>
          </a:p>
        </p:txBody>
      </p:sp>
      <p:sp>
        <p:nvSpPr>
          <p:cNvPr id="20"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Qu’est-ce qui rend les reins malades?</a:t>
            </a:r>
          </a:p>
        </p:txBody>
      </p:sp>
      <p:sp>
        <p:nvSpPr>
          <p:cNvPr id="2" name="Rectangle à coins arrondis 1"/>
          <p:cNvSpPr/>
          <p:nvPr/>
        </p:nvSpPr>
        <p:spPr>
          <a:xfrm>
            <a:off x="549144" y="2893385"/>
            <a:ext cx="4181011" cy="2542850"/>
          </a:xfrm>
          <a:prstGeom prst="roundRect">
            <a:avLst/>
          </a:prstGeom>
          <a:solidFill>
            <a:srgbClr val="FFC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FF0000"/>
                </a:solidFill>
                <a:latin typeface="Arial" panose="020B0604020202020204" pitchFamily="34" charset="0"/>
                <a:cs typeface="Arial" panose="020B0604020202020204" pitchFamily="34" charset="0"/>
              </a:rPr>
              <a:t>2/3</a:t>
            </a:r>
          </a:p>
        </p:txBody>
      </p:sp>
    </p:spTree>
    <p:extLst>
      <p:ext uri="{BB962C8B-B14F-4D97-AF65-F5344CB8AC3E}">
        <p14:creationId xmlns:p14="http://schemas.microsoft.com/office/powerpoint/2010/main" val="4198741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4"/>
          </p:nvPr>
        </p:nvSpPr>
        <p:spPr/>
        <p:txBody>
          <a:bodyPr/>
          <a:lstStyle/>
          <a:p>
            <a:r>
              <a:rPr lang="fr-CH" dirty="0"/>
              <a:t>Quel est le collectif particulièrement à risque?</a:t>
            </a:r>
          </a:p>
          <a:p>
            <a:endParaRPr lang="fr-CH" dirty="0"/>
          </a:p>
        </p:txBody>
      </p:sp>
      <p:pic>
        <p:nvPicPr>
          <p:cNvPr id="5" name="Picture 6" descr="Hypertension Artérielle Vectoriels et illustrations libres de droits -  iStoc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468" t="24078" r="17048" b="25103"/>
          <a:stretch/>
        </p:blipFill>
        <p:spPr bwMode="auto">
          <a:xfrm>
            <a:off x="752472" y="2247676"/>
            <a:ext cx="2082835" cy="14475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cône de silhouette de test sanguin de doigt. pictogramme d'analyse de la  glycémie. recherche de l'icône de glyphe de glucose de niveau. tests de  glycémie dans le diabète. illustration vectorielle isolée. 5482641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166" t="20998" r="20166" b="19335"/>
          <a:stretch/>
        </p:blipFill>
        <p:spPr bwMode="auto">
          <a:xfrm>
            <a:off x="4016303" y="2247676"/>
            <a:ext cx="1551348" cy="155134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4">
            <a:biLevel thresh="75000"/>
          </a:blip>
          <a:stretch>
            <a:fillRect/>
          </a:stretch>
        </p:blipFill>
        <p:spPr>
          <a:xfrm>
            <a:off x="7418038" y="2002096"/>
            <a:ext cx="1774763" cy="2042508"/>
          </a:xfrm>
          <a:prstGeom prst="rect">
            <a:avLst/>
          </a:prstGeom>
        </p:spPr>
      </p:pic>
      <p:pic>
        <p:nvPicPr>
          <p:cNvPr id="11" name="Image 10"/>
          <p:cNvPicPr>
            <a:picLocks noChangeAspect="1"/>
          </p:cNvPicPr>
          <p:nvPr/>
        </p:nvPicPr>
        <p:blipFill>
          <a:blip r:embed="rId5">
            <a:biLevel thresh="25000"/>
          </a:blip>
          <a:stretch>
            <a:fillRect/>
          </a:stretch>
        </p:blipFill>
        <p:spPr>
          <a:xfrm>
            <a:off x="2416660" y="4016590"/>
            <a:ext cx="1300603" cy="1766251"/>
          </a:xfrm>
          <a:prstGeom prst="rect">
            <a:avLst/>
          </a:prstGeom>
        </p:spPr>
      </p:pic>
      <p:pic>
        <p:nvPicPr>
          <p:cNvPr id="12" name="Image 11"/>
          <p:cNvPicPr>
            <a:picLocks noChangeAspect="1"/>
          </p:cNvPicPr>
          <p:nvPr/>
        </p:nvPicPr>
        <p:blipFill rotWithShape="1">
          <a:blip r:embed="rId6">
            <a:biLevel thresh="25000"/>
          </a:blip>
          <a:srcRect l="7165" t="1943" r="3174" b="-1"/>
          <a:stretch/>
        </p:blipFill>
        <p:spPr>
          <a:xfrm>
            <a:off x="9723273" y="3983715"/>
            <a:ext cx="1630526" cy="1713836"/>
          </a:xfrm>
          <a:prstGeom prst="rect">
            <a:avLst/>
          </a:prstGeom>
        </p:spPr>
      </p:pic>
      <p:pic>
        <p:nvPicPr>
          <p:cNvPr id="13" name="Image 12"/>
          <p:cNvPicPr>
            <a:picLocks noChangeAspect="1"/>
          </p:cNvPicPr>
          <p:nvPr/>
        </p:nvPicPr>
        <p:blipFill rotWithShape="1">
          <a:blip r:embed="rId7"/>
          <a:srcRect l="1972" t="3957"/>
          <a:stretch/>
        </p:blipFill>
        <p:spPr>
          <a:xfrm>
            <a:off x="5721464" y="4096070"/>
            <a:ext cx="1696574" cy="1607781"/>
          </a:xfrm>
          <a:prstGeom prst="rect">
            <a:avLst/>
          </a:prstGeom>
        </p:spPr>
      </p:pic>
    </p:spTree>
    <p:extLst>
      <p:ext uri="{BB962C8B-B14F-4D97-AF65-F5344CB8AC3E}">
        <p14:creationId xmlns:p14="http://schemas.microsoft.com/office/powerpoint/2010/main" val="2630993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CH" dirty="0">
              <a:latin typeface="Arial" panose="020B0604020202020204" pitchFamily="34" charset="0"/>
              <a:cs typeface="Arial" panose="020B0604020202020204" pitchFamily="34" charset="0"/>
            </a:endParaRPr>
          </a:p>
          <a:p>
            <a:r>
              <a:rPr lang="fr-CH" dirty="0">
                <a:latin typeface="Arial" panose="020B0604020202020204" pitchFamily="34" charset="0"/>
                <a:cs typeface="Arial" panose="020B0604020202020204" pitchFamily="34" charset="0"/>
              </a:rPr>
              <a:t>Définition de la MRC</a:t>
            </a:r>
          </a:p>
          <a:p>
            <a:r>
              <a:rPr lang="fr-CH" dirty="0">
                <a:latin typeface="Arial" panose="020B0604020202020204" pitchFamily="34" charset="0"/>
                <a:cs typeface="Arial" panose="020B0604020202020204" pitchFamily="34" charset="0"/>
              </a:rPr>
              <a:t>Enjeu et rôle des médecins de premiers recours dans la prise en charge de la MRC</a:t>
            </a:r>
          </a:p>
          <a:p>
            <a:r>
              <a:rPr lang="fr-CH" dirty="0">
                <a:latin typeface="Arial" panose="020B0604020202020204" pitchFamily="34" charset="0"/>
                <a:cs typeface="Arial" panose="020B0604020202020204" pitchFamily="34" charset="0"/>
              </a:rPr>
              <a:t>Prise en charge de la MRC avec focus sur</a:t>
            </a:r>
          </a:p>
          <a:p>
            <a:pPr lvl="1"/>
            <a:r>
              <a:rPr lang="fr-CH" dirty="0">
                <a:latin typeface="Arial" panose="020B0604020202020204" pitchFamily="34" charset="0"/>
                <a:cs typeface="Arial" panose="020B0604020202020204" pitchFamily="34" charset="0"/>
              </a:rPr>
              <a:t>la néphropathie diabétique</a:t>
            </a:r>
          </a:p>
          <a:p>
            <a:pPr lvl="1"/>
            <a:r>
              <a:rPr lang="fr-CH" dirty="0">
                <a:latin typeface="Arial" panose="020B0604020202020204" pitchFamily="34" charset="0"/>
                <a:cs typeface="Arial" panose="020B0604020202020204" pitchFamily="34" charset="0"/>
              </a:rPr>
              <a:t>le syndrome cardio-rénal</a:t>
            </a:r>
          </a:p>
          <a:p>
            <a:r>
              <a:rPr lang="fr-CH" dirty="0">
                <a:latin typeface="Arial" panose="020B0604020202020204" pitchFamily="34" charset="0"/>
                <a:cs typeface="Arial" panose="020B0604020202020204" pitchFamily="34" charset="0"/>
              </a:rPr>
              <a:t>Conclusion</a:t>
            </a:r>
          </a:p>
          <a:p>
            <a:r>
              <a:rPr lang="fr-CH" dirty="0">
                <a:latin typeface="Arial" panose="020B0604020202020204" pitchFamily="34" charset="0"/>
                <a:cs typeface="Arial" panose="020B0604020202020204" pitchFamily="34" charset="0"/>
              </a:rPr>
              <a:t>Discussion </a:t>
            </a:r>
          </a:p>
        </p:txBody>
      </p:sp>
      <p:sp>
        <p:nvSpPr>
          <p:cNvPr id="4"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Programme</a:t>
            </a:r>
          </a:p>
        </p:txBody>
      </p:sp>
    </p:spTree>
    <p:extLst>
      <p:ext uri="{BB962C8B-B14F-4D97-AF65-F5344CB8AC3E}">
        <p14:creationId xmlns:p14="http://schemas.microsoft.com/office/powerpoint/2010/main" val="3125694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70000" lnSpcReduction="20000"/>
          </a:bodyPr>
          <a:lstStyle/>
          <a:p>
            <a:pPr lvl="1"/>
            <a:r>
              <a:rPr lang="fr-CH" dirty="0">
                <a:latin typeface="Arial" panose="020B0604020202020204" pitchFamily="34" charset="0"/>
                <a:cs typeface="Arial" panose="020B0604020202020204" pitchFamily="34" charset="0"/>
              </a:rPr>
              <a:t>Traitement causal de la néphropathie si possible</a:t>
            </a:r>
          </a:p>
          <a:p>
            <a:pPr lvl="1"/>
            <a:r>
              <a:rPr lang="fr-CH" dirty="0">
                <a:latin typeface="Arial" panose="020B0604020202020204" pitchFamily="34" charset="0"/>
                <a:cs typeface="Arial" panose="020B0604020202020204" pitchFamily="34" charset="0"/>
              </a:rPr>
              <a:t>Mesures de </a:t>
            </a:r>
            <a:r>
              <a:rPr lang="fr-CH" dirty="0" err="1">
                <a:latin typeface="Arial" panose="020B0604020202020204" pitchFamily="34" charset="0"/>
                <a:cs typeface="Arial" panose="020B0604020202020204" pitchFamily="34" charset="0"/>
              </a:rPr>
              <a:t>néphroprotection</a:t>
            </a:r>
            <a:endParaRPr lang="fr-CH" dirty="0">
              <a:latin typeface="Arial" panose="020B0604020202020204" pitchFamily="34" charset="0"/>
              <a:cs typeface="Arial" panose="020B0604020202020204" pitchFamily="34" charset="0"/>
            </a:endParaRPr>
          </a:p>
          <a:p>
            <a:pPr lvl="2"/>
            <a:r>
              <a:rPr lang="fr-CH" dirty="0">
                <a:latin typeface="Arial" panose="020B0604020202020204" pitchFamily="34" charset="0"/>
                <a:cs typeface="Arial" panose="020B0604020202020204" pitchFamily="34" charset="0"/>
              </a:rPr>
              <a:t>Contrôle tensionnel strict (cf. SPRINT)</a:t>
            </a:r>
          </a:p>
          <a:p>
            <a:pPr lvl="2"/>
            <a:r>
              <a:rPr lang="fr-CH" dirty="0">
                <a:latin typeface="Arial" panose="020B0604020202020204" pitchFamily="34" charset="0"/>
                <a:cs typeface="Arial" panose="020B0604020202020204" pitchFamily="34" charset="0"/>
              </a:rPr>
              <a:t>Diminution de la protéinurie/utilisation de médicaments néphroprotecteurs</a:t>
            </a:r>
          </a:p>
          <a:p>
            <a:pPr lvl="3"/>
            <a:r>
              <a:rPr lang="fr-CH" dirty="0">
                <a:latin typeface="Arial" panose="020B0604020202020204" pitchFamily="34" charset="0"/>
                <a:cs typeface="Arial" panose="020B0604020202020204" pitchFamily="34" charset="0"/>
              </a:rPr>
              <a:t>ISRA (acquis!!!)</a:t>
            </a:r>
          </a:p>
          <a:p>
            <a:pPr lvl="3"/>
            <a:r>
              <a:rPr lang="fr-CH" dirty="0">
                <a:latin typeface="Arial" panose="020B0604020202020204" pitchFamily="34" charset="0"/>
                <a:cs typeface="Arial" panose="020B0604020202020204" pitchFamily="34" charset="0"/>
              </a:rPr>
              <a:t>SGLT2i (nouveau)</a:t>
            </a:r>
          </a:p>
          <a:p>
            <a:pPr lvl="3"/>
            <a:r>
              <a:rPr lang="fr-CH" dirty="0" err="1">
                <a:latin typeface="Arial" panose="020B0604020202020204" pitchFamily="34" charset="0"/>
                <a:cs typeface="Arial" panose="020B0604020202020204" pitchFamily="34" charset="0"/>
              </a:rPr>
              <a:t>nsMRA</a:t>
            </a:r>
            <a:r>
              <a:rPr lang="fr-CH" dirty="0">
                <a:latin typeface="Arial" panose="020B0604020202020204" pitchFamily="34" charset="0"/>
                <a:cs typeface="Arial" panose="020B0604020202020204" pitchFamily="34" charset="0"/>
              </a:rPr>
              <a:t> dans la néphropathie diabétique</a:t>
            </a:r>
          </a:p>
          <a:p>
            <a:pPr lvl="3"/>
            <a:r>
              <a:rPr lang="fr-CH" dirty="0">
                <a:latin typeface="Arial" panose="020B0604020202020204" pitchFamily="34" charset="0"/>
                <a:cs typeface="Arial" panose="020B0604020202020204" pitchFamily="34" charset="0"/>
              </a:rPr>
              <a:t>GLP1-a dans la néphropathie diabétique</a:t>
            </a:r>
          </a:p>
          <a:p>
            <a:pPr lvl="2"/>
            <a:r>
              <a:rPr lang="fr-CH" dirty="0">
                <a:latin typeface="Arial" panose="020B0604020202020204" pitchFamily="34" charset="0"/>
                <a:cs typeface="Arial" panose="020B0604020202020204" pitchFamily="34" charset="0"/>
              </a:rPr>
              <a:t>Correction de l’acidose métabolique sévère ([Bic] &lt; 18 </a:t>
            </a:r>
            <a:r>
              <a:rPr lang="fr-CH" dirty="0" err="1">
                <a:latin typeface="Arial" panose="020B0604020202020204" pitchFamily="34" charset="0"/>
                <a:cs typeface="Arial" panose="020B0604020202020204" pitchFamily="34" charset="0"/>
              </a:rPr>
              <a:t>mmol</a:t>
            </a:r>
            <a:r>
              <a:rPr lang="fr-CH" dirty="0">
                <a:latin typeface="Arial" panose="020B0604020202020204" pitchFamily="34" charset="0"/>
                <a:cs typeface="Arial" panose="020B0604020202020204" pitchFamily="34" charset="0"/>
              </a:rPr>
              <a:t>/l)</a:t>
            </a:r>
          </a:p>
          <a:p>
            <a:pPr lvl="2"/>
            <a:r>
              <a:rPr lang="fr-CH" dirty="0">
                <a:latin typeface="Arial" panose="020B0604020202020204" pitchFamily="34" charset="0"/>
                <a:cs typeface="Arial" panose="020B0604020202020204" pitchFamily="34" charset="0"/>
              </a:rPr>
              <a:t>Restriction sodée et en protéines</a:t>
            </a:r>
          </a:p>
          <a:p>
            <a:pPr lvl="2"/>
            <a:r>
              <a:rPr lang="fr-CH" dirty="0">
                <a:latin typeface="Arial" panose="020B0604020202020204" pitchFamily="34" charset="0"/>
                <a:cs typeface="Arial" panose="020B0604020202020204" pitchFamily="34" charset="0"/>
              </a:rPr>
              <a:t>Arrêt du tabac</a:t>
            </a:r>
          </a:p>
          <a:p>
            <a:pPr lvl="1"/>
            <a:r>
              <a:rPr lang="fr-CH" dirty="0">
                <a:latin typeface="Arial" panose="020B0604020202020204" pitchFamily="34" charset="0"/>
                <a:cs typeface="Arial" panose="020B0604020202020204" pitchFamily="34" charset="0"/>
              </a:rPr>
              <a:t>Traitement des complications métaboliques et hémodynamiques de la MRC</a:t>
            </a:r>
          </a:p>
          <a:p>
            <a:pPr lvl="2"/>
            <a:r>
              <a:rPr lang="fr-CH" dirty="0">
                <a:latin typeface="Arial" panose="020B0604020202020204" pitchFamily="34" charset="0"/>
                <a:cs typeface="Arial" panose="020B0604020202020204" pitchFamily="34" charset="0"/>
              </a:rPr>
              <a:t>Traitement de l’anémie rénale</a:t>
            </a:r>
          </a:p>
          <a:p>
            <a:pPr lvl="2"/>
            <a:r>
              <a:rPr lang="fr-CH" dirty="0">
                <a:latin typeface="Arial" panose="020B0604020202020204" pitchFamily="34" charset="0"/>
                <a:cs typeface="Arial" panose="020B0604020202020204" pitchFamily="34" charset="0"/>
              </a:rPr>
              <a:t>Traitement de l’hyperparathyroïdie secondaire</a:t>
            </a:r>
          </a:p>
          <a:p>
            <a:pPr lvl="2"/>
            <a:r>
              <a:rPr lang="fr-CH" dirty="0">
                <a:latin typeface="Arial" panose="020B0604020202020204" pitchFamily="34" charset="0"/>
                <a:cs typeface="Arial" panose="020B0604020202020204" pitchFamily="34" charset="0"/>
              </a:rPr>
              <a:t>Traitement de l’hyperkaliémie</a:t>
            </a:r>
          </a:p>
          <a:p>
            <a:pPr lvl="2"/>
            <a:r>
              <a:rPr lang="fr-CH" dirty="0">
                <a:latin typeface="Arial" panose="020B0604020202020204" pitchFamily="34" charset="0"/>
                <a:cs typeface="Arial" panose="020B0604020202020204" pitchFamily="34" charset="0"/>
              </a:rPr>
              <a:t>Traitement de l’acidose métabolique</a:t>
            </a:r>
          </a:p>
          <a:p>
            <a:pPr lvl="2"/>
            <a:r>
              <a:rPr lang="fr-CH" dirty="0">
                <a:latin typeface="Arial" panose="020B0604020202020204" pitchFamily="34" charset="0"/>
                <a:cs typeface="Arial" panose="020B0604020202020204" pitchFamily="34" charset="0"/>
              </a:rPr>
              <a:t>Traitement de la surcharge </a:t>
            </a:r>
            <a:r>
              <a:rPr lang="fr-CH" dirty="0" err="1">
                <a:latin typeface="Arial" panose="020B0604020202020204" pitchFamily="34" charset="0"/>
                <a:cs typeface="Arial" panose="020B0604020202020204" pitchFamily="34" charset="0"/>
              </a:rPr>
              <a:t>hydrosodée</a:t>
            </a:r>
            <a:endParaRPr lang="fr-CH" dirty="0">
              <a:latin typeface="Arial" panose="020B0604020202020204" pitchFamily="34" charset="0"/>
              <a:cs typeface="Arial" panose="020B0604020202020204" pitchFamily="34" charset="0"/>
            </a:endParaRPr>
          </a:p>
          <a:p>
            <a:pPr lvl="1"/>
            <a:r>
              <a:rPr lang="fr-CH" dirty="0">
                <a:latin typeface="Arial" panose="020B0604020202020204" pitchFamily="34" charset="0"/>
                <a:cs typeface="Arial" panose="020B0604020202020204" pitchFamily="34" charset="0"/>
              </a:rPr>
              <a:t>Diminution de risque cardiovasculaire</a:t>
            </a:r>
          </a:p>
          <a:p>
            <a:pPr lvl="2"/>
            <a:r>
              <a:rPr lang="fr-CH" dirty="0">
                <a:latin typeface="Arial" panose="020B0604020202020204" pitchFamily="34" charset="0"/>
                <a:cs typeface="Arial" panose="020B0604020202020204" pitchFamily="34" charset="0"/>
              </a:rPr>
              <a:t>Dyslipidémie, arrêt du tabac, surpoids, sédentarité</a:t>
            </a:r>
          </a:p>
        </p:txBody>
      </p:sp>
      <p:sp>
        <p:nvSpPr>
          <p:cNvPr id="4"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Prise en charge de la MRC</a:t>
            </a:r>
          </a:p>
          <a:p>
            <a:endParaRPr lang="fr-CH" dirty="0"/>
          </a:p>
        </p:txBody>
      </p:sp>
    </p:spTree>
    <p:extLst>
      <p:ext uri="{BB962C8B-B14F-4D97-AF65-F5344CB8AC3E}">
        <p14:creationId xmlns:p14="http://schemas.microsoft.com/office/powerpoint/2010/main" val="3496227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rgbClr val="0069B4"/>
                </a:solidFill>
                <a:latin typeface="Arial" panose="020B0604020202020204" pitchFamily="34" charset="0"/>
                <a:cs typeface="Arial" panose="020B0604020202020204" pitchFamily="34" charset="0"/>
              </a:rPr>
              <a:t>Hypertension artérielle dans la MRC (KDIGO 2021)</a:t>
            </a:r>
            <a:endParaRPr lang="fr-CH" sz="2700" dirty="0"/>
          </a:p>
        </p:txBody>
      </p:sp>
      <p:sp>
        <p:nvSpPr>
          <p:cNvPr id="3" name="Espace réservé du contenu 2"/>
          <p:cNvSpPr>
            <a:spLocks noGrp="1"/>
          </p:cNvSpPr>
          <p:nvPr>
            <p:ph idx="1"/>
          </p:nvPr>
        </p:nvSpPr>
        <p:spPr/>
        <p:txBody>
          <a:bodyPr/>
          <a:lstStyle/>
          <a:p>
            <a:r>
              <a:rPr lang="fr-CH" b="1" dirty="0">
                <a:latin typeface="Arial" panose="020B0604020202020204" pitchFamily="34" charset="0"/>
                <a:cs typeface="Arial" panose="020B0604020202020204" pitchFamily="34" charset="0"/>
              </a:rPr>
              <a:t>Mesure standardisée</a:t>
            </a:r>
            <a:r>
              <a:rPr lang="fr-CH" dirty="0">
                <a:latin typeface="Arial" panose="020B0604020202020204" pitchFamily="34" charset="0"/>
                <a:cs typeface="Arial" panose="020B0604020202020204" pitchFamily="34" charset="0"/>
              </a:rPr>
              <a:t> de la tension artérielle</a:t>
            </a:r>
          </a:p>
          <a:p>
            <a:pPr lvl="1"/>
            <a:r>
              <a:rPr lang="fr-CH" dirty="0">
                <a:latin typeface="Arial" panose="020B0604020202020204" pitchFamily="34" charset="0"/>
                <a:cs typeface="Arial" panose="020B0604020202020204" pitchFamily="34" charset="0"/>
              </a:rPr>
              <a:t>Complétée par l’automesure à domicile et/ou MAPA si nécessaire</a:t>
            </a:r>
          </a:p>
          <a:p>
            <a:pPr lvl="1"/>
            <a:r>
              <a:rPr lang="fr-CH" dirty="0">
                <a:latin typeface="Arial" panose="020B0604020202020204" pitchFamily="34" charset="0"/>
                <a:cs typeface="Arial" panose="020B0604020202020204" pitchFamily="34" charset="0"/>
              </a:rPr>
              <a:t>Mesure de la tension artérielle au cabinet est obsolète</a:t>
            </a:r>
          </a:p>
          <a:p>
            <a:pPr marL="457200" lvl="1" indent="0">
              <a:buNone/>
            </a:pPr>
            <a:endParaRPr lang="fr-CH" dirty="0">
              <a:latin typeface="Arial" panose="020B0604020202020204" pitchFamily="34" charset="0"/>
              <a:cs typeface="Arial" panose="020B0604020202020204" pitchFamily="34" charset="0"/>
            </a:endParaRPr>
          </a:p>
          <a:p>
            <a:r>
              <a:rPr lang="fr-CH" dirty="0">
                <a:latin typeface="Arial" panose="020B0604020202020204" pitchFamily="34" charset="0"/>
                <a:cs typeface="Arial" panose="020B0604020202020204" pitchFamily="34" charset="0"/>
              </a:rPr>
              <a:t>Cible systolique </a:t>
            </a:r>
            <a:r>
              <a:rPr lang="fr-CH" b="1" dirty="0">
                <a:latin typeface="Arial" panose="020B0604020202020204" pitchFamily="34" charset="0"/>
                <a:cs typeface="Arial" panose="020B0604020202020204" pitchFamily="34" charset="0"/>
              </a:rPr>
              <a:t>&lt; 120 </a:t>
            </a:r>
            <a:r>
              <a:rPr lang="fr-CH" b="1" dirty="0" err="1">
                <a:latin typeface="Arial" panose="020B0604020202020204" pitchFamily="34" charset="0"/>
                <a:cs typeface="Arial" panose="020B0604020202020204" pitchFamily="34" charset="0"/>
              </a:rPr>
              <a:t>mmHg</a:t>
            </a:r>
            <a:r>
              <a:rPr lang="fr-CH" b="1" dirty="0">
                <a:latin typeface="Arial" panose="020B0604020202020204" pitchFamily="34" charset="0"/>
                <a:cs typeface="Arial" panose="020B0604020202020204" pitchFamily="34" charset="0"/>
              </a:rPr>
              <a:t> </a:t>
            </a:r>
            <a:r>
              <a:rPr lang="fr-CH" dirty="0">
                <a:latin typeface="Arial" panose="020B0604020202020204" pitchFamily="34" charset="0"/>
                <a:cs typeface="Arial" panose="020B0604020202020204" pitchFamily="34" charset="0"/>
              </a:rPr>
              <a:t>chez les patients </a:t>
            </a:r>
            <a:r>
              <a:rPr lang="fr-CH" b="1" dirty="0">
                <a:latin typeface="Arial" panose="020B0604020202020204" pitchFamily="34" charset="0"/>
                <a:cs typeface="Arial" panose="020B0604020202020204" pitchFamily="34" charset="0"/>
              </a:rPr>
              <a:t>non-diabétiques</a:t>
            </a:r>
            <a:r>
              <a:rPr lang="fr-CH" dirty="0">
                <a:latin typeface="Arial" panose="020B0604020202020204" pitchFamily="34" charset="0"/>
                <a:cs typeface="Arial" panose="020B0604020202020204" pitchFamily="34" charset="0"/>
              </a:rPr>
              <a:t> et </a:t>
            </a:r>
            <a:r>
              <a:rPr lang="fr-CH" b="1" dirty="0">
                <a:latin typeface="Arial" panose="020B0604020202020204" pitchFamily="34" charset="0"/>
                <a:cs typeface="Arial" panose="020B0604020202020204" pitchFamily="34" charset="0"/>
              </a:rPr>
              <a:t>diabétiques (SPRINT)</a:t>
            </a:r>
          </a:p>
          <a:p>
            <a:pPr lvl="1"/>
            <a:r>
              <a:rPr lang="fr-CH" dirty="0">
                <a:latin typeface="Arial" panose="020B0604020202020204" pitchFamily="34" charset="0"/>
                <a:cs typeface="Arial" panose="020B0604020202020204" pitchFamily="34" charset="0"/>
              </a:rPr>
              <a:t>ISRA 1</a:t>
            </a:r>
            <a:r>
              <a:rPr lang="fr-CH" baseline="30000" dirty="0">
                <a:latin typeface="Arial" panose="020B0604020202020204" pitchFamily="34" charset="0"/>
                <a:cs typeface="Arial" panose="020B0604020202020204" pitchFamily="34" charset="0"/>
              </a:rPr>
              <a:t>er</a:t>
            </a:r>
            <a:r>
              <a:rPr lang="fr-CH" dirty="0">
                <a:latin typeface="Arial" panose="020B0604020202020204" pitchFamily="34" charset="0"/>
                <a:cs typeface="Arial" panose="020B0604020202020204" pitchFamily="34" charset="0"/>
              </a:rPr>
              <a:t> choix pour les MRC albuminuriques</a:t>
            </a:r>
          </a:p>
          <a:p>
            <a:pPr lvl="1"/>
            <a:r>
              <a:rPr lang="fr-CH" dirty="0">
                <a:latin typeface="Arial" panose="020B0604020202020204" pitchFamily="34" charset="0"/>
                <a:cs typeface="Arial" panose="020B0604020202020204" pitchFamily="34" charset="0"/>
              </a:rPr>
              <a:t>Eviter la double inhibition du SRA (ACEI+ARB, ACEI+DRI, ARB+DRI)</a:t>
            </a:r>
          </a:p>
        </p:txBody>
      </p:sp>
    </p:spTree>
    <p:extLst>
      <p:ext uri="{BB962C8B-B14F-4D97-AF65-F5344CB8AC3E}">
        <p14:creationId xmlns:p14="http://schemas.microsoft.com/office/powerpoint/2010/main" val="1350785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rgbClr val="0069B4"/>
                </a:solidFill>
                <a:latin typeface="Arial" panose="020B0604020202020204" pitchFamily="34" charset="0"/>
                <a:cs typeface="Arial" panose="020B0604020202020204" pitchFamily="34" charset="0"/>
              </a:rPr>
              <a:t>Mesure standardisée de la tension artérielle</a:t>
            </a:r>
            <a:endParaRPr lang="fr-CH" sz="2700" dirty="0"/>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t="15376"/>
          <a:stretch/>
        </p:blipFill>
        <p:spPr>
          <a:xfrm>
            <a:off x="1240871" y="1787403"/>
            <a:ext cx="9710257" cy="4622189"/>
          </a:xfrm>
          <a:prstGeom prst="rect">
            <a:avLst/>
          </a:prstGeom>
        </p:spPr>
      </p:pic>
    </p:spTree>
    <p:extLst>
      <p:ext uri="{BB962C8B-B14F-4D97-AF65-F5344CB8AC3E}">
        <p14:creationId xmlns:p14="http://schemas.microsoft.com/office/powerpoint/2010/main" val="1340730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rgbClr val="0069B4"/>
                </a:solidFill>
                <a:latin typeface="Arial" panose="020B0604020202020204" pitchFamily="34" charset="0"/>
                <a:cs typeface="Arial" panose="020B0604020202020204" pitchFamily="34" charset="0"/>
              </a:rPr>
              <a:t>Etude SPRINT</a:t>
            </a:r>
            <a:endParaRPr lang="fr-CH" sz="2700" dirty="0"/>
          </a:p>
        </p:txBody>
      </p:sp>
      <p:pic>
        <p:nvPicPr>
          <p:cNvPr id="3" name="Image 2"/>
          <p:cNvPicPr>
            <a:picLocks noChangeAspect="1"/>
          </p:cNvPicPr>
          <p:nvPr/>
        </p:nvPicPr>
        <p:blipFill rotWithShape="1">
          <a:blip r:embed="rId2"/>
          <a:srcRect l="1704" t="2464"/>
          <a:stretch/>
        </p:blipFill>
        <p:spPr>
          <a:xfrm>
            <a:off x="976737" y="2646485"/>
            <a:ext cx="4823150" cy="2867201"/>
          </a:xfrm>
          <a:prstGeom prst="rect">
            <a:avLst/>
          </a:prstGeom>
        </p:spPr>
      </p:pic>
      <p:pic>
        <p:nvPicPr>
          <p:cNvPr id="4" name="Image 3"/>
          <p:cNvPicPr>
            <a:picLocks noChangeAspect="1"/>
          </p:cNvPicPr>
          <p:nvPr/>
        </p:nvPicPr>
        <p:blipFill rotWithShape="1">
          <a:blip r:embed="rId3"/>
          <a:srcRect l="1301" t="2760" r="1645"/>
          <a:stretch/>
        </p:blipFill>
        <p:spPr>
          <a:xfrm>
            <a:off x="6072448" y="2646485"/>
            <a:ext cx="4773498" cy="2906039"/>
          </a:xfrm>
          <a:prstGeom prst="rect">
            <a:avLst/>
          </a:prstGeom>
        </p:spPr>
      </p:pic>
      <p:sp>
        <p:nvSpPr>
          <p:cNvPr id="5" name="Rectangle 4"/>
          <p:cNvSpPr/>
          <p:nvPr/>
        </p:nvSpPr>
        <p:spPr>
          <a:xfrm>
            <a:off x="4272424" y="6115176"/>
            <a:ext cx="3647152" cy="276999"/>
          </a:xfrm>
          <a:prstGeom prst="rect">
            <a:avLst/>
          </a:prstGeom>
        </p:spPr>
        <p:txBody>
          <a:bodyPr wrap="none">
            <a:spAutoFit/>
          </a:bodyPr>
          <a:lstStyle/>
          <a:p>
            <a:r>
              <a:rPr lang="fr-CH" sz="1200" dirty="0">
                <a:latin typeface="Arial" panose="020B0604020202020204" pitchFamily="34" charset="0"/>
                <a:cs typeface="Arial" panose="020B0604020202020204" pitchFamily="34" charset="0"/>
              </a:rPr>
              <a:t>N </a:t>
            </a:r>
            <a:r>
              <a:rPr lang="fr-CH" sz="1200" dirty="0" err="1">
                <a:latin typeface="Arial" panose="020B0604020202020204" pitchFamily="34" charset="0"/>
                <a:cs typeface="Arial" panose="020B0604020202020204" pitchFamily="34" charset="0"/>
              </a:rPr>
              <a:t>Engl</a:t>
            </a:r>
            <a:r>
              <a:rPr lang="fr-CH" sz="1200" dirty="0">
                <a:latin typeface="Arial" panose="020B0604020202020204" pitchFamily="34" charset="0"/>
                <a:cs typeface="Arial" panose="020B0604020202020204" pitchFamily="34" charset="0"/>
              </a:rPr>
              <a:t> J Med 373;22 nejm.org </a:t>
            </a:r>
            <a:r>
              <a:rPr lang="fr-CH" sz="1200" dirty="0" err="1">
                <a:latin typeface="Arial" panose="020B0604020202020204" pitchFamily="34" charset="0"/>
                <a:cs typeface="Arial" panose="020B0604020202020204" pitchFamily="34" charset="0"/>
              </a:rPr>
              <a:t>November</a:t>
            </a:r>
            <a:r>
              <a:rPr lang="fr-CH" sz="1200" dirty="0">
                <a:latin typeface="Arial" panose="020B0604020202020204" pitchFamily="34" charset="0"/>
                <a:cs typeface="Arial" panose="020B0604020202020204" pitchFamily="34" charset="0"/>
              </a:rPr>
              <a:t> 26, 2015</a:t>
            </a:r>
          </a:p>
        </p:txBody>
      </p:sp>
      <p:sp>
        <p:nvSpPr>
          <p:cNvPr id="6" name="ZoneTexte 5"/>
          <p:cNvSpPr txBox="1"/>
          <p:nvPr/>
        </p:nvSpPr>
        <p:spPr>
          <a:xfrm>
            <a:off x="3045069" y="1622101"/>
            <a:ext cx="6101861" cy="369332"/>
          </a:xfrm>
          <a:prstGeom prst="rect">
            <a:avLst/>
          </a:prstGeom>
          <a:noFill/>
          <a:ln>
            <a:solidFill>
              <a:schemeClr val="tx1"/>
            </a:solidFill>
          </a:ln>
        </p:spPr>
        <p:txBody>
          <a:bodyPr wrap="square" rtlCol="0">
            <a:spAutoFit/>
          </a:bodyPr>
          <a:lstStyle/>
          <a:p>
            <a:pPr algn="ctr"/>
            <a:r>
              <a:rPr lang="fr-CH" b="1" dirty="0">
                <a:latin typeface="Arial" panose="020B0604020202020204" pitchFamily="34" charset="0"/>
                <a:cs typeface="Arial" panose="020B0604020202020204" pitchFamily="34" charset="0"/>
              </a:rPr>
              <a:t>RCT: 9’361 patients | &lt;120 </a:t>
            </a:r>
            <a:r>
              <a:rPr lang="fr-CH" b="1" dirty="0" err="1">
                <a:latin typeface="Arial" panose="020B0604020202020204" pitchFamily="34" charset="0"/>
                <a:cs typeface="Arial" panose="020B0604020202020204" pitchFamily="34" charset="0"/>
              </a:rPr>
              <a:t>mmHg</a:t>
            </a:r>
            <a:r>
              <a:rPr lang="fr-CH" b="1" dirty="0">
                <a:latin typeface="Arial" panose="020B0604020202020204" pitchFamily="34" charset="0"/>
                <a:cs typeface="Arial" panose="020B0604020202020204" pitchFamily="34" charset="0"/>
              </a:rPr>
              <a:t> vs. &lt;140 </a:t>
            </a:r>
            <a:r>
              <a:rPr lang="fr-CH" b="1" dirty="0" err="1">
                <a:latin typeface="Arial" panose="020B0604020202020204" pitchFamily="34" charset="0"/>
                <a:cs typeface="Arial" panose="020B0604020202020204" pitchFamily="34" charset="0"/>
              </a:rPr>
              <a:t>mmHg</a:t>
            </a:r>
            <a:endParaRPr lang="fr-CH"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8250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rgbClr val="0069B4"/>
                </a:solidFill>
                <a:latin typeface="Arial" panose="020B0604020202020204" pitchFamily="34" charset="0"/>
                <a:cs typeface="Arial" panose="020B0604020202020204" pitchFamily="34" charset="0"/>
              </a:rPr>
              <a:t>Etude SPRINT – Sous-analyse pour la MRC</a:t>
            </a:r>
            <a:endParaRPr lang="fr-CH" sz="2700" dirty="0"/>
          </a:p>
        </p:txBody>
      </p:sp>
      <p:pic>
        <p:nvPicPr>
          <p:cNvPr id="3" name="Image 2"/>
          <p:cNvPicPr>
            <a:picLocks noChangeAspect="1"/>
          </p:cNvPicPr>
          <p:nvPr/>
        </p:nvPicPr>
        <p:blipFill rotWithShape="1">
          <a:blip r:embed="rId2"/>
          <a:srcRect b="66550"/>
          <a:stretch/>
        </p:blipFill>
        <p:spPr>
          <a:xfrm>
            <a:off x="398491" y="1787804"/>
            <a:ext cx="5237378" cy="2045963"/>
          </a:xfrm>
          <a:prstGeom prst="rect">
            <a:avLst/>
          </a:prstGeom>
        </p:spPr>
      </p:pic>
      <p:sp>
        <p:nvSpPr>
          <p:cNvPr id="4" name="Rectangle 3"/>
          <p:cNvSpPr/>
          <p:nvPr/>
        </p:nvSpPr>
        <p:spPr>
          <a:xfrm>
            <a:off x="9123318" y="6512702"/>
            <a:ext cx="2904513" cy="276999"/>
          </a:xfrm>
          <a:prstGeom prst="rect">
            <a:avLst/>
          </a:prstGeom>
        </p:spPr>
        <p:txBody>
          <a:bodyPr wrap="none">
            <a:spAutoFit/>
          </a:bodyPr>
          <a:lstStyle/>
          <a:p>
            <a:r>
              <a:rPr lang="fr-CH" sz="1200" dirty="0">
                <a:latin typeface="Arial" panose="020B0604020202020204" pitchFamily="34" charset="0"/>
                <a:cs typeface="Arial" panose="020B0604020202020204" pitchFamily="34" charset="0"/>
              </a:rPr>
              <a:t>J Am Soc </a:t>
            </a:r>
            <a:r>
              <a:rPr lang="fr-CH" sz="1200" dirty="0" err="1">
                <a:latin typeface="Arial" panose="020B0604020202020204" pitchFamily="34" charset="0"/>
                <a:cs typeface="Arial" panose="020B0604020202020204" pitchFamily="34" charset="0"/>
              </a:rPr>
              <a:t>Nephrol</a:t>
            </a:r>
            <a:r>
              <a:rPr lang="fr-CH" sz="1200" dirty="0">
                <a:latin typeface="Arial" panose="020B0604020202020204" pitchFamily="34" charset="0"/>
                <a:cs typeface="Arial" panose="020B0604020202020204" pitchFamily="34" charset="0"/>
              </a:rPr>
              <a:t> 28: 2812–2823, 2017</a:t>
            </a:r>
          </a:p>
        </p:txBody>
      </p:sp>
      <p:pic>
        <p:nvPicPr>
          <p:cNvPr id="6" name="Image 5"/>
          <p:cNvPicPr>
            <a:picLocks noChangeAspect="1"/>
          </p:cNvPicPr>
          <p:nvPr/>
        </p:nvPicPr>
        <p:blipFill rotWithShape="1">
          <a:blip r:embed="rId2"/>
          <a:srcRect t="66382"/>
          <a:stretch/>
        </p:blipFill>
        <p:spPr>
          <a:xfrm>
            <a:off x="3477311" y="4386116"/>
            <a:ext cx="5237378" cy="2056248"/>
          </a:xfrm>
          <a:prstGeom prst="rect">
            <a:avLst/>
          </a:prstGeom>
        </p:spPr>
      </p:pic>
      <p:pic>
        <p:nvPicPr>
          <p:cNvPr id="7" name="Image 6"/>
          <p:cNvPicPr>
            <a:picLocks noChangeAspect="1"/>
          </p:cNvPicPr>
          <p:nvPr/>
        </p:nvPicPr>
        <p:blipFill rotWithShape="1">
          <a:blip r:embed="rId2"/>
          <a:srcRect t="33253" b="33123"/>
          <a:stretch/>
        </p:blipFill>
        <p:spPr>
          <a:xfrm>
            <a:off x="6506728" y="1787804"/>
            <a:ext cx="5233179" cy="2055002"/>
          </a:xfrm>
          <a:prstGeom prst="rect">
            <a:avLst/>
          </a:prstGeom>
        </p:spPr>
      </p:pic>
      <p:sp>
        <p:nvSpPr>
          <p:cNvPr id="8" name="ZoneTexte 7"/>
          <p:cNvSpPr txBox="1"/>
          <p:nvPr/>
        </p:nvSpPr>
        <p:spPr>
          <a:xfrm>
            <a:off x="2101362" y="1412864"/>
            <a:ext cx="1960684"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 outcome</a:t>
            </a:r>
          </a:p>
        </p:txBody>
      </p:sp>
      <p:sp>
        <p:nvSpPr>
          <p:cNvPr id="9" name="ZoneTexte 8"/>
          <p:cNvSpPr txBox="1"/>
          <p:nvPr/>
        </p:nvSpPr>
        <p:spPr>
          <a:xfrm>
            <a:off x="8142975" y="1408345"/>
            <a:ext cx="1960684"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All cause mortality</a:t>
            </a:r>
          </a:p>
        </p:txBody>
      </p:sp>
      <p:sp>
        <p:nvSpPr>
          <p:cNvPr id="10" name="ZoneTexte 9"/>
          <p:cNvSpPr txBox="1"/>
          <p:nvPr/>
        </p:nvSpPr>
        <p:spPr>
          <a:xfrm>
            <a:off x="5042221" y="4047562"/>
            <a:ext cx="1960684"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eGFR</a:t>
            </a:r>
            <a:r>
              <a:rPr lang="en-US" sz="1600" dirty="0">
                <a:latin typeface="Arial" panose="020B0604020202020204" pitchFamily="34" charset="0"/>
                <a:cs typeface="Arial" panose="020B0604020202020204" pitchFamily="34" charset="0"/>
              </a:rPr>
              <a:t> ≥ 50%</a:t>
            </a:r>
          </a:p>
        </p:txBody>
      </p:sp>
      <p:sp>
        <p:nvSpPr>
          <p:cNvPr id="11" name="Rectangle à coins arrondis 10"/>
          <p:cNvSpPr/>
          <p:nvPr/>
        </p:nvSpPr>
        <p:spPr>
          <a:xfrm>
            <a:off x="2883877" y="4047562"/>
            <a:ext cx="6374423" cy="2669761"/>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462622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452272" y="1690688"/>
            <a:ext cx="9287455" cy="4697412"/>
          </a:xfrm>
          <a:prstGeom prst="rect">
            <a:avLst/>
          </a:prstGeom>
        </p:spPr>
      </p:pic>
      <p:sp>
        <p:nvSpPr>
          <p:cNvPr id="6"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Naissance d’une idole – la SGLT2i-mania</a:t>
            </a:r>
          </a:p>
          <a:p>
            <a:endParaRPr lang="fr-CH" dirty="0"/>
          </a:p>
        </p:txBody>
      </p:sp>
    </p:spTree>
    <p:extLst>
      <p:ext uri="{BB962C8B-B14F-4D97-AF65-F5344CB8AC3E}">
        <p14:creationId xmlns:p14="http://schemas.microsoft.com/office/powerpoint/2010/main" val="4083277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Mécanisme d’action des SGLT2i</a:t>
            </a:r>
          </a:p>
          <a:p>
            <a:endParaRPr lang="fr-CH" dirty="0"/>
          </a:p>
        </p:txBody>
      </p:sp>
      <p:pic>
        <p:nvPicPr>
          <p:cNvPr id="4" name="Picture 21">
            <a:extLst>
              <a:ext uri="{FF2B5EF4-FFF2-40B4-BE49-F238E27FC236}">
                <a16:creationId xmlns:a16="http://schemas.microsoft.com/office/drawing/2014/main" id="{60B4C485-F142-4FAF-B38B-67897E65EF8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0124"/>
          <a:stretch/>
        </p:blipFill>
        <p:spPr>
          <a:xfrm>
            <a:off x="1435082" y="2246729"/>
            <a:ext cx="3968477" cy="3796364"/>
          </a:xfrm>
          <a:prstGeom prst="rect">
            <a:avLst/>
          </a:prstGeom>
        </p:spPr>
      </p:pic>
      <p:sp>
        <p:nvSpPr>
          <p:cNvPr id="5" name="TextBox 30">
            <a:extLst>
              <a:ext uri="{FF2B5EF4-FFF2-40B4-BE49-F238E27FC236}">
                <a16:creationId xmlns:a16="http://schemas.microsoft.com/office/drawing/2014/main" id="{F3384FDB-322B-4AF5-8A58-467B6193B71A}"/>
              </a:ext>
            </a:extLst>
          </p:cNvPr>
          <p:cNvSpPr txBox="1"/>
          <p:nvPr/>
        </p:nvSpPr>
        <p:spPr>
          <a:xfrm>
            <a:off x="721611" y="1881641"/>
            <a:ext cx="5796459" cy="287323"/>
          </a:xfrm>
          <a:prstGeom prst="rect">
            <a:avLst/>
          </a:prstGeom>
          <a:noFill/>
        </p:spPr>
        <p:txBody>
          <a:bodyPr wrap="none" lIns="0" tIns="0" rIns="0" bIns="0" anchor="b">
            <a:spAutoFit/>
          </a:bodyPr>
          <a:lstStyle/>
          <a:p>
            <a:pPr algn="ctr" defTabSz="609585">
              <a:defRPr/>
            </a:pPr>
            <a:r>
              <a:rPr lang="en-CH" b="1" dirty="0" err="1">
                <a:solidFill>
                  <a:srgbClr val="000000"/>
                </a:solidFill>
                <a:latin typeface="Arial"/>
                <a:cs typeface="Arial"/>
              </a:rPr>
              <a:t>Mécanisme</a:t>
            </a:r>
            <a:r>
              <a:rPr lang="en-CH" b="1" dirty="0">
                <a:solidFill>
                  <a:srgbClr val="000000"/>
                </a:solidFill>
                <a:latin typeface="Arial"/>
                <a:cs typeface="Arial"/>
              </a:rPr>
              <a:t> </a:t>
            </a:r>
            <a:r>
              <a:rPr lang="en-CH" b="1" dirty="0" err="1">
                <a:solidFill>
                  <a:srgbClr val="000000"/>
                </a:solidFill>
                <a:latin typeface="Arial"/>
                <a:cs typeface="Arial"/>
              </a:rPr>
              <a:t>d’action</a:t>
            </a:r>
            <a:r>
              <a:rPr lang="en-CH" b="1" dirty="0">
                <a:solidFill>
                  <a:srgbClr val="000000"/>
                </a:solidFill>
                <a:latin typeface="Arial"/>
                <a:cs typeface="Arial"/>
              </a:rPr>
              <a:t> de</a:t>
            </a:r>
            <a:r>
              <a:rPr lang="fr-CH" b="1" dirty="0">
                <a:solidFill>
                  <a:srgbClr val="000000"/>
                </a:solidFill>
                <a:latin typeface="Arial"/>
                <a:cs typeface="Arial"/>
              </a:rPr>
              <a:t> </a:t>
            </a:r>
            <a:r>
              <a:rPr lang="fr-CH" b="1" dirty="0" err="1">
                <a:solidFill>
                  <a:srgbClr val="000000"/>
                </a:solidFill>
                <a:latin typeface="Arial"/>
                <a:cs typeface="Arial"/>
              </a:rPr>
              <a:t>Dapagliflozine</a:t>
            </a:r>
            <a:r>
              <a:rPr lang="fr-CH" b="1" dirty="0">
                <a:solidFill>
                  <a:srgbClr val="000000"/>
                </a:solidFill>
                <a:latin typeface="Arial"/>
                <a:cs typeface="Arial"/>
              </a:rPr>
              <a:t> dans l’IRC</a:t>
            </a:r>
            <a:r>
              <a:rPr lang="fr-CH" b="1" baseline="30000" dirty="0">
                <a:solidFill>
                  <a:srgbClr val="000000"/>
                </a:solidFill>
                <a:latin typeface="Arial"/>
                <a:cs typeface="Arial"/>
              </a:rPr>
              <a:t>1–3</a:t>
            </a:r>
          </a:p>
        </p:txBody>
      </p:sp>
      <p:sp>
        <p:nvSpPr>
          <p:cNvPr id="6" name="object 31">
            <a:extLst>
              <a:ext uri="{FF2B5EF4-FFF2-40B4-BE49-F238E27FC236}">
                <a16:creationId xmlns:a16="http://schemas.microsoft.com/office/drawing/2014/main" id="{EA80A6BD-094A-4E4D-93C7-CAD1B652016A}"/>
              </a:ext>
            </a:extLst>
          </p:cNvPr>
          <p:cNvSpPr txBox="1"/>
          <p:nvPr/>
        </p:nvSpPr>
        <p:spPr>
          <a:xfrm>
            <a:off x="370465" y="3301009"/>
            <a:ext cx="1488356" cy="843902"/>
          </a:xfrm>
          <a:prstGeom prst="rect">
            <a:avLst/>
          </a:prstGeom>
        </p:spPr>
        <p:txBody>
          <a:bodyPr vert="horz" wrap="none" lIns="0" tIns="53420" rIns="0" bIns="0" rtlCol="0">
            <a:spAutoFit/>
          </a:bodyPr>
          <a:lstStyle/>
          <a:p>
            <a:pPr defTabSz="415859">
              <a:spcBef>
                <a:spcPts val="400"/>
              </a:spcBef>
              <a:defRPr/>
            </a:pPr>
            <a:r>
              <a:rPr lang="fr-CH" sz="1600" b="1" u="sng" dirty="0" err="1">
                <a:solidFill>
                  <a:srgbClr val="000000"/>
                </a:solidFill>
                <a:uFill>
                  <a:solidFill>
                    <a:srgbClr val="3C3C3B"/>
                  </a:solidFill>
                </a:uFill>
                <a:latin typeface="Arial"/>
                <a:cs typeface="Arial"/>
              </a:rPr>
              <a:t>Dapagliflozine</a:t>
            </a:r>
            <a:endParaRPr lang="fr-CH" sz="1600" b="1" u="sng" dirty="0">
              <a:solidFill>
                <a:srgbClr val="000000"/>
              </a:solidFill>
              <a:uFill>
                <a:solidFill>
                  <a:srgbClr val="3C3C3B"/>
                </a:solidFill>
              </a:uFill>
              <a:latin typeface="Arial"/>
              <a:cs typeface="Arial"/>
            </a:endParaRPr>
          </a:p>
          <a:p>
            <a:pPr defTabSz="415859">
              <a:spcBef>
                <a:spcPts val="400"/>
              </a:spcBef>
              <a:defRPr/>
            </a:pPr>
            <a:r>
              <a:rPr lang="fr-CH" sz="1600" dirty="0">
                <a:solidFill>
                  <a:srgbClr val="000000"/>
                </a:solidFill>
                <a:latin typeface="Arial"/>
                <a:cs typeface="Arial"/>
              </a:rPr>
              <a:t>Vasoconstriction</a:t>
            </a:r>
            <a:br>
              <a:rPr lang="fr-CH" sz="1600" dirty="0">
                <a:solidFill>
                  <a:srgbClr val="000000"/>
                </a:solidFill>
                <a:latin typeface="Arial"/>
                <a:cs typeface="Arial"/>
              </a:rPr>
            </a:br>
            <a:r>
              <a:rPr lang="fr-CH" sz="1600" dirty="0">
                <a:solidFill>
                  <a:srgbClr val="000000"/>
                </a:solidFill>
                <a:latin typeface="Arial"/>
                <a:cs typeface="Arial"/>
              </a:rPr>
              <a:t>afférente</a:t>
            </a:r>
          </a:p>
        </p:txBody>
      </p:sp>
      <p:sp>
        <p:nvSpPr>
          <p:cNvPr id="7" name="object 32">
            <a:extLst>
              <a:ext uri="{FF2B5EF4-FFF2-40B4-BE49-F238E27FC236}">
                <a16:creationId xmlns:a16="http://schemas.microsoft.com/office/drawing/2014/main" id="{9940464B-FA2A-4164-AF58-538488E7FBB9}"/>
              </a:ext>
            </a:extLst>
          </p:cNvPr>
          <p:cNvSpPr txBox="1"/>
          <p:nvPr/>
        </p:nvSpPr>
        <p:spPr>
          <a:xfrm>
            <a:off x="4979819" y="3301009"/>
            <a:ext cx="1270348" cy="843902"/>
          </a:xfrm>
          <a:prstGeom prst="rect">
            <a:avLst/>
          </a:prstGeom>
        </p:spPr>
        <p:txBody>
          <a:bodyPr vert="horz" wrap="none" lIns="0" tIns="53420" rIns="0" bIns="0" rtlCol="0">
            <a:spAutoFit/>
          </a:bodyPr>
          <a:lstStyle/>
          <a:p>
            <a:pPr defTabSz="415859">
              <a:spcBef>
                <a:spcPts val="400"/>
              </a:spcBef>
              <a:defRPr/>
            </a:pPr>
            <a:r>
              <a:rPr lang="fr-CH" sz="1600" b="1" u="sng" dirty="0" err="1">
                <a:solidFill>
                  <a:srgbClr val="000000"/>
                </a:solidFill>
                <a:uFill>
                  <a:solidFill>
                    <a:srgbClr val="3C3C3B"/>
                  </a:solidFill>
                </a:uFill>
                <a:latin typeface="Arial"/>
                <a:cs typeface="Arial"/>
              </a:rPr>
              <a:t>ACEi</a:t>
            </a:r>
            <a:r>
              <a:rPr lang="fr-CH" sz="1600" b="1" u="sng" dirty="0">
                <a:solidFill>
                  <a:srgbClr val="000000"/>
                </a:solidFill>
                <a:uFill>
                  <a:solidFill>
                    <a:srgbClr val="3C3C3B"/>
                  </a:solidFill>
                </a:uFill>
                <a:latin typeface="Arial"/>
                <a:cs typeface="Arial"/>
              </a:rPr>
              <a:t>/ARA</a:t>
            </a:r>
          </a:p>
          <a:p>
            <a:pPr defTabSz="415859">
              <a:spcBef>
                <a:spcPts val="400"/>
              </a:spcBef>
              <a:defRPr/>
            </a:pPr>
            <a:r>
              <a:rPr lang="fr-CH" sz="1600" dirty="0">
                <a:solidFill>
                  <a:srgbClr val="000000"/>
                </a:solidFill>
                <a:latin typeface="Arial"/>
                <a:cs typeface="Arial"/>
              </a:rPr>
              <a:t>Vasodilatation</a:t>
            </a:r>
            <a:br>
              <a:rPr lang="fr-CH" sz="1600" dirty="0">
                <a:solidFill>
                  <a:srgbClr val="000000"/>
                </a:solidFill>
                <a:latin typeface="Arial"/>
                <a:cs typeface="Arial"/>
              </a:rPr>
            </a:br>
            <a:r>
              <a:rPr lang="fr-CH" sz="1600" dirty="0">
                <a:solidFill>
                  <a:srgbClr val="000000"/>
                </a:solidFill>
                <a:latin typeface="Arial"/>
                <a:cs typeface="Arial"/>
              </a:rPr>
              <a:t>efférente</a:t>
            </a:r>
          </a:p>
        </p:txBody>
      </p:sp>
      <p:sp>
        <p:nvSpPr>
          <p:cNvPr id="8" name="ZoneTexte 7"/>
          <p:cNvSpPr txBox="1"/>
          <p:nvPr/>
        </p:nvSpPr>
        <p:spPr>
          <a:xfrm>
            <a:off x="6965653" y="2984296"/>
            <a:ext cx="4681402" cy="1477328"/>
          </a:xfrm>
          <a:prstGeom prst="rect">
            <a:avLst/>
          </a:prstGeom>
          <a:noFill/>
        </p:spPr>
        <p:txBody>
          <a:bodyPr wrap="square" rtlCol="0">
            <a:spAutoFit/>
          </a:bodyPr>
          <a:lstStyle/>
          <a:p>
            <a:r>
              <a:rPr lang="fr-CH" dirty="0">
                <a:latin typeface="Arial" panose="020B0604020202020204" pitchFamily="34" charset="0"/>
                <a:cs typeface="Arial" panose="020B0604020202020204" pitchFamily="34" charset="0"/>
              </a:rPr>
              <a:t>Diminution de l’</a:t>
            </a:r>
            <a:r>
              <a:rPr lang="fr-CH" dirty="0" err="1">
                <a:latin typeface="Arial" panose="020B0604020202020204" pitchFamily="34" charset="0"/>
                <a:cs typeface="Arial" panose="020B0604020202020204" pitchFamily="34" charset="0"/>
              </a:rPr>
              <a:t>hyperfiltration</a:t>
            </a:r>
            <a:r>
              <a:rPr lang="fr-CH" dirty="0">
                <a:latin typeface="Arial" panose="020B0604020202020204" pitchFamily="34" charset="0"/>
                <a:cs typeface="Arial" panose="020B0604020202020204" pitchFamily="34" charset="0"/>
              </a:rPr>
              <a:t> glomérulaire</a:t>
            </a:r>
          </a:p>
          <a:p>
            <a:r>
              <a:rPr lang="fr-CH" dirty="0">
                <a:latin typeface="Arial" panose="020B0604020202020204" pitchFamily="34" charset="0"/>
                <a:cs typeface="Arial" panose="020B0604020202020204" pitchFamily="34" charset="0"/>
              </a:rPr>
              <a:t>Diminution de la protéinurie</a:t>
            </a:r>
          </a:p>
          <a:p>
            <a:r>
              <a:rPr lang="fr-CH" dirty="0">
                <a:latin typeface="Arial" panose="020B0604020202020204" pitchFamily="34" charset="0"/>
                <a:cs typeface="Arial" panose="020B0604020202020204" pitchFamily="34" charset="0"/>
              </a:rPr>
              <a:t>Effet synergétique avec les ISRA</a:t>
            </a:r>
          </a:p>
          <a:p>
            <a:r>
              <a:rPr lang="fr-CH" dirty="0">
                <a:latin typeface="Arial" panose="020B0604020202020204" pitchFamily="34" charset="0"/>
                <a:cs typeface="Arial" panose="020B0604020202020204" pitchFamily="34" charset="0"/>
              </a:rPr>
              <a:t>Effet indépendant de l’effet hypoglycémiant</a:t>
            </a:r>
          </a:p>
          <a:p>
            <a:r>
              <a:rPr lang="fr-CH" dirty="0">
                <a:latin typeface="Arial" panose="020B0604020202020204" pitchFamily="34" charset="0"/>
                <a:cs typeface="Arial" panose="020B0604020202020204" pitchFamily="34" charset="0"/>
              </a:rPr>
              <a:t>Effet non limité à la néphropathie diabétique</a:t>
            </a:r>
          </a:p>
        </p:txBody>
      </p:sp>
      <p:sp>
        <p:nvSpPr>
          <p:cNvPr id="9" name="Text Placeholder 2"/>
          <p:cNvSpPr txBox="1">
            <a:spLocks/>
          </p:cNvSpPr>
          <p:nvPr/>
        </p:nvSpPr>
        <p:spPr>
          <a:xfrm>
            <a:off x="851399" y="6169894"/>
            <a:ext cx="10502400" cy="5647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40639" indent="0" algn="ctr">
              <a:buNone/>
              <a:defRPr/>
            </a:pPr>
            <a:r>
              <a:rPr lang="fr-CH" sz="800" dirty="0">
                <a:latin typeface="Arial" panose="020B0604020202020204" pitchFamily="34" charset="0"/>
                <a:cs typeface="Arial" panose="020B0604020202020204" pitchFamily="34" charset="0"/>
              </a:rPr>
              <a:t>1. </a:t>
            </a:r>
            <a:r>
              <a:rPr lang="fr-FR" sz="800" dirty="0">
                <a:latin typeface="Arial" panose="020B0604020202020204" pitchFamily="34" charset="0"/>
                <a:cs typeface="Arial" panose="020B0604020202020204" pitchFamily="34" charset="0"/>
              </a:rPr>
              <a:t>Information professionnelle de </a:t>
            </a:r>
            <a:r>
              <a:rPr lang="fr-FR" sz="800" dirty="0" err="1">
                <a:latin typeface="Arial" panose="020B0604020202020204" pitchFamily="34" charset="0"/>
                <a:cs typeface="Arial" panose="020B0604020202020204" pitchFamily="34" charset="0"/>
              </a:rPr>
              <a:t>Forxiga</a:t>
            </a:r>
            <a:r>
              <a:rPr lang="fr-FR" sz="800" dirty="0">
                <a:latin typeface="Arial" panose="020B0604020202020204" pitchFamily="34" charset="0"/>
                <a:cs typeface="Arial" panose="020B0604020202020204" pitchFamily="34" charset="0"/>
              </a:rPr>
              <a:t>®, www.swissmedicinfo.ch. Mise à jour de l’information: novembre 2022</a:t>
            </a:r>
            <a:r>
              <a:rPr lang="fr-CH" sz="800" dirty="0">
                <a:latin typeface="Arial" panose="020B0604020202020204" pitchFamily="34" charset="0"/>
                <a:cs typeface="Arial" panose="020B0604020202020204" pitchFamily="34" charset="0"/>
              </a:rPr>
              <a:t>; 2. </a:t>
            </a:r>
            <a:r>
              <a:rPr lang="fr-CH" sz="800" dirty="0" err="1">
                <a:latin typeface="Arial" panose="020B0604020202020204" pitchFamily="34" charset="0"/>
                <a:cs typeface="Arial" panose="020B0604020202020204" pitchFamily="34" charset="0"/>
              </a:rPr>
              <a:t>Heerspink</a:t>
            </a:r>
            <a:r>
              <a:rPr lang="fr-CH" sz="800" dirty="0">
                <a:latin typeface="Arial" panose="020B0604020202020204" pitchFamily="34" charset="0"/>
                <a:cs typeface="Arial" panose="020B0604020202020204" pitchFamily="34" charset="0"/>
              </a:rPr>
              <a:t> HJL et al. Sodium Glucose </a:t>
            </a:r>
            <a:r>
              <a:rPr lang="fr-CH" sz="800" dirty="0" err="1">
                <a:latin typeface="Arial" panose="020B0604020202020204" pitchFamily="34" charset="0"/>
                <a:cs typeface="Arial" panose="020B0604020202020204" pitchFamily="34" charset="0"/>
              </a:rPr>
              <a:t>Cotransporter</a:t>
            </a:r>
            <a:r>
              <a:rPr lang="fr-CH" sz="800" dirty="0">
                <a:latin typeface="Arial" panose="020B0604020202020204" pitchFamily="34" charset="0"/>
                <a:cs typeface="Arial" panose="020B0604020202020204" pitchFamily="34" charset="0"/>
              </a:rPr>
              <a:t> 2 </a:t>
            </a:r>
            <a:r>
              <a:rPr lang="fr-CH" sz="800" dirty="0" err="1">
                <a:latin typeface="Arial" panose="020B0604020202020204" pitchFamily="34" charset="0"/>
                <a:cs typeface="Arial" panose="020B0604020202020204" pitchFamily="34" charset="0"/>
              </a:rPr>
              <a:t>Inhibitors</a:t>
            </a:r>
            <a:r>
              <a:rPr lang="fr-CH" sz="800" dirty="0">
                <a:latin typeface="Arial" panose="020B0604020202020204" pitchFamily="34" charset="0"/>
                <a:cs typeface="Arial" panose="020B0604020202020204" pitchFamily="34" charset="0"/>
              </a:rPr>
              <a:t> in the </a:t>
            </a:r>
            <a:r>
              <a:rPr lang="fr-CH" sz="800" dirty="0" err="1">
                <a:latin typeface="Arial" panose="020B0604020202020204" pitchFamily="34" charset="0"/>
                <a:cs typeface="Arial" panose="020B0604020202020204" pitchFamily="34" charset="0"/>
              </a:rPr>
              <a:t>Treatment</a:t>
            </a:r>
            <a:r>
              <a:rPr lang="fr-CH" sz="800" dirty="0">
                <a:latin typeface="Arial" panose="020B0604020202020204" pitchFamily="34" charset="0"/>
                <a:cs typeface="Arial" panose="020B0604020202020204" pitchFamily="34" charset="0"/>
              </a:rPr>
              <a:t> of </a:t>
            </a:r>
            <a:r>
              <a:rPr lang="fr-CH" sz="800" dirty="0" err="1">
                <a:latin typeface="Arial" panose="020B0604020202020204" pitchFamily="34" charset="0"/>
                <a:cs typeface="Arial" panose="020B0604020202020204" pitchFamily="34" charset="0"/>
              </a:rPr>
              <a:t>Diabetes</a:t>
            </a:r>
            <a:r>
              <a:rPr lang="fr-CH" sz="800" dirty="0">
                <a:latin typeface="Arial" panose="020B0604020202020204" pitchFamily="34" charset="0"/>
                <a:cs typeface="Arial" panose="020B0604020202020204" pitchFamily="34" charset="0"/>
              </a:rPr>
              <a:t> </a:t>
            </a:r>
            <a:r>
              <a:rPr lang="fr-CH" sz="800" dirty="0" err="1">
                <a:latin typeface="Arial" panose="020B0604020202020204" pitchFamily="34" charset="0"/>
                <a:cs typeface="Arial" panose="020B0604020202020204" pitchFamily="34" charset="0"/>
              </a:rPr>
              <a:t>Mellitus</a:t>
            </a:r>
            <a:r>
              <a:rPr lang="fr-CH" sz="800" dirty="0">
                <a:latin typeface="Arial" panose="020B0604020202020204" pitchFamily="34" charset="0"/>
                <a:cs typeface="Arial" panose="020B0604020202020204" pitchFamily="34" charset="0"/>
              </a:rPr>
              <a:t> Circulation. 2016;134(10):752–772; 3. </a:t>
            </a:r>
            <a:r>
              <a:rPr lang="fr-CH" sz="800" dirty="0" err="1">
                <a:latin typeface="Arial" panose="020B0604020202020204" pitchFamily="34" charset="0"/>
                <a:cs typeface="Arial" panose="020B0604020202020204" pitchFamily="34" charset="0"/>
              </a:rPr>
              <a:t>Schefold</a:t>
            </a:r>
            <a:r>
              <a:rPr lang="fr-CH" sz="800" dirty="0">
                <a:latin typeface="Arial" panose="020B0604020202020204" pitchFamily="34" charset="0"/>
                <a:cs typeface="Arial" panose="020B0604020202020204" pitchFamily="34" charset="0"/>
              </a:rPr>
              <a:t> JC et al. </a:t>
            </a:r>
            <a:r>
              <a:rPr lang="fr-CH" sz="800" dirty="0" err="1">
                <a:latin typeface="Arial" panose="020B0604020202020204" pitchFamily="34" charset="0"/>
                <a:cs typeface="Arial" panose="020B0604020202020204" pitchFamily="34" charset="0"/>
              </a:rPr>
              <a:t>Heart</a:t>
            </a:r>
            <a:r>
              <a:rPr lang="fr-CH" sz="800" dirty="0">
                <a:latin typeface="Arial" panose="020B0604020202020204" pitchFamily="34" charset="0"/>
                <a:cs typeface="Arial" panose="020B0604020202020204" pitchFamily="34" charset="0"/>
              </a:rPr>
              <a:t> </a:t>
            </a:r>
            <a:r>
              <a:rPr lang="fr-CH" sz="800" dirty="0" err="1">
                <a:latin typeface="Arial" panose="020B0604020202020204" pitchFamily="34" charset="0"/>
                <a:cs typeface="Arial" panose="020B0604020202020204" pitchFamily="34" charset="0"/>
              </a:rPr>
              <a:t>failure</a:t>
            </a:r>
            <a:r>
              <a:rPr lang="fr-CH" sz="800" dirty="0">
                <a:latin typeface="Arial" panose="020B0604020202020204" pitchFamily="34" charset="0"/>
                <a:cs typeface="Arial" panose="020B0604020202020204" pitchFamily="34" charset="0"/>
              </a:rPr>
              <a:t> and </a:t>
            </a:r>
            <a:r>
              <a:rPr lang="fr-CH" sz="800" dirty="0" err="1">
                <a:latin typeface="Arial" panose="020B0604020202020204" pitchFamily="34" charset="0"/>
                <a:cs typeface="Arial" panose="020B0604020202020204" pitchFamily="34" charset="0"/>
              </a:rPr>
              <a:t>kidney</a:t>
            </a:r>
            <a:r>
              <a:rPr lang="fr-CH" sz="800" dirty="0">
                <a:latin typeface="Arial" panose="020B0604020202020204" pitchFamily="34" charset="0"/>
                <a:cs typeface="Arial" panose="020B0604020202020204" pitchFamily="34" charset="0"/>
              </a:rPr>
              <a:t> </a:t>
            </a:r>
            <a:r>
              <a:rPr lang="fr-CH" sz="800" dirty="0" err="1">
                <a:latin typeface="Arial" panose="020B0604020202020204" pitchFamily="34" charset="0"/>
                <a:cs typeface="Arial" panose="020B0604020202020204" pitchFamily="34" charset="0"/>
              </a:rPr>
              <a:t>dysfunction</a:t>
            </a:r>
            <a:r>
              <a:rPr lang="fr-CH" sz="800" dirty="0">
                <a:latin typeface="Arial" panose="020B0604020202020204" pitchFamily="34" charset="0"/>
                <a:cs typeface="Arial" panose="020B0604020202020204" pitchFamily="34" charset="0"/>
              </a:rPr>
              <a:t>: </a:t>
            </a:r>
            <a:r>
              <a:rPr lang="fr-CH" sz="800" dirty="0" err="1">
                <a:latin typeface="Arial" panose="020B0604020202020204" pitchFamily="34" charset="0"/>
                <a:cs typeface="Arial" panose="020B0604020202020204" pitchFamily="34" charset="0"/>
              </a:rPr>
              <a:t>epidemiology</a:t>
            </a:r>
            <a:r>
              <a:rPr lang="fr-CH" sz="800" dirty="0">
                <a:latin typeface="Arial" panose="020B0604020202020204" pitchFamily="34" charset="0"/>
                <a:cs typeface="Arial" panose="020B0604020202020204" pitchFamily="34" charset="0"/>
              </a:rPr>
              <a:t>, </a:t>
            </a:r>
            <a:r>
              <a:rPr lang="fr-CH" sz="800" dirty="0" err="1">
                <a:latin typeface="Arial" panose="020B0604020202020204" pitchFamily="34" charset="0"/>
                <a:cs typeface="Arial" panose="020B0604020202020204" pitchFamily="34" charset="0"/>
              </a:rPr>
              <a:t>mechanisms</a:t>
            </a:r>
            <a:r>
              <a:rPr lang="fr-CH" sz="800" dirty="0">
                <a:latin typeface="Arial" panose="020B0604020202020204" pitchFamily="34" charset="0"/>
                <a:cs typeface="Arial" panose="020B0604020202020204" pitchFamily="34" charset="0"/>
              </a:rPr>
              <a:t> and management. Nat </a:t>
            </a:r>
            <a:r>
              <a:rPr lang="fr-CH" sz="800" dirty="0" err="1">
                <a:latin typeface="Arial" panose="020B0604020202020204" pitchFamily="34" charset="0"/>
                <a:cs typeface="Arial" panose="020B0604020202020204" pitchFamily="34" charset="0"/>
              </a:rPr>
              <a:t>Rev</a:t>
            </a:r>
            <a:r>
              <a:rPr lang="fr-CH" sz="800" dirty="0">
                <a:latin typeface="Arial" panose="020B0604020202020204" pitchFamily="34" charset="0"/>
                <a:cs typeface="Arial" panose="020B0604020202020204" pitchFamily="34" charset="0"/>
              </a:rPr>
              <a:t> </a:t>
            </a:r>
            <a:r>
              <a:rPr lang="fr-CH" sz="800" dirty="0" err="1">
                <a:latin typeface="Arial" panose="020B0604020202020204" pitchFamily="34" charset="0"/>
                <a:cs typeface="Arial" panose="020B0604020202020204" pitchFamily="34" charset="0"/>
              </a:rPr>
              <a:t>Nephrol</a:t>
            </a:r>
            <a:r>
              <a:rPr lang="fr-CH" sz="800" dirty="0">
                <a:latin typeface="Arial" panose="020B0604020202020204" pitchFamily="34" charset="0"/>
                <a:cs typeface="Arial" panose="020B0604020202020204" pitchFamily="34" charset="0"/>
              </a:rPr>
              <a:t>. 2016;12(10):610–623.; 4. </a:t>
            </a:r>
            <a:r>
              <a:rPr lang="fr-CH" sz="800" dirty="0" err="1">
                <a:latin typeface="Arial" panose="020B0604020202020204" pitchFamily="34" charset="0"/>
                <a:cs typeface="Arial" panose="020B0604020202020204" pitchFamily="34" charset="0"/>
              </a:rPr>
              <a:t>Taliercio</a:t>
            </a:r>
            <a:r>
              <a:rPr lang="fr-CH" sz="800" dirty="0">
                <a:latin typeface="Arial" panose="020B0604020202020204" pitchFamily="34" charset="0"/>
                <a:cs typeface="Arial" panose="020B0604020202020204" pitchFamily="34" charset="0"/>
              </a:rPr>
              <a:t> JJ, et al. SGLT-2 </a:t>
            </a:r>
            <a:r>
              <a:rPr lang="fr-CH" sz="800" dirty="0" err="1">
                <a:latin typeface="Arial" panose="020B0604020202020204" pitchFamily="34" charset="0"/>
                <a:cs typeface="Arial" panose="020B0604020202020204" pitchFamily="34" charset="0"/>
              </a:rPr>
              <a:t>inhibitors</a:t>
            </a:r>
            <a:r>
              <a:rPr lang="fr-CH" sz="800" dirty="0">
                <a:latin typeface="Arial" panose="020B0604020202020204" pitchFamily="34" charset="0"/>
                <a:cs typeface="Arial" panose="020B0604020202020204" pitchFamily="34" charset="0"/>
              </a:rPr>
              <a:t>: A new </a:t>
            </a:r>
            <a:r>
              <a:rPr lang="fr-CH" sz="800" dirty="0" err="1">
                <a:latin typeface="Arial" panose="020B0604020202020204" pitchFamily="34" charset="0"/>
                <a:cs typeface="Arial" panose="020B0604020202020204" pitchFamily="34" charset="0"/>
              </a:rPr>
              <a:t>era</a:t>
            </a:r>
            <a:r>
              <a:rPr lang="fr-CH" sz="800" dirty="0">
                <a:latin typeface="Arial" panose="020B0604020202020204" pitchFamily="34" charset="0"/>
                <a:cs typeface="Arial" panose="020B0604020202020204" pitchFamily="34" charset="0"/>
              </a:rPr>
              <a:t> in </a:t>
            </a:r>
            <a:r>
              <a:rPr lang="fr-CH" sz="800" dirty="0" err="1">
                <a:latin typeface="Arial" panose="020B0604020202020204" pitchFamily="34" charset="0"/>
                <a:cs typeface="Arial" panose="020B0604020202020204" pitchFamily="34" charset="0"/>
              </a:rPr>
              <a:t>managing</a:t>
            </a:r>
            <a:r>
              <a:rPr lang="fr-CH" sz="800" dirty="0">
                <a:latin typeface="Arial" panose="020B0604020202020204" pitchFamily="34" charset="0"/>
                <a:cs typeface="Arial" panose="020B0604020202020204" pitchFamily="34" charset="0"/>
              </a:rPr>
              <a:t> </a:t>
            </a:r>
            <a:r>
              <a:rPr lang="fr-CH" sz="800" dirty="0" err="1">
                <a:latin typeface="Arial" panose="020B0604020202020204" pitchFamily="34" charset="0"/>
                <a:cs typeface="Arial" panose="020B0604020202020204" pitchFamily="34" charset="0"/>
              </a:rPr>
              <a:t>diabetic</a:t>
            </a:r>
            <a:r>
              <a:rPr lang="fr-CH" sz="800" dirty="0">
                <a:latin typeface="Arial" panose="020B0604020202020204" pitchFamily="34" charset="0"/>
                <a:cs typeface="Arial" panose="020B0604020202020204" pitchFamily="34" charset="0"/>
              </a:rPr>
              <a:t> </a:t>
            </a:r>
            <a:r>
              <a:rPr lang="fr-CH" sz="800" dirty="0" err="1">
                <a:latin typeface="Arial" panose="020B0604020202020204" pitchFamily="34" charset="0"/>
                <a:cs typeface="Arial" panose="020B0604020202020204" pitchFamily="34" charset="0"/>
              </a:rPr>
              <a:t>kidney</a:t>
            </a:r>
            <a:r>
              <a:rPr lang="fr-CH" sz="800" dirty="0">
                <a:latin typeface="Arial" panose="020B0604020202020204" pitchFamily="34" charset="0"/>
                <a:cs typeface="Arial" panose="020B0604020202020204" pitchFamily="34" charset="0"/>
              </a:rPr>
              <a:t> </a:t>
            </a:r>
            <a:r>
              <a:rPr lang="fr-CH" sz="800" dirty="0" err="1">
                <a:latin typeface="Arial" panose="020B0604020202020204" pitchFamily="34" charset="0"/>
                <a:cs typeface="Arial" panose="020B0604020202020204" pitchFamily="34" charset="0"/>
              </a:rPr>
              <a:t>disease</a:t>
            </a:r>
            <a:r>
              <a:rPr lang="fr-CH" sz="800" dirty="0">
                <a:latin typeface="Arial" panose="020B0604020202020204" pitchFamily="34" charset="0"/>
                <a:cs typeface="Arial" panose="020B0604020202020204" pitchFamily="34" charset="0"/>
              </a:rPr>
              <a:t> </a:t>
            </a:r>
            <a:r>
              <a:rPr lang="fr-CH" sz="800" dirty="0" err="1">
                <a:latin typeface="Arial" panose="020B0604020202020204" pitchFamily="34" charset="0"/>
                <a:cs typeface="Arial" panose="020B0604020202020204" pitchFamily="34" charset="0"/>
              </a:rPr>
              <a:t>starts</a:t>
            </a:r>
            <a:r>
              <a:rPr lang="fr-CH" sz="800" dirty="0">
                <a:latin typeface="Arial" panose="020B0604020202020204" pitchFamily="34" charset="0"/>
                <a:cs typeface="Arial" panose="020B0604020202020204" pitchFamily="34" charset="0"/>
              </a:rPr>
              <a:t> </a:t>
            </a:r>
            <a:r>
              <a:rPr lang="fr-CH" sz="800" dirty="0" err="1">
                <a:latin typeface="Arial" panose="020B0604020202020204" pitchFamily="34" charset="0"/>
                <a:cs typeface="Arial" panose="020B0604020202020204" pitchFamily="34" charset="0"/>
              </a:rPr>
              <a:t>now</a:t>
            </a:r>
            <a:r>
              <a:rPr lang="fr-CH" sz="800" dirty="0">
                <a:latin typeface="Arial" panose="020B0604020202020204" pitchFamily="34" charset="0"/>
                <a:cs typeface="Arial" panose="020B0604020202020204" pitchFamily="34" charset="0"/>
              </a:rPr>
              <a:t>. </a:t>
            </a:r>
            <a:r>
              <a:rPr lang="fr-CH" sz="800" dirty="0" err="1">
                <a:latin typeface="Arial" panose="020B0604020202020204" pitchFamily="34" charset="0"/>
                <a:cs typeface="Arial" panose="020B0604020202020204" pitchFamily="34" charset="0"/>
              </a:rPr>
              <a:t>Cleve</a:t>
            </a:r>
            <a:r>
              <a:rPr lang="fr-CH" sz="800" dirty="0">
                <a:latin typeface="Arial" panose="020B0604020202020204" pitchFamily="34" charset="0"/>
                <a:cs typeface="Arial" panose="020B0604020202020204" pitchFamily="34" charset="0"/>
              </a:rPr>
              <a:t> Clin J Med 2020;88:59–63. 5. </a:t>
            </a:r>
            <a:r>
              <a:rPr lang="fr-CH" sz="800" dirty="0" err="1">
                <a:latin typeface="Arial" panose="020B0604020202020204" pitchFamily="34" charset="0"/>
                <a:cs typeface="Arial" panose="020B0604020202020204" pitchFamily="34" charset="0"/>
              </a:rPr>
              <a:t>Heerspink</a:t>
            </a:r>
            <a:r>
              <a:rPr lang="fr-CH" sz="800" dirty="0">
                <a:latin typeface="Arial" panose="020B0604020202020204" pitchFamily="34" charset="0"/>
                <a:cs typeface="Arial" panose="020B0604020202020204" pitchFamily="34" charset="0"/>
              </a:rPr>
              <a:t> HJL et al. </a:t>
            </a:r>
            <a:r>
              <a:rPr lang="fr-CH" sz="800" dirty="0" err="1">
                <a:latin typeface="Arial" panose="020B0604020202020204" pitchFamily="34" charset="0"/>
                <a:cs typeface="Arial" panose="020B0604020202020204" pitchFamily="34" charset="0"/>
              </a:rPr>
              <a:t>Dapagliflozin</a:t>
            </a:r>
            <a:r>
              <a:rPr lang="fr-CH" sz="800" dirty="0">
                <a:latin typeface="Arial" panose="020B0604020202020204" pitchFamily="34" charset="0"/>
                <a:cs typeface="Arial" panose="020B0604020202020204" pitchFamily="34" charset="0"/>
              </a:rPr>
              <a:t> in Patients </a:t>
            </a:r>
            <a:r>
              <a:rPr lang="fr-CH" sz="800" dirty="0" err="1">
                <a:latin typeface="Arial" panose="020B0604020202020204" pitchFamily="34" charset="0"/>
                <a:cs typeface="Arial" panose="020B0604020202020204" pitchFamily="34" charset="0"/>
              </a:rPr>
              <a:t>with</a:t>
            </a:r>
            <a:r>
              <a:rPr lang="fr-CH" sz="800" dirty="0">
                <a:latin typeface="Arial" panose="020B0604020202020204" pitchFamily="34" charset="0"/>
                <a:cs typeface="Arial" panose="020B0604020202020204" pitchFamily="34" charset="0"/>
              </a:rPr>
              <a:t> </a:t>
            </a:r>
            <a:r>
              <a:rPr lang="fr-CH" sz="800" dirty="0" err="1">
                <a:latin typeface="Arial" panose="020B0604020202020204" pitchFamily="34" charset="0"/>
                <a:cs typeface="Arial" panose="020B0604020202020204" pitchFamily="34" charset="0"/>
              </a:rPr>
              <a:t>Chronic</a:t>
            </a:r>
            <a:r>
              <a:rPr lang="fr-CH" sz="800" dirty="0">
                <a:latin typeface="Arial" panose="020B0604020202020204" pitchFamily="34" charset="0"/>
                <a:cs typeface="Arial" panose="020B0604020202020204" pitchFamily="34" charset="0"/>
              </a:rPr>
              <a:t> </a:t>
            </a:r>
            <a:r>
              <a:rPr lang="fr-CH" sz="800" dirty="0" err="1">
                <a:latin typeface="Arial" panose="020B0604020202020204" pitchFamily="34" charset="0"/>
                <a:cs typeface="Arial" panose="020B0604020202020204" pitchFamily="34" charset="0"/>
              </a:rPr>
              <a:t>Kidney</a:t>
            </a:r>
            <a:r>
              <a:rPr lang="fr-CH" sz="800" dirty="0">
                <a:latin typeface="Arial" panose="020B0604020202020204" pitchFamily="34" charset="0"/>
                <a:cs typeface="Arial" panose="020B0604020202020204" pitchFamily="34" charset="0"/>
              </a:rPr>
              <a:t> </a:t>
            </a:r>
            <a:r>
              <a:rPr lang="fr-CH" sz="800" dirty="0" err="1">
                <a:latin typeface="Arial" panose="020B0604020202020204" pitchFamily="34" charset="0"/>
                <a:cs typeface="Arial" panose="020B0604020202020204" pitchFamily="34" charset="0"/>
              </a:rPr>
              <a:t>Disease</a:t>
            </a:r>
            <a:r>
              <a:rPr lang="fr-CH" sz="800" dirty="0">
                <a:latin typeface="Arial" panose="020B0604020202020204" pitchFamily="34" charset="0"/>
                <a:cs typeface="Arial" panose="020B0604020202020204" pitchFamily="34" charset="0"/>
              </a:rPr>
              <a:t> N </a:t>
            </a:r>
            <a:r>
              <a:rPr lang="fr-CH" sz="800" dirty="0" err="1">
                <a:latin typeface="Arial" panose="020B0604020202020204" pitchFamily="34" charset="0"/>
                <a:cs typeface="Arial" panose="020B0604020202020204" pitchFamily="34" charset="0"/>
              </a:rPr>
              <a:t>Engl</a:t>
            </a:r>
            <a:r>
              <a:rPr lang="fr-CH" sz="800" dirty="0">
                <a:latin typeface="Arial" panose="020B0604020202020204" pitchFamily="34" charset="0"/>
                <a:cs typeface="Arial" panose="020B0604020202020204" pitchFamily="34" charset="0"/>
              </a:rPr>
              <a:t> J Med. 2020; 383(15):1436–1446. </a:t>
            </a:r>
          </a:p>
        </p:txBody>
      </p:sp>
    </p:spTree>
    <p:extLst>
      <p:ext uri="{BB962C8B-B14F-4D97-AF65-F5344CB8AC3E}">
        <p14:creationId xmlns:p14="http://schemas.microsoft.com/office/powerpoint/2010/main" val="1488736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Mécanisme d’action des SGLT2i</a:t>
            </a:r>
          </a:p>
          <a:p>
            <a:endParaRPr lang="fr-CH" dirty="0"/>
          </a:p>
        </p:txBody>
      </p:sp>
      <p:pic>
        <p:nvPicPr>
          <p:cNvPr id="3" name="Picture 5">
            <a:extLst>
              <a:ext uri="{FF2B5EF4-FFF2-40B4-BE49-F238E27FC236}">
                <a16:creationId xmlns:a16="http://schemas.microsoft.com/office/drawing/2014/main" id="{C5DC3495-2246-E681-B899-9F1796ED224F}"/>
              </a:ext>
            </a:extLst>
          </p:cNvPr>
          <p:cNvPicPr>
            <a:picLocks noChangeAspect="1"/>
          </p:cNvPicPr>
          <p:nvPr/>
        </p:nvPicPr>
        <p:blipFill rotWithShape="1">
          <a:blip r:embed="rId2"/>
          <a:srcRect l="19049" t="3505" r="11329" b="10386"/>
          <a:stretch/>
        </p:blipFill>
        <p:spPr>
          <a:xfrm>
            <a:off x="5015345" y="1629309"/>
            <a:ext cx="4793673" cy="4830618"/>
          </a:xfrm>
          <a:prstGeom prst="rect">
            <a:avLst/>
          </a:prstGeom>
        </p:spPr>
      </p:pic>
      <p:sp>
        <p:nvSpPr>
          <p:cNvPr id="4" name="TextBox 7">
            <a:extLst>
              <a:ext uri="{FF2B5EF4-FFF2-40B4-BE49-F238E27FC236}">
                <a16:creationId xmlns:a16="http://schemas.microsoft.com/office/drawing/2014/main" id="{C0F5F494-8138-2515-2F61-4F5E4A9B200E}"/>
              </a:ext>
            </a:extLst>
          </p:cNvPr>
          <p:cNvSpPr txBox="1"/>
          <p:nvPr/>
        </p:nvSpPr>
        <p:spPr>
          <a:xfrm>
            <a:off x="705659" y="3721452"/>
            <a:ext cx="4026131" cy="646331"/>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219140"/>
            <a:r>
              <a:rPr lang="fr-FR" sz="1800" dirty="0">
                <a:latin typeface="Arial" panose="020B0604020202020204" pitchFamily="34" charset="0"/>
                <a:cs typeface="Arial" panose="020B0604020202020204" pitchFamily="34" charset="0"/>
              </a:rPr>
              <a:t>Mécanismes de protection cardio-rénale par inhibition du SGLT2i</a:t>
            </a:r>
            <a:endParaRPr lang="de-CH" sz="135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979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err="1">
                <a:solidFill>
                  <a:srgbClr val="0069B4"/>
                </a:solidFill>
                <a:latin typeface="Arial" panose="020B0604020202020204" pitchFamily="34" charset="0"/>
                <a:cs typeface="Arial" panose="020B0604020202020204" pitchFamily="34" charset="0"/>
              </a:rPr>
              <a:t>Néphroprotection</a:t>
            </a:r>
            <a:r>
              <a:rPr lang="fr-CH" sz="2700" b="1" dirty="0">
                <a:solidFill>
                  <a:srgbClr val="0069B4"/>
                </a:solidFill>
                <a:latin typeface="Arial" panose="020B0604020202020204" pitchFamily="34" charset="0"/>
                <a:cs typeface="Arial" panose="020B0604020202020204" pitchFamily="34" charset="0"/>
              </a:rPr>
              <a:t> – SGLT2i</a:t>
            </a:r>
            <a:endParaRPr lang="fr-CH" sz="2700" dirty="0"/>
          </a:p>
        </p:txBody>
      </p:sp>
      <p:pic>
        <p:nvPicPr>
          <p:cNvPr id="3" name="Image 2"/>
          <p:cNvPicPr>
            <a:picLocks noChangeAspect="1"/>
          </p:cNvPicPr>
          <p:nvPr/>
        </p:nvPicPr>
        <p:blipFill rotWithShape="1">
          <a:blip r:embed="rId2"/>
          <a:srcRect l="912" t="988" r="1275" b="1968"/>
          <a:stretch/>
        </p:blipFill>
        <p:spPr>
          <a:xfrm>
            <a:off x="838200" y="1460500"/>
            <a:ext cx="6848091" cy="5021933"/>
          </a:xfrm>
          <a:prstGeom prst="rect">
            <a:avLst/>
          </a:prstGeom>
        </p:spPr>
      </p:pic>
      <p:sp>
        <p:nvSpPr>
          <p:cNvPr id="4" name="Rectangle 3"/>
          <p:cNvSpPr/>
          <p:nvPr/>
        </p:nvSpPr>
        <p:spPr>
          <a:xfrm>
            <a:off x="9846073" y="6482433"/>
            <a:ext cx="2135521" cy="276999"/>
          </a:xfrm>
          <a:prstGeom prst="rect">
            <a:avLst/>
          </a:prstGeom>
        </p:spPr>
        <p:txBody>
          <a:bodyPr wrap="none">
            <a:spAutoFit/>
          </a:bodyPr>
          <a:lstStyle/>
          <a:p>
            <a:r>
              <a:rPr lang="fr-CH" sz="1200" dirty="0">
                <a:latin typeface="Arial" panose="020B0604020202020204" pitchFamily="34" charset="0"/>
                <a:cs typeface="Arial" panose="020B0604020202020204" pitchFamily="34" charset="0"/>
              </a:rPr>
              <a:t>Lancet 2022; 400: 1788–801</a:t>
            </a:r>
          </a:p>
        </p:txBody>
      </p:sp>
      <p:sp>
        <p:nvSpPr>
          <p:cNvPr id="5" name="ZoneTexte 4"/>
          <p:cNvSpPr txBox="1"/>
          <p:nvPr/>
        </p:nvSpPr>
        <p:spPr>
          <a:xfrm>
            <a:off x="7686291" y="2181016"/>
            <a:ext cx="4040371" cy="923330"/>
          </a:xfrm>
          <a:prstGeom prst="rect">
            <a:avLst/>
          </a:prstGeom>
          <a:noFill/>
        </p:spPr>
        <p:txBody>
          <a:bodyPr wrap="square" rtlCol="0">
            <a:spAutoFit/>
          </a:bodyPr>
          <a:lstStyle/>
          <a:p>
            <a:pPr algn="ctr"/>
            <a:r>
              <a:rPr lang="fr-CH" dirty="0">
                <a:latin typeface="Arial" panose="020B0604020202020204" pitchFamily="34" charset="0"/>
                <a:cs typeface="Arial" panose="020B0604020202020204" pitchFamily="34" charset="0"/>
              </a:rPr>
              <a:t>Effet positif également sur la </a:t>
            </a:r>
            <a:r>
              <a:rPr lang="fr-CH" dirty="0" err="1">
                <a:latin typeface="Arial" panose="020B0604020202020204" pitchFamily="34" charset="0"/>
                <a:cs typeface="Arial" panose="020B0604020202020204" pitchFamily="34" charset="0"/>
              </a:rPr>
              <a:t>morbi</a:t>
            </a:r>
            <a:r>
              <a:rPr lang="fr-CH" dirty="0">
                <a:latin typeface="Arial" panose="020B0604020202020204" pitchFamily="34" charset="0"/>
                <a:cs typeface="Arial" panose="020B0604020202020204" pitchFamily="34" charset="0"/>
              </a:rPr>
              <a:t>-mortalité cardiovasculaire, mortalité de toute cause et hospitalisations!</a:t>
            </a:r>
          </a:p>
        </p:txBody>
      </p:sp>
      <p:sp>
        <p:nvSpPr>
          <p:cNvPr id="6" name="ZoneTexte 5"/>
          <p:cNvSpPr txBox="1"/>
          <p:nvPr/>
        </p:nvSpPr>
        <p:spPr>
          <a:xfrm>
            <a:off x="7793666" y="4237779"/>
            <a:ext cx="4699590" cy="1754326"/>
          </a:xfrm>
          <a:prstGeom prst="rect">
            <a:avLst/>
          </a:prstGeom>
          <a:noFill/>
        </p:spPr>
        <p:txBody>
          <a:bodyPr wrap="square" rtlCol="0">
            <a:spAutoFit/>
          </a:bodyPr>
          <a:lstStyle/>
          <a:p>
            <a:r>
              <a:rPr lang="fr-CH" dirty="0">
                <a:latin typeface="Arial" panose="020B0604020202020204" pitchFamily="34" charset="0"/>
                <a:cs typeface="Arial" panose="020B0604020202020204" pitchFamily="34" charset="0"/>
              </a:rPr>
              <a:t>Effets indésirables:</a:t>
            </a:r>
          </a:p>
          <a:p>
            <a:pPr marL="285750" indent="-285750">
              <a:buFont typeface="Arial" panose="020B0604020202020204" pitchFamily="34" charset="0"/>
              <a:buChar char="•"/>
            </a:pPr>
            <a:r>
              <a:rPr lang="fr-CH" dirty="0">
                <a:latin typeface="Arial" panose="020B0604020202020204" pitchFamily="34" charset="0"/>
                <a:cs typeface="Arial" panose="020B0604020202020204" pitchFamily="34" charset="0"/>
              </a:rPr>
              <a:t>Infections urinaires (gangrène de Fournier)</a:t>
            </a:r>
          </a:p>
          <a:p>
            <a:pPr marL="285750" indent="-285750">
              <a:buFont typeface="Arial" panose="020B0604020202020204" pitchFamily="34" charset="0"/>
              <a:buChar char="•"/>
            </a:pPr>
            <a:r>
              <a:rPr lang="fr-CH" dirty="0">
                <a:latin typeface="Arial" panose="020B0604020202020204" pitchFamily="34" charset="0"/>
                <a:cs typeface="Arial" panose="020B0604020202020204" pitchFamily="34" charset="0"/>
              </a:rPr>
              <a:t>Amputation des membres inferieurs (CANVAS, signal faible)</a:t>
            </a:r>
          </a:p>
          <a:p>
            <a:pPr marL="285750" indent="-285750">
              <a:buFont typeface="Arial" panose="020B0604020202020204" pitchFamily="34" charset="0"/>
              <a:buChar char="•"/>
            </a:pPr>
            <a:r>
              <a:rPr lang="fr-CH" dirty="0" err="1">
                <a:latin typeface="Arial" panose="020B0604020202020204" pitchFamily="34" charset="0"/>
                <a:cs typeface="Arial" panose="020B0604020202020204" pitchFamily="34" charset="0"/>
              </a:rPr>
              <a:t>Acido-cétose</a:t>
            </a:r>
            <a:r>
              <a:rPr lang="fr-CH" dirty="0">
                <a:latin typeface="Arial" panose="020B0604020202020204" pitchFamily="34" charset="0"/>
                <a:cs typeface="Arial" panose="020B0604020202020204" pitchFamily="34" charset="0"/>
              </a:rPr>
              <a:t> </a:t>
            </a:r>
            <a:r>
              <a:rPr lang="fr-CH" dirty="0" err="1">
                <a:latin typeface="Arial" panose="020B0604020202020204" pitchFamily="34" charset="0"/>
                <a:cs typeface="Arial" panose="020B0604020202020204" pitchFamily="34" charset="0"/>
              </a:rPr>
              <a:t>euglycémique</a:t>
            </a:r>
            <a:r>
              <a:rPr lang="fr-CH" dirty="0">
                <a:latin typeface="Arial" panose="020B0604020202020204" pitchFamily="34" charset="0"/>
                <a:cs typeface="Arial" panose="020B0604020202020204" pitchFamily="34" charset="0"/>
              </a:rPr>
              <a:t> (rare)</a:t>
            </a:r>
          </a:p>
        </p:txBody>
      </p:sp>
    </p:spTree>
    <p:extLst>
      <p:ext uri="{BB962C8B-B14F-4D97-AF65-F5344CB8AC3E}">
        <p14:creationId xmlns:p14="http://schemas.microsoft.com/office/powerpoint/2010/main" val="3000948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err="1">
                <a:solidFill>
                  <a:srgbClr val="0069B4"/>
                </a:solidFill>
                <a:latin typeface="Arial" panose="020B0604020202020204" pitchFamily="34" charset="0"/>
                <a:cs typeface="Arial" panose="020B0604020202020204" pitchFamily="34" charset="0"/>
              </a:rPr>
              <a:t>Néphroprotection</a:t>
            </a:r>
            <a:r>
              <a:rPr lang="fr-CH" sz="2700" b="1" dirty="0">
                <a:solidFill>
                  <a:srgbClr val="0069B4"/>
                </a:solidFill>
                <a:latin typeface="Arial" panose="020B0604020202020204" pitchFamily="34" charset="0"/>
                <a:cs typeface="Arial" panose="020B0604020202020204" pitchFamily="34" charset="0"/>
              </a:rPr>
              <a:t> – SGLT2i</a:t>
            </a:r>
            <a:endParaRPr lang="fr-CH" sz="2700" dirty="0"/>
          </a:p>
        </p:txBody>
      </p:sp>
      <p:pic>
        <p:nvPicPr>
          <p:cNvPr id="3" name="Image 2"/>
          <p:cNvPicPr>
            <a:picLocks noChangeAspect="1"/>
          </p:cNvPicPr>
          <p:nvPr/>
        </p:nvPicPr>
        <p:blipFill rotWithShape="1">
          <a:blip r:embed="rId2"/>
          <a:srcRect l="1622" t="2794" r="1678" b="5204"/>
          <a:stretch/>
        </p:blipFill>
        <p:spPr>
          <a:xfrm>
            <a:off x="1429328" y="2067790"/>
            <a:ext cx="8930332" cy="3557155"/>
          </a:xfrm>
          <a:prstGeom prst="rect">
            <a:avLst/>
          </a:prstGeom>
        </p:spPr>
      </p:pic>
      <p:sp>
        <p:nvSpPr>
          <p:cNvPr id="5" name="Rectangle 4"/>
          <p:cNvSpPr/>
          <p:nvPr/>
        </p:nvSpPr>
        <p:spPr>
          <a:xfrm>
            <a:off x="558183" y="6263501"/>
            <a:ext cx="2295628" cy="276999"/>
          </a:xfrm>
          <a:prstGeom prst="rect">
            <a:avLst/>
          </a:prstGeom>
        </p:spPr>
        <p:txBody>
          <a:bodyPr wrap="none">
            <a:spAutoFit/>
          </a:bodyPr>
          <a:lstStyle/>
          <a:p>
            <a:r>
              <a:rPr lang="fr-CH" sz="1200" dirty="0">
                <a:latin typeface="Arial" panose="020B0604020202020204" pitchFamily="34" charset="0"/>
                <a:cs typeface="Arial" panose="020B0604020202020204" pitchFamily="34" charset="0"/>
              </a:rPr>
              <a:t>N </a:t>
            </a:r>
            <a:r>
              <a:rPr lang="fr-CH" sz="1200" dirty="0" err="1">
                <a:latin typeface="Arial" panose="020B0604020202020204" pitchFamily="34" charset="0"/>
                <a:cs typeface="Arial" panose="020B0604020202020204" pitchFamily="34" charset="0"/>
              </a:rPr>
              <a:t>Engl</a:t>
            </a:r>
            <a:r>
              <a:rPr lang="fr-CH" sz="1200" dirty="0">
                <a:latin typeface="Arial" panose="020B0604020202020204" pitchFamily="34" charset="0"/>
                <a:cs typeface="Arial" panose="020B0604020202020204" pitchFamily="34" charset="0"/>
              </a:rPr>
              <a:t> J Med 2023;388:117-27</a:t>
            </a:r>
          </a:p>
        </p:txBody>
      </p:sp>
    </p:spTree>
    <p:extLst>
      <p:ext uri="{BB962C8B-B14F-4D97-AF65-F5344CB8AC3E}">
        <p14:creationId xmlns:p14="http://schemas.microsoft.com/office/powerpoint/2010/main" val="2364222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CH" dirty="0">
                <a:latin typeface="Arial" panose="020B0604020202020204" pitchFamily="34" charset="0"/>
                <a:cs typeface="Arial" panose="020B0604020202020204" pitchFamily="34" charset="0"/>
              </a:rPr>
              <a:t>Jeune patient de sexe masculin, </a:t>
            </a:r>
            <a:r>
              <a:rPr lang="fr-CH" b="1" u="sng" dirty="0">
                <a:latin typeface="Arial" panose="020B0604020202020204" pitchFamily="34" charset="0"/>
                <a:cs typeface="Arial" panose="020B0604020202020204" pitchFamily="34" charset="0"/>
              </a:rPr>
              <a:t>27 ans</a:t>
            </a:r>
            <a:r>
              <a:rPr lang="fr-CH" dirty="0">
                <a:latin typeface="Arial" panose="020B0604020202020204" pitchFamily="34" charset="0"/>
                <a:cs typeface="Arial" panose="020B0604020202020204" pitchFamily="34" charset="0"/>
              </a:rPr>
              <a:t>, d’origine subsaharienne, consulte aux urgences pour douleurs abdominales 08/2019</a:t>
            </a:r>
          </a:p>
          <a:p>
            <a:r>
              <a:rPr lang="fr-CH" dirty="0">
                <a:latin typeface="Arial" panose="020B0604020202020204" pitchFamily="34" charset="0"/>
                <a:cs typeface="Arial" panose="020B0604020202020204" pitchFamily="34" charset="0"/>
              </a:rPr>
              <a:t>HTA à 220/110 </a:t>
            </a:r>
            <a:r>
              <a:rPr lang="fr-CH" dirty="0" err="1">
                <a:latin typeface="Arial" panose="020B0604020202020204" pitchFamily="34" charset="0"/>
                <a:cs typeface="Arial" panose="020B0604020202020204" pitchFamily="34" charset="0"/>
              </a:rPr>
              <a:t>mmHg</a:t>
            </a:r>
            <a:r>
              <a:rPr lang="fr-CH" dirty="0">
                <a:latin typeface="Arial" panose="020B0604020202020204" pitchFamily="34" charset="0"/>
                <a:cs typeface="Arial" panose="020B0604020202020204" pitchFamily="34" charset="0"/>
              </a:rPr>
              <a:t>, soit disant inaugurale</a:t>
            </a:r>
          </a:p>
          <a:p>
            <a:r>
              <a:rPr lang="fr-CH" dirty="0">
                <a:latin typeface="Arial" panose="020B0604020202020204" pitchFamily="34" charset="0"/>
                <a:cs typeface="Arial" panose="020B0604020202020204" pitchFamily="34" charset="0"/>
              </a:rPr>
              <a:t>Légère </a:t>
            </a:r>
            <a:r>
              <a:rPr lang="fr-CH" dirty="0" err="1">
                <a:latin typeface="Arial" panose="020B0604020202020204" pitchFamily="34" charset="0"/>
                <a:cs typeface="Arial" panose="020B0604020202020204" pitchFamily="34" charset="0"/>
              </a:rPr>
              <a:t>bicytopénie</a:t>
            </a:r>
            <a:r>
              <a:rPr lang="fr-CH" dirty="0">
                <a:latin typeface="Arial" panose="020B0604020202020204" pitchFamily="34" charset="0"/>
                <a:cs typeface="Arial" panose="020B0604020202020204" pitchFamily="34" charset="0"/>
              </a:rPr>
              <a:t> (</a:t>
            </a:r>
            <a:r>
              <a:rPr lang="fr-CH" dirty="0" err="1">
                <a:latin typeface="Arial" panose="020B0604020202020204" pitchFamily="34" charset="0"/>
                <a:cs typeface="Arial" panose="020B0604020202020204" pitchFamily="34" charset="0"/>
              </a:rPr>
              <a:t>Hb</a:t>
            </a:r>
            <a:r>
              <a:rPr lang="fr-CH" dirty="0">
                <a:latin typeface="Arial" panose="020B0604020202020204" pitchFamily="34" charset="0"/>
                <a:cs typeface="Arial" panose="020B0604020202020204" pitchFamily="34" charset="0"/>
              </a:rPr>
              <a:t> 109 g/l, Tc 96 G/l)</a:t>
            </a:r>
          </a:p>
          <a:p>
            <a:r>
              <a:rPr lang="fr-CH" dirty="0">
                <a:latin typeface="Arial" panose="020B0604020202020204" pitchFamily="34" charset="0"/>
                <a:cs typeface="Arial" panose="020B0604020202020204" pitchFamily="34" charset="0"/>
              </a:rPr>
              <a:t>Discrète élévation de la créatininémie (127 </a:t>
            </a:r>
            <a:r>
              <a:rPr lang="fr-CH" dirty="0" err="1">
                <a:latin typeface="Arial" panose="020B0604020202020204" pitchFamily="34" charset="0"/>
                <a:cs typeface="Arial" panose="020B0604020202020204" pitchFamily="34" charset="0"/>
              </a:rPr>
              <a:t>mcmol</a:t>
            </a:r>
            <a:r>
              <a:rPr lang="fr-CH" dirty="0">
                <a:latin typeface="Arial" panose="020B0604020202020204" pitchFamily="34" charset="0"/>
                <a:cs typeface="Arial" panose="020B0604020202020204" pitchFamily="34" charset="0"/>
              </a:rPr>
              <a:t>/l) avec une protéinurie (~500 mg/24h)</a:t>
            </a:r>
          </a:p>
          <a:p>
            <a:endParaRPr lang="fr-CH" dirty="0"/>
          </a:p>
        </p:txBody>
      </p:sp>
      <p:sp>
        <p:nvSpPr>
          <p:cNvPr id="4"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Vignette 1 – HTA inaugurale</a:t>
            </a:r>
          </a:p>
        </p:txBody>
      </p:sp>
    </p:spTree>
    <p:extLst>
      <p:ext uri="{BB962C8B-B14F-4D97-AF65-F5344CB8AC3E}">
        <p14:creationId xmlns:p14="http://schemas.microsoft.com/office/powerpoint/2010/main" val="2994852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err="1">
                <a:solidFill>
                  <a:srgbClr val="0069B4"/>
                </a:solidFill>
                <a:latin typeface="Arial" panose="020B0604020202020204" pitchFamily="34" charset="0"/>
                <a:cs typeface="Arial" panose="020B0604020202020204" pitchFamily="34" charset="0"/>
              </a:rPr>
              <a:t>Néphroprotection</a:t>
            </a:r>
            <a:r>
              <a:rPr lang="fr-CH" sz="2700" b="1" dirty="0">
                <a:solidFill>
                  <a:srgbClr val="0069B4"/>
                </a:solidFill>
                <a:latin typeface="Arial" panose="020B0604020202020204" pitchFamily="34" charset="0"/>
                <a:cs typeface="Arial" panose="020B0604020202020204" pitchFamily="34" charset="0"/>
              </a:rPr>
              <a:t> – SGLT2i</a:t>
            </a:r>
            <a:endParaRPr lang="fr-CH" sz="2700" dirty="0"/>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l="1938" t="6328" r="1223" b="1572"/>
          <a:stretch/>
        </p:blipFill>
        <p:spPr>
          <a:xfrm>
            <a:off x="1590675" y="1823999"/>
            <a:ext cx="9010650" cy="4818102"/>
          </a:xfrm>
          <a:prstGeom prst="rect">
            <a:avLst/>
          </a:prstGeom>
        </p:spPr>
      </p:pic>
    </p:spTree>
    <p:extLst>
      <p:ext uri="{BB962C8B-B14F-4D97-AF65-F5344CB8AC3E}">
        <p14:creationId xmlns:p14="http://schemas.microsoft.com/office/powerpoint/2010/main" val="1321866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err="1">
                <a:solidFill>
                  <a:srgbClr val="0069B4"/>
                </a:solidFill>
                <a:latin typeface="Arial" panose="020B0604020202020204" pitchFamily="34" charset="0"/>
                <a:cs typeface="Arial" panose="020B0604020202020204" pitchFamily="34" charset="0"/>
              </a:rPr>
              <a:t>Néphroprotection</a:t>
            </a:r>
            <a:r>
              <a:rPr lang="fr-CH" sz="2700" b="1" dirty="0">
                <a:solidFill>
                  <a:srgbClr val="0069B4"/>
                </a:solidFill>
                <a:latin typeface="Arial" panose="020B0604020202020204" pitchFamily="34" charset="0"/>
                <a:cs typeface="Arial" panose="020B0604020202020204" pitchFamily="34" charset="0"/>
              </a:rPr>
              <a:t> – SGLT2i</a:t>
            </a:r>
            <a:endParaRPr lang="fr-CH" sz="2700" dirty="0"/>
          </a:p>
        </p:txBody>
      </p:sp>
      <p:sp>
        <p:nvSpPr>
          <p:cNvPr id="3" name="Espace réservé du contenu 2"/>
          <p:cNvSpPr>
            <a:spLocks noGrp="1"/>
          </p:cNvSpPr>
          <p:nvPr>
            <p:ph idx="1"/>
          </p:nvPr>
        </p:nvSpPr>
        <p:spPr>
          <a:xfrm>
            <a:off x="838200" y="1558925"/>
            <a:ext cx="7543800" cy="3787775"/>
          </a:xfrm>
        </p:spPr>
        <p:txBody>
          <a:bodyPr>
            <a:normAutofit lnSpcReduction="10000"/>
          </a:bodyPr>
          <a:lstStyle/>
          <a:p>
            <a:r>
              <a:rPr lang="fr-CH" dirty="0">
                <a:latin typeface="Arial" panose="020B0604020202020204" pitchFamily="34" charset="0"/>
                <a:cs typeface="Arial" panose="020B0604020202020204" pitchFamily="34" charset="0"/>
              </a:rPr>
              <a:t>Indication au traitement avec un SGLT2i (1A)</a:t>
            </a:r>
          </a:p>
          <a:p>
            <a:pPr lvl="1"/>
            <a:r>
              <a:rPr lang="fr-CH" dirty="0">
                <a:latin typeface="Arial" panose="020B0604020202020204" pitchFamily="34" charset="0"/>
                <a:cs typeface="Arial" panose="020B0604020202020204" pitchFamily="34" charset="0"/>
              </a:rPr>
              <a:t>Tout patient avec MRC et IC </a:t>
            </a:r>
          </a:p>
          <a:p>
            <a:pPr lvl="1"/>
            <a:r>
              <a:rPr lang="fr-CH" dirty="0">
                <a:latin typeface="Arial" panose="020B0604020202020204" pitchFamily="34" charset="0"/>
                <a:cs typeface="Arial" panose="020B0604020202020204" pitchFamily="34" charset="0"/>
              </a:rPr>
              <a:t>Tout patient avec MRC avec</a:t>
            </a:r>
          </a:p>
          <a:p>
            <a:pPr lvl="2"/>
            <a:r>
              <a:rPr lang="fr-CH" dirty="0" err="1">
                <a:latin typeface="Arial" panose="020B0604020202020204" pitchFamily="34" charset="0"/>
                <a:cs typeface="Arial" panose="020B0604020202020204" pitchFamily="34" charset="0"/>
              </a:rPr>
              <a:t>eGFR</a:t>
            </a:r>
            <a:r>
              <a:rPr lang="fr-CH" dirty="0">
                <a:latin typeface="Arial" panose="020B0604020202020204" pitchFamily="34" charset="0"/>
                <a:cs typeface="Arial" panose="020B0604020202020204" pitchFamily="34" charset="0"/>
              </a:rPr>
              <a:t> ≥ 20-25 ml/min/1.73 m</a:t>
            </a:r>
            <a:r>
              <a:rPr lang="fr-CH" baseline="30000" dirty="0">
                <a:latin typeface="Arial" panose="020B0604020202020204" pitchFamily="34" charset="0"/>
                <a:cs typeface="Arial" panose="020B0604020202020204" pitchFamily="34" charset="0"/>
              </a:rPr>
              <a:t>2</a:t>
            </a:r>
            <a:r>
              <a:rPr lang="fr-CH" dirty="0">
                <a:latin typeface="Arial" panose="020B0604020202020204" pitchFamily="34" charset="0"/>
                <a:cs typeface="Arial" panose="020B0604020202020204" pitchFamily="34" charset="0"/>
              </a:rPr>
              <a:t> et </a:t>
            </a:r>
          </a:p>
          <a:p>
            <a:pPr lvl="2"/>
            <a:r>
              <a:rPr lang="fr-CH" dirty="0">
                <a:latin typeface="Arial" panose="020B0604020202020204" pitchFamily="34" charset="0"/>
                <a:cs typeface="Arial" panose="020B0604020202020204" pitchFamily="34" charset="0"/>
              </a:rPr>
              <a:t>UACR &gt; 20 mg/</a:t>
            </a:r>
            <a:r>
              <a:rPr lang="fr-CH" dirty="0" err="1">
                <a:latin typeface="Arial" panose="020B0604020202020204" pitchFamily="34" charset="0"/>
                <a:cs typeface="Arial" panose="020B0604020202020204" pitchFamily="34" charset="0"/>
              </a:rPr>
              <a:t>mmol</a:t>
            </a:r>
            <a:r>
              <a:rPr lang="fr-CH" dirty="0">
                <a:latin typeface="Arial" panose="020B0604020202020204" pitchFamily="34" charset="0"/>
                <a:cs typeface="Arial" panose="020B0604020202020204" pitchFamily="34" charset="0"/>
              </a:rPr>
              <a:t> </a:t>
            </a:r>
            <a:r>
              <a:rPr lang="fr-CH" dirty="0" err="1">
                <a:latin typeface="Arial" panose="020B0604020202020204" pitchFamily="34" charset="0"/>
                <a:cs typeface="Arial" panose="020B0604020202020204" pitchFamily="34" charset="0"/>
              </a:rPr>
              <a:t>créat</a:t>
            </a:r>
            <a:r>
              <a:rPr lang="fr-CH" dirty="0">
                <a:latin typeface="Arial" panose="020B0604020202020204" pitchFamily="34" charset="0"/>
                <a:cs typeface="Arial" panose="020B0604020202020204" pitchFamily="34" charset="0"/>
              </a:rPr>
              <a:t> (&gt;200 mg/g </a:t>
            </a:r>
            <a:r>
              <a:rPr lang="fr-CH" dirty="0" err="1">
                <a:latin typeface="Arial" panose="020B0604020202020204" pitchFamily="34" charset="0"/>
                <a:cs typeface="Arial" panose="020B0604020202020204" pitchFamily="34" charset="0"/>
              </a:rPr>
              <a:t>créat</a:t>
            </a:r>
            <a:r>
              <a:rPr lang="fr-CH" dirty="0">
                <a:latin typeface="Arial" panose="020B0604020202020204" pitchFamily="34" charset="0"/>
                <a:cs typeface="Arial" panose="020B0604020202020204" pitchFamily="34" charset="0"/>
              </a:rPr>
              <a:t>)</a:t>
            </a:r>
          </a:p>
          <a:p>
            <a:pPr marL="914400" lvl="2" indent="0">
              <a:buNone/>
            </a:pPr>
            <a:endParaRPr lang="fr-CH" dirty="0">
              <a:latin typeface="Arial" panose="020B0604020202020204" pitchFamily="34" charset="0"/>
              <a:cs typeface="Arial" panose="020B0604020202020204" pitchFamily="34" charset="0"/>
            </a:endParaRPr>
          </a:p>
          <a:p>
            <a:pPr marL="228600" lvl="2">
              <a:spcBef>
                <a:spcPts val="1000"/>
              </a:spcBef>
            </a:pPr>
            <a:r>
              <a:rPr lang="fr-CH" sz="2800" dirty="0">
                <a:latin typeface="Arial" panose="020B0604020202020204" pitchFamily="34" charset="0"/>
                <a:cs typeface="Arial" panose="020B0604020202020204" pitchFamily="34" charset="0"/>
              </a:rPr>
              <a:t>Indication au traitement avec un SGLT2i (2B)</a:t>
            </a:r>
          </a:p>
          <a:p>
            <a:pPr lvl="1"/>
            <a:r>
              <a:rPr lang="fr-CH" dirty="0">
                <a:latin typeface="Arial" panose="020B0604020202020204" pitchFamily="34" charset="0"/>
                <a:cs typeface="Arial" panose="020B0604020202020204" pitchFamily="34" charset="0"/>
              </a:rPr>
              <a:t>Tout patient avec MRC avec</a:t>
            </a:r>
          </a:p>
          <a:p>
            <a:pPr lvl="2"/>
            <a:r>
              <a:rPr lang="fr-CH" dirty="0" err="1">
                <a:latin typeface="Arial" panose="020B0604020202020204" pitchFamily="34" charset="0"/>
                <a:cs typeface="Arial" panose="020B0604020202020204" pitchFamily="34" charset="0"/>
              </a:rPr>
              <a:t>eGFR</a:t>
            </a:r>
            <a:r>
              <a:rPr lang="fr-CH" dirty="0">
                <a:latin typeface="Arial" panose="020B0604020202020204" pitchFamily="34" charset="0"/>
                <a:cs typeface="Arial" panose="020B0604020202020204" pitchFamily="34" charset="0"/>
              </a:rPr>
              <a:t> ≥ 20-45 ml/min/1.73 m</a:t>
            </a:r>
            <a:r>
              <a:rPr lang="fr-CH" baseline="30000" dirty="0">
                <a:latin typeface="Arial" panose="020B0604020202020204" pitchFamily="34" charset="0"/>
                <a:cs typeface="Arial" panose="020B0604020202020204" pitchFamily="34" charset="0"/>
              </a:rPr>
              <a:t>2</a:t>
            </a:r>
            <a:r>
              <a:rPr lang="fr-CH" dirty="0">
                <a:latin typeface="Arial" panose="020B0604020202020204" pitchFamily="34" charset="0"/>
                <a:cs typeface="Arial" panose="020B0604020202020204" pitchFamily="34" charset="0"/>
              </a:rPr>
              <a:t> et</a:t>
            </a:r>
          </a:p>
          <a:p>
            <a:pPr lvl="2"/>
            <a:r>
              <a:rPr lang="fr-CH" dirty="0">
                <a:latin typeface="Arial" panose="020B0604020202020204" pitchFamily="34" charset="0"/>
                <a:cs typeface="Arial" panose="020B0604020202020204" pitchFamily="34" charset="0"/>
              </a:rPr>
              <a:t>UACR &lt; 20 mg/</a:t>
            </a:r>
            <a:r>
              <a:rPr lang="fr-CH" dirty="0" err="1">
                <a:latin typeface="Arial" panose="020B0604020202020204" pitchFamily="34" charset="0"/>
                <a:cs typeface="Arial" panose="020B0604020202020204" pitchFamily="34" charset="0"/>
              </a:rPr>
              <a:t>mmol</a:t>
            </a:r>
            <a:r>
              <a:rPr lang="fr-CH" dirty="0">
                <a:latin typeface="Arial" panose="020B0604020202020204" pitchFamily="34" charset="0"/>
                <a:cs typeface="Arial" panose="020B0604020202020204" pitchFamily="34" charset="0"/>
              </a:rPr>
              <a:t> </a:t>
            </a:r>
            <a:r>
              <a:rPr lang="fr-CH" dirty="0" err="1">
                <a:latin typeface="Arial" panose="020B0604020202020204" pitchFamily="34" charset="0"/>
                <a:cs typeface="Arial" panose="020B0604020202020204" pitchFamily="34" charset="0"/>
              </a:rPr>
              <a:t>créat</a:t>
            </a:r>
            <a:r>
              <a:rPr lang="fr-CH" dirty="0">
                <a:latin typeface="Arial" panose="020B0604020202020204" pitchFamily="34" charset="0"/>
                <a:cs typeface="Arial" panose="020B0604020202020204" pitchFamily="34" charset="0"/>
              </a:rPr>
              <a:t> (&lt; 200 mg/g </a:t>
            </a:r>
            <a:r>
              <a:rPr lang="fr-CH" dirty="0" err="1">
                <a:latin typeface="Arial" panose="020B0604020202020204" pitchFamily="34" charset="0"/>
                <a:cs typeface="Arial" panose="020B0604020202020204" pitchFamily="34" charset="0"/>
              </a:rPr>
              <a:t>créat</a:t>
            </a:r>
            <a:r>
              <a:rPr lang="fr-CH" dirty="0">
                <a:latin typeface="Arial" panose="020B0604020202020204" pitchFamily="34" charset="0"/>
                <a:cs typeface="Arial" panose="020B0604020202020204" pitchFamily="34" charset="0"/>
              </a:rPr>
              <a:t>)</a:t>
            </a:r>
          </a:p>
        </p:txBody>
      </p:sp>
      <p:sp>
        <p:nvSpPr>
          <p:cNvPr id="5" name="ZoneTexte 4"/>
          <p:cNvSpPr txBox="1"/>
          <p:nvPr/>
        </p:nvSpPr>
        <p:spPr>
          <a:xfrm>
            <a:off x="1818408" y="5769325"/>
            <a:ext cx="5583383" cy="646331"/>
          </a:xfrm>
          <a:prstGeom prst="rect">
            <a:avLst/>
          </a:prstGeom>
          <a:noFill/>
        </p:spPr>
        <p:txBody>
          <a:bodyPr wrap="square" rtlCol="0">
            <a:spAutoFit/>
          </a:bodyPr>
          <a:lstStyle/>
          <a:p>
            <a:pPr algn="ctr"/>
            <a:r>
              <a:rPr lang="fr-CH" dirty="0">
                <a:solidFill>
                  <a:srgbClr val="FF0000"/>
                </a:solidFill>
                <a:latin typeface="Arial" panose="020B0604020202020204" pitchFamily="34" charset="0"/>
                <a:cs typeface="Arial" panose="020B0604020202020204" pitchFamily="34" charset="0"/>
              </a:rPr>
              <a:t>CAVE OFSP !</a:t>
            </a:r>
          </a:p>
          <a:p>
            <a:pPr algn="ctr"/>
            <a:r>
              <a:rPr lang="fr-CH" dirty="0" err="1">
                <a:solidFill>
                  <a:srgbClr val="FF0000"/>
                </a:solidFill>
                <a:latin typeface="Arial" panose="020B0604020202020204" pitchFamily="34" charset="0"/>
                <a:cs typeface="Arial" panose="020B0604020202020204" pitchFamily="34" charset="0"/>
              </a:rPr>
              <a:t>Limitatio</a:t>
            </a:r>
            <a:r>
              <a:rPr lang="fr-CH" dirty="0">
                <a:solidFill>
                  <a:srgbClr val="FF0000"/>
                </a:solidFill>
                <a:latin typeface="Arial" panose="020B0604020202020204" pitchFamily="34" charset="0"/>
                <a:cs typeface="Arial" panose="020B0604020202020204" pitchFamily="34" charset="0"/>
              </a:rPr>
              <a:t> (GLP1a, </a:t>
            </a:r>
            <a:r>
              <a:rPr lang="fr-CH" dirty="0" err="1">
                <a:solidFill>
                  <a:srgbClr val="FF0000"/>
                </a:solidFill>
                <a:latin typeface="Arial" panose="020B0604020202020204" pitchFamily="34" charset="0"/>
                <a:cs typeface="Arial" panose="020B0604020202020204" pitchFamily="34" charset="0"/>
              </a:rPr>
              <a:t>Finerenone</a:t>
            </a:r>
            <a:r>
              <a:rPr lang="fr-CH" dirty="0">
                <a:solidFill>
                  <a:srgbClr val="FF0000"/>
                </a:solidFill>
                <a:latin typeface="Arial" panose="020B0604020202020204" pitchFamily="34" charset="0"/>
                <a:cs typeface="Arial" panose="020B0604020202020204" pitchFamily="34" charset="0"/>
              </a:rPr>
              <a:t>, dosage, DM type 1)</a:t>
            </a:r>
          </a:p>
        </p:txBody>
      </p:sp>
    </p:spTree>
    <p:extLst>
      <p:ext uri="{BB962C8B-B14F-4D97-AF65-F5344CB8AC3E}">
        <p14:creationId xmlns:p14="http://schemas.microsoft.com/office/powerpoint/2010/main" val="1993685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err="1">
                <a:solidFill>
                  <a:srgbClr val="0069B4"/>
                </a:solidFill>
                <a:latin typeface="Arial" panose="020B0604020202020204" pitchFamily="34" charset="0"/>
                <a:cs typeface="Arial" panose="020B0604020202020204" pitchFamily="34" charset="0"/>
              </a:rPr>
              <a:t>Néphroprotection</a:t>
            </a:r>
            <a:r>
              <a:rPr lang="fr-CH" sz="2700" b="1" dirty="0">
                <a:solidFill>
                  <a:srgbClr val="0069B4"/>
                </a:solidFill>
                <a:latin typeface="Arial" panose="020B0604020202020204" pitchFamily="34" charset="0"/>
                <a:cs typeface="Arial" panose="020B0604020202020204" pitchFamily="34" charset="0"/>
              </a:rPr>
              <a:t> – Restriction protidique</a:t>
            </a:r>
            <a:endParaRPr lang="fr-CH" sz="2700" dirty="0"/>
          </a:p>
        </p:txBody>
      </p:sp>
      <p:pic>
        <p:nvPicPr>
          <p:cNvPr id="3" name="Image 2"/>
          <p:cNvPicPr>
            <a:picLocks noChangeAspect="1"/>
          </p:cNvPicPr>
          <p:nvPr/>
        </p:nvPicPr>
        <p:blipFill>
          <a:blip r:embed="rId2"/>
          <a:stretch>
            <a:fillRect/>
          </a:stretch>
        </p:blipFill>
        <p:spPr>
          <a:xfrm>
            <a:off x="1826629" y="1400386"/>
            <a:ext cx="8538742" cy="4851558"/>
          </a:xfrm>
          <a:prstGeom prst="rect">
            <a:avLst/>
          </a:prstGeom>
        </p:spPr>
      </p:pic>
      <p:sp>
        <p:nvSpPr>
          <p:cNvPr id="5" name="Rectangle 4"/>
          <p:cNvSpPr/>
          <p:nvPr/>
        </p:nvSpPr>
        <p:spPr>
          <a:xfrm>
            <a:off x="9636808" y="6478035"/>
            <a:ext cx="2406236" cy="276999"/>
          </a:xfrm>
          <a:prstGeom prst="rect">
            <a:avLst/>
          </a:prstGeom>
        </p:spPr>
        <p:txBody>
          <a:bodyPr wrap="none">
            <a:spAutoFit/>
          </a:bodyPr>
          <a:lstStyle/>
          <a:p>
            <a:r>
              <a:rPr lang="fr-CH" sz="1200" dirty="0">
                <a:latin typeface="Arial" panose="020B0604020202020204" pitchFamily="34" charset="0"/>
                <a:cs typeface="Arial" panose="020B0604020202020204" pitchFamily="34" charset="0"/>
              </a:rPr>
              <a:t>KIDNEY360 3: 1611–1615, 2022</a:t>
            </a:r>
          </a:p>
        </p:txBody>
      </p:sp>
    </p:spTree>
    <p:extLst>
      <p:ext uri="{BB962C8B-B14F-4D97-AF65-F5344CB8AC3E}">
        <p14:creationId xmlns:p14="http://schemas.microsoft.com/office/powerpoint/2010/main" val="1771623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err="1">
                <a:solidFill>
                  <a:srgbClr val="0069B4"/>
                </a:solidFill>
                <a:latin typeface="Arial" panose="020B0604020202020204" pitchFamily="34" charset="0"/>
                <a:cs typeface="Arial" panose="020B0604020202020204" pitchFamily="34" charset="0"/>
              </a:rPr>
              <a:t>Néphroprotection</a:t>
            </a:r>
            <a:r>
              <a:rPr lang="fr-CH" sz="2700" b="1" dirty="0">
                <a:solidFill>
                  <a:srgbClr val="0069B4"/>
                </a:solidFill>
                <a:latin typeface="Arial" panose="020B0604020202020204" pitchFamily="34" charset="0"/>
                <a:cs typeface="Arial" panose="020B0604020202020204" pitchFamily="34" charset="0"/>
              </a:rPr>
              <a:t> – Restriction protidique</a:t>
            </a:r>
            <a:endParaRPr lang="fr-CH" sz="2700" dirty="0"/>
          </a:p>
        </p:txBody>
      </p:sp>
      <p:sp>
        <p:nvSpPr>
          <p:cNvPr id="3" name="Espace réservé du contenu 2"/>
          <p:cNvSpPr>
            <a:spLocks noGrp="1"/>
          </p:cNvSpPr>
          <p:nvPr>
            <p:ph idx="1"/>
          </p:nvPr>
        </p:nvSpPr>
        <p:spPr/>
        <p:txBody>
          <a:bodyPr>
            <a:normAutofit fontScale="92500" lnSpcReduction="20000"/>
          </a:bodyPr>
          <a:lstStyle/>
          <a:p>
            <a:r>
              <a:rPr lang="fr-CH" dirty="0">
                <a:latin typeface="Arial" panose="020B0604020202020204" pitchFamily="34" charset="0"/>
                <a:cs typeface="Arial" panose="020B0604020202020204" pitchFamily="34" charset="0"/>
              </a:rPr>
              <a:t>Chez les patients adultes avec une </a:t>
            </a:r>
            <a:r>
              <a:rPr lang="fr-CH" b="1" dirty="0">
                <a:latin typeface="Arial" panose="020B0604020202020204" pitchFamily="34" charset="0"/>
                <a:cs typeface="Arial" panose="020B0604020202020204" pitchFamily="34" charset="0"/>
              </a:rPr>
              <a:t>MRC CKD 3-5 </a:t>
            </a:r>
            <a:r>
              <a:rPr lang="fr-CH" dirty="0">
                <a:latin typeface="Arial" panose="020B0604020202020204" pitchFamily="34" charset="0"/>
                <a:cs typeface="Arial" panose="020B0604020202020204" pitchFamily="34" charset="0"/>
              </a:rPr>
              <a:t>métaboliquement stables et sous contrôle diététique, il est raisonnable de réduire les apports en protéines afin de réduire le risque de </a:t>
            </a:r>
            <a:r>
              <a:rPr lang="fr-CH" b="1" dirty="0">
                <a:latin typeface="Arial" panose="020B0604020202020204" pitchFamily="34" charset="0"/>
                <a:cs typeface="Arial" panose="020B0604020202020204" pitchFamily="34" charset="0"/>
              </a:rPr>
              <a:t>maladie rénale terminale (1A) </a:t>
            </a:r>
            <a:r>
              <a:rPr lang="fr-CH" dirty="0">
                <a:latin typeface="Arial" panose="020B0604020202020204" pitchFamily="34" charset="0"/>
                <a:cs typeface="Arial" panose="020B0604020202020204" pitchFamily="34" charset="0"/>
              </a:rPr>
              <a:t>ou améliorer la qualité de vie (2B)</a:t>
            </a:r>
          </a:p>
          <a:p>
            <a:pPr lvl="1"/>
            <a:r>
              <a:rPr lang="fr-CH" b="1" dirty="0">
                <a:latin typeface="Arial" panose="020B0604020202020204" pitchFamily="34" charset="0"/>
                <a:cs typeface="Arial" panose="020B0604020202020204" pitchFamily="34" charset="0"/>
              </a:rPr>
              <a:t>0.55-0.6 g/kg/j </a:t>
            </a:r>
            <a:r>
              <a:rPr lang="fr-CH" dirty="0">
                <a:latin typeface="Arial" panose="020B0604020202020204" pitchFamily="34" charset="0"/>
                <a:cs typeface="Arial" panose="020B0604020202020204" pitchFamily="34" charset="0"/>
              </a:rPr>
              <a:t>ou</a:t>
            </a:r>
          </a:p>
          <a:p>
            <a:pPr lvl="1"/>
            <a:r>
              <a:rPr lang="fr-CH" dirty="0">
                <a:latin typeface="Arial" panose="020B0604020202020204" pitchFamily="34" charset="0"/>
                <a:cs typeface="Arial" panose="020B0604020202020204" pitchFamily="34" charset="0"/>
              </a:rPr>
              <a:t>0.28-0.43 g/kg/j + </a:t>
            </a:r>
            <a:r>
              <a:rPr lang="fr-CH" dirty="0" err="1">
                <a:latin typeface="Arial" panose="020B0604020202020204" pitchFamily="34" charset="0"/>
                <a:cs typeface="Arial" panose="020B0604020202020204" pitchFamily="34" charset="0"/>
              </a:rPr>
              <a:t>céto</a:t>
            </a:r>
            <a:r>
              <a:rPr lang="fr-CH" dirty="0">
                <a:latin typeface="Arial" panose="020B0604020202020204" pitchFamily="34" charset="0"/>
                <a:cs typeface="Arial" panose="020B0604020202020204" pitchFamily="34" charset="0"/>
              </a:rPr>
              <a:t>-analogues des AA</a:t>
            </a:r>
          </a:p>
          <a:p>
            <a:endParaRPr lang="fr-CH" dirty="0">
              <a:latin typeface="Arial" panose="020B0604020202020204" pitchFamily="34" charset="0"/>
              <a:cs typeface="Arial" panose="020B0604020202020204" pitchFamily="34" charset="0"/>
            </a:endParaRPr>
          </a:p>
          <a:p>
            <a:r>
              <a:rPr lang="fr-CH" dirty="0">
                <a:latin typeface="Arial" panose="020B0604020202020204" pitchFamily="34" charset="0"/>
                <a:cs typeface="Arial" panose="020B0604020202020204" pitchFamily="34" charset="0"/>
              </a:rPr>
              <a:t>Chez les </a:t>
            </a:r>
            <a:r>
              <a:rPr lang="fr-CH" b="1" dirty="0">
                <a:latin typeface="Arial" panose="020B0604020202020204" pitchFamily="34" charset="0"/>
                <a:cs typeface="Arial" panose="020B0604020202020204" pitchFamily="34" charset="0"/>
              </a:rPr>
              <a:t>patients adultes diabétiques </a:t>
            </a:r>
            <a:r>
              <a:rPr lang="fr-CH" dirty="0">
                <a:latin typeface="Arial" panose="020B0604020202020204" pitchFamily="34" charset="0"/>
                <a:cs typeface="Arial" panose="020B0604020202020204" pitchFamily="34" charset="0"/>
              </a:rPr>
              <a:t>avec une </a:t>
            </a:r>
            <a:r>
              <a:rPr lang="fr-CH" b="1" dirty="0">
                <a:latin typeface="Arial" panose="020B0604020202020204" pitchFamily="34" charset="0"/>
                <a:cs typeface="Arial" panose="020B0604020202020204" pitchFamily="34" charset="0"/>
              </a:rPr>
              <a:t>MRC CKD 3-5</a:t>
            </a:r>
            <a:r>
              <a:rPr lang="fr-CH" dirty="0">
                <a:latin typeface="Arial" panose="020B0604020202020204" pitchFamily="34" charset="0"/>
                <a:cs typeface="Arial" panose="020B0604020202020204" pitchFamily="34" charset="0"/>
              </a:rPr>
              <a:t>, il est raisonnable de réduire les apports en protéines à </a:t>
            </a:r>
            <a:r>
              <a:rPr lang="fr-CH" b="1" dirty="0">
                <a:latin typeface="Arial" panose="020B0604020202020204" pitchFamily="34" charset="0"/>
                <a:cs typeface="Arial" panose="020B0604020202020204" pitchFamily="34" charset="0"/>
              </a:rPr>
              <a:t>0.6-0.8 g/kg/j </a:t>
            </a:r>
            <a:r>
              <a:rPr lang="fr-CH" dirty="0">
                <a:latin typeface="Arial" panose="020B0604020202020204" pitchFamily="34" charset="0"/>
                <a:cs typeface="Arial" panose="020B0604020202020204" pitchFamily="34" charset="0"/>
              </a:rPr>
              <a:t>(</a:t>
            </a:r>
            <a:r>
              <a:rPr lang="fr-CH" b="1" dirty="0">
                <a:latin typeface="Arial" panose="020B0604020202020204" pitchFamily="34" charset="0"/>
                <a:cs typeface="Arial" panose="020B0604020202020204" pitchFamily="34" charset="0"/>
              </a:rPr>
              <a:t>OPINION</a:t>
            </a:r>
            <a:r>
              <a:rPr lang="fr-CH" dirty="0">
                <a:latin typeface="Arial" panose="020B0604020202020204" pitchFamily="34" charset="0"/>
                <a:cs typeface="Arial" panose="020B0604020202020204" pitchFamily="34" charset="0"/>
              </a:rPr>
              <a:t>)</a:t>
            </a:r>
          </a:p>
          <a:p>
            <a:endParaRPr lang="fr-CH" dirty="0">
              <a:latin typeface="Arial" panose="020B0604020202020204" pitchFamily="34" charset="0"/>
              <a:cs typeface="Arial" panose="020B0604020202020204" pitchFamily="34" charset="0"/>
            </a:endParaRPr>
          </a:p>
          <a:p>
            <a:r>
              <a:rPr lang="fr-CH" b="1" dirty="0">
                <a:latin typeface="Arial" panose="020B0604020202020204" pitchFamily="34" charset="0"/>
                <a:cs typeface="Arial" panose="020B0604020202020204" pitchFamily="34" charset="0"/>
              </a:rPr>
              <a:t>CAVE: risque de dénutrition </a:t>
            </a:r>
            <a:r>
              <a:rPr lang="fr-CH" b="1" dirty="0" err="1">
                <a:latin typeface="Arial" panose="020B0604020202020204" pitchFamily="34" charset="0"/>
                <a:cs typeface="Arial" panose="020B0604020202020204" pitchFamily="34" charset="0"/>
              </a:rPr>
              <a:t>protéino</a:t>
            </a:r>
            <a:r>
              <a:rPr lang="fr-CH" b="1" dirty="0">
                <a:latin typeface="Arial" panose="020B0604020202020204" pitchFamily="34" charset="0"/>
                <a:cs typeface="Arial" panose="020B0604020202020204" pitchFamily="34" charset="0"/>
              </a:rPr>
              <a:t>-énergétique</a:t>
            </a:r>
          </a:p>
        </p:txBody>
      </p:sp>
    </p:spTree>
    <p:extLst>
      <p:ext uri="{BB962C8B-B14F-4D97-AF65-F5344CB8AC3E}">
        <p14:creationId xmlns:p14="http://schemas.microsoft.com/office/powerpoint/2010/main" val="319590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err="1">
                <a:solidFill>
                  <a:srgbClr val="0069B4"/>
                </a:solidFill>
                <a:latin typeface="Arial" panose="020B0604020202020204" pitchFamily="34" charset="0"/>
                <a:cs typeface="Arial" panose="020B0604020202020204" pitchFamily="34" charset="0"/>
              </a:rPr>
              <a:t>Néphroprotection</a:t>
            </a:r>
            <a:r>
              <a:rPr lang="fr-CH" sz="2700" b="1" dirty="0">
                <a:solidFill>
                  <a:srgbClr val="0069B4"/>
                </a:solidFill>
                <a:latin typeface="Arial" panose="020B0604020202020204" pitchFamily="34" charset="0"/>
                <a:cs typeface="Arial" panose="020B0604020202020204" pitchFamily="34" charset="0"/>
              </a:rPr>
              <a:t> – Régime riche en végétaux</a:t>
            </a:r>
            <a:endParaRPr lang="fr-CH" sz="2700" dirty="0"/>
          </a:p>
        </p:txBody>
      </p:sp>
      <p:pic>
        <p:nvPicPr>
          <p:cNvPr id="4" name="Image 3"/>
          <p:cNvPicPr>
            <a:picLocks noChangeAspect="1"/>
          </p:cNvPicPr>
          <p:nvPr/>
        </p:nvPicPr>
        <p:blipFill>
          <a:blip r:embed="rId2"/>
          <a:stretch>
            <a:fillRect/>
          </a:stretch>
        </p:blipFill>
        <p:spPr>
          <a:xfrm>
            <a:off x="1642441" y="1567736"/>
            <a:ext cx="8907118" cy="4934639"/>
          </a:xfrm>
          <a:prstGeom prst="rect">
            <a:avLst/>
          </a:prstGeom>
        </p:spPr>
      </p:pic>
      <p:sp>
        <p:nvSpPr>
          <p:cNvPr id="5" name="Rectangle 4"/>
          <p:cNvSpPr/>
          <p:nvPr/>
        </p:nvSpPr>
        <p:spPr>
          <a:xfrm>
            <a:off x="9569615" y="6502375"/>
            <a:ext cx="2622385" cy="276999"/>
          </a:xfrm>
          <a:prstGeom prst="rect">
            <a:avLst/>
          </a:prstGeom>
        </p:spPr>
        <p:txBody>
          <a:bodyPr wrap="none">
            <a:spAutoFit/>
          </a:bodyPr>
          <a:lstStyle/>
          <a:p>
            <a:r>
              <a:rPr lang="fr-CH" sz="1200" dirty="0">
                <a:latin typeface="Arial" panose="020B0604020202020204" pitchFamily="34" charset="0"/>
                <a:cs typeface="Arial" panose="020B0604020202020204" pitchFamily="34" charset="0"/>
              </a:rPr>
              <a:t>AJKD Vol 77 | </a:t>
            </a:r>
            <a:r>
              <a:rPr lang="fr-CH" sz="1200" dirty="0" err="1">
                <a:latin typeface="Arial" panose="020B0604020202020204" pitchFamily="34" charset="0"/>
                <a:cs typeface="Arial" panose="020B0604020202020204" pitchFamily="34" charset="0"/>
              </a:rPr>
              <a:t>Iss</a:t>
            </a:r>
            <a:r>
              <a:rPr lang="fr-CH" sz="1200" dirty="0">
                <a:latin typeface="Arial" panose="020B0604020202020204" pitchFamily="34" charset="0"/>
                <a:cs typeface="Arial" panose="020B0604020202020204" pitchFamily="34" charset="0"/>
              </a:rPr>
              <a:t> 2 | </a:t>
            </a:r>
            <a:r>
              <a:rPr lang="fr-CH" sz="1200" dirty="0" err="1">
                <a:latin typeface="Arial" panose="020B0604020202020204" pitchFamily="34" charset="0"/>
                <a:cs typeface="Arial" panose="020B0604020202020204" pitchFamily="34" charset="0"/>
              </a:rPr>
              <a:t>February</a:t>
            </a:r>
            <a:r>
              <a:rPr lang="fr-CH" sz="1200" dirty="0">
                <a:latin typeface="Arial" panose="020B0604020202020204" pitchFamily="34" charset="0"/>
                <a:cs typeface="Arial" panose="020B0604020202020204" pitchFamily="34" charset="0"/>
              </a:rPr>
              <a:t> 2021</a:t>
            </a:r>
          </a:p>
        </p:txBody>
      </p:sp>
    </p:spTree>
    <p:extLst>
      <p:ext uri="{BB962C8B-B14F-4D97-AF65-F5344CB8AC3E}">
        <p14:creationId xmlns:p14="http://schemas.microsoft.com/office/powerpoint/2010/main" val="1146766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CH" dirty="0">
                <a:latin typeface="Arial" panose="020B0604020202020204" pitchFamily="34" charset="0"/>
                <a:cs typeface="Arial" panose="020B0604020202020204" pitchFamily="34" charset="0"/>
              </a:rPr>
              <a:t>Patient de 68 ans adressé pour bilan rénal dans le contexte d’une néphropathie diabétique</a:t>
            </a:r>
          </a:p>
          <a:p>
            <a:r>
              <a:rPr lang="fr-CH" dirty="0">
                <a:latin typeface="Arial" panose="020B0604020202020204" pitchFamily="34" charset="0"/>
                <a:cs typeface="Arial" panose="020B0604020202020204" pitchFamily="34" charset="0"/>
              </a:rPr>
              <a:t>Comorbidités majeures</a:t>
            </a:r>
          </a:p>
          <a:p>
            <a:pPr lvl="1"/>
            <a:r>
              <a:rPr lang="fr-CH" dirty="0">
                <a:latin typeface="Arial" panose="020B0604020202020204" pitchFamily="34" charset="0"/>
                <a:cs typeface="Arial" panose="020B0604020202020204" pitchFamily="34" charset="0"/>
              </a:rPr>
              <a:t>Diabète de type 2 actuellement </a:t>
            </a:r>
            <a:r>
              <a:rPr lang="fr-CH" dirty="0" err="1">
                <a:latin typeface="Arial" panose="020B0604020202020204" pitchFamily="34" charset="0"/>
                <a:cs typeface="Arial" panose="020B0604020202020204" pitchFamily="34" charset="0"/>
              </a:rPr>
              <a:t>insulinorequérent</a:t>
            </a:r>
            <a:r>
              <a:rPr lang="fr-CH" dirty="0">
                <a:latin typeface="Arial" panose="020B0604020202020204" pitchFamily="34" charset="0"/>
                <a:cs typeface="Arial" panose="020B0604020202020204" pitchFamily="34" charset="0"/>
              </a:rPr>
              <a:t> diagnostiqué en 2004 (HbA1c 5.9-6.7%)</a:t>
            </a:r>
          </a:p>
          <a:p>
            <a:pPr lvl="1"/>
            <a:r>
              <a:rPr lang="fr-CH" dirty="0">
                <a:latin typeface="Arial" panose="020B0604020202020204" pitchFamily="34" charset="0"/>
                <a:cs typeface="Arial" panose="020B0604020202020204" pitchFamily="34" charset="0"/>
              </a:rPr>
              <a:t>Hypertension artérielle essentielle traitée et bien contrôlée (124/73 </a:t>
            </a:r>
            <a:r>
              <a:rPr lang="fr-CH" dirty="0" err="1">
                <a:latin typeface="Arial" panose="020B0604020202020204" pitchFamily="34" charset="0"/>
                <a:cs typeface="Arial" panose="020B0604020202020204" pitchFamily="34" charset="0"/>
              </a:rPr>
              <a:t>mmHg</a:t>
            </a:r>
            <a:r>
              <a:rPr lang="fr-CH" dirty="0">
                <a:latin typeface="Arial" panose="020B0604020202020204" pitchFamily="34" charset="0"/>
                <a:cs typeface="Arial" panose="020B0604020202020204" pitchFamily="34" charset="0"/>
              </a:rPr>
              <a:t>)</a:t>
            </a:r>
          </a:p>
          <a:p>
            <a:pPr lvl="1"/>
            <a:r>
              <a:rPr lang="fr-CH" dirty="0">
                <a:latin typeface="Arial" panose="020B0604020202020204" pitchFamily="34" charset="0"/>
                <a:cs typeface="Arial" panose="020B0604020202020204" pitchFamily="34" charset="0"/>
              </a:rPr>
              <a:t>Cardiopathie hypertensive (2001) et coronarienne (2020) avec une FE conservée</a:t>
            </a:r>
          </a:p>
          <a:p>
            <a:pPr lvl="1"/>
            <a:r>
              <a:rPr lang="fr-FR" dirty="0">
                <a:latin typeface="Arial" panose="020B0604020202020204" pitchFamily="34" charset="0"/>
                <a:cs typeface="Arial" panose="020B0604020202020204" pitchFamily="34" charset="0"/>
              </a:rPr>
              <a:t>Polyneuropathie axonale </a:t>
            </a:r>
            <a:r>
              <a:rPr lang="fr-FR" dirty="0" err="1">
                <a:latin typeface="Arial" panose="020B0604020202020204" pitchFamily="34" charset="0"/>
                <a:cs typeface="Arial" panose="020B0604020202020204" pitchFamily="34" charset="0"/>
              </a:rPr>
              <a:t>sensitivo-motrice</a:t>
            </a:r>
            <a:r>
              <a:rPr lang="fr-FR" dirty="0">
                <a:latin typeface="Arial" panose="020B0604020202020204" pitchFamily="34" charset="0"/>
                <a:cs typeface="Arial" panose="020B0604020202020204" pitchFamily="34" charset="0"/>
              </a:rPr>
              <a:t> des membres inférieurs</a:t>
            </a:r>
          </a:p>
          <a:p>
            <a:pPr lvl="1"/>
            <a:r>
              <a:rPr lang="fr-FR" dirty="0">
                <a:latin typeface="Arial" panose="020B0604020202020204" pitchFamily="34" charset="0"/>
                <a:cs typeface="Arial" panose="020B0604020202020204" pitchFamily="34" charset="0"/>
              </a:rPr>
              <a:t>Obésité grade I</a:t>
            </a:r>
            <a:endParaRPr lang="fr-CH" dirty="0">
              <a:latin typeface="Arial" panose="020B0604020202020204" pitchFamily="34" charset="0"/>
              <a:cs typeface="Arial" panose="020B0604020202020204" pitchFamily="34" charset="0"/>
            </a:endParaRPr>
          </a:p>
          <a:p>
            <a:pPr marL="0" indent="0">
              <a:buNone/>
            </a:pPr>
            <a:endParaRPr lang="fr-CH" dirty="0"/>
          </a:p>
          <a:p>
            <a:endParaRPr lang="fr-CH" dirty="0"/>
          </a:p>
        </p:txBody>
      </p:sp>
      <p:sp>
        <p:nvSpPr>
          <p:cNvPr id="4"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Vignette 3 – Néphropathie diabétique</a:t>
            </a:r>
          </a:p>
          <a:p>
            <a:endParaRPr lang="fr-CH" dirty="0"/>
          </a:p>
        </p:txBody>
      </p:sp>
    </p:spTree>
    <p:extLst>
      <p:ext uri="{BB962C8B-B14F-4D97-AF65-F5344CB8AC3E}">
        <p14:creationId xmlns:p14="http://schemas.microsoft.com/office/powerpoint/2010/main" val="205773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55000" lnSpcReduction="20000"/>
          </a:bodyPr>
          <a:lstStyle/>
          <a:p>
            <a:r>
              <a:rPr lang="sv-SE" dirty="0"/>
              <a:t>METOLAZON Galepharm Tabl 5 mg 	1 	0 	0 	0 	</a:t>
            </a:r>
          </a:p>
          <a:p>
            <a:r>
              <a:rPr lang="nn-NO" dirty="0"/>
              <a:t>PREGABALIN Pfizer Kaps 100 mg 	1 	1 	0 	1 	</a:t>
            </a:r>
          </a:p>
          <a:p>
            <a:r>
              <a:rPr lang="en-US" dirty="0"/>
              <a:t>TEMGESIC </a:t>
            </a:r>
            <a:r>
              <a:rPr lang="en-US" dirty="0" err="1"/>
              <a:t>Subling</a:t>
            </a:r>
            <a:r>
              <a:rPr lang="en-US" dirty="0"/>
              <a:t> </a:t>
            </a:r>
            <a:r>
              <a:rPr lang="en-US" dirty="0" err="1"/>
              <a:t>Tabl</a:t>
            </a:r>
            <a:r>
              <a:rPr lang="en-US" dirty="0"/>
              <a:t> 0.4 mg 		1 	0 	1 	1 	</a:t>
            </a:r>
          </a:p>
          <a:p>
            <a:r>
              <a:rPr lang="fr-CH" b="1" dirty="0"/>
              <a:t>LANTUS </a:t>
            </a:r>
            <a:r>
              <a:rPr lang="fr-CH" b="1" dirty="0" err="1"/>
              <a:t>Inj</a:t>
            </a:r>
            <a:r>
              <a:rPr lang="fr-CH" b="1" dirty="0"/>
              <a:t> </a:t>
            </a:r>
            <a:r>
              <a:rPr lang="fr-CH" b="1" dirty="0" err="1"/>
              <a:t>Lös</a:t>
            </a:r>
            <a:r>
              <a:rPr lang="fr-CH" b="1" dirty="0"/>
              <a:t> 100 E/ml </a:t>
            </a:r>
            <a:r>
              <a:rPr lang="fr-CH" b="1" dirty="0" err="1"/>
              <a:t>SoloStar</a:t>
            </a:r>
            <a:r>
              <a:rPr lang="fr-CH" b="1" dirty="0"/>
              <a:t> 	34 	0 	0 	0 </a:t>
            </a:r>
          </a:p>
          <a:p>
            <a:r>
              <a:rPr lang="fr-CH" b="1" dirty="0"/>
              <a:t>OZEMPIC 			1 mg/</a:t>
            </a:r>
            <a:r>
              <a:rPr lang="fr-CH" b="1" dirty="0" err="1"/>
              <a:t>Woche</a:t>
            </a:r>
            <a:r>
              <a:rPr lang="fr-CH" b="1" dirty="0"/>
              <a:t>	</a:t>
            </a:r>
          </a:p>
          <a:p>
            <a:r>
              <a:rPr lang="fr-CH" b="1" dirty="0"/>
              <a:t>FORXIGA </a:t>
            </a:r>
            <a:r>
              <a:rPr lang="fr-CH" b="1" dirty="0" err="1"/>
              <a:t>Filmtabl</a:t>
            </a:r>
            <a:r>
              <a:rPr lang="fr-CH" b="1" dirty="0"/>
              <a:t> 10 mg 		1 	0 	0 	0 	</a:t>
            </a:r>
          </a:p>
          <a:p>
            <a:r>
              <a:rPr lang="it-IT" dirty="0"/>
              <a:t>ASPIRIN CARDIO </a:t>
            </a:r>
            <a:r>
              <a:rPr lang="it-IT" dirty="0" err="1"/>
              <a:t>Filmtabl</a:t>
            </a:r>
            <a:r>
              <a:rPr lang="it-IT" dirty="0"/>
              <a:t> 100 mg 	1 	0 	0 	0 	</a:t>
            </a:r>
          </a:p>
          <a:p>
            <a:r>
              <a:rPr lang="fr-CH" b="1" dirty="0"/>
              <a:t>TRIVERAM </a:t>
            </a:r>
            <a:r>
              <a:rPr lang="fr-CH" b="1" dirty="0" err="1"/>
              <a:t>Filmtabl</a:t>
            </a:r>
            <a:r>
              <a:rPr lang="fr-CH" b="1" dirty="0"/>
              <a:t> 40/10/10mg 	1 	0 	0 	0 </a:t>
            </a:r>
            <a:r>
              <a:rPr lang="fr-CH" dirty="0"/>
              <a:t>	</a:t>
            </a:r>
          </a:p>
          <a:p>
            <a:r>
              <a:rPr lang="fr-CH" dirty="0"/>
              <a:t>PHYSIOTENS mite </a:t>
            </a:r>
            <a:r>
              <a:rPr lang="fr-CH" dirty="0" err="1"/>
              <a:t>cpr</a:t>
            </a:r>
            <a:r>
              <a:rPr lang="fr-CH" dirty="0"/>
              <a:t> 0.2 mg 		2 	0 	2 	0 	</a:t>
            </a:r>
          </a:p>
          <a:p>
            <a:r>
              <a:rPr lang="fr-CH" dirty="0"/>
              <a:t>CARVEDILOL </a:t>
            </a:r>
            <a:r>
              <a:rPr lang="fr-CH" dirty="0" err="1"/>
              <a:t>Mepha</a:t>
            </a:r>
            <a:r>
              <a:rPr lang="fr-CH" dirty="0"/>
              <a:t> </a:t>
            </a:r>
            <a:r>
              <a:rPr lang="fr-CH" dirty="0" err="1"/>
              <a:t>Tabl</a:t>
            </a:r>
            <a:r>
              <a:rPr lang="fr-CH" dirty="0"/>
              <a:t> 12.5 mg 	0 	0 	1 	0 	</a:t>
            </a:r>
          </a:p>
          <a:p>
            <a:r>
              <a:rPr lang="nn-NO" dirty="0"/>
              <a:t>TORASEMID Mepha Tabl 20 mg 		2 	0 	0 	0 	</a:t>
            </a:r>
          </a:p>
          <a:p>
            <a:r>
              <a:rPr lang="de-DE" dirty="0"/>
              <a:t>LAXOBERON Abführtropfen 		0 	0 	15 	0 	</a:t>
            </a:r>
          </a:p>
          <a:p>
            <a:r>
              <a:rPr lang="fr-CH" dirty="0"/>
              <a:t>CITALOPRAM </a:t>
            </a:r>
            <a:r>
              <a:rPr lang="fr-CH" dirty="0" err="1"/>
              <a:t>Helvepharm</a:t>
            </a:r>
            <a:r>
              <a:rPr lang="fr-CH" dirty="0"/>
              <a:t> </a:t>
            </a:r>
            <a:r>
              <a:rPr lang="fr-CH" dirty="0" err="1"/>
              <a:t>Filmtabl</a:t>
            </a:r>
            <a:r>
              <a:rPr lang="fr-CH" dirty="0"/>
              <a:t> 40 mg 	1 	0 	0 	0 		</a:t>
            </a:r>
          </a:p>
          <a:p>
            <a:r>
              <a:rPr lang="fr-CH" dirty="0"/>
              <a:t>SUPRADYN </a:t>
            </a:r>
            <a:r>
              <a:rPr lang="fr-CH" dirty="0" err="1"/>
              <a:t>energy</a:t>
            </a:r>
            <a:r>
              <a:rPr lang="fr-CH" dirty="0"/>
              <a:t> </a:t>
            </a:r>
            <a:r>
              <a:rPr lang="fr-CH" dirty="0" err="1"/>
              <a:t>Brausetabl</a:t>
            </a:r>
            <a:r>
              <a:rPr lang="fr-CH" dirty="0"/>
              <a:t> orange 	0 	1 	0 	0 	</a:t>
            </a:r>
          </a:p>
          <a:p>
            <a:pPr marL="0" indent="0">
              <a:buNone/>
            </a:pPr>
            <a:r>
              <a:rPr lang="es-ES" dirty="0"/>
              <a:t>	</a:t>
            </a:r>
          </a:p>
          <a:p>
            <a:pPr marL="0" indent="0">
              <a:buNone/>
            </a:pPr>
            <a:endParaRPr lang="fr-CH" dirty="0"/>
          </a:p>
          <a:p>
            <a:endParaRPr lang="fr-CH" dirty="0"/>
          </a:p>
        </p:txBody>
      </p:sp>
      <p:sp>
        <p:nvSpPr>
          <p:cNvPr id="4"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Vignette 3 – Néphropathie diabétique</a:t>
            </a:r>
          </a:p>
          <a:p>
            <a:pPr marL="0" indent="0">
              <a:buNone/>
            </a:pPr>
            <a:endParaRPr lang="fr-CH" dirty="0"/>
          </a:p>
        </p:txBody>
      </p:sp>
    </p:spTree>
    <p:extLst>
      <p:ext uri="{BB962C8B-B14F-4D97-AF65-F5344CB8AC3E}">
        <p14:creationId xmlns:p14="http://schemas.microsoft.com/office/powerpoint/2010/main" val="2511178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Vignette 3 – Néphropathie diabétique</a:t>
            </a:r>
          </a:p>
          <a:p>
            <a:pPr marL="0" indent="0">
              <a:buNone/>
            </a:pPr>
            <a:endParaRPr lang="fr-CH" dirty="0"/>
          </a:p>
        </p:txBody>
      </p:sp>
      <p:pic>
        <p:nvPicPr>
          <p:cNvPr id="4" name="Image 3"/>
          <p:cNvPicPr>
            <a:picLocks noChangeAspect="1"/>
          </p:cNvPicPr>
          <p:nvPr/>
        </p:nvPicPr>
        <p:blipFill>
          <a:blip r:embed="rId2"/>
          <a:stretch>
            <a:fillRect/>
          </a:stretch>
        </p:blipFill>
        <p:spPr>
          <a:xfrm>
            <a:off x="838198" y="1629309"/>
            <a:ext cx="4839119" cy="4922947"/>
          </a:xfrm>
          <a:prstGeom prst="rect">
            <a:avLst/>
          </a:prstGeom>
        </p:spPr>
      </p:pic>
      <p:pic>
        <p:nvPicPr>
          <p:cNvPr id="5" name="Image 4"/>
          <p:cNvPicPr>
            <a:picLocks noChangeAspect="1"/>
          </p:cNvPicPr>
          <p:nvPr/>
        </p:nvPicPr>
        <p:blipFill>
          <a:blip r:embed="rId3"/>
          <a:stretch>
            <a:fillRect/>
          </a:stretch>
        </p:blipFill>
        <p:spPr>
          <a:xfrm>
            <a:off x="5935228" y="1629309"/>
            <a:ext cx="4762913" cy="1699407"/>
          </a:xfrm>
          <a:prstGeom prst="rect">
            <a:avLst/>
          </a:prstGeom>
        </p:spPr>
      </p:pic>
      <p:pic>
        <p:nvPicPr>
          <p:cNvPr id="6" name="Image 5"/>
          <p:cNvPicPr>
            <a:picLocks noChangeAspect="1"/>
          </p:cNvPicPr>
          <p:nvPr/>
        </p:nvPicPr>
        <p:blipFill>
          <a:blip r:embed="rId4"/>
          <a:stretch>
            <a:fillRect/>
          </a:stretch>
        </p:blipFill>
        <p:spPr>
          <a:xfrm>
            <a:off x="5935228" y="3576387"/>
            <a:ext cx="4778154" cy="1028789"/>
          </a:xfrm>
          <a:prstGeom prst="rect">
            <a:avLst/>
          </a:prstGeom>
        </p:spPr>
      </p:pic>
      <p:pic>
        <p:nvPicPr>
          <p:cNvPr id="7" name="Image 6"/>
          <p:cNvPicPr>
            <a:picLocks noChangeAspect="1"/>
          </p:cNvPicPr>
          <p:nvPr/>
        </p:nvPicPr>
        <p:blipFill rotWithShape="1">
          <a:blip r:embed="rId5"/>
          <a:srcRect t="20356"/>
          <a:stretch/>
        </p:blipFill>
        <p:spPr>
          <a:xfrm>
            <a:off x="5912366" y="4693920"/>
            <a:ext cx="4785775" cy="1778349"/>
          </a:xfrm>
          <a:prstGeom prst="rect">
            <a:avLst/>
          </a:prstGeom>
        </p:spPr>
      </p:pic>
      <p:sp>
        <p:nvSpPr>
          <p:cNvPr id="8" name="Rectangle 7"/>
          <p:cNvSpPr/>
          <p:nvPr/>
        </p:nvSpPr>
        <p:spPr>
          <a:xfrm>
            <a:off x="838198" y="2316480"/>
            <a:ext cx="4839119" cy="46736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129980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706921" y="2160112"/>
            <a:ext cx="4778154" cy="3635055"/>
          </a:xfrm>
          <a:prstGeom prst="rect">
            <a:avLst/>
          </a:prstGeom>
        </p:spPr>
      </p:pic>
      <p:sp>
        <p:nvSpPr>
          <p:cNvPr id="3"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Vignette 3 – Néphropathie diabétique</a:t>
            </a:r>
          </a:p>
          <a:p>
            <a:pPr marL="0" indent="0">
              <a:buNone/>
            </a:pPr>
            <a:endParaRPr lang="fr-CH" dirty="0"/>
          </a:p>
        </p:txBody>
      </p:sp>
      <p:sp>
        <p:nvSpPr>
          <p:cNvPr id="4" name="Rectangle 3"/>
          <p:cNvSpPr/>
          <p:nvPr/>
        </p:nvSpPr>
        <p:spPr>
          <a:xfrm>
            <a:off x="3676438" y="5425440"/>
            <a:ext cx="4839119" cy="369727"/>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849678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Vignette 3 – Néphropathie diabétique</a:t>
            </a:r>
          </a:p>
          <a:p>
            <a:pPr marL="0" indent="0">
              <a:buNone/>
            </a:pPr>
            <a:endParaRPr lang="fr-CH" dirty="0"/>
          </a:p>
        </p:txBody>
      </p:sp>
      <p:pic>
        <p:nvPicPr>
          <p:cNvPr id="5" name="Image 4"/>
          <p:cNvPicPr>
            <a:picLocks noChangeAspect="1"/>
          </p:cNvPicPr>
          <p:nvPr/>
        </p:nvPicPr>
        <p:blipFill>
          <a:blip r:embed="rId2"/>
          <a:stretch>
            <a:fillRect/>
          </a:stretch>
        </p:blipFill>
        <p:spPr>
          <a:xfrm>
            <a:off x="2979168" y="2660568"/>
            <a:ext cx="5806943" cy="1882303"/>
          </a:xfrm>
          <a:prstGeom prst="rect">
            <a:avLst/>
          </a:prstGeom>
        </p:spPr>
      </p:pic>
      <p:sp>
        <p:nvSpPr>
          <p:cNvPr id="6" name="Rectangle 5"/>
          <p:cNvSpPr/>
          <p:nvPr/>
        </p:nvSpPr>
        <p:spPr>
          <a:xfrm>
            <a:off x="3063238" y="3368038"/>
            <a:ext cx="5722873" cy="523241"/>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556125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838198" y="1812716"/>
            <a:ext cx="6100463" cy="4928808"/>
          </a:xfrm>
          <a:prstGeom prst="rect">
            <a:avLst/>
          </a:prstGeom>
        </p:spPr>
      </p:pic>
      <p:sp>
        <p:nvSpPr>
          <p:cNvPr id="4"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Vignette 1 – HTA inaugurale</a:t>
            </a:r>
          </a:p>
        </p:txBody>
      </p:sp>
      <p:pic>
        <p:nvPicPr>
          <p:cNvPr id="5" name="Image 4"/>
          <p:cNvPicPr>
            <a:picLocks noChangeAspect="1"/>
          </p:cNvPicPr>
          <p:nvPr/>
        </p:nvPicPr>
        <p:blipFill>
          <a:blip r:embed="rId3"/>
          <a:stretch>
            <a:fillRect/>
          </a:stretch>
        </p:blipFill>
        <p:spPr>
          <a:xfrm>
            <a:off x="6690234" y="4063604"/>
            <a:ext cx="4663565" cy="968636"/>
          </a:xfrm>
          <a:prstGeom prst="rect">
            <a:avLst/>
          </a:prstGeom>
        </p:spPr>
      </p:pic>
    </p:spTree>
    <p:extLst>
      <p:ext uri="{BB962C8B-B14F-4D97-AF65-F5344CB8AC3E}">
        <p14:creationId xmlns:p14="http://schemas.microsoft.com/office/powerpoint/2010/main" val="3641837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72884" y="1772716"/>
            <a:ext cx="11446232" cy="4694327"/>
          </a:xfrm>
          <a:prstGeom prst="rect">
            <a:avLst/>
          </a:prstGeom>
        </p:spPr>
      </p:pic>
      <p:sp>
        <p:nvSpPr>
          <p:cNvPr id="4"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Vignette 3 – Néphropathie diabétique</a:t>
            </a:r>
          </a:p>
          <a:p>
            <a:pPr marL="0" indent="0">
              <a:buNone/>
            </a:pPr>
            <a:endParaRPr lang="fr-CH" dirty="0"/>
          </a:p>
        </p:txBody>
      </p:sp>
    </p:spTree>
    <p:extLst>
      <p:ext uri="{BB962C8B-B14F-4D97-AF65-F5344CB8AC3E}">
        <p14:creationId xmlns:p14="http://schemas.microsoft.com/office/powerpoint/2010/main" val="12195568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Vignette 3 – Néphropathie diabétique</a:t>
            </a:r>
          </a:p>
          <a:p>
            <a:pPr marL="0" indent="0">
              <a:buNone/>
            </a:pPr>
            <a:endParaRPr lang="fr-CH" dirty="0"/>
          </a:p>
        </p:txBody>
      </p:sp>
      <p:pic>
        <p:nvPicPr>
          <p:cNvPr id="5" name="Image 4"/>
          <p:cNvPicPr>
            <a:picLocks noChangeAspect="1"/>
          </p:cNvPicPr>
          <p:nvPr/>
        </p:nvPicPr>
        <p:blipFill>
          <a:blip r:embed="rId2"/>
          <a:stretch>
            <a:fillRect/>
          </a:stretch>
        </p:blipFill>
        <p:spPr>
          <a:xfrm>
            <a:off x="2370860" y="2261773"/>
            <a:ext cx="7450276" cy="3163667"/>
          </a:xfrm>
          <a:prstGeom prst="rect">
            <a:avLst/>
          </a:prstGeom>
        </p:spPr>
      </p:pic>
    </p:spTree>
    <p:extLst>
      <p:ext uri="{BB962C8B-B14F-4D97-AF65-F5344CB8AC3E}">
        <p14:creationId xmlns:p14="http://schemas.microsoft.com/office/powerpoint/2010/main" val="344471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endParaRPr lang="fr-CH" dirty="0">
              <a:latin typeface="Arial" panose="020B0604020202020204" pitchFamily="34" charset="0"/>
              <a:cs typeface="Arial" panose="020B0604020202020204" pitchFamily="34" charset="0"/>
            </a:endParaRPr>
          </a:p>
          <a:p>
            <a:r>
              <a:rPr lang="fr-CH" dirty="0">
                <a:latin typeface="Arial" panose="020B0604020202020204" pitchFamily="34" charset="0"/>
                <a:cs typeface="Arial" panose="020B0604020202020204" pitchFamily="34" charset="0"/>
              </a:rPr>
              <a:t>Quel est le pronostic rénal de ce patient?</a:t>
            </a:r>
          </a:p>
          <a:p>
            <a:pPr marL="0" indent="0">
              <a:buNone/>
            </a:pPr>
            <a:endParaRPr lang="fr-CH" dirty="0">
              <a:latin typeface="Arial" panose="020B0604020202020204" pitchFamily="34" charset="0"/>
              <a:cs typeface="Arial" panose="020B0604020202020204" pitchFamily="34" charset="0"/>
            </a:endParaRPr>
          </a:p>
          <a:p>
            <a:r>
              <a:rPr lang="fr-CH" dirty="0">
                <a:latin typeface="Arial" panose="020B0604020202020204" pitchFamily="34" charset="0"/>
                <a:cs typeface="Arial" panose="020B0604020202020204" pitchFamily="34" charset="0"/>
              </a:rPr>
              <a:t>Est-il nécessaire d’optimiser son traitement? Si oui, que feriez-vous?</a:t>
            </a:r>
          </a:p>
        </p:txBody>
      </p:sp>
      <p:sp>
        <p:nvSpPr>
          <p:cNvPr id="4"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Vignette 3 – Néphropathie diabétique</a:t>
            </a:r>
          </a:p>
          <a:p>
            <a:pPr marL="0" indent="0">
              <a:buNone/>
            </a:pPr>
            <a:endParaRPr lang="fr-CH" dirty="0"/>
          </a:p>
        </p:txBody>
      </p:sp>
    </p:spTree>
    <p:extLst>
      <p:ext uri="{BB962C8B-B14F-4D97-AF65-F5344CB8AC3E}">
        <p14:creationId xmlns:p14="http://schemas.microsoft.com/office/powerpoint/2010/main" val="2575807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Prise en charge de la néphropathie diabétique</a:t>
            </a:r>
          </a:p>
          <a:p>
            <a:pPr marL="0" indent="0">
              <a:buNone/>
            </a:pPr>
            <a:endParaRPr lang="fr-CH" dirty="0"/>
          </a:p>
        </p:txBody>
      </p:sp>
    </p:spTree>
    <p:extLst>
      <p:ext uri="{BB962C8B-B14F-4D97-AF65-F5344CB8AC3E}">
        <p14:creationId xmlns:p14="http://schemas.microsoft.com/office/powerpoint/2010/main" val="4228656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188756" y="1465490"/>
            <a:ext cx="9461706" cy="4873279"/>
          </a:xfrm>
          <a:prstGeom prst="rect">
            <a:avLst/>
          </a:prstGeom>
        </p:spPr>
      </p:pic>
      <p:sp>
        <p:nvSpPr>
          <p:cNvPr id="4" name="Rectangle 3"/>
          <p:cNvSpPr/>
          <p:nvPr/>
        </p:nvSpPr>
        <p:spPr>
          <a:xfrm>
            <a:off x="9646117" y="6338769"/>
            <a:ext cx="2008691" cy="276999"/>
          </a:xfrm>
          <a:prstGeom prst="rect">
            <a:avLst/>
          </a:prstGeom>
        </p:spPr>
        <p:txBody>
          <a:bodyPr wrap="none">
            <a:spAutoFit/>
          </a:bodyPr>
          <a:lstStyle/>
          <a:p>
            <a:r>
              <a:rPr lang="sv-SE" sz="1200" dirty="0">
                <a:latin typeface="Arial" panose="020B0604020202020204" pitchFamily="34" charset="0"/>
                <a:cs typeface="Arial" panose="020B0604020202020204" pitchFamily="34" charset="0"/>
              </a:rPr>
              <a:t>J. Clin. Med. 2022, 11, 378</a:t>
            </a:r>
            <a:endParaRPr lang="fr-CH" sz="1200" dirty="0">
              <a:latin typeface="Arial" panose="020B0604020202020204" pitchFamily="34" charset="0"/>
              <a:cs typeface="Arial" panose="020B0604020202020204" pitchFamily="34" charset="0"/>
            </a:endParaRPr>
          </a:p>
        </p:txBody>
      </p:sp>
      <p:sp>
        <p:nvSpPr>
          <p:cNvPr id="6"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Avancées dans le traitement de la néphropathie diabétique I</a:t>
            </a:r>
          </a:p>
          <a:p>
            <a:endParaRPr lang="fr-CH" dirty="0"/>
          </a:p>
        </p:txBody>
      </p:sp>
    </p:spTree>
    <p:extLst>
      <p:ext uri="{BB962C8B-B14F-4D97-AF65-F5344CB8AC3E}">
        <p14:creationId xmlns:p14="http://schemas.microsoft.com/office/powerpoint/2010/main" val="24258813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073109" y="2214975"/>
            <a:ext cx="10045781" cy="3805545"/>
          </a:xfrm>
          <a:prstGeom prst="rect">
            <a:avLst/>
          </a:prstGeom>
        </p:spPr>
      </p:pic>
      <p:sp>
        <p:nvSpPr>
          <p:cNvPr id="4" name="Rectangle 3"/>
          <p:cNvSpPr/>
          <p:nvPr/>
        </p:nvSpPr>
        <p:spPr>
          <a:xfrm>
            <a:off x="9524197" y="6206689"/>
            <a:ext cx="1860253" cy="276999"/>
          </a:xfrm>
          <a:prstGeom prst="rect">
            <a:avLst/>
          </a:prstGeom>
        </p:spPr>
        <p:txBody>
          <a:bodyPr wrap="none">
            <a:spAutoFit/>
          </a:bodyPr>
          <a:lstStyle/>
          <a:p>
            <a:r>
              <a:rPr lang="sv-SE" sz="1200" dirty="0"/>
              <a:t>J. Clin. Med. 2022, 11, 378</a:t>
            </a:r>
            <a:endParaRPr lang="fr-CH" sz="1200" dirty="0"/>
          </a:p>
        </p:txBody>
      </p:sp>
      <p:sp>
        <p:nvSpPr>
          <p:cNvPr id="5" name="Rectangle à coins arrondis 4"/>
          <p:cNvSpPr/>
          <p:nvPr/>
        </p:nvSpPr>
        <p:spPr>
          <a:xfrm>
            <a:off x="10902461" y="5442438"/>
            <a:ext cx="1125416" cy="67116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CH" sz="1100" dirty="0">
                <a:solidFill>
                  <a:schemeClr val="tx1"/>
                </a:solidFill>
              </a:rPr>
              <a:t>STOP </a:t>
            </a:r>
          </a:p>
          <a:p>
            <a:pPr algn="ctr"/>
            <a:r>
              <a:rPr lang="fr-CH" sz="1100" dirty="0" err="1">
                <a:solidFill>
                  <a:schemeClr val="tx1"/>
                </a:solidFill>
              </a:rPr>
              <a:t>Outcome</a:t>
            </a:r>
            <a:r>
              <a:rPr lang="fr-CH" sz="1100" dirty="0">
                <a:solidFill>
                  <a:schemeClr val="tx1"/>
                </a:solidFill>
              </a:rPr>
              <a:t> intermédiaire +</a:t>
            </a:r>
          </a:p>
        </p:txBody>
      </p:sp>
      <p:sp>
        <p:nvSpPr>
          <p:cNvPr id="7"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Avancées dans le traitement de la néphropathie diabétique (SGLT2i)</a:t>
            </a:r>
          </a:p>
          <a:p>
            <a:endParaRPr lang="fr-CH" dirty="0"/>
          </a:p>
        </p:txBody>
      </p:sp>
    </p:spTree>
    <p:extLst>
      <p:ext uri="{BB962C8B-B14F-4D97-AF65-F5344CB8AC3E}">
        <p14:creationId xmlns:p14="http://schemas.microsoft.com/office/powerpoint/2010/main" val="679310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996260" y="1800738"/>
            <a:ext cx="10357540" cy="4184269"/>
          </a:xfrm>
          <a:prstGeom prst="rect">
            <a:avLst/>
          </a:prstGeom>
        </p:spPr>
      </p:pic>
      <p:sp>
        <p:nvSpPr>
          <p:cNvPr id="4" name="Rectangle 3"/>
          <p:cNvSpPr/>
          <p:nvPr/>
        </p:nvSpPr>
        <p:spPr>
          <a:xfrm>
            <a:off x="9524197" y="6206689"/>
            <a:ext cx="2008691" cy="276999"/>
          </a:xfrm>
          <a:prstGeom prst="rect">
            <a:avLst/>
          </a:prstGeom>
        </p:spPr>
        <p:txBody>
          <a:bodyPr wrap="none">
            <a:spAutoFit/>
          </a:bodyPr>
          <a:lstStyle/>
          <a:p>
            <a:r>
              <a:rPr lang="sv-SE" sz="1200" dirty="0">
                <a:latin typeface="Arial" panose="020B0604020202020204" pitchFamily="34" charset="0"/>
                <a:cs typeface="Arial" panose="020B0604020202020204" pitchFamily="34" charset="0"/>
              </a:rPr>
              <a:t>J. Clin. Med. 2022, 11, 378</a:t>
            </a:r>
            <a:endParaRPr lang="fr-CH" sz="1200" dirty="0">
              <a:latin typeface="Arial" panose="020B0604020202020204" pitchFamily="34" charset="0"/>
              <a:cs typeface="Arial" panose="020B0604020202020204" pitchFamily="34" charset="0"/>
            </a:endParaRPr>
          </a:p>
        </p:txBody>
      </p:sp>
      <p:sp>
        <p:nvSpPr>
          <p:cNvPr id="5"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Avancées dans le traitement de la néphropathie diabétique (GLP1a)</a:t>
            </a:r>
          </a:p>
          <a:p>
            <a:endParaRPr lang="fr-CH" dirty="0"/>
          </a:p>
        </p:txBody>
      </p:sp>
    </p:spTree>
    <p:extLst>
      <p:ext uri="{BB962C8B-B14F-4D97-AF65-F5344CB8AC3E}">
        <p14:creationId xmlns:p14="http://schemas.microsoft.com/office/powerpoint/2010/main" val="16826929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547177" y="2728815"/>
            <a:ext cx="9097645" cy="1400370"/>
          </a:xfrm>
          <a:prstGeom prst="rect">
            <a:avLst/>
          </a:prstGeom>
        </p:spPr>
      </p:pic>
      <p:sp>
        <p:nvSpPr>
          <p:cNvPr id="4" name="Rectangle 3"/>
          <p:cNvSpPr/>
          <p:nvPr/>
        </p:nvSpPr>
        <p:spPr>
          <a:xfrm>
            <a:off x="9524197" y="6206689"/>
            <a:ext cx="1860253" cy="276999"/>
          </a:xfrm>
          <a:prstGeom prst="rect">
            <a:avLst/>
          </a:prstGeom>
        </p:spPr>
        <p:txBody>
          <a:bodyPr wrap="none">
            <a:spAutoFit/>
          </a:bodyPr>
          <a:lstStyle/>
          <a:p>
            <a:r>
              <a:rPr lang="sv-SE" sz="1200" dirty="0"/>
              <a:t>J. Clin. Med. 2022, 11, 378</a:t>
            </a:r>
            <a:endParaRPr lang="fr-CH" sz="1200" dirty="0"/>
          </a:p>
        </p:txBody>
      </p:sp>
      <p:sp>
        <p:nvSpPr>
          <p:cNvPr id="5" name="ZoneTexte 4"/>
          <p:cNvSpPr txBox="1"/>
          <p:nvPr/>
        </p:nvSpPr>
        <p:spPr>
          <a:xfrm>
            <a:off x="2945423" y="2110154"/>
            <a:ext cx="5169877" cy="369332"/>
          </a:xfrm>
          <a:prstGeom prst="rect">
            <a:avLst/>
          </a:prstGeom>
          <a:noFill/>
        </p:spPr>
        <p:txBody>
          <a:bodyPr wrap="square" rtlCol="0">
            <a:spAutoFit/>
          </a:bodyPr>
          <a:lstStyle/>
          <a:p>
            <a:pPr algn="ctr"/>
            <a:r>
              <a:rPr lang="fr-CH" dirty="0" err="1">
                <a:latin typeface="Arial" panose="020B0604020202020204" pitchFamily="34" charset="0"/>
                <a:cs typeface="Arial" panose="020B0604020202020204" pitchFamily="34" charset="0"/>
              </a:rPr>
              <a:t>Finérénone</a:t>
            </a:r>
            <a:r>
              <a:rPr lang="fr-CH" dirty="0">
                <a:latin typeface="Arial" panose="020B0604020202020204" pitchFamily="34" charset="0"/>
                <a:cs typeface="Arial" panose="020B0604020202020204" pitchFamily="34" charset="0"/>
              </a:rPr>
              <a:t> (</a:t>
            </a:r>
            <a:r>
              <a:rPr lang="fr-CH" dirty="0" err="1">
                <a:latin typeface="Arial" panose="020B0604020202020204" pitchFamily="34" charset="0"/>
                <a:cs typeface="Arial" panose="020B0604020202020204" pitchFamily="34" charset="0"/>
              </a:rPr>
              <a:t>Kerendia</a:t>
            </a:r>
            <a:r>
              <a:rPr lang="fr-CH" dirty="0">
                <a:latin typeface="Arial" panose="020B0604020202020204" pitchFamily="34" charset="0"/>
                <a:cs typeface="Arial" panose="020B0604020202020204" pitchFamily="34" charset="0"/>
              </a:rPr>
              <a:t>®)</a:t>
            </a:r>
          </a:p>
        </p:txBody>
      </p:sp>
      <p:sp>
        <p:nvSpPr>
          <p:cNvPr id="7"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Avancées dans le traitement de la néphropathie diabétique (</a:t>
            </a:r>
            <a:r>
              <a:rPr lang="fr-CH" sz="2700" b="1" dirty="0" err="1">
                <a:solidFill>
                  <a:srgbClr val="0069B4"/>
                </a:solidFill>
                <a:latin typeface="Arial" panose="020B0604020202020204" pitchFamily="34" charset="0"/>
                <a:cs typeface="Arial" panose="020B0604020202020204" pitchFamily="34" charset="0"/>
              </a:rPr>
              <a:t>nsMRA</a:t>
            </a:r>
            <a:r>
              <a:rPr lang="fr-CH" sz="2700" b="1" dirty="0">
                <a:solidFill>
                  <a:srgbClr val="0069B4"/>
                </a:solidFill>
                <a:latin typeface="Arial" panose="020B0604020202020204" pitchFamily="34" charset="0"/>
                <a:cs typeface="Arial" panose="020B0604020202020204" pitchFamily="34" charset="0"/>
              </a:rPr>
              <a:t>)</a:t>
            </a:r>
          </a:p>
          <a:p>
            <a:endParaRPr lang="fr-CH" dirty="0"/>
          </a:p>
        </p:txBody>
      </p:sp>
    </p:spTree>
    <p:extLst>
      <p:ext uri="{BB962C8B-B14F-4D97-AF65-F5344CB8AC3E}">
        <p14:creationId xmlns:p14="http://schemas.microsoft.com/office/powerpoint/2010/main" val="694207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rgbClr val="0069B4"/>
                </a:solidFill>
                <a:latin typeface="Arial" panose="020B0604020202020204" pitchFamily="34" charset="0"/>
                <a:cs typeface="Arial" panose="020B0604020202020204" pitchFamily="34" charset="0"/>
              </a:rPr>
              <a:t>Traitement du diabète et de la néphropathie diabétique – MRA</a:t>
            </a:r>
            <a:endParaRPr lang="fr-CH" sz="2700" dirty="0"/>
          </a:p>
        </p:txBody>
      </p:sp>
      <p:pic>
        <p:nvPicPr>
          <p:cNvPr id="3" name="Image 2"/>
          <p:cNvPicPr>
            <a:picLocks noChangeAspect="1"/>
          </p:cNvPicPr>
          <p:nvPr/>
        </p:nvPicPr>
        <p:blipFill rotWithShape="1">
          <a:blip r:embed="rId2"/>
          <a:srcRect l="4784" t="8437" r="3988" b="3605"/>
          <a:stretch/>
        </p:blipFill>
        <p:spPr>
          <a:xfrm>
            <a:off x="393700" y="1639888"/>
            <a:ext cx="11554198" cy="4227512"/>
          </a:xfrm>
          <a:prstGeom prst="rect">
            <a:avLst/>
          </a:prstGeom>
        </p:spPr>
      </p:pic>
      <p:sp>
        <p:nvSpPr>
          <p:cNvPr id="4" name="Rectangle 3"/>
          <p:cNvSpPr/>
          <p:nvPr/>
        </p:nvSpPr>
        <p:spPr>
          <a:xfrm>
            <a:off x="7865174" y="6476777"/>
            <a:ext cx="4326826" cy="276999"/>
          </a:xfrm>
          <a:prstGeom prst="rect">
            <a:avLst/>
          </a:prstGeom>
        </p:spPr>
        <p:txBody>
          <a:bodyPr wrap="none">
            <a:spAutoFit/>
          </a:bodyPr>
          <a:lstStyle/>
          <a:p>
            <a:r>
              <a:rPr lang="en-US" sz="1200" dirty="0">
                <a:latin typeface="Arial" panose="020B0604020202020204" pitchFamily="34" charset="0"/>
              </a:rPr>
              <a:t>Adapted from European Heart Journal (2013) 34, 2426–2428</a:t>
            </a:r>
            <a:endParaRPr lang="fr-CH" sz="1200" dirty="0"/>
          </a:p>
        </p:txBody>
      </p:sp>
      <p:sp>
        <p:nvSpPr>
          <p:cNvPr id="5" name="Flèche gauche 4"/>
          <p:cNvSpPr/>
          <p:nvPr/>
        </p:nvSpPr>
        <p:spPr>
          <a:xfrm>
            <a:off x="3276600" y="4902200"/>
            <a:ext cx="520700" cy="419100"/>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CH" dirty="0"/>
          </a:p>
        </p:txBody>
      </p:sp>
    </p:spTree>
    <p:extLst>
      <p:ext uri="{BB962C8B-B14F-4D97-AF65-F5344CB8AC3E}">
        <p14:creationId xmlns:p14="http://schemas.microsoft.com/office/powerpoint/2010/main" val="1450522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b="1" dirty="0" err="1">
                <a:solidFill>
                  <a:srgbClr val="0069B4"/>
                </a:solidFill>
                <a:latin typeface="Arial" panose="020B0604020202020204" pitchFamily="34" charset="0"/>
                <a:cs typeface="Arial" panose="020B0604020202020204" pitchFamily="34" charset="0"/>
              </a:rPr>
              <a:t>Kerendia</a:t>
            </a:r>
            <a:r>
              <a:rPr lang="fr-CH" b="1" dirty="0">
                <a:solidFill>
                  <a:srgbClr val="0069B4"/>
                </a:solidFill>
                <a:latin typeface="Arial" panose="020B0604020202020204" pitchFamily="34" charset="0"/>
                <a:cs typeface="Arial" panose="020B0604020202020204" pitchFamily="34" charset="0"/>
              </a:rPr>
              <a:t>® - OFSP</a:t>
            </a:r>
            <a:endParaRPr lang="fr-CH" dirty="0"/>
          </a:p>
        </p:txBody>
      </p:sp>
      <p:pic>
        <p:nvPicPr>
          <p:cNvPr id="4" name="Image 3"/>
          <p:cNvPicPr>
            <a:picLocks noChangeAspect="1"/>
          </p:cNvPicPr>
          <p:nvPr/>
        </p:nvPicPr>
        <p:blipFill>
          <a:blip r:embed="rId2"/>
          <a:stretch>
            <a:fillRect/>
          </a:stretch>
        </p:blipFill>
        <p:spPr>
          <a:xfrm>
            <a:off x="2093587" y="1446139"/>
            <a:ext cx="8345065" cy="4658375"/>
          </a:xfrm>
          <a:prstGeom prst="rect">
            <a:avLst/>
          </a:prstGeom>
        </p:spPr>
      </p:pic>
    </p:spTree>
    <p:extLst>
      <p:ext uri="{BB962C8B-B14F-4D97-AF65-F5344CB8AC3E}">
        <p14:creationId xmlns:p14="http://schemas.microsoft.com/office/powerpoint/2010/main" val="1922362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Quelle a été l’évolution de ce patient selon vous?</a:t>
            </a:r>
          </a:p>
        </p:txBody>
      </p:sp>
    </p:spTree>
    <p:extLst>
      <p:ext uri="{BB962C8B-B14F-4D97-AF65-F5344CB8AC3E}">
        <p14:creationId xmlns:p14="http://schemas.microsoft.com/office/powerpoint/2010/main" val="16226443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rgbClr val="0069B4"/>
                </a:solidFill>
                <a:latin typeface="Arial" panose="020B0604020202020204" pitchFamily="34" charset="0"/>
                <a:cs typeface="Arial" panose="020B0604020202020204" pitchFamily="34" charset="0"/>
              </a:rPr>
              <a:t>Traitement du diabète et de la néphropathie diabétique – SGLT2i &amp; MRA</a:t>
            </a:r>
            <a:endParaRPr lang="fr-CH" sz="2700" dirty="0"/>
          </a:p>
        </p:txBody>
      </p:sp>
      <p:pic>
        <p:nvPicPr>
          <p:cNvPr id="3" name="Image 2">
            <a:extLst>
              <a:ext uri="{FF2B5EF4-FFF2-40B4-BE49-F238E27FC236}">
                <a16:creationId xmlns:a16="http://schemas.microsoft.com/office/drawing/2014/main" id="{91361AF4-39FC-BE8F-7946-4D7EEF4B1EAA}"/>
              </a:ext>
            </a:extLst>
          </p:cNvPr>
          <p:cNvPicPr>
            <a:picLocks noChangeAspect="1"/>
          </p:cNvPicPr>
          <p:nvPr/>
        </p:nvPicPr>
        <p:blipFill>
          <a:blip r:embed="rId2"/>
          <a:stretch>
            <a:fillRect/>
          </a:stretch>
        </p:blipFill>
        <p:spPr>
          <a:xfrm>
            <a:off x="5476813" y="2816838"/>
            <a:ext cx="6301260" cy="3962399"/>
          </a:xfrm>
          <a:prstGeom prst="rect">
            <a:avLst/>
          </a:prstGeom>
        </p:spPr>
      </p:pic>
      <p:pic>
        <p:nvPicPr>
          <p:cNvPr id="4" name="Image 3"/>
          <p:cNvPicPr>
            <a:picLocks noChangeAspect="1"/>
          </p:cNvPicPr>
          <p:nvPr/>
        </p:nvPicPr>
        <p:blipFill>
          <a:blip r:embed="rId3"/>
          <a:stretch>
            <a:fillRect/>
          </a:stretch>
        </p:blipFill>
        <p:spPr>
          <a:xfrm>
            <a:off x="624254" y="1964984"/>
            <a:ext cx="5233182" cy="2143322"/>
          </a:xfrm>
          <a:prstGeom prst="rect">
            <a:avLst/>
          </a:prstGeom>
        </p:spPr>
      </p:pic>
    </p:spTree>
    <p:extLst>
      <p:ext uri="{BB962C8B-B14F-4D97-AF65-F5344CB8AC3E}">
        <p14:creationId xmlns:p14="http://schemas.microsoft.com/office/powerpoint/2010/main" val="10676884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10735"/>
          <a:stretch/>
        </p:blipFill>
        <p:spPr>
          <a:xfrm>
            <a:off x="2300508" y="1559102"/>
            <a:ext cx="6463155" cy="4961894"/>
          </a:xfrm>
          <a:prstGeom prst="rect">
            <a:avLst/>
          </a:prstGeom>
        </p:spPr>
      </p:pic>
      <p:sp>
        <p:nvSpPr>
          <p:cNvPr id="4" name="Rectangle 3"/>
          <p:cNvSpPr/>
          <p:nvPr/>
        </p:nvSpPr>
        <p:spPr>
          <a:xfrm>
            <a:off x="4140840" y="6520996"/>
            <a:ext cx="3004349"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Kidney International (2022) 102, 990–999</a:t>
            </a:r>
            <a:endParaRPr lang="fr-CH" sz="1200" dirty="0">
              <a:latin typeface="Arial" panose="020B0604020202020204" pitchFamily="34" charset="0"/>
              <a:cs typeface="Arial" panose="020B0604020202020204" pitchFamily="34" charset="0"/>
            </a:endParaRPr>
          </a:p>
        </p:txBody>
      </p:sp>
      <p:sp>
        <p:nvSpPr>
          <p:cNvPr id="5"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Néphropathie diabétique – Approche thérapeutique</a:t>
            </a:r>
          </a:p>
          <a:p>
            <a:endParaRPr lang="fr-CH" dirty="0"/>
          </a:p>
        </p:txBody>
      </p:sp>
    </p:spTree>
    <p:extLst>
      <p:ext uri="{BB962C8B-B14F-4D97-AF65-F5344CB8AC3E}">
        <p14:creationId xmlns:p14="http://schemas.microsoft.com/office/powerpoint/2010/main" val="1766991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Syndrome </a:t>
            </a:r>
            <a:r>
              <a:rPr lang="fr-CH" sz="2700" b="1" dirty="0" err="1">
                <a:solidFill>
                  <a:srgbClr val="0069B4"/>
                </a:solidFill>
                <a:latin typeface="Arial" panose="020B0604020202020204" pitchFamily="34" charset="0"/>
                <a:cs typeface="Arial" panose="020B0604020202020204" pitchFamily="34" charset="0"/>
              </a:rPr>
              <a:t>cardiorénal</a:t>
            </a:r>
            <a:endParaRPr lang="fr-CH" sz="2700" b="1" dirty="0">
              <a:solidFill>
                <a:srgbClr val="0069B4"/>
              </a:solidFill>
              <a:latin typeface="Arial" panose="020B0604020202020204" pitchFamily="34" charset="0"/>
              <a:cs typeface="Arial" panose="020B0604020202020204" pitchFamily="34" charset="0"/>
            </a:endParaRPr>
          </a:p>
          <a:p>
            <a:endParaRPr lang="fr-CH" dirty="0"/>
          </a:p>
        </p:txBody>
      </p:sp>
    </p:spTree>
    <p:extLst>
      <p:ext uri="{BB962C8B-B14F-4D97-AF65-F5344CB8AC3E}">
        <p14:creationId xmlns:p14="http://schemas.microsoft.com/office/powerpoint/2010/main" val="12478947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373" r="680" b="2882"/>
          <a:stretch/>
        </p:blipFill>
        <p:spPr>
          <a:xfrm>
            <a:off x="2324098" y="1756320"/>
            <a:ext cx="7543800" cy="5017843"/>
          </a:xfrm>
          <a:prstGeom prst="rect">
            <a:avLst/>
          </a:prstGeom>
        </p:spPr>
      </p:pic>
      <p:sp>
        <p:nvSpPr>
          <p:cNvPr id="5"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Syndrome </a:t>
            </a:r>
            <a:r>
              <a:rPr lang="fr-CH" sz="2700" b="1" dirty="0" err="1">
                <a:solidFill>
                  <a:srgbClr val="0069B4"/>
                </a:solidFill>
                <a:latin typeface="Arial" panose="020B0604020202020204" pitchFamily="34" charset="0"/>
                <a:cs typeface="Arial" panose="020B0604020202020204" pitchFamily="34" charset="0"/>
              </a:rPr>
              <a:t>cardiorénal</a:t>
            </a:r>
            <a:r>
              <a:rPr lang="fr-CH" sz="2700" b="1" dirty="0">
                <a:solidFill>
                  <a:srgbClr val="0069B4"/>
                </a:solidFill>
                <a:latin typeface="Arial" panose="020B0604020202020204" pitchFamily="34" charset="0"/>
                <a:cs typeface="Arial" panose="020B0604020202020204" pitchFamily="34" charset="0"/>
              </a:rPr>
              <a:t> - Classification</a:t>
            </a:r>
          </a:p>
          <a:p>
            <a:endParaRPr lang="fr-CH" dirty="0"/>
          </a:p>
        </p:txBody>
      </p:sp>
    </p:spTree>
    <p:extLst>
      <p:ext uri="{BB962C8B-B14F-4D97-AF65-F5344CB8AC3E}">
        <p14:creationId xmlns:p14="http://schemas.microsoft.com/office/powerpoint/2010/main" val="4922768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rgbClr val="0069B4"/>
                </a:solidFill>
                <a:latin typeface="Arial" panose="020B0604020202020204" pitchFamily="34" charset="0"/>
                <a:cs typeface="Arial" panose="020B0604020202020204" pitchFamily="34" charset="0"/>
              </a:rPr>
              <a:t>Insuffisance cardiaque - Classification</a:t>
            </a:r>
            <a:endParaRPr lang="fr-CH" sz="2700" dirty="0"/>
          </a:p>
        </p:txBody>
      </p:sp>
      <p:pic>
        <p:nvPicPr>
          <p:cNvPr id="3" name="Image 2"/>
          <p:cNvPicPr>
            <a:picLocks noChangeAspect="1"/>
          </p:cNvPicPr>
          <p:nvPr/>
        </p:nvPicPr>
        <p:blipFill>
          <a:blip r:embed="rId2"/>
          <a:stretch>
            <a:fillRect/>
          </a:stretch>
        </p:blipFill>
        <p:spPr>
          <a:xfrm>
            <a:off x="838200" y="2434152"/>
            <a:ext cx="4315427" cy="3115110"/>
          </a:xfrm>
          <a:prstGeom prst="rect">
            <a:avLst/>
          </a:prstGeom>
        </p:spPr>
      </p:pic>
      <p:pic>
        <p:nvPicPr>
          <p:cNvPr id="4" name="Image 3"/>
          <p:cNvPicPr>
            <a:picLocks noChangeAspect="1"/>
          </p:cNvPicPr>
          <p:nvPr/>
        </p:nvPicPr>
        <p:blipFill rotWithShape="1">
          <a:blip r:embed="rId3"/>
          <a:srcRect b="23218"/>
          <a:stretch/>
        </p:blipFill>
        <p:spPr>
          <a:xfrm>
            <a:off x="5389248" y="3172482"/>
            <a:ext cx="6249272" cy="1638449"/>
          </a:xfrm>
          <a:prstGeom prst="rect">
            <a:avLst/>
          </a:prstGeom>
        </p:spPr>
      </p:pic>
    </p:spTree>
    <p:extLst>
      <p:ext uri="{BB962C8B-B14F-4D97-AF65-F5344CB8AC3E}">
        <p14:creationId xmlns:p14="http://schemas.microsoft.com/office/powerpoint/2010/main" val="1586080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rgbClr val="0069B4"/>
                </a:solidFill>
                <a:latin typeface="Arial" panose="020B0604020202020204" pitchFamily="34" charset="0"/>
                <a:cs typeface="Arial" panose="020B0604020202020204" pitchFamily="34" charset="0"/>
              </a:rPr>
              <a:t>Epidémiologie</a:t>
            </a:r>
            <a:endParaRPr lang="fr-CH" sz="2700" dirty="0"/>
          </a:p>
        </p:txBody>
      </p:sp>
      <p:pic>
        <p:nvPicPr>
          <p:cNvPr id="3" name="Image 2"/>
          <p:cNvPicPr>
            <a:picLocks noChangeAspect="1"/>
          </p:cNvPicPr>
          <p:nvPr/>
        </p:nvPicPr>
        <p:blipFill>
          <a:blip r:embed="rId2"/>
          <a:stretch>
            <a:fillRect/>
          </a:stretch>
        </p:blipFill>
        <p:spPr>
          <a:xfrm>
            <a:off x="2973973" y="1418127"/>
            <a:ext cx="6249157" cy="4816838"/>
          </a:xfrm>
          <a:prstGeom prst="rect">
            <a:avLst/>
          </a:prstGeom>
        </p:spPr>
      </p:pic>
      <p:sp>
        <p:nvSpPr>
          <p:cNvPr id="4" name="Rectangle 3"/>
          <p:cNvSpPr/>
          <p:nvPr/>
        </p:nvSpPr>
        <p:spPr>
          <a:xfrm>
            <a:off x="7971143" y="6384920"/>
            <a:ext cx="3382657"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Clinical Kidney Journal, 2022, vol. 0, no. 0, 1–9</a:t>
            </a:r>
            <a:endParaRPr lang="fr-CH"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2915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rgbClr val="0069B4"/>
                </a:solidFill>
                <a:latin typeface="Arial" panose="020B0604020202020204" pitchFamily="34" charset="0"/>
                <a:cs typeface="Arial" panose="020B0604020202020204" pitchFamily="34" charset="0"/>
              </a:rPr>
              <a:t>Evolution naturelle</a:t>
            </a:r>
            <a:endParaRPr lang="fr-CH" sz="2700" dirty="0"/>
          </a:p>
        </p:txBody>
      </p:sp>
      <p:pic>
        <p:nvPicPr>
          <p:cNvPr id="3" name="Image 2"/>
          <p:cNvPicPr>
            <a:picLocks noChangeAspect="1"/>
          </p:cNvPicPr>
          <p:nvPr/>
        </p:nvPicPr>
        <p:blipFill>
          <a:blip r:embed="rId2"/>
          <a:stretch>
            <a:fillRect/>
          </a:stretch>
        </p:blipFill>
        <p:spPr>
          <a:xfrm>
            <a:off x="838200" y="1484183"/>
            <a:ext cx="5887272" cy="4382112"/>
          </a:xfrm>
          <a:prstGeom prst="rect">
            <a:avLst/>
          </a:prstGeom>
        </p:spPr>
      </p:pic>
      <p:sp>
        <p:nvSpPr>
          <p:cNvPr id="4" name="ZoneTexte 3"/>
          <p:cNvSpPr txBox="1"/>
          <p:nvPr/>
        </p:nvSpPr>
        <p:spPr>
          <a:xfrm>
            <a:off x="1033417" y="6323496"/>
            <a:ext cx="2322880" cy="276999"/>
          </a:xfrm>
          <a:prstGeom prst="rect">
            <a:avLst/>
          </a:prstGeom>
          <a:noFill/>
        </p:spPr>
        <p:txBody>
          <a:bodyPr wrap="none" rtlCol="0">
            <a:spAutoFit/>
          </a:bodyPr>
          <a:lstStyle/>
          <a:p>
            <a:r>
              <a:rPr lang="fr-CH" sz="1200" dirty="0">
                <a:latin typeface="Arial" panose="020B0604020202020204" pitchFamily="34" charset="0"/>
                <a:cs typeface="Arial" panose="020B0604020202020204" pitchFamily="34" charset="0"/>
              </a:rPr>
              <a:t>Am J </a:t>
            </a:r>
            <a:r>
              <a:rPr lang="fr-CH" sz="1200" dirty="0" err="1">
                <a:latin typeface="Arial" panose="020B0604020202020204" pitchFamily="34" charset="0"/>
                <a:cs typeface="Arial" panose="020B0604020202020204" pitchFamily="34" charset="0"/>
              </a:rPr>
              <a:t>Cardiol</a:t>
            </a:r>
            <a:r>
              <a:rPr lang="fr-CH" sz="1200" dirty="0">
                <a:latin typeface="Arial" panose="020B0604020202020204" pitchFamily="34" charset="0"/>
                <a:cs typeface="Arial" panose="020B0604020202020204" pitchFamily="34" charset="0"/>
              </a:rPr>
              <a:t> 2005;96:11G-17G</a:t>
            </a:r>
          </a:p>
        </p:txBody>
      </p:sp>
      <p:pic>
        <p:nvPicPr>
          <p:cNvPr id="5" name="Image 4"/>
          <p:cNvPicPr>
            <a:picLocks noChangeAspect="1"/>
          </p:cNvPicPr>
          <p:nvPr/>
        </p:nvPicPr>
        <p:blipFill>
          <a:blip r:embed="rId3"/>
          <a:stretch>
            <a:fillRect/>
          </a:stretch>
        </p:blipFill>
        <p:spPr>
          <a:xfrm>
            <a:off x="6725472" y="3292137"/>
            <a:ext cx="5406453" cy="972709"/>
          </a:xfrm>
          <a:prstGeom prst="rect">
            <a:avLst/>
          </a:prstGeom>
        </p:spPr>
      </p:pic>
      <p:sp>
        <p:nvSpPr>
          <p:cNvPr id="6" name="Rectangle 5"/>
          <p:cNvSpPr/>
          <p:nvPr/>
        </p:nvSpPr>
        <p:spPr>
          <a:xfrm>
            <a:off x="8072132" y="6323495"/>
            <a:ext cx="3281668" cy="276999"/>
          </a:xfrm>
          <a:prstGeom prst="rect">
            <a:avLst/>
          </a:prstGeom>
        </p:spPr>
        <p:txBody>
          <a:bodyPr wrap="none">
            <a:spAutoFit/>
          </a:bodyPr>
          <a:lstStyle/>
          <a:p>
            <a:r>
              <a:rPr lang="fr-CH" sz="1200" dirty="0">
                <a:latin typeface="Arial" panose="020B0604020202020204" pitchFamily="34" charset="0"/>
                <a:cs typeface="Arial" panose="020B0604020202020204" pitchFamily="34" charset="0"/>
              </a:rPr>
              <a:t>Am J </a:t>
            </a:r>
            <a:r>
              <a:rPr lang="fr-CH" sz="1200" dirty="0" err="1">
                <a:latin typeface="Arial" panose="020B0604020202020204" pitchFamily="34" charset="0"/>
                <a:cs typeface="Arial" panose="020B0604020202020204" pitchFamily="34" charset="0"/>
              </a:rPr>
              <a:t>Kidney</a:t>
            </a:r>
            <a:r>
              <a:rPr lang="fr-CH" sz="1200" dirty="0">
                <a:latin typeface="Arial" panose="020B0604020202020204" pitchFamily="34" charset="0"/>
                <a:cs typeface="Arial" panose="020B0604020202020204" pitchFamily="34" charset="0"/>
              </a:rPr>
              <a:t> Dis. 2009 </a:t>
            </a:r>
            <a:r>
              <a:rPr lang="fr-CH" sz="1200" dirty="0" err="1">
                <a:latin typeface="Arial" panose="020B0604020202020204" pitchFamily="34" charset="0"/>
                <a:cs typeface="Arial" panose="020B0604020202020204" pitchFamily="34" charset="0"/>
              </a:rPr>
              <a:t>June</a:t>
            </a:r>
            <a:r>
              <a:rPr lang="fr-CH" sz="1200" dirty="0">
                <a:latin typeface="Arial" panose="020B0604020202020204" pitchFamily="34" charset="0"/>
                <a:cs typeface="Arial" panose="020B0604020202020204" pitchFamily="34" charset="0"/>
              </a:rPr>
              <a:t> ; 53(6): 961–973</a:t>
            </a:r>
          </a:p>
        </p:txBody>
      </p:sp>
      <p:sp>
        <p:nvSpPr>
          <p:cNvPr id="7" name="ZoneTexte 6"/>
          <p:cNvSpPr txBox="1"/>
          <p:nvPr/>
        </p:nvSpPr>
        <p:spPr>
          <a:xfrm>
            <a:off x="6586583" y="1484183"/>
            <a:ext cx="4906107" cy="1477328"/>
          </a:xfrm>
          <a:prstGeom prst="rect">
            <a:avLst/>
          </a:prstGeom>
          <a:noFill/>
        </p:spPr>
        <p:txBody>
          <a:bodyPr wrap="square" rtlCol="0">
            <a:spAutoFit/>
          </a:bodyPr>
          <a:lstStyle/>
          <a:p>
            <a:pPr algn="ctr"/>
            <a:r>
              <a:rPr lang="fr-CH" dirty="0">
                <a:latin typeface="Arial" panose="020B0604020202020204" pitchFamily="34" charset="0"/>
                <a:cs typeface="Arial" panose="020B0604020202020204" pitchFamily="34" charset="0"/>
              </a:rPr>
              <a:t>Nécessité d’un traitement non seulement symptomatique mais aussi celui capable de modifier le cours de la maladie</a:t>
            </a:r>
          </a:p>
          <a:p>
            <a:pPr algn="ctr"/>
            <a:r>
              <a:rPr lang="fr-CH" dirty="0">
                <a:latin typeface="Arial" panose="020B0604020202020204" pitchFamily="34" charset="0"/>
                <a:cs typeface="Arial" panose="020B0604020202020204" pitchFamily="34" charset="0"/>
              </a:rPr>
              <a:t>(«</a:t>
            </a:r>
            <a:r>
              <a:rPr lang="fr-CH" dirty="0" err="1">
                <a:latin typeface="Arial" panose="020B0604020202020204" pitchFamily="34" charset="0"/>
                <a:cs typeface="Arial" panose="020B0604020202020204" pitchFamily="34" charset="0"/>
              </a:rPr>
              <a:t>disease</a:t>
            </a:r>
            <a:r>
              <a:rPr lang="fr-CH" dirty="0">
                <a:latin typeface="Arial" panose="020B0604020202020204" pitchFamily="34" charset="0"/>
                <a:cs typeface="Arial" panose="020B0604020202020204" pitchFamily="34" charset="0"/>
              </a:rPr>
              <a:t> and </a:t>
            </a:r>
            <a:r>
              <a:rPr lang="fr-CH" dirty="0" err="1">
                <a:latin typeface="Arial" panose="020B0604020202020204" pitchFamily="34" charset="0"/>
                <a:cs typeface="Arial" panose="020B0604020202020204" pitchFamily="34" charset="0"/>
              </a:rPr>
              <a:t>prognostic</a:t>
            </a:r>
            <a:r>
              <a:rPr lang="fr-CH" dirty="0">
                <a:latin typeface="Arial" panose="020B0604020202020204" pitchFamily="34" charset="0"/>
                <a:cs typeface="Arial" panose="020B0604020202020204" pitchFamily="34" charset="0"/>
              </a:rPr>
              <a:t> </a:t>
            </a:r>
            <a:r>
              <a:rPr lang="fr-CH" dirty="0" err="1">
                <a:latin typeface="Arial" panose="020B0604020202020204" pitchFamily="34" charset="0"/>
                <a:cs typeface="Arial" panose="020B0604020202020204" pitchFamily="34" charset="0"/>
              </a:rPr>
              <a:t>modifying</a:t>
            </a:r>
            <a:r>
              <a:rPr lang="fr-CH" dirty="0">
                <a:latin typeface="Arial" panose="020B0604020202020204" pitchFamily="34" charset="0"/>
                <a:cs typeface="Arial" panose="020B0604020202020204" pitchFamily="34" charset="0"/>
              </a:rPr>
              <a:t> </a:t>
            </a:r>
            <a:r>
              <a:rPr lang="fr-CH" dirty="0" err="1">
                <a:latin typeface="Arial" panose="020B0604020202020204" pitchFamily="34" charset="0"/>
                <a:cs typeface="Arial" panose="020B0604020202020204" pitchFamily="34" charset="0"/>
              </a:rPr>
              <a:t>treatment</a:t>
            </a:r>
            <a:r>
              <a:rPr lang="fr-CH"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6035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chemeClr val="accent5"/>
                </a:solidFill>
                <a:latin typeface="Arial" panose="020B0604020202020204" pitchFamily="34" charset="0"/>
                <a:cs typeface="Arial" panose="020B0604020202020204" pitchFamily="34" charset="0"/>
              </a:rPr>
              <a:t>Evolution des modalités thérapeutiques</a:t>
            </a:r>
          </a:p>
        </p:txBody>
      </p:sp>
      <p:pic>
        <p:nvPicPr>
          <p:cNvPr id="4" name="Image 3"/>
          <p:cNvPicPr>
            <a:picLocks noChangeAspect="1"/>
          </p:cNvPicPr>
          <p:nvPr/>
        </p:nvPicPr>
        <p:blipFill rotWithShape="1">
          <a:blip r:embed="rId2"/>
          <a:srcRect l="551" t="768" r="311"/>
          <a:stretch/>
        </p:blipFill>
        <p:spPr>
          <a:xfrm>
            <a:off x="896815" y="1951892"/>
            <a:ext cx="10533185" cy="4549675"/>
          </a:xfrm>
          <a:prstGeom prst="rect">
            <a:avLst/>
          </a:prstGeom>
        </p:spPr>
      </p:pic>
      <p:sp>
        <p:nvSpPr>
          <p:cNvPr id="5" name="Rectangle 4"/>
          <p:cNvSpPr/>
          <p:nvPr/>
        </p:nvSpPr>
        <p:spPr>
          <a:xfrm>
            <a:off x="4879769" y="6363067"/>
            <a:ext cx="2706190" cy="276999"/>
          </a:xfrm>
          <a:prstGeom prst="rect">
            <a:avLst/>
          </a:prstGeom>
        </p:spPr>
        <p:txBody>
          <a:bodyPr wrap="none">
            <a:spAutoFit/>
          </a:bodyPr>
          <a:lstStyle/>
          <a:p>
            <a:r>
              <a:rPr lang="fr-CH" sz="1200" dirty="0">
                <a:latin typeface="Arial" panose="020B0604020202020204" pitchFamily="34" charset="0"/>
                <a:cs typeface="Arial" panose="020B0604020202020204" pitchFamily="34" charset="0"/>
              </a:rPr>
              <a:t>ESC </a:t>
            </a:r>
            <a:r>
              <a:rPr lang="fr-CH" sz="1200" dirty="0" err="1">
                <a:latin typeface="Arial" panose="020B0604020202020204" pitchFamily="34" charset="0"/>
                <a:cs typeface="Arial" panose="020B0604020202020204" pitchFamily="34" charset="0"/>
              </a:rPr>
              <a:t>Heart</a:t>
            </a:r>
            <a:r>
              <a:rPr lang="fr-CH" sz="1200" dirty="0">
                <a:latin typeface="Arial" panose="020B0604020202020204" pitchFamily="34" charset="0"/>
                <a:cs typeface="Arial" panose="020B0604020202020204" pitchFamily="34" charset="0"/>
              </a:rPr>
              <a:t> Failure2020;7:3505–3530</a:t>
            </a:r>
          </a:p>
        </p:txBody>
      </p:sp>
    </p:spTree>
    <p:extLst>
      <p:ext uri="{BB962C8B-B14F-4D97-AF65-F5344CB8AC3E}">
        <p14:creationId xmlns:p14="http://schemas.microsoft.com/office/powerpoint/2010/main" val="22808313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chemeClr val="accent5"/>
                </a:solidFill>
                <a:latin typeface="Arial" panose="020B0604020202020204" pitchFamily="34" charset="0"/>
                <a:cs typeface="Arial" panose="020B0604020202020204" pitchFamily="34" charset="0"/>
              </a:rPr>
              <a:t>Options thérapeutiques – «</a:t>
            </a:r>
            <a:r>
              <a:rPr lang="en-US" sz="2700" b="1" dirty="0">
                <a:solidFill>
                  <a:schemeClr val="accent5"/>
                </a:solidFill>
                <a:latin typeface="Arial" panose="020B0604020202020204" pitchFamily="34" charset="0"/>
                <a:cs typeface="Arial" panose="020B0604020202020204" pitchFamily="34" charset="0"/>
              </a:rPr>
              <a:t>The fantastic or the rarely used four and soon five?</a:t>
            </a:r>
            <a:r>
              <a:rPr lang="fr-CH" sz="2700" b="1" dirty="0">
                <a:solidFill>
                  <a:schemeClr val="accent5"/>
                </a:solidFill>
                <a:latin typeface="Arial" panose="020B0604020202020204" pitchFamily="34" charset="0"/>
                <a:cs typeface="Arial" panose="020B0604020202020204" pitchFamily="34" charset="0"/>
              </a:rPr>
              <a:t>»</a:t>
            </a:r>
          </a:p>
        </p:txBody>
      </p:sp>
      <p:pic>
        <p:nvPicPr>
          <p:cNvPr id="3" name="Image 2"/>
          <p:cNvPicPr>
            <a:picLocks noChangeAspect="1"/>
          </p:cNvPicPr>
          <p:nvPr/>
        </p:nvPicPr>
        <p:blipFill rotWithShape="1">
          <a:blip r:embed="rId2"/>
          <a:srcRect t="923" b="744"/>
          <a:stretch/>
        </p:blipFill>
        <p:spPr>
          <a:xfrm>
            <a:off x="1841769" y="1579417"/>
            <a:ext cx="8508462" cy="4673601"/>
          </a:xfrm>
          <a:prstGeom prst="rect">
            <a:avLst/>
          </a:prstGeom>
        </p:spPr>
      </p:pic>
      <p:sp>
        <p:nvSpPr>
          <p:cNvPr id="4" name="Rectangle 3"/>
          <p:cNvSpPr/>
          <p:nvPr/>
        </p:nvSpPr>
        <p:spPr>
          <a:xfrm>
            <a:off x="8035093" y="6446983"/>
            <a:ext cx="4156907"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Adapted from European Heart Journal (2021) 42, 681–683</a:t>
            </a:r>
            <a:endParaRPr lang="fr-CH" sz="1200" dirty="0">
              <a:latin typeface="Arial" panose="020B0604020202020204" pitchFamily="34" charset="0"/>
              <a:cs typeface="Arial" panose="020B0604020202020204" pitchFamily="34" charset="0"/>
            </a:endParaRPr>
          </a:p>
        </p:txBody>
      </p:sp>
      <p:sp>
        <p:nvSpPr>
          <p:cNvPr id="5" name="Ellipse 4"/>
          <p:cNvSpPr/>
          <p:nvPr/>
        </p:nvSpPr>
        <p:spPr>
          <a:xfrm>
            <a:off x="5943600" y="5322809"/>
            <a:ext cx="1336432" cy="135010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CH" sz="1600" b="1" dirty="0">
                <a:solidFill>
                  <a:schemeClr val="tx1"/>
                </a:solidFill>
                <a:latin typeface="Arial" panose="020B0604020202020204" pitchFamily="34" charset="0"/>
                <a:cs typeface="Arial" panose="020B0604020202020204" pitchFamily="34" charset="0"/>
              </a:rPr>
              <a:t>GLP1-A</a:t>
            </a:r>
          </a:p>
        </p:txBody>
      </p:sp>
      <p:sp>
        <p:nvSpPr>
          <p:cNvPr id="7" name="Ellipse 6"/>
          <p:cNvSpPr/>
          <p:nvPr/>
        </p:nvSpPr>
        <p:spPr>
          <a:xfrm>
            <a:off x="5911554" y="5235376"/>
            <a:ext cx="1514482" cy="1488606"/>
          </a:xfrm>
          <a:prstGeom prst="ellipse">
            <a:avLst/>
          </a:prstGeom>
          <a:solidFill>
            <a:schemeClr val="bg1">
              <a:alpha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sz="1600" b="1" dirty="0">
              <a:solidFill>
                <a:schemeClr val="tx1"/>
              </a:solidFill>
              <a:latin typeface="Arial" panose="020B0604020202020204" pitchFamily="34" charset="0"/>
              <a:cs typeface="Arial" panose="020B0604020202020204" pitchFamily="34" charset="0"/>
            </a:endParaRPr>
          </a:p>
        </p:txBody>
      </p:sp>
      <p:sp>
        <p:nvSpPr>
          <p:cNvPr id="6" name="ZoneTexte 5"/>
          <p:cNvSpPr txBox="1"/>
          <p:nvPr/>
        </p:nvSpPr>
        <p:spPr>
          <a:xfrm>
            <a:off x="4330891" y="6123817"/>
            <a:ext cx="2221850" cy="646331"/>
          </a:xfrm>
          <a:prstGeom prst="rect">
            <a:avLst/>
          </a:prstGeom>
          <a:noFill/>
        </p:spPr>
        <p:txBody>
          <a:bodyPr wrap="square" rtlCol="0">
            <a:spAutoFit/>
          </a:bodyPr>
          <a:lstStyle/>
          <a:p>
            <a:pPr algn="ctr"/>
            <a:r>
              <a:rPr lang="fr-CH" sz="1200" b="1" dirty="0" err="1">
                <a:latin typeface="Arial" panose="020B0604020202020204" pitchFamily="34" charset="0"/>
                <a:cs typeface="Arial" panose="020B0604020202020204" pitchFamily="34" charset="0"/>
              </a:rPr>
              <a:t>Obesity</a:t>
            </a:r>
            <a:endParaRPr lang="fr-CH" sz="1200" b="1" dirty="0">
              <a:latin typeface="Arial" panose="020B0604020202020204" pitchFamily="34" charset="0"/>
              <a:cs typeface="Arial" panose="020B0604020202020204" pitchFamily="34" charset="0"/>
            </a:endParaRPr>
          </a:p>
          <a:p>
            <a:pPr algn="ctr"/>
            <a:r>
              <a:rPr lang="fr-CH" sz="1200" b="1" dirty="0" err="1">
                <a:latin typeface="Arial" panose="020B0604020202020204" pitchFamily="34" charset="0"/>
                <a:cs typeface="Arial" panose="020B0604020202020204" pitchFamily="34" charset="0"/>
              </a:rPr>
              <a:t>HFpEF</a:t>
            </a:r>
            <a:r>
              <a:rPr lang="fr-CH" sz="1200" b="1" dirty="0">
                <a:latin typeface="Arial" panose="020B0604020202020204" pitchFamily="34" charset="0"/>
                <a:cs typeface="Arial" panose="020B0604020202020204" pitchFamily="34" charset="0"/>
              </a:rPr>
              <a:t> in </a:t>
            </a:r>
            <a:r>
              <a:rPr lang="fr-CH" sz="1200" b="1" dirty="0" err="1">
                <a:latin typeface="Arial" panose="020B0604020202020204" pitchFamily="34" charset="0"/>
                <a:cs typeface="Arial" panose="020B0604020202020204" pitchFamily="34" charset="0"/>
              </a:rPr>
              <a:t>obesity</a:t>
            </a:r>
            <a:endParaRPr lang="fr-CH" sz="1200" b="1" dirty="0">
              <a:latin typeface="Arial" panose="020B0604020202020204" pitchFamily="34" charset="0"/>
              <a:cs typeface="Arial" panose="020B0604020202020204" pitchFamily="34" charset="0"/>
            </a:endParaRPr>
          </a:p>
          <a:p>
            <a:pPr algn="ctr"/>
            <a:r>
              <a:rPr lang="fr-CH" sz="1200" b="1" dirty="0">
                <a:latin typeface="Arial" panose="020B0604020202020204" pitchFamily="34" charset="0"/>
                <a:cs typeface="Arial" panose="020B0604020202020204" pitchFamily="34" charset="0"/>
              </a:rPr>
              <a:t>DM</a:t>
            </a:r>
          </a:p>
        </p:txBody>
      </p:sp>
      <p:pic>
        <p:nvPicPr>
          <p:cNvPr id="8" name="Image 7"/>
          <p:cNvPicPr>
            <a:picLocks noChangeAspect="1"/>
          </p:cNvPicPr>
          <p:nvPr/>
        </p:nvPicPr>
        <p:blipFill>
          <a:blip r:embed="rId3"/>
          <a:stretch>
            <a:fillRect/>
          </a:stretch>
        </p:blipFill>
        <p:spPr>
          <a:xfrm>
            <a:off x="4432729" y="6312263"/>
            <a:ext cx="352474" cy="352474"/>
          </a:xfrm>
          <a:prstGeom prst="rect">
            <a:avLst/>
          </a:prstGeom>
        </p:spPr>
      </p:pic>
    </p:spTree>
    <p:extLst>
      <p:ext uri="{BB962C8B-B14F-4D97-AF65-F5344CB8AC3E}">
        <p14:creationId xmlns:p14="http://schemas.microsoft.com/office/powerpoint/2010/main" val="16098296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chemeClr val="accent5"/>
                </a:solidFill>
                <a:latin typeface="Arial" panose="020B0604020202020204" pitchFamily="34" charset="0"/>
                <a:cs typeface="Arial" panose="020B0604020202020204" pitchFamily="34" charset="0"/>
              </a:rPr>
              <a:t>Options thérapeutiques – Focus rénal</a:t>
            </a:r>
            <a:endParaRPr lang="fr-CH" sz="2700" dirty="0"/>
          </a:p>
        </p:txBody>
      </p:sp>
      <p:pic>
        <p:nvPicPr>
          <p:cNvPr id="3" name="Image 2"/>
          <p:cNvPicPr>
            <a:picLocks noChangeAspect="1"/>
          </p:cNvPicPr>
          <p:nvPr/>
        </p:nvPicPr>
        <p:blipFill rotWithShape="1">
          <a:blip r:embed="rId2"/>
          <a:srcRect t="1176"/>
          <a:stretch/>
        </p:blipFill>
        <p:spPr>
          <a:xfrm>
            <a:off x="647330" y="2215661"/>
            <a:ext cx="10545647" cy="4057569"/>
          </a:xfrm>
          <a:prstGeom prst="rect">
            <a:avLst/>
          </a:prstGeom>
        </p:spPr>
      </p:pic>
      <p:sp>
        <p:nvSpPr>
          <p:cNvPr id="4" name="Rectangle 3"/>
          <p:cNvSpPr/>
          <p:nvPr/>
        </p:nvSpPr>
        <p:spPr>
          <a:xfrm>
            <a:off x="7762560" y="6369947"/>
            <a:ext cx="3591240" cy="276999"/>
          </a:xfrm>
          <a:prstGeom prst="rect">
            <a:avLst/>
          </a:prstGeom>
        </p:spPr>
        <p:txBody>
          <a:bodyPr wrap="none">
            <a:spAutoFit/>
          </a:bodyPr>
          <a:lstStyle/>
          <a:p>
            <a:r>
              <a:rPr lang="en-US" sz="1200" dirty="0"/>
              <a:t>European Journal of Heart Failure (2022) 24, 603–619</a:t>
            </a:r>
            <a:endParaRPr lang="fr-CH" sz="1200" dirty="0"/>
          </a:p>
        </p:txBody>
      </p:sp>
      <p:sp>
        <p:nvSpPr>
          <p:cNvPr id="6" name="Rectangle 5"/>
          <p:cNvSpPr/>
          <p:nvPr/>
        </p:nvSpPr>
        <p:spPr>
          <a:xfrm>
            <a:off x="8767706" y="2915320"/>
            <a:ext cx="2206869" cy="476614"/>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ZoneTexte 6"/>
          <p:cNvSpPr txBox="1"/>
          <p:nvPr/>
        </p:nvSpPr>
        <p:spPr>
          <a:xfrm>
            <a:off x="8462596" y="1185049"/>
            <a:ext cx="2817091"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H" sz="1600" dirty="0">
                <a:latin typeface="Arial" panose="020B0604020202020204" pitchFamily="34" charset="0"/>
                <a:cs typeface="Arial" panose="020B0604020202020204" pitchFamily="34" charset="0"/>
              </a:rPr>
              <a:t>Double bénéfice CV et rénal</a:t>
            </a:r>
          </a:p>
        </p:txBody>
      </p:sp>
      <p:cxnSp>
        <p:nvCxnSpPr>
          <p:cNvPr id="9" name="Connecteur droit avec flèche 8"/>
          <p:cNvCxnSpPr/>
          <p:nvPr/>
        </p:nvCxnSpPr>
        <p:spPr>
          <a:xfrm>
            <a:off x="9871141" y="1602739"/>
            <a:ext cx="1" cy="13125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54017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13140" y="1699492"/>
            <a:ext cx="10740659" cy="4806056"/>
          </a:xfrm>
          <a:prstGeom prst="rect">
            <a:avLst/>
          </a:prstGeom>
        </p:spPr>
      </p:pic>
      <p:sp>
        <p:nvSpPr>
          <p:cNvPr id="5"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Quelle a été l’évolution de ce patient selon vous?</a:t>
            </a:r>
          </a:p>
        </p:txBody>
      </p:sp>
      <p:cxnSp>
        <p:nvCxnSpPr>
          <p:cNvPr id="7" name="Connecteur droit avec flèche 6"/>
          <p:cNvCxnSpPr/>
          <p:nvPr/>
        </p:nvCxnSpPr>
        <p:spPr>
          <a:xfrm flipH="1">
            <a:off x="9144000" y="2004291"/>
            <a:ext cx="452583" cy="246268"/>
          </a:xfrm>
          <a:prstGeom prst="straightConnector1">
            <a:avLst/>
          </a:prstGeom>
          <a:ln w="76200">
            <a:solidFill>
              <a:srgbClr val="FFC000"/>
            </a:solidFill>
            <a:tailEnd type="triangle"/>
          </a:ln>
        </p:spPr>
        <p:style>
          <a:lnRef idx="3">
            <a:schemeClr val="accent2"/>
          </a:lnRef>
          <a:fillRef idx="0">
            <a:schemeClr val="accent2"/>
          </a:fillRef>
          <a:effectRef idx="2">
            <a:schemeClr val="accent2"/>
          </a:effectRef>
          <a:fontRef idx="minor">
            <a:schemeClr val="tx1"/>
          </a:fontRef>
        </p:style>
      </p:cxnSp>
      <p:sp>
        <p:nvSpPr>
          <p:cNvPr id="9" name="ZoneTexte 8"/>
          <p:cNvSpPr txBox="1"/>
          <p:nvPr/>
        </p:nvSpPr>
        <p:spPr>
          <a:xfrm>
            <a:off x="9596582" y="1657156"/>
            <a:ext cx="2438400" cy="523220"/>
          </a:xfrm>
          <a:prstGeom prst="rect">
            <a:avLst/>
          </a:prstGeom>
          <a:ln w="5715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400" dirty="0">
                <a:latin typeface="Arial" panose="020B0604020202020204" pitchFamily="34" charset="0"/>
                <a:cs typeface="Arial" panose="020B0604020202020204" pitchFamily="34" charset="0"/>
              </a:rPr>
              <a:t>Nouvelle consultation pour douleurs abdominales</a:t>
            </a:r>
          </a:p>
        </p:txBody>
      </p:sp>
    </p:spTree>
    <p:extLst>
      <p:ext uri="{BB962C8B-B14F-4D97-AF65-F5344CB8AC3E}">
        <p14:creationId xmlns:p14="http://schemas.microsoft.com/office/powerpoint/2010/main" val="30566240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875837" y="1045275"/>
            <a:ext cx="10633756" cy="4766856"/>
          </a:xfrm>
          <a:prstGeom prst="rect">
            <a:avLst/>
          </a:prstGeom>
        </p:spPr>
      </p:pic>
    </p:spTree>
    <p:extLst>
      <p:ext uri="{BB962C8B-B14F-4D97-AF65-F5344CB8AC3E}">
        <p14:creationId xmlns:p14="http://schemas.microsoft.com/office/powerpoint/2010/main" val="32307979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chemeClr val="accent5"/>
                </a:solidFill>
                <a:latin typeface="Arial" panose="020B0604020202020204" pitchFamily="34" charset="0"/>
                <a:cs typeface="Arial" panose="020B0604020202020204" pitchFamily="34" charset="0"/>
              </a:rPr>
              <a:t>Révolution copernicienne</a:t>
            </a:r>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b="7669"/>
          <a:stretch/>
        </p:blipFill>
        <p:spPr>
          <a:xfrm>
            <a:off x="902443" y="1612646"/>
            <a:ext cx="3898392" cy="3911854"/>
          </a:xfrm>
          <a:prstGeom prst="rect">
            <a:avLst/>
          </a:prstGeom>
        </p:spPr>
      </p:pic>
      <p:pic>
        <p:nvPicPr>
          <p:cNvPr id="9" name="Image 8"/>
          <p:cNvPicPr>
            <a:picLocks noChangeAspect="1"/>
          </p:cNvPicPr>
          <p:nvPr/>
        </p:nvPicPr>
        <p:blipFill rotWithShape="1">
          <a:blip r:embed="rId2" cstate="print">
            <a:extLst>
              <a:ext uri="{28A0092B-C50C-407E-A947-70E740481C1C}">
                <a14:useLocalDpi xmlns:a14="http://schemas.microsoft.com/office/drawing/2010/main" val="0"/>
              </a:ext>
            </a:extLst>
          </a:blip>
          <a:srcRect b="7443"/>
          <a:stretch/>
        </p:blipFill>
        <p:spPr>
          <a:xfrm>
            <a:off x="7455408" y="1612646"/>
            <a:ext cx="3898392" cy="3921379"/>
          </a:xfrm>
          <a:prstGeom prst="rect">
            <a:avLst/>
          </a:prstGeom>
        </p:spPr>
      </p:pic>
      <p:sp>
        <p:nvSpPr>
          <p:cNvPr id="10" name="Ellipse 9"/>
          <p:cNvSpPr/>
          <p:nvPr/>
        </p:nvSpPr>
        <p:spPr>
          <a:xfrm>
            <a:off x="2206869" y="3067479"/>
            <a:ext cx="1257299" cy="116468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CH" sz="1600" b="1" dirty="0">
                <a:solidFill>
                  <a:schemeClr val="tx1"/>
                </a:solidFill>
              </a:rPr>
              <a:t>S-</a:t>
            </a:r>
            <a:r>
              <a:rPr lang="fr-CH" sz="1600" b="1" dirty="0" err="1">
                <a:solidFill>
                  <a:schemeClr val="tx1"/>
                </a:solidFill>
              </a:rPr>
              <a:t>Crea</a:t>
            </a:r>
            <a:endParaRPr lang="fr-CH" sz="1600" b="1" dirty="0">
              <a:solidFill>
                <a:schemeClr val="tx1"/>
              </a:solidFill>
            </a:endParaRPr>
          </a:p>
          <a:p>
            <a:pPr algn="ctr"/>
            <a:r>
              <a:rPr lang="fr-CH" sz="1600" b="1" dirty="0">
                <a:solidFill>
                  <a:schemeClr val="tx1"/>
                </a:solidFill>
              </a:rPr>
              <a:t>K</a:t>
            </a:r>
            <a:r>
              <a:rPr lang="fr-CH" sz="1600" b="1" baseline="30000" dirty="0">
                <a:solidFill>
                  <a:schemeClr val="tx1"/>
                </a:solidFill>
              </a:rPr>
              <a:t>+</a:t>
            </a:r>
            <a:endParaRPr lang="fr-CH" sz="1600" b="1" dirty="0">
              <a:solidFill>
                <a:schemeClr val="tx1"/>
              </a:solidFill>
            </a:endParaRPr>
          </a:p>
        </p:txBody>
      </p:sp>
      <p:sp>
        <p:nvSpPr>
          <p:cNvPr id="11" name="Ellipse 10"/>
          <p:cNvSpPr/>
          <p:nvPr/>
        </p:nvSpPr>
        <p:spPr>
          <a:xfrm>
            <a:off x="8775954" y="3067479"/>
            <a:ext cx="1257299" cy="116468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CH" sz="1600" b="1" dirty="0">
                <a:solidFill>
                  <a:schemeClr val="tx1"/>
                </a:solidFill>
              </a:rPr>
              <a:t>CV &amp; </a:t>
            </a:r>
            <a:r>
              <a:rPr lang="fr-CH" sz="1600" b="1" dirty="0" err="1">
                <a:solidFill>
                  <a:schemeClr val="tx1"/>
                </a:solidFill>
              </a:rPr>
              <a:t>renal</a:t>
            </a:r>
            <a:r>
              <a:rPr lang="fr-CH" sz="1600" b="1" dirty="0">
                <a:solidFill>
                  <a:schemeClr val="tx1"/>
                </a:solidFill>
              </a:rPr>
              <a:t> RF</a:t>
            </a:r>
          </a:p>
        </p:txBody>
      </p:sp>
      <p:cxnSp>
        <p:nvCxnSpPr>
          <p:cNvPr id="13" name="Connecteur droit avec flèche 12"/>
          <p:cNvCxnSpPr/>
          <p:nvPr/>
        </p:nvCxnSpPr>
        <p:spPr>
          <a:xfrm>
            <a:off x="5064369" y="3595018"/>
            <a:ext cx="197826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Ellipse 13"/>
          <p:cNvSpPr/>
          <p:nvPr/>
        </p:nvSpPr>
        <p:spPr>
          <a:xfrm>
            <a:off x="1398329" y="3160092"/>
            <a:ext cx="676773" cy="658837"/>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CH" b="1" dirty="0">
                <a:solidFill>
                  <a:schemeClr val="tx1"/>
                </a:solidFill>
              </a:rPr>
              <a:t>CVRF</a:t>
            </a:r>
          </a:p>
        </p:txBody>
      </p:sp>
      <p:sp>
        <p:nvSpPr>
          <p:cNvPr id="15" name="Ellipse 14"/>
          <p:cNvSpPr/>
          <p:nvPr/>
        </p:nvSpPr>
        <p:spPr>
          <a:xfrm>
            <a:off x="3438027" y="2613906"/>
            <a:ext cx="694474" cy="698109"/>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CH" sz="1000" b="1" dirty="0" err="1">
                <a:solidFill>
                  <a:schemeClr val="tx1"/>
                </a:solidFill>
              </a:rPr>
              <a:t>Renal</a:t>
            </a:r>
            <a:r>
              <a:rPr lang="fr-CH" sz="1000" b="1" dirty="0">
                <a:solidFill>
                  <a:schemeClr val="tx1"/>
                </a:solidFill>
              </a:rPr>
              <a:t> RF</a:t>
            </a:r>
          </a:p>
        </p:txBody>
      </p:sp>
      <p:sp>
        <p:nvSpPr>
          <p:cNvPr id="16" name="Ellipse 15"/>
          <p:cNvSpPr/>
          <p:nvPr/>
        </p:nvSpPr>
        <p:spPr>
          <a:xfrm>
            <a:off x="7738462" y="3742051"/>
            <a:ext cx="1037492" cy="980232"/>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CH" sz="1600" b="1" dirty="0">
                <a:solidFill>
                  <a:schemeClr val="tx1"/>
                </a:solidFill>
              </a:rPr>
              <a:t>S-</a:t>
            </a:r>
            <a:r>
              <a:rPr lang="fr-CH" sz="1600" b="1" dirty="0" err="1">
                <a:solidFill>
                  <a:schemeClr val="tx1"/>
                </a:solidFill>
              </a:rPr>
              <a:t>Crea</a:t>
            </a:r>
            <a:endParaRPr lang="fr-CH" sz="1600" b="1" dirty="0">
              <a:solidFill>
                <a:schemeClr val="tx1"/>
              </a:solidFill>
            </a:endParaRPr>
          </a:p>
        </p:txBody>
      </p:sp>
      <p:sp>
        <p:nvSpPr>
          <p:cNvPr id="17" name="Ellipse 16"/>
          <p:cNvSpPr/>
          <p:nvPr/>
        </p:nvSpPr>
        <p:spPr>
          <a:xfrm>
            <a:off x="10193449" y="2369370"/>
            <a:ext cx="694474" cy="698109"/>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CH" sz="2000" b="1" dirty="0">
                <a:solidFill>
                  <a:schemeClr val="tx1"/>
                </a:solidFill>
              </a:rPr>
              <a:t>K</a:t>
            </a:r>
            <a:r>
              <a:rPr lang="fr-CH" sz="2000" b="1" baseline="30000" dirty="0">
                <a:solidFill>
                  <a:schemeClr val="tx1"/>
                </a:solidFill>
              </a:rPr>
              <a:t>+</a:t>
            </a:r>
          </a:p>
        </p:txBody>
      </p:sp>
      <p:sp>
        <p:nvSpPr>
          <p:cNvPr id="3" name="ZoneTexte 2"/>
          <p:cNvSpPr txBox="1"/>
          <p:nvPr/>
        </p:nvSpPr>
        <p:spPr>
          <a:xfrm>
            <a:off x="744279" y="5741581"/>
            <a:ext cx="4136065" cy="923330"/>
          </a:xfrm>
          <a:prstGeom prst="rect">
            <a:avLst/>
          </a:prstGeom>
          <a:noFill/>
        </p:spPr>
        <p:txBody>
          <a:bodyPr wrap="square" rtlCol="0">
            <a:spAutoFit/>
          </a:bodyPr>
          <a:lstStyle/>
          <a:p>
            <a:pPr algn="ctr"/>
            <a:r>
              <a:rPr lang="fr-CH" dirty="0">
                <a:latin typeface="Arial" panose="020B0604020202020204" pitchFamily="34" charset="0"/>
                <a:cs typeface="Arial" panose="020B0604020202020204" pitchFamily="34" charset="0"/>
              </a:rPr>
              <a:t>Vision «</a:t>
            </a:r>
            <a:r>
              <a:rPr lang="fr-CH" dirty="0" err="1">
                <a:latin typeface="Arial" panose="020B0604020202020204" pitchFamily="34" charset="0"/>
                <a:cs typeface="Arial" panose="020B0604020202020204" pitchFamily="34" charset="0"/>
              </a:rPr>
              <a:t>néphro</a:t>
            </a:r>
            <a:r>
              <a:rPr lang="fr-CH" dirty="0">
                <a:latin typeface="Arial" panose="020B0604020202020204" pitchFamily="34" charset="0"/>
                <a:cs typeface="Arial" panose="020B0604020202020204" pitchFamily="34" charset="0"/>
              </a:rPr>
              <a:t>-centrée»</a:t>
            </a:r>
          </a:p>
          <a:p>
            <a:pPr algn="ctr"/>
            <a:r>
              <a:rPr lang="fr-CH" dirty="0">
                <a:latin typeface="Arial" panose="020B0604020202020204" pitchFamily="34" charset="0"/>
                <a:cs typeface="Arial" panose="020B0604020202020204" pitchFamily="34" charset="0"/>
              </a:rPr>
              <a:t>Prudence extrême</a:t>
            </a:r>
          </a:p>
          <a:p>
            <a:pPr algn="ctr"/>
            <a:r>
              <a:rPr lang="fr-CH" dirty="0">
                <a:latin typeface="Arial" panose="020B0604020202020204" pitchFamily="34" charset="0"/>
                <a:cs typeface="Arial" panose="020B0604020202020204" pitchFamily="34" charset="0"/>
              </a:rPr>
              <a:t>«Cosmétique de labo»</a:t>
            </a:r>
          </a:p>
        </p:txBody>
      </p:sp>
      <p:sp>
        <p:nvSpPr>
          <p:cNvPr id="18" name="ZoneTexte 17"/>
          <p:cNvSpPr txBox="1"/>
          <p:nvPr/>
        </p:nvSpPr>
        <p:spPr>
          <a:xfrm>
            <a:off x="7217735" y="5880080"/>
            <a:ext cx="4136065" cy="923330"/>
          </a:xfrm>
          <a:prstGeom prst="rect">
            <a:avLst/>
          </a:prstGeom>
          <a:noFill/>
        </p:spPr>
        <p:txBody>
          <a:bodyPr wrap="square" rtlCol="0">
            <a:spAutoFit/>
          </a:bodyPr>
          <a:lstStyle/>
          <a:p>
            <a:pPr algn="ctr"/>
            <a:r>
              <a:rPr lang="fr-CH" dirty="0">
                <a:latin typeface="Arial" panose="020B0604020202020204" pitchFamily="34" charset="0"/>
                <a:cs typeface="Arial" panose="020B0604020202020204" pitchFamily="34" charset="0"/>
              </a:rPr>
              <a:t>Vision «patient-centrée»</a:t>
            </a:r>
          </a:p>
          <a:p>
            <a:pPr algn="ctr"/>
            <a:r>
              <a:rPr lang="fr-CH" dirty="0">
                <a:latin typeface="Arial" panose="020B0604020202020204" pitchFamily="34" charset="0"/>
                <a:cs typeface="Arial" panose="020B0604020202020204" pitchFamily="34" charset="0"/>
              </a:rPr>
              <a:t>Approche rationnelle</a:t>
            </a:r>
          </a:p>
          <a:p>
            <a:pPr algn="ctr"/>
            <a:r>
              <a:rPr lang="fr-CH" dirty="0">
                <a:latin typeface="Arial" panose="020B0604020202020204" pitchFamily="34" charset="0"/>
                <a:cs typeface="Arial" panose="020B0604020202020204" pitchFamily="34" charset="0"/>
              </a:rPr>
              <a:t>EBM</a:t>
            </a:r>
          </a:p>
        </p:txBody>
      </p:sp>
    </p:spTree>
    <p:extLst>
      <p:ext uri="{BB962C8B-B14F-4D97-AF65-F5344CB8AC3E}">
        <p14:creationId xmlns:p14="http://schemas.microsoft.com/office/powerpoint/2010/main" val="38006077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rgbClr val="0070C0"/>
                </a:solidFill>
                <a:latin typeface="Arial" panose="020B0604020202020204" pitchFamily="34" charset="0"/>
                <a:cs typeface="Arial" panose="020B0604020202020204" pitchFamily="34" charset="0"/>
              </a:rPr>
              <a:t>«IRA permissive» au cours du temps</a:t>
            </a:r>
          </a:p>
        </p:txBody>
      </p:sp>
      <p:sp>
        <p:nvSpPr>
          <p:cNvPr id="5" name="ZoneTexte 4"/>
          <p:cNvSpPr txBox="1"/>
          <p:nvPr/>
        </p:nvSpPr>
        <p:spPr>
          <a:xfrm>
            <a:off x="1071419" y="1565929"/>
            <a:ext cx="435956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H" dirty="0">
                <a:latin typeface="Arial" panose="020B0604020202020204" pitchFamily="34" charset="0"/>
                <a:cs typeface="Arial" panose="020B0604020202020204" pitchFamily="34" charset="0"/>
              </a:rPr>
              <a:t>Péjoration de la fonction rénale</a:t>
            </a:r>
          </a:p>
          <a:p>
            <a:pPr algn="ctr"/>
            <a:r>
              <a:rPr lang="fr-CH" dirty="0">
                <a:latin typeface="Arial" panose="020B0604020202020204" pitchFamily="34" charset="0"/>
                <a:cs typeface="Arial" panose="020B0604020202020204" pitchFamily="34" charset="0"/>
              </a:rPr>
              <a:t>↑ Créatinine de 27 µmol/l</a:t>
            </a:r>
          </a:p>
        </p:txBody>
      </p:sp>
      <p:sp>
        <p:nvSpPr>
          <p:cNvPr id="6" name="ZoneTexte 5"/>
          <p:cNvSpPr txBox="1"/>
          <p:nvPr/>
        </p:nvSpPr>
        <p:spPr>
          <a:xfrm>
            <a:off x="1071419" y="2533643"/>
            <a:ext cx="435956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H" dirty="0">
                <a:latin typeface="Arial" panose="020B0604020202020204" pitchFamily="34" charset="0"/>
                <a:cs typeface="Arial" panose="020B0604020202020204" pitchFamily="34" charset="0"/>
              </a:rPr>
              <a:t>↑ Créatinine 30%</a:t>
            </a:r>
          </a:p>
        </p:txBody>
      </p:sp>
      <p:sp>
        <p:nvSpPr>
          <p:cNvPr id="7" name="ZoneTexte 6"/>
          <p:cNvSpPr txBox="1"/>
          <p:nvPr/>
        </p:nvSpPr>
        <p:spPr>
          <a:xfrm>
            <a:off x="1071419" y="3250274"/>
            <a:ext cx="4359564"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H" dirty="0">
                <a:latin typeface="Arial" panose="020B0604020202020204" pitchFamily="34" charset="0"/>
                <a:cs typeface="Arial" panose="020B0604020202020204" pitchFamily="34" charset="0"/>
              </a:rPr>
              <a:t>↑ Créatinine jusqu’à 50% pour autant que </a:t>
            </a:r>
          </a:p>
          <a:p>
            <a:r>
              <a:rPr lang="fr-CH" dirty="0">
                <a:latin typeface="Arial" panose="020B0604020202020204" pitchFamily="34" charset="0"/>
                <a:cs typeface="Arial" panose="020B0604020202020204" pitchFamily="34" charset="0"/>
              </a:rPr>
              <a:t>	- valeur ≤ 260 µmol/l</a:t>
            </a:r>
          </a:p>
          <a:p>
            <a:r>
              <a:rPr lang="fr-CH" dirty="0">
                <a:latin typeface="Arial" panose="020B0604020202020204" pitchFamily="34" charset="0"/>
                <a:cs typeface="Arial" panose="020B0604020202020204" pitchFamily="34" charset="0"/>
              </a:rPr>
              <a:t>	- </a:t>
            </a:r>
            <a:r>
              <a:rPr lang="fr-CH" dirty="0" err="1">
                <a:latin typeface="Arial" panose="020B0604020202020204" pitchFamily="34" charset="0"/>
                <a:cs typeface="Arial" panose="020B0604020202020204" pitchFamily="34" charset="0"/>
              </a:rPr>
              <a:t>eGFR</a:t>
            </a:r>
            <a:r>
              <a:rPr lang="fr-CH" dirty="0">
                <a:latin typeface="Arial" panose="020B0604020202020204" pitchFamily="34" charset="0"/>
                <a:cs typeface="Arial" panose="020B0604020202020204" pitchFamily="34" charset="0"/>
              </a:rPr>
              <a:t> &gt; 25 ml/min/1.73 m</a:t>
            </a:r>
            <a:r>
              <a:rPr lang="fr-CH" baseline="30000" dirty="0">
                <a:latin typeface="Arial" panose="020B0604020202020204" pitchFamily="34" charset="0"/>
                <a:cs typeface="Arial" panose="020B0604020202020204" pitchFamily="34" charset="0"/>
              </a:rPr>
              <a:t>2</a:t>
            </a:r>
          </a:p>
        </p:txBody>
      </p:sp>
      <p:sp>
        <p:nvSpPr>
          <p:cNvPr id="8" name="ZoneTexte 7"/>
          <p:cNvSpPr txBox="1"/>
          <p:nvPr/>
        </p:nvSpPr>
        <p:spPr>
          <a:xfrm>
            <a:off x="1071419" y="4500748"/>
            <a:ext cx="435956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H" dirty="0">
                <a:latin typeface="Arial" panose="020B0604020202020204" pitchFamily="34" charset="0"/>
                <a:cs typeface="Arial" panose="020B0604020202020204" pitchFamily="34" charset="0"/>
              </a:rPr>
              <a:t>STOP si </a:t>
            </a:r>
          </a:p>
          <a:p>
            <a:pPr algn="ctr"/>
            <a:r>
              <a:rPr lang="fr-CH" dirty="0">
                <a:latin typeface="Arial" panose="020B0604020202020204" pitchFamily="34" charset="0"/>
                <a:cs typeface="Arial" panose="020B0604020202020204" pitchFamily="34" charset="0"/>
              </a:rPr>
              <a:t>↑ Créatinine &gt;50% et/ou &gt; 300 µmol/l </a:t>
            </a:r>
            <a:endParaRPr lang="fr-CH" baseline="30000" dirty="0">
              <a:latin typeface="Arial" panose="020B0604020202020204" pitchFamily="34" charset="0"/>
              <a:cs typeface="Arial" panose="020B0604020202020204" pitchFamily="34" charset="0"/>
            </a:endParaRPr>
          </a:p>
        </p:txBody>
      </p:sp>
      <p:sp>
        <p:nvSpPr>
          <p:cNvPr id="9" name="ZoneTexte 8"/>
          <p:cNvSpPr txBox="1"/>
          <p:nvPr/>
        </p:nvSpPr>
        <p:spPr>
          <a:xfrm>
            <a:off x="1071419" y="5436477"/>
            <a:ext cx="4359564"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H" dirty="0">
                <a:latin typeface="Arial" panose="020B0604020202020204" pitchFamily="34" charset="0"/>
                <a:cs typeface="Arial" panose="020B0604020202020204" pitchFamily="34" charset="0"/>
              </a:rPr>
              <a:t>REPRISE dès que possible</a:t>
            </a:r>
          </a:p>
          <a:p>
            <a:pPr algn="ctr"/>
            <a:r>
              <a:rPr lang="fr-CH" dirty="0">
                <a:latin typeface="Arial" panose="020B0604020202020204" pitchFamily="34" charset="0"/>
                <a:cs typeface="Arial" panose="020B0604020202020204" pitchFamily="34" charset="0"/>
              </a:rPr>
              <a:t>(après infection, hypo/</a:t>
            </a:r>
            <a:r>
              <a:rPr lang="fr-CH" dirty="0" err="1">
                <a:latin typeface="Arial" panose="020B0604020202020204" pitchFamily="34" charset="0"/>
                <a:cs typeface="Arial" panose="020B0604020202020204" pitchFamily="34" charset="0"/>
              </a:rPr>
              <a:t>hypervolémie</a:t>
            </a:r>
            <a:r>
              <a:rPr lang="fr-CH" dirty="0">
                <a:latin typeface="Arial" panose="020B0604020202020204" pitchFamily="34" charset="0"/>
                <a:cs typeface="Arial" panose="020B0604020202020204" pitchFamily="34" charset="0"/>
              </a:rPr>
              <a:t>, anémie,…)</a:t>
            </a:r>
          </a:p>
          <a:p>
            <a:pPr algn="ctr"/>
            <a:endParaRPr lang="fr-CH" dirty="0"/>
          </a:p>
        </p:txBody>
      </p:sp>
      <p:sp>
        <p:nvSpPr>
          <p:cNvPr id="10" name="Rectangle 9"/>
          <p:cNvSpPr/>
          <p:nvPr/>
        </p:nvSpPr>
        <p:spPr>
          <a:xfrm>
            <a:off x="7762560" y="6498307"/>
            <a:ext cx="3591240" cy="276999"/>
          </a:xfrm>
          <a:prstGeom prst="rect">
            <a:avLst/>
          </a:prstGeom>
        </p:spPr>
        <p:txBody>
          <a:bodyPr wrap="none">
            <a:spAutoFit/>
          </a:bodyPr>
          <a:lstStyle/>
          <a:p>
            <a:r>
              <a:rPr lang="en-US" sz="1200" dirty="0"/>
              <a:t>European Journal of Heart Failure (2022) 24, 603–619</a:t>
            </a:r>
            <a:endParaRPr lang="fr-CH" sz="1200" dirty="0"/>
          </a:p>
        </p:txBody>
      </p:sp>
      <p:cxnSp>
        <p:nvCxnSpPr>
          <p:cNvPr id="16" name="Connecteur droit avec flèche 15"/>
          <p:cNvCxnSpPr>
            <a:stCxn id="5" idx="2"/>
            <a:endCxn id="6" idx="0"/>
          </p:cNvCxnSpPr>
          <p:nvPr/>
        </p:nvCxnSpPr>
        <p:spPr>
          <a:xfrm>
            <a:off x="3251201" y="2212260"/>
            <a:ext cx="0" cy="3213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Connecteur droit avec flèche 16"/>
          <p:cNvCxnSpPr/>
          <p:nvPr/>
        </p:nvCxnSpPr>
        <p:spPr>
          <a:xfrm>
            <a:off x="3246583" y="2902975"/>
            <a:ext cx="0" cy="3213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necteur droit avec flèche 17"/>
          <p:cNvCxnSpPr/>
          <p:nvPr/>
        </p:nvCxnSpPr>
        <p:spPr>
          <a:xfrm>
            <a:off x="3232729" y="4179365"/>
            <a:ext cx="0" cy="3213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riangle isocèle 18"/>
          <p:cNvSpPr/>
          <p:nvPr/>
        </p:nvSpPr>
        <p:spPr>
          <a:xfrm>
            <a:off x="7606147" y="1608751"/>
            <a:ext cx="2707711" cy="2588448"/>
          </a:xfrm>
          <a:prstGeom prst="triangl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fr-CH" dirty="0"/>
          </a:p>
        </p:txBody>
      </p:sp>
      <p:sp>
        <p:nvSpPr>
          <p:cNvPr id="20" name="ZoneTexte 19"/>
          <p:cNvSpPr txBox="1"/>
          <p:nvPr/>
        </p:nvSpPr>
        <p:spPr>
          <a:xfrm>
            <a:off x="8395854" y="2718309"/>
            <a:ext cx="1256146" cy="369332"/>
          </a:xfrm>
          <a:prstGeom prst="rect">
            <a:avLst/>
          </a:prstGeom>
          <a:noFill/>
        </p:spPr>
        <p:txBody>
          <a:bodyPr wrap="square" rtlCol="0">
            <a:spAutoFit/>
          </a:bodyPr>
          <a:lstStyle/>
          <a:p>
            <a:pPr algn="ctr"/>
            <a:r>
              <a:rPr lang="fr-CH"/>
              <a:t>RAASi+BB</a:t>
            </a:r>
            <a:endParaRPr lang="fr-CH" dirty="0"/>
          </a:p>
        </p:txBody>
      </p:sp>
      <p:sp>
        <p:nvSpPr>
          <p:cNvPr id="21" name="ZoneTexte 20"/>
          <p:cNvSpPr txBox="1"/>
          <p:nvPr/>
        </p:nvSpPr>
        <p:spPr>
          <a:xfrm>
            <a:off x="8478254" y="2334937"/>
            <a:ext cx="979055" cy="369332"/>
          </a:xfrm>
          <a:prstGeom prst="rect">
            <a:avLst/>
          </a:prstGeom>
          <a:noFill/>
        </p:spPr>
        <p:txBody>
          <a:bodyPr wrap="square" rtlCol="0">
            <a:spAutoFit/>
          </a:bodyPr>
          <a:lstStyle/>
          <a:p>
            <a:pPr algn="ctr"/>
            <a:r>
              <a:rPr lang="fr-CH" dirty="0" err="1"/>
              <a:t>Diur</a:t>
            </a:r>
            <a:r>
              <a:rPr lang="fr-CH" dirty="0"/>
              <a:t>.</a:t>
            </a:r>
          </a:p>
        </p:txBody>
      </p:sp>
      <p:sp>
        <p:nvSpPr>
          <p:cNvPr id="22" name="ZoneTexte 21"/>
          <p:cNvSpPr txBox="1"/>
          <p:nvPr/>
        </p:nvSpPr>
        <p:spPr>
          <a:xfrm>
            <a:off x="8109527" y="3194250"/>
            <a:ext cx="1676401" cy="369332"/>
          </a:xfrm>
          <a:prstGeom prst="rect">
            <a:avLst/>
          </a:prstGeom>
          <a:noFill/>
        </p:spPr>
        <p:txBody>
          <a:bodyPr wrap="square" rtlCol="0">
            <a:spAutoFit/>
          </a:bodyPr>
          <a:lstStyle/>
          <a:p>
            <a:pPr algn="ctr"/>
            <a:r>
              <a:rPr lang="fr-CH" dirty="0" err="1"/>
              <a:t>RAASi+BB+MRA</a:t>
            </a:r>
            <a:endParaRPr lang="fr-CH" dirty="0"/>
          </a:p>
        </p:txBody>
      </p:sp>
      <p:sp>
        <p:nvSpPr>
          <p:cNvPr id="23" name="ZoneTexte 22"/>
          <p:cNvSpPr txBox="1"/>
          <p:nvPr/>
        </p:nvSpPr>
        <p:spPr>
          <a:xfrm>
            <a:off x="7832436" y="3679471"/>
            <a:ext cx="2299855" cy="369332"/>
          </a:xfrm>
          <a:prstGeom prst="rect">
            <a:avLst/>
          </a:prstGeom>
          <a:noFill/>
        </p:spPr>
        <p:txBody>
          <a:bodyPr wrap="square" rtlCol="0">
            <a:spAutoFit/>
          </a:bodyPr>
          <a:lstStyle/>
          <a:p>
            <a:pPr algn="ctr"/>
            <a:r>
              <a:rPr lang="fr-CH" dirty="0"/>
              <a:t>ARNI+BB+MRA+SGLT2i</a:t>
            </a:r>
          </a:p>
        </p:txBody>
      </p:sp>
      <p:cxnSp>
        <p:nvCxnSpPr>
          <p:cNvPr id="24" name="Connecteur droit avec flèche 23"/>
          <p:cNvCxnSpPr/>
          <p:nvPr/>
        </p:nvCxnSpPr>
        <p:spPr>
          <a:xfrm>
            <a:off x="3246583" y="5147079"/>
            <a:ext cx="0" cy="3213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Rectangle 13"/>
          <p:cNvSpPr/>
          <p:nvPr/>
        </p:nvSpPr>
        <p:spPr>
          <a:xfrm>
            <a:off x="954034" y="3140701"/>
            <a:ext cx="4608501" cy="2112995"/>
          </a:xfrm>
          <a:prstGeom prst="rect">
            <a:avLst/>
          </a:prstGeom>
          <a:solidFill>
            <a:srgbClr val="FFC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ZoneTexte 2"/>
          <p:cNvSpPr txBox="1"/>
          <p:nvPr/>
        </p:nvSpPr>
        <p:spPr>
          <a:xfrm>
            <a:off x="5205671" y="4024637"/>
            <a:ext cx="202223" cy="769441"/>
          </a:xfrm>
          <a:prstGeom prst="rect">
            <a:avLst/>
          </a:prstGeom>
          <a:noFill/>
        </p:spPr>
        <p:txBody>
          <a:bodyPr wrap="square" rtlCol="0">
            <a:spAutoFit/>
          </a:bodyPr>
          <a:lstStyle/>
          <a:p>
            <a:pPr algn="ctr"/>
            <a:r>
              <a:rPr lang="fr-CH" sz="4400" dirty="0">
                <a:solidFill>
                  <a:schemeClr val="accent2"/>
                </a:solidFill>
                <a:latin typeface="Arial" panose="020B0604020202020204" pitchFamily="34" charset="0"/>
                <a:cs typeface="Arial" panose="020B0604020202020204" pitchFamily="34" charset="0"/>
              </a:rPr>
              <a:t>*</a:t>
            </a:r>
          </a:p>
        </p:txBody>
      </p:sp>
      <p:sp>
        <p:nvSpPr>
          <p:cNvPr id="4" name="ZoneTexte 3"/>
          <p:cNvSpPr txBox="1"/>
          <p:nvPr/>
        </p:nvSpPr>
        <p:spPr>
          <a:xfrm>
            <a:off x="5562535" y="4756308"/>
            <a:ext cx="3121359" cy="369332"/>
          </a:xfrm>
          <a:prstGeom prst="rect">
            <a:avLst/>
          </a:prstGeom>
          <a:noFill/>
        </p:spPr>
        <p:txBody>
          <a:bodyPr wrap="square" rtlCol="0">
            <a:spAutoFit/>
          </a:bodyPr>
          <a:lstStyle/>
          <a:p>
            <a:r>
              <a:rPr lang="fr-CH" b="1" dirty="0">
                <a:solidFill>
                  <a:schemeClr val="accent2"/>
                </a:solidFill>
                <a:latin typeface="Arial" panose="020B0604020202020204" pitchFamily="34" charset="0"/>
                <a:cs typeface="Arial" panose="020B0604020202020204" pitchFamily="34" charset="0"/>
              </a:rPr>
              <a:t>* Recommandation relative</a:t>
            </a:r>
          </a:p>
        </p:txBody>
      </p:sp>
    </p:spTree>
    <p:extLst>
      <p:ext uri="{BB962C8B-B14F-4D97-AF65-F5344CB8AC3E}">
        <p14:creationId xmlns:p14="http://schemas.microsoft.com/office/powerpoint/2010/main" val="35710166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rgbClr val="0070C0"/>
                </a:solidFill>
                <a:latin typeface="Arial" panose="020B0604020202020204" pitchFamily="34" charset="0"/>
                <a:cs typeface="Arial" panose="020B0604020202020204" pitchFamily="34" charset="0"/>
              </a:rPr>
              <a:t>Principe de base du traitement (titration)</a:t>
            </a:r>
          </a:p>
        </p:txBody>
      </p:sp>
      <p:sp>
        <p:nvSpPr>
          <p:cNvPr id="3" name="Espace réservé du contenu 2"/>
          <p:cNvSpPr>
            <a:spLocks noGrp="1"/>
          </p:cNvSpPr>
          <p:nvPr>
            <p:ph idx="1"/>
          </p:nvPr>
        </p:nvSpPr>
        <p:spPr/>
        <p:txBody>
          <a:bodyPr>
            <a:normAutofit fontScale="92500" lnSpcReduction="10000"/>
          </a:bodyPr>
          <a:lstStyle/>
          <a:p>
            <a:r>
              <a:rPr lang="fr-FR" dirty="0">
                <a:latin typeface="Arial" panose="020B0604020202020204" pitchFamily="34" charset="0"/>
                <a:cs typeface="Arial" panose="020B0604020202020204" pitchFamily="34" charset="0"/>
              </a:rPr>
              <a:t>Choisir le bon moment	</a:t>
            </a:r>
          </a:p>
          <a:p>
            <a:pPr lvl="1"/>
            <a:r>
              <a:rPr lang="fr-FR" dirty="0">
                <a:latin typeface="Arial" panose="020B0604020202020204" pitchFamily="34" charset="0"/>
                <a:cs typeface="Arial" panose="020B0604020202020204" pitchFamily="34" charset="0"/>
              </a:rPr>
              <a:t>Patient stabilisé</a:t>
            </a:r>
          </a:p>
          <a:p>
            <a:pPr lvl="1"/>
            <a:r>
              <a:rPr lang="fr-FR" dirty="0">
                <a:latin typeface="Arial" panose="020B0604020202020204" pitchFamily="34" charset="0"/>
                <a:cs typeface="Arial" panose="020B0604020202020204" pitchFamily="34" charset="0"/>
              </a:rPr>
              <a:t>Absence de fièvre</a:t>
            </a:r>
          </a:p>
          <a:p>
            <a:pPr lvl="1"/>
            <a:r>
              <a:rPr lang="fr-FR" dirty="0">
                <a:latin typeface="Arial" panose="020B0604020202020204" pitchFamily="34" charset="0"/>
                <a:cs typeface="Arial" panose="020B0604020202020204" pitchFamily="34" charset="0"/>
              </a:rPr>
              <a:t>Absence de diarrhée</a:t>
            </a:r>
          </a:p>
          <a:p>
            <a:pPr lvl="1"/>
            <a:r>
              <a:rPr lang="fr-FR" dirty="0">
                <a:latin typeface="Arial" panose="020B0604020202020204" pitchFamily="34" charset="0"/>
                <a:cs typeface="Arial" panose="020B0604020202020204" pitchFamily="34" charset="0"/>
              </a:rPr>
              <a:t>Eviter pendant la canicule</a:t>
            </a:r>
          </a:p>
          <a:p>
            <a:pPr marL="457200" lvl="1" indent="0">
              <a:buNone/>
            </a:pPr>
            <a:endParaRPr lang="fr-FR"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«Start </a:t>
            </a:r>
            <a:r>
              <a:rPr lang="fr-FR" dirty="0" err="1">
                <a:latin typeface="Arial" panose="020B0604020202020204" pitchFamily="34" charset="0"/>
                <a:cs typeface="Arial" panose="020B0604020202020204" pitchFamily="34" charset="0"/>
              </a:rPr>
              <a:t>low</a:t>
            </a:r>
            <a:r>
              <a:rPr lang="fr-FR" dirty="0">
                <a:latin typeface="Arial" panose="020B0604020202020204" pitchFamily="34" charset="0"/>
                <a:cs typeface="Arial" panose="020B0604020202020204" pitchFamily="34" charset="0"/>
              </a:rPr>
              <a:t>, go slow &amp; </a:t>
            </a:r>
            <a:r>
              <a:rPr lang="fr-FR" dirty="0" err="1">
                <a:latin typeface="Arial" panose="020B0604020202020204" pitchFamily="34" charset="0"/>
                <a:cs typeface="Arial" panose="020B0604020202020204" pitchFamily="34" charset="0"/>
              </a:rPr>
              <a:t>aim</a:t>
            </a:r>
            <a:r>
              <a:rPr lang="fr-FR" dirty="0">
                <a:latin typeface="Arial" panose="020B0604020202020204" pitchFamily="34" charset="0"/>
                <a:cs typeface="Arial" panose="020B0604020202020204" pitchFamily="34" charset="0"/>
              </a:rPr>
              <a:t> high»</a:t>
            </a:r>
          </a:p>
          <a:p>
            <a:pPr marL="0" indent="0">
              <a:buNone/>
            </a:pPr>
            <a:endParaRPr lang="fr-FR"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Monitoring rapproché</a:t>
            </a:r>
          </a:p>
          <a:p>
            <a:pPr marL="0" indent="0">
              <a:buNone/>
            </a:pPr>
            <a:endParaRPr lang="fr-FR"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Titrer vers le bas ou la haut par petits paliers</a:t>
            </a:r>
          </a:p>
        </p:txBody>
      </p:sp>
    </p:spTree>
    <p:extLst>
      <p:ext uri="{BB962C8B-B14F-4D97-AF65-F5344CB8AC3E}">
        <p14:creationId xmlns:p14="http://schemas.microsoft.com/office/powerpoint/2010/main" val="14799002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rgbClr val="0070C0"/>
                </a:solidFill>
                <a:latin typeface="Arial" panose="020B0604020202020204" pitchFamily="34" charset="0"/>
                <a:cs typeface="Arial" panose="020B0604020202020204" pitchFamily="34" charset="0"/>
              </a:rPr>
              <a:t>Principe de base du traitement (titration)</a:t>
            </a:r>
            <a:endParaRPr lang="fr-CH" sz="2700" dirty="0"/>
          </a:p>
        </p:txBody>
      </p:sp>
      <p:graphicFrame>
        <p:nvGraphicFramePr>
          <p:cNvPr id="4" name="Tableau 3"/>
          <p:cNvGraphicFramePr>
            <a:graphicFrameLocks noGrp="1"/>
          </p:cNvGraphicFramePr>
          <p:nvPr/>
        </p:nvGraphicFramePr>
        <p:xfrm>
          <a:off x="1766277" y="1781705"/>
          <a:ext cx="8659445" cy="2937934"/>
        </p:xfrm>
        <a:graphic>
          <a:graphicData uri="http://schemas.openxmlformats.org/drawingml/2006/table">
            <a:tbl>
              <a:tblPr firstRow="1" bandRow="1">
                <a:tableStyleId>{6E25E649-3F16-4E02-A733-19D2CDBF48F0}</a:tableStyleId>
              </a:tblPr>
              <a:tblGrid>
                <a:gridCol w="1731889">
                  <a:extLst>
                    <a:ext uri="{9D8B030D-6E8A-4147-A177-3AD203B41FA5}">
                      <a16:colId xmlns:a16="http://schemas.microsoft.com/office/drawing/2014/main" val="532646897"/>
                    </a:ext>
                  </a:extLst>
                </a:gridCol>
                <a:gridCol w="1731889">
                  <a:extLst>
                    <a:ext uri="{9D8B030D-6E8A-4147-A177-3AD203B41FA5}">
                      <a16:colId xmlns:a16="http://schemas.microsoft.com/office/drawing/2014/main" val="166969013"/>
                    </a:ext>
                  </a:extLst>
                </a:gridCol>
                <a:gridCol w="1731889">
                  <a:extLst>
                    <a:ext uri="{9D8B030D-6E8A-4147-A177-3AD203B41FA5}">
                      <a16:colId xmlns:a16="http://schemas.microsoft.com/office/drawing/2014/main" val="477690632"/>
                    </a:ext>
                  </a:extLst>
                </a:gridCol>
                <a:gridCol w="1731889">
                  <a:extLst>
                    <a:ext uri="{9D8B030D-6E8A-4147-A177-3AD203B41FA5}">
                      <a16:colId xmlns:a16="http://schemas.microsoft.com/office/drawing/2014/main" val="4292404552"/>
                    </a:ext>
                  </a:extLst>
                </a:gridCol>
                <a:gridCol w="1731889">
                  <a:extLst>
                    <a:ext uri="{9D8B030D-6E8A-4147-A177-3AD203B41FA5}">
                      <a16:colId xmlns:a16="http://schemas.microsoft.com/office/drawing/2014/main" val="1248640293"/>
                    </a:ext>
                  </a:extLst>
                </a:gridCol>
              </a:tblGrid>
              <a:tr h="409292">
                <a:tc>
                  <a:txBody>
                    <a:bodyPr/>
                    <a:lstStyle/>
                    <a:p>
                      <a:pPr algn="ctr"/>
                      <a:endParaRPr lang="en-US" noProof="0" dirty="0">
                        <a:latin typeface="Arial" panose="020B0604020202020204" pitchFamily="34" charset="0"/>
                        <a:cs typeface="Arial" panose="020B0604020202020204" pitchFamily="34" charset="0"/>
                      </a:endParaRPr>
                    </a:p>
                  </a:txBody>
                  <a:tcPr anchor="ctr"/>
                </a:tc>
                <a:tc>
                  <a:txBody>
                    <a:bodyPr/>
                    <a:lstStyle/>
                    <a:p>
                      <a:pPr algn="ctr"/>
                      <a:r>
                        <a:rPr lang="en-US" noProof="0" dirty="0">
                          <a:latin typeface="Arial" panose="020B0604020202020204" pitchFamily="34" charset="0"/>
                          <a:cs typeface="Arial" panose="020B0604020202020204" pitchFamily="34" charset="0"/>
                        </a:rPr>
                        <a:t>J1</a:t>
                      </a:r>
                    </a:p>
                  </a:txBody>
                  <a:tcPr anchor="ctr"/>
                </a:tc>
                <a:tc>
                  <a:txBody>
                    <a:bodyPr/>
                    <a:lstStyle/>
                    <a:p>
                      <a:pPr algn="ctr"/>
                      <a:r>
                        <a:rPr lang="en-US" noProof="0" dirty="0">
                          <a:latin typeface="Arial" panose="020B0604020202020204" pitchFamily="34" charset="0"/>
                          <a:cs typeface="Arial" panose="020B0604020202020204" pitchFamily="34" charset="0"/>
                        </a:rPr>
                        <a:t>J7-14</a:t>
                      </a:r>
                    </a:p>
                  </a:txBody>
                  <a:tcPr anchor="ctr"/>
                </a:tc>
                <a:tc>
                  <a:txBody>
                    <a:bodyPr/>
                    <a:lstStyle/>
                    <a:p>
                      <a:pPr algn="ctr"/>
                      <a:r>
                        <a:rPr lang="en-US" noProof="0" dirty="0">
                          <a:latin typeface="Arial" panose="020B0604020202020204" pitchFamily="34" charset="0"/>
                          <a:cs typeface="Arial" panose="020B0604020202020204" pitchFamily="34" charset="0"/>
                        </a:rPr>
                        <a:t>J14-28</a:t>
                      </a:r>
                    </a:p>
                  </a:txBody>
                  <a:tcPr anchor="ctr"/>
                </a:tc>
                <a:tc>
                  <a:txBody>
                    <a:bodyPr/>
                    <a:lstStyle/>
                    <a:p>
                      <a:pPr algn="ctr"/>
                      <a:r>
                        <a:rPr lang="en-US" noProof="0" dirty="0">
                          <a:latin typeface="Arial" panose="020B0604020202020204" pitchFamily="34" charset="0"/>
                          <a:cs typeface="Arial" panose="020B0604020202020204" pitchFamily="34" charset="0"/>
                        </a:rPr>
                        <a:t>J21-42</a:t>
                      </a:r>
                    </a:p>
                  </a:txBody>
                  <a:tcPr anchor="ctr"/>
                </a:tc>
                <a:extLst>
                  <a:ext uri="{0D108BD9-81ED-4DB2-BD59-A6C34878D82A}">
                    <a16:rowId xmlns:a16="http://schemas.microsoft.com/office/drawing/2014/main" val="1281076405"/>
                  </a:ext>
                </a:extLst>
              </a:tr>
              <a:tr h="706450">
                <a:tc>
                  <a:txBody>
                    <a:bodyPr/>
                    <a:lstStyle/>
                    <a:p>
                      <a:pPr algn="ctr"/>
                      <a:r>
                        <a:rPr lang="en-US" noProof="0" dirty="0">
                          <a:latin typeface="Arial" panose="020B0604020202020204" pitchFamily="34" charset="0"/>
                          <a:cs typeface="Arial" panose="020B0604020202020204" pitchFamily="34" charset="0"/>
                        </a:rPr>
                        <a:t>ARNI</a:t>
                      </a:r>
                    </a:p>
                  </a:txBody>
                  <a:tcPr anchor="ctr"/>
                </a:tc>
                <a:tc>
                  <a:txBody>
                    <a:bodyPr/>
                    <a:lstStyle/>
                    <a:p>
                      <a:pPr algn="ctr"/>
                      <a:r>
                        <a:rPr lang="en-US" noProof="0" dirty="0">
                          <a:latin typeface="Arial" panose="020B0604020202020204" pitchFamily="34" charset="0"/>
                          <a:cs typeface="Arial" panose="020B0604020202020204" pitchFamily="34" charset="0"/>
                        </a:rPr>
                        <a:t>Start, low dose</a:t>
                      </a:r>
                    </a:p>
                  </a:txBody>
                  <a:tcPr anchor="ctr"/>
                </a:tc>
                <a:tc>
                  <a:txBody>
                    <a:bodyPr/>
                    <a:lstStyle/>
                    <a:p>
                      <a:pPr algn="ctr"/>
                      <a:r>
                        <a:rPr lang="en-US" noProof="0" dirty="0">
                          <a:latin typeface="Arial" panose="020B0604020202020204" pitchFamily="34" charset="0"/>
                          <a:cs typeface="Arial" panose="020B0604020202020204" pitchFamily="34" charset="0"/>
                        </a:rPr>
                        <a:t>Continue</a:t>
                      </a:r>
                    </a:p>
                  </a:txBody>
                  <a:tcPr anchor="ctr"/>
                </a:tc>
                <a:tc>
                  <a:txBody>
                    <a:bodyPr/>
                    <a:lstStyle/>
                    <a:p>
                      <a:pPr algn="ctr"/>
                      <a:r>
                        <a:rPr lang="en-US" noProof="0" dirty="0">
                          <a:latin typeface="Arial" panose="020B0604020202020204" pitchFamily="34" charset="0"/>
                          <a:cs typeface="Arial" panose="020B0604020202020204" pitchFamily="34" charset="0"/>
                        </a:rPr>
                        <a:t>Titrate</a:t>
                      </a:r>
                    </a:p>
                  </a:txBody>
                  <a:tcPr anchor="ctr"/>
                </a:tc>
                <a:tc>
                  <a:txBody>
                    <a:bodyPr/>
                    <a:lstStyle/>
                    <a:p>
                      <a:pPr algn="ctr"/>
                      <a:r>
                        <a:rPr lang="en-US" noProof="0" dirty="0">
                          <a:latin typeface="Arial" panose="020B0604020202020204" pitchFamily="34" charset="0"/>
                          <a:cs typeface="Arial" panose="020B0604020202020204" pitchFamily="34" charset="0"/>
                        </a:rPr>
                        <a:t>Titrate</a:t>
                      </a:r>
                    </a:p>
                  </a:txBody>
                  <a:tcPr anchor="ctr"/>
                </a:tc>
                <a:extLst>
                  <a:ext uri="{0D108BD9-81ED-4DB2-BD59-A6C34878D82A}">
                    <a16:rowId xmlns:a16="http://schemas.microsoft.com/office/drawing/2014/main" val="2582475673"/>
                  </a:ext>
                </a:extLst>
              </a:tr>
              <a:tr h="706450">
                <a:tc>
                  <a:txBody>
                    <a:bodyPr/>
                    <a:lstStyle/>
                    <a:p>
                      <a:pPr algn="ctr"/>
                      <a:r>
                        <a:rPr lang="en-US" noProof="0" dirty="0">
                          <a:latin typeface="Arial" panose="020B0604020202020204" pitchFamily="34" charset="0"/>
                          <a:cs typeface="Arial" panose="020B0604020202020204" pitchFamily="34" charset="0"/>
                        </a:rPr>
                        <a:t>BB*</a:t>
                      </a:r>
                    </a:p>
                  </a:txBody>
                  <a:tcPr anchor="ctr"/>
                </a:tc>
                <a:tc>
                  <a:txBody>
                    <a:bodyPr/>
                    <a:lstStyle/>
                    <a:p>
                      <a:pPr algn="ctr"/>
                      <a:r>
                        <a:rPr lang="en-US" noProof="0" dirty="0">
                          <a:latin typeface="Arial" panose="020B0604020202020204" pitchFamily="34" charset="0"/>
                          <a:cs typeface="Arial" panose="020B0604020202020204" pitchFamily="34" charset="0"/>
                        </a:rPr>
                        <a:t>Start, low dose</a:t>
                      </a:r>
                    </a:p>
                  </a:txBody>
                  <a:tcPr anchor="ctr"/>
                </a:tc>
                <a:tc>
                  <a:txBody>
                    <a:bodyPr/>
                    <a:lstStyle/>
                    <a:p>
                      <a:pPr algn="ctr"/>
                      <a:r>
                        <a:rPr lang="en-US" noProof="0" dirty="0">
                          <a:latin typeface="Arial" panose="020B0604020202020204" pitchFamily="34" charset="0"/>
                          <a:cs typeface="Arial" panose="020B0604020202020204" pitchFamily="34" charset="0"/>
                        </a:rPr>
                        <a:t>Titrate</a:t>
                      </a:r>
                    </a:p>
                  </a:txBody>
                  <a:tcPr anchor="ctr"/>
                </a:tc>
                <a:tc>
                  <a:txBody>
                    <a:bodyPr/>
                    <a:lstStyle/>
                    <a:p>
                      <a:pPr algn="ctr"/>
                      <a:r>
                        <a:rPr lang="en-US" noProof="0" dirty="0">
                          <a:latin typeface="Arial" panose="020B0604020202020204" pitchFamily="34" charset="0"/>
                          <a:cs typeface="Arial" panose="020B0604020202020204" pitchFamily="34" charset="0"/>
                        </a:rPr>
                        <a:t>Titrate</a:t>
                      </a:r>
                    </a:p>
                  </a:txBody>
                  <a:tcPr anchor="ctr"/>
                </a:tc>
                <a:tc>
                  <a:txBody>
                    <a:bodyPr/>
                    <a:lstStyle/>
                    <a:p>
                      <a:pPr algn="ctr"/>
                      <a:r>
                        <a:rPr lang="en-US" noProof="0" dirty="0">
                          <a:latin typeface="Arial" panose="020B0604020202020204" pitchFamily="34" charset="0"/>
                          <a:cs typeface="Arial" panose="020B0604020202020204" pitchFamily="34" charset="0"/>
                        </a:rPr>
                        <a:t>Titrate</a:t>
                      </a:r>
                    </a:p>
                  </a:txBody>
                  <a:tcPr anchor="ctr"/>
                </a:tc>
                <a:extLst>
                  <a:ext uri="{0D108BD9-81ED-4DB2-BD59-A6C34878D82A}">
                    <a16:rowId xmlns:a16="http://schemas.microsoft.com/office/drawing/2014/main" val="3449692396"/>
                  </a:ext>
                </a:extLst>
              </a:tr>
              <a:tr h="706450">
                <a:tc>
                  <a:txBody>
                    <a:bodyPr/>
                    <a:lstStyle/>
                    <a:p>
                      <a:pPr algn="ctr"/>
                      <a:r>
                        <a:rPr lang="en-US" noProof="0" dirty="0">
                          <a:latin typeface="Arial" panose="020B0604020202020204" pitchFamily="34" charset="0"/>
                          <a:cs typeface="Arial" panose="020B0604020202020204" pitchFamily="34" charset="0"/>
                        </a:rPr>
                        <a:t>MRA</a:t>
                      </a:r>
                      <a:r>
                        <a:rPr lang="en-US" baseline="30000" noProof="0" dirty="0">
                          <a:latin typeface="Arial" panose="020B0604020202020204" pitchFamily="34" charset="0"/>
                          <a:cs typeface="Arial" panose="020B0604020202020204" pitchFamily="34" charset="0"/>
                        </a:rPr>
                        <a:t>+</a:t>
                      </a:r>
                    </a:p>
                  </a:txBody>
                  <a:tcPr anchor="ctr"/>
                </a:tc>
                <a:tc>
                  <a:txBody>
                    <a:bodyPr/>
                    <a:lstStyle/>
                    <a:p>
                      <a:pPr algn="ctr"/>
                      <a:r>
                        <a:rPr lang="en-US" noProof="0" dirty="0">
                          <a:latin typeface="Arial" panose="020B0604020202020204" pitchFamily="34" charset="0"/>
                          <a:cs typeface="Arial" panose="020B0604020202020204" pitchFamily="34" charset="0"/>
                        </a:rPr>
                        <a:t>Start, low dose</a:t>
                      </a:r>
                    </a:p>
                  </a:txBody>
                  <a:tcPr anchor="ctr"/>
                </a:tc>
                <a:tc>
                  <a:txBody>
                    <a:bodyPr/>
                    <a:lstStyle/>
                    <a:p>
                      <a:pPr algn="ctr"/>
                      <a:r>
                        <a:rPr lang="en-US" noProof="0" dirty="0">
                          <a:latin typeface="Arial" panose="020B0604020202020204" pitchFamily="34" charset="0"/>
                          <a:cs typeface="Arial" panose="020B0604020202020204" pitchFamily="34" charset="0"/>
                        </a:rPr>
                        <a:t>Continue</a:t>
                      </a:r>
                    </a:p>
                  </a:txBody>
                  <a:tcPr anchor="ctr"/>
                </a:tc>
                <a:tc>
                  <a:txBody>
                    <a:bodyPr/>
                    <a:lstStyle/>
                    <a:p>
                      <a:pPr algn="ctr"/>
                      <a:r>
                        <a:rPr lang="en-US" noProof="0" dirty="0">
                          <a:latin typeface="Arial" panose="020B0604020202020204" pitchFamily="34" charset="0"/>
                          <a:cs typeface="Arial" panose="020B0604020202020204" pitchFamily="34" charset="0"/>
                        </a:rPr>
                        <a:t> Titrate</a:t>
                      </a:r>
                    </a:p>
                  </a:txBody>
                  <a:tcPr anchor="ctr"/>
                </a:tc>
                <a:tc>
                  <a:txBody>
                    <a:bodyPr/>
                    <a:lstStyle/>
                    <a:p>
                      <a:pPr algn="ctr"/>
                      <a:r>
                        <a:rPr lang="en-US" noProof="0" dirty="0">
                          <a:latin typeface="Arial" panose="020B0604020202020204" pitchFamily="34" charset="0"/>
                          <a:cs typeface="Arial" panose="020B0604020202020204" pitchFamily="34" charset="0"/>
                        </a:rPr>
                        <a:t>Continue</a:t>
                      </a:r>
                    </a:p>
                  </a:txBody>
                  <a:tcPr anchor="ctr"/>
                </a:tc>
                <a:extLst>
                  <a:ext uri="{0D108BD9-81ED-4DB2-BD59-A6C34878D82A}">
                    <a16:rowId xmlns:a16="http://schemas.microsoft.com/office/drawing/2014/main" val="3215233135"/>
                  </a:ext>
                </a:extLst>
              </a:tr>
              <a:tr h="409292">
                <a:tc>
                  <a:txBody>
                    <a:bodyPr/>
                    <a:lstStyle/>
                    <a:p>
                      <a:pPr algn="ctr"/>
                      <a:r>
                        <a:rPr lang="en-US" noProof="0" dirty="0">
                          <a:latin typeface="Arial" panose="020B0604020202020204" pitchFamily="34" charset="0"/>
                          <a:cs typeface="Arial" panose="020B0604020202020204" pitchFamily="34" charset="0"/>
                        </a:rPr>
                        <a:t>SGLT2i*</a:t>
                      </a:r>
                      <a:r>
                        <a:rPr lang="en-US" baseline="30000" noProof="0" dirty="0">
                          <a:latin typeface="Arial" panose="020B0604020202020204" pitchFamily="34" charset="0"/>
                          <a:cs typeface="Arial" panose="020B0604020202020204" pitchFamily="34" charset="0"/>
                        </a:rPr>
                        <a:t>&amp;</a:t>
                      </a:r>
                    </a:p>
                  </a:txBody>
                  <a:tcPr anchor="ctr"/>
                </a:tc>
                <a:tc>
                  <a:txBody>
                    <a:bodyPr/>
                    <a:lstStyle/>
                    <a:p>
                      <a:pPr algn="ctr"/>
                      <a:r>
                        <a:rPr lang="en-US" noProof="0" dirty="0">
                          <a:latin typeface="Arial" panose="020B0604020202020204" pitchFamily="34" charset="0"/>
                          <a:cs typeface="Arial" panose="020B0604020202020204" pitchFamily="34" charset="0"/>
                        </a:rPr>
                        <a:t>Initiate</a:t>
                      </a:r>
                    </a:p>
                  </a:txBody>
                  <a:tcPr anchor="ctr"/>
                </a:tc>
                <a:tc>
                  <a:txBody>
                    <a:bodyPr/>
                    <a:lstStyle/>
                    <a:p>
                      <a:pPr algn="ctr"/>
                      <a:r>
                        <a:rPr lang="en-US" noProof="0" dirty="0">
                          <a:latin typeface="Arial" panose="020B0604020202020204" pitchFamily="34" charset="0"/>
                          <a:cs typeface="Arial" panose="020B0604020202020204" pitchFamily="34" charset="0"/>
                        </a:rPr>
                        <a:t>Continue</a:t>
                      </a:r>
                    </a:p>
                  </a:txBody>
                  <a:tcPr anchor="ctr"/>
                </a:tc>
                <a:tc>
                  <a:txBody>
                    <a:bodyPr/>
                    <a:lstStyle/>
                    <a:p>
                      <a:pPr algn="ctr"/>
                      <a:r>
                        <a:rPr lang="en-US" noProof="0" dirty="0">
                          <a:latin typeface="Arial" panose="020B0604020202020204" pitchFamily="34" charset="0"/>
                          <a:cs typeface="Arial" panose="020B0604020202020204" pitchFamily="34" charset="0"/>
                        </a:rPr>
                        <a:t>Continue</a:t>
                      </a:r>
                    </a:p>
                  </a:txBody>
                  <a:tcPr anchor="ctr"/>
                </a:tc>
                <a:tc>
                  <a:txBody>
                    <a:bodyPr/>
                    <a:lstStyle/>
                    <a:p>
                      <a:pPr algn="ctr"/>
                      <a:r>
                        <a:rPr lang="en-US" noProof="0" dirty="0">
                          <a:latin typeface="Arial" panose="020B0604020202020204" pitchFamily="34" charset="0"/>
                          <a:cs typeface="Arial" panose="020B0604020202020204" pitchFamily="34" charset="0"/>
                        </a:rPr>
                        <a:t>Continue</a:t>
                      </a:r>
                    </a:p>
                  </a:txBody>
                  <a:tcPr anchor="ctr"/>
                </a:tc>
                <a:extLst>
                  <a:ext uri="{0D108BD9-81ED-4DB2-BD59-A6C34878D82A}">
                    <a16:rowId xmlns:a16="http://schemas.microsoft.com/office/drawing/2014/main" val="1969425270"/>
                  </a:ext>
                </a:extLst>
              </a:tr>
            </a:tbl>
          </a:graphicData>
        </a:graphic>
      </p:graphicFrame>
      <p:sp>
        <p:nvSpPr>
          <p:cNvPr id="5" name="ZoneTexte 4"/>
          <p:cNvSpPr txBox="1"/>
          <p:nvPr/>
        </p:nvSpPr>
        <p:spPr>
          <a:xfrm>
            <a:off x="1766277" y="4902237"/>
            <a:ext cx="374650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latin typeface="Arial" panose="020B0604020202020204" pitchFamily="34" charset="0"/>
                <a:cs typeface="Arial" panose="020B0604020202020204" pitchFamily="34" charset="0"/>
              </a:rPr>
              <a:t>Slow down and monitor closely in</a:t>
            </a:r>
          </a:p>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eGFR</a:t>
            </a:r>
            <a:r>
              <a:rPr lang="en-US" dirty="0">
                <a:latin typeface="Arial" panose="020B0604020202020204" pitchFamily="34" charset="0"/>
                <a:cs typeface="Arial" panose="020B0604020202020204" pitchFamily="34" charset="0"/>
              </a:rPr>
              <a:t> &lt; 30 ml/min/1.73 m</a:t>
            </a:r>
            <a:r>
              <a:rPr lang="en-US" baseline="30000" dirty="0">
                <a:latin typeface="Arial" panose="020B0604020202020204" pitchFamily="34" charset="0"/>
                <a:cs typeface="Arial" panose="020B0604020202020204" pitchFamily="34" charset="0"/>
              </a:rPr>
              <a:t>2</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Initial K</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 5 </a:t>
            </a:r>
            <a:r>
              <a:rPr lang="en-US" dirty="0" err="1">
                <a:latin typeface="Arial" panose="020B0604020202020204" pitchFamily="34" charset="0"/>
                <a:cs typeface="Arial" panose="020B0604020202020204" pitchFamily="34" charset="0"/>
              </a:rPr>
              <a:t>mmol</a:t>
            </a:r>
            <a:r>
              <a:rPr lang="en-US" dirty="0">
                <a:latin typeface="Arial" panose="020B0604020202020204" pitchFamily="34" charset="0"/>
                <a:cs typeface="Arial" panose="020B0604020202020204" pitchFamily="34" charset="0"/>
              </a:rPr>
              <a:t>/l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SBP &lt; 100 mmHg</a:t>
            </a:r>
            <a:r>
              <a:rPr lang="fr-CH" dirty="0"/>
              <a:t>	</a:t>
            </a:r>
          </a:p>
        </p:txBody>
      </p:sp>
      <p:sp>
        <p:nvSpPr>
          <p:cNvPr id="6" name="ZoneTexte 5"/>
          <p:cNvSpPr txBox="1"/>
          <p:nvPr/>
        </p:nvSpPr>
        <p:spPr>
          <a:xfrm>
            <a:off x="5873260" y="4902237"/>
            <a:ext cx="474784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*Higher safety if </a:t>
            </a:r>
            <a:r>
              <a:rPr lang="en-US" sz="1400" dirty="0" err="1">
                <a:latin typeface="Arial" panose="020B0604020202020204" pitchFamily="34" charset="0"/>
                <a:cs typeface="Arial" panose="020B0604020202020204" pitchFamily="34" charset="0"/>
              </a:rPr>
              <a:t>eGFR</a:t>
            </a:r>
            <a:r>
              <a:rPr lang="en-US" sz="1400" dirty="0">
                <a:latin typeface="Arial" panose="020B0604020202020204" pitchFamily="34" charset="0"/>
                <a:cs typeface="Arial" panose="020B0604020202020204" pitchFamily="34" charset="0"/>
              </a:rPr>
              <a:t> 20-29 ml/min/1.73 m</a:t>
            </a:r>
            <a:r>
              <a:rPr lang="en-US" sz="1400" baseline="30000" dirty="0">
                <a:latin typeface="Arial" panose="020B0604020202020204" pitchFamily="34" charset="0"/>
                <a:cs typeface="Arial" panose="020B0604020202020204" pitchFamily="34" charset="0"/>
              </a:rPr>
              <a:t>2</a:t>
            </a:r>
          </a:p>
        </p:txBody>
      </p:sp>
      <p:sp>
        <p:nvSpPr>
          <p:cNvPr id="7" name="ZoneTexte 6"/>
          <p:cNvSpPr txBox="1"/>
          <p:nvPr/>
        </p:nvSpPr>
        <p:spPr>
          <a:xfrm>
            <a:off x="5873260" y="5317976"/>
            <a:ext cx="4747847" cy="1066959"/>
          </a:xfrm>
          <a:prstGeom prst="rect">
            <a:avLst/>
          </a:prstGeom>
          <a:noFill/>
        </p:spPr>
        <p:txBody>
          <a:bodyPr wrap="square" rtlCol="0">
            <a:spAutoFit/>
          </a:bodyPr>
          <a:lstStyle/>
          <a:p>
            <a:r>
              <a:rPr lang="en-US" sz="1400" baseline="30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Max. 25 mg in </a:t>
            </a:r>
            <a:r>
              <a:rPr lang="en-US" sz="1400" dirty="0" err="1">
                <a:latin typeface="Arial" panose="020B0604020202020204" pitchFamily="34" charset="0"/>
                <a:cs typeface="Arial" panose="020B0604020202020204" pitchFamily="34" charset="0"/>
              </a:rPr>
              <a:t>eGFR</a:t>
            </a:r>
            <a:r>
              <a:rPr lang="en-US" sz="1400" dirty="0">
                <a:latin typeface="Arial" panose="020B0604020202020204" pitchFamily="34" charset="0"/>
                <a:cs typeface="Arial" panose="020B0604020202020204" pitchFamily="34" charset="0"/>
              </a:rPr>
              <a:t> 30-49 ml/min/1.73 m</a:t>
            </a:r>
            <a:r>
              <a:rPr lang="en-US" sz="1400" baseline="30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lower dose and with caution in </a:t>
            </a:r>
            <a:r>
              <a:rPr lang="en-US" sz="1400" dirty="0" err="1">
                <a:latin typeface="Arial" panose="020B0604020202020204" pitchFamily="34" charset="0"/>
                <a:cs typeface="Arial" panose="020B0604020202020204" pitchFamily="34" charset="0"/>
              </a:rPr>
              <a:t>eGFR</a:t>
            </a:r>
            <a:r>
              <a:rPr lang="en-US" sz="1400" dirty="0">
                <a:latin typeface="Arial" panose="020B0604020202020204" pitchFamily="34" charset="0"/>
                <a:cs typeface="Arial" panose="020B0604020202020204" pitchFamily="34" charset="0"/>
              </a:rPr>
              <a:t> &lt; 30 ml/min/1.73m</a:t>
            </a:r>
            <a:r>
              <a:rPr lang="en-US" sz="1400" baseline="30000" dirty="0">
                <a:latin typeface="Arial" panose="020B0604020202020204" pitchFamily="34" charset="0"/>
                <a:cs typeface="Arial" panose="020B0604020202020204" pitchFamily="34" charset="0"/>
              </a:rPr>
              <a:t>2</a:t>
            </a:r>
          </a:p>
          <a:p>
            <a:endParaRPr lang="en-US" sz="1400" baseline="30000" dirty="0">
              <a:latin typeface="Arial" panose="020B0604020202020204" pitchFamily="34" charset="0"/>
              <a:cs typeface="Arial" panose="020B0604020202020204" pitchFamily="34" charset="0"/>
            </a:endParaRPr>
          </a:p>
          <a:p>
            <a:r>
              <a:rPr lang="en-US" sz="1400" baseline="30000" dirty="0">
                <a:latin typeface="Arial" panose="020B0604020202020204" pitchFamily="34" charset="0"/>
                <a:cs typeface="Arial" panose="020B0604020202020204" pitchFamily="34" charset="0"/>
              </a:rPr>
              <a:t>&amp;</a:t>
            </a:r>
            <a:r>
              <a:rPr lang="en-US" sz="1400" dirty="0">
                <a:latin typeface="Arial" panose="020B0604020202020204" pitchFamily="34" charset="0"/>
                <a:cs typeface="Arial" panose="020B0604020202020204" pitchFamily="34" charset="0"/>
              </a:rPr>
              <a:t>First choice in </a:t>
            </a:r>
            <a:r>
              <a:rPr lang="en-US" sz="1400" dirty="0" err="1">
                <a:latin typeface="Arial" panose="020B0604020202020204" pitchFamily="34" charset="0"/>
                <a:cs typeface="Arial" panose="020B0604020202020204" pitchFamily="34" charset="0"/>
              </a:rPr>
              <a:t>HFpEF</a:t>
            </a:r>
            <a:endParaRPr lang="en-US" sz="1400" baseline="30000" dirty="0">
              <a:latin typeface="Arial" panose="020B0604020202020204" pitchFamily="34" charset="0"/>
              <a:cs typeface="Arial" panose="020B0604020202020204" pitchFamily="34" charset="0"/>
            </a:endParaRPr>
          </a:p>
          <a:p>
            <a:endParaRPr lang="en-US" baseline="30000" dirty="0">
              <a:latin typeface="Arial" panose="020B0604020202020204" pitchFamily="34" charset="0"/>
              <a:cs typeface="Arial" panose="020B0604020202020204" pitchFamily="34" charset="0"/>
            </a:endParaRPr>
          </a:p>
        </p:txBody>
      </p:sp>
      <p:sp>
        <p:nvSpPr>
          <p:cNvPr id="8" name="Rectangle 7"/>
          <p:cNvSpPr/>
          <p:nvPr/>
        </p:nvSpPr>
        <p:spPr>
          <a:xfrm>
            <a:off x="838200" y="6480637"/>
            <a:ext cx="3515706" cy="276999"/>
          </a:xfrm>
          <a:prstGeom prst="rect">
            <a:avLst/>
          </a:prstGeom>
        </p:spPr>
        <p:txBody>
          <a:bodyPr wrap="none">
            <a:spAutoFit/>
          </a:bodyPr>
          <a:lstStyle/>
          <a:p>
            <a:r>
              <a:rPr lang="fr-CH" sz="1200" dirty="0" err="1">
                <a:latin typeface="Arial" panose="020B0604020202020204" pitchFamily="34" charset="0"/>
                <a:cs typeface="Arial" panose="020B0604020202020204" pitchFamily="34" charset="0"/>
              </a:rPr>
              <a:t>Adapted</a:t>
            </a:r>
            <a:r>
              <a:rPr lang="fr-CH" sz="1200" dirty="0">
                <a:latin typeface="Arial" panose="020B0604020202020204" pitchFamily="34" charset="0"/>
                <a:cs typeface="Arial" panose="020B0604020202020204" pitchFamily="34" charset="0"/>
              </a:rPr>
              <a:t> </a:t>
            </a:r>
            <a:r>
              <a:rPr lang="fr-CH" sz="1200" dirty="0" err="1">
                <a:latin typeface="Arial" panose="020B0604020202020204" pitchFamily="34" charset="0"/>
                <a:cs typeface="Arial" panose="020B0604020202020204" pitchFamily="34" charset="0"/>
              </a:rPr>
              <a:t>from</a:t>
            </a:r>
            <a:r>
              <a:rPr lang="fr-CH" sz="1200" dirty="0">
                <a:latin typeface="Arial" panose="020B0604020202020204" pitchFamily="34" charset="0"/>
                <a:cs typeface="Arial" panose="020B0604020202020204" pitchFamily="34" charset="0"/>
              </a:rPr>
              <a:t> </a:t>
            </a:r>
            <a:r>
              <a:rPr lang="fr-CH" sz="1200" dirty="0" err="1">
                <a:latin typeface="Arial" panose="020B0604020202020204" pitchFamily="34" charset="0"/>
                <a:cs typeface="Arial" panose="020B0604020202020204" pitchFamily="34" charset="0"/>
              </a:rPr>
              <a:t>Cardiorenal</a:t>
            </a:r>
            <a:r>
              <a:rPr lang="fr-CH" sz="1200" dirty="0">
                <a:latin typeface="Arial" panose="020B0604020202020204" pitchFamily="34" charset="0"/>
                <a:cs typeface="Arial" panose="020B0604020202020204" pitchFamily="34" charset="0"/>
              </a:rPr>
              <a:t> Med 2024;14:235–250</a:t>
            </a:r>
          </a:p>
        </p:txBody>
      </p:sp>
    </p:spTree>
    <p:extLst>
      <p:ext uri="{BB962C8B-B14F-4D97-AF65-F5344CB8AC3E}">
        <p14:creationId xmlns:p14="http://schemas.microsoft.com/office/powerpoint/2010/main" val="19819413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chemeClr val="accent5"/>
                </a:solidFill>
                <a:latin typeface="Arial" panose="020B0604020202020204" pitchFamily="34" charset="0"/>
                <a:cs typeface="Arial" panose="020B0604020202020204" pitchFamily="34" charset="0"/>
              </a:rPr>
              <a:t>Diagnostics – Fonction cardiaque: Volémie &amp; perfusion</a:t>
            </a:r>
            <a:endParaRPr lang="fr-CH" sz="2700" dirty="0"/>
          </a:p>
        </p:txBody>
      </p:sp>
      <p:pic>
        <p:nvPicPr>
          <p:cNvPr id="3" name="Image 2"/>
          <p:cNvPicPr>
            <a:picLocks noChangeAspect="1"/>
          </p:cNvPicPr>
          <p:nvPr/>
        </p:nvPicPr>
        <p:blipFill rotWithShape="1">
          <a:blip r:embed="rId2"/>
          <a:srcRect b="5839"/>
          <a:stretch/>
        </p:blipFill>
        <p:spPr>
          <a:xfrm>
            <a:off x="3491435" y="1511483"/>
            <a:ext cx="5261616" cy="4516681"/>
          </a:xfrm>
          <a:prstGeom prst="rect">
            <a:avLst/>
          </a:prstGeom>
        </p:spPr>
      </p:pic>
      <p:sp>
        <p:nvSpPr>
          <p:cNvPr id="4" name="Rectangle 3"/>
          <p:cNvSpPr/>
          <p:nvPr/>
        </p:nvSpPr>
        <p:spPr>
          <a:xfrm>
            <a:off x="8726808" y="6487450"/>
            <a:ext cx="3361818"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European Heart Journal (2016) 37, 2129–2200</a:t>
            </a:r>
            <a:endParaRPr lang="fr-CH" sz="1200" dirty="0">
              <a:latin typeface="Arial" panose="020B0604020202020204" pitchFamily="34" charset="0"/>
              <a:cs typeface="Arial" panose="020B0604020202020204" pitchFamily="34" charset="0"/>
            </a:endParaRPr>
          </a:p>
        </p:txBody>
      </p:sp>
      <p:sp>
        <p:nvSpPr>
          <p:cNvPr id="5" name="Arc 4"/>
          <p:cNvSpPr/>
          <p:nvPr/>
        </p:nvSpPr>
        <p:spPr>
          <a:xfrm rot="5755608">
            <a:off x="3224973" y="619651"/>
            <a:ext cx="4439542" cy="5015009"/>
          </a:xfrm>
          <a:prstGeom prst="arc">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fr-CH"/>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0779" y="5362021"/>
            <a:ext cx="1028700" cy="1028700"/>
          </a:xfrm>
          <a:prstGeom prst="rect">
            <a:avLst/>
          </a:prstGeom>
        </p:spPr>
      </p:pic>
      <p:sp>
        <p:nvSpPr>
          <p:cNvPr id="7" name="ZoneTexte 6"/>
          <p:cNvSpPr txBox="1"/>
          <p:nvPr/>
        </p:nvSpPr>
        <p:spPr>
          <a:xfrm>
            <a:off x="8938055" y="4480345"/>
            <a:ext cx="2567354" cy="646331"/>
          </a:xfrm>
          <a:prstGeom prst="rect">
            <a:avLst/>
          </a:prstGeom>
          <a:noFill/>
        </p:spPr>
        <p:txBody>
          <a:bodyPr wrap="square" rtlCol="0">
            <a:spAutoFit/>
          </a:bodyPr>
          <a:lstStyle/>
          <a:p>
            <a:pPr algn="ctr"/>
            <a:r>
              <a:rPr lang="fr-CH" dirty="0" err="1">
                <a:latin typeface="Arial" panose="020B0604020202020204" pitchFamily="34" charset="0"/>
                <a:cs typeface="Arial" panose="020B0604020202020204" pitchFamily="34" charset="0"/>
              </a:rPr>
              <a:t>Hypoperfusion</a:t>
            </a:r>
            <a:r>
              <a:rPr lang="fr-CH" dirty="0">
                <a:latin typeface="Arial" panose="020B0604020202020204" pitchFamily="34" charset="0"/>
                <a:cs typeface="Arial" panose="020B0604020202020204" pitchFamily="34" charset="0"/>
              </a:rPr>
              <a:t> ≠ Hypotension</a:t>
            </a:r>
          </a:p>
        </p:txBody>
      </p:sp>
      <p:sp>
        <p:nvSpPr>
          <p:cNvPr id="8" name="ZoneTexte 7"/>
          <p:cNvSpPr txBox="1"/>
          <p:nvPr/>
        </p:nvSpPr>
        <p:spPr>
          <a:xfrm>
            <a:off x="455953" y="4571999"/>
            <a:ext cx="3096934" cy="923330"/>
          </a:xfrm>
          <a:prstGeom prst="rect">
            <a:avLst/>
          </a:prstGeom>
          <a:noFill/>
        </p:spPr>
        <p:txBody>
          <a:bodyPr wrap="square" rtlCol="0">
            <a:spAutoFit/>
          </a:bodyPr>
          <a:lstStyle/>
          <a:p>
            <a:pPr marL="285750" indent="-285750" algn="ctr">
              <a:buFont typeface="Wingdings" panose="05000000000000000000" pitchFamily="2" charset="2"/>
              <a:buChar char="à"/>
            </a:pPr>
            <a:r>
              <a:rPr lang="fr-CH" dirty="0">
                <a:latin typeface="Arial" panose="020B0604020202020204" pitchFamily="34" charset="0"/>
                <a:cs typeface="Arial" panose="020B0604020202020204" pitchFamily="34" charset="0"/>
                <a:sym typeface="Wingdings" panose="05000000000000000000" pitchFamily="2" charset="2"/>
              </a:rPr>
              <a:t>Baisse de la post-charge (</a:t>
            </a:r>
            <a:r>
              <a:rPr lang="fr-CH" dirty="0" err="1">
                <a:latin typeface="Arial" panose="020B0604020202020204" pitchFamily="34" charset="0"/>
                <a:cs typeface="Arial" panose="020B0604020202020204" pitchFamily="34" charset="0"/>
                <a:sym typeface="Wingdings" panose="05000000000000000000" pitchFamily="2" charset="2"/>
              </a:rPr>
              <a:t>RAASi</a:t>
            </a:r>
            <a:r>
              <a:rPr lang="fr-CH" dirty="0">
                <a:latin typeface="Arial" panose="020B0604020202020204" pitchFamily="34" charset="0"/>
                <a:cs typeface="Arial" panose="020B0604020202020204" pitchFamily="34" charset="0"/>
                <a:sym typeface="Wingdings" panose="05000000000000000000" pitchFamily="2" charset="2"/>
              </a:rPr>
              <a:t>, ARNI, </a:t>
            </a:r>
            <a:r>
              <a:rPr lang="fr-CH" dirty="0" err="1">
                <a:latin typeface="Arial" panose="020B0604020202020204" pitchFamily="34" charset="0"/>
                <a:cs typeface="Arial" panose="020B0604020202020204" pitchFamily="34" charset="0"/>
                <a:sym typeface="Wingdings" panose="05000000000000000000" pitchFamily="2" charset="2"/>
              </a:rPr>
              <a:t>Carvedilol</a:t>
            </a:r>
            <a:r>
              <a:rPr lang="fr-CH" dirty="0">
                <a:latin typeface="Arial" panose="020B0604020202020204" pitchFamily="34" charset="0"/>
                <a:cs typeface="Arial" panose="020B0604020202020204" pitchFamily="34" charset="0"/>
                <a:sym typeface="Wingdings" panose="05000000000000000000" pitchFamily="2" charset="2"/>
              </a:rPr>
              <a:t>)</a:t>
            </a:r>
          </a:p>
        </p:txBody>
      </p:sp>
      <p:sp>
        <p:nvSpPr>
          <p:cNvPr id="9" name="ZoneTexte 8"/>
          <p:cNvSpPr txBox="1"/>
          <p:nvPr/>
        </p:nvSpPr>
        <p:spPr>
          <a:xfrm>
            <a:off x="8502821" y="3119572"/>
            <a:ext cx="3096934" cy="646331"/>
          </a:xfrm>
          <a:prstGeom prst="rect">
            <a:avLst/>
          </a:prstGeom>
          <a:noFill/>
        </p:spPr>
        <p:txBody>
          <a:bodyPr wrap="square" rtlCol="0">
            <a:spAutoFit/>
          </a:bodyPr>
          <a:lstStyle/>
          <a:p>
            <a:pPr marL="285750" indent="-285750" algn="ctr">
              <a:buFont typeface="Wingdings" panose="05000000000000000000" pitchFamily="2" charset="2"/>
              <a:buChar char="à"/>
            </a:pPr>
            <a:r>
              <a:rPr lang="fr-CH" dirty="0">
                <a:latin typeface="Arial" panose="020B0604020202020204" pitchFamily="34" charset="0"/>
                <a:cs typeface="Arial" panose="020B0604020202020204" pitchFamily="34" charset="0"/>
                <a:sym typeface="Wingdings" panose="05000000000000000000" pitchFamily="2" charset="2"/>
              </a:rPr>
              <a:t>Traitement de la congestion (diurétiques)</a:t>
            </a:r>
          </a:p>
        </p:txBody>
      </p:sp>
      <p:sp>
        <p:nvSpPr>
          <p:cNvPr id="10" name="ZoneTexte 9"/>
          <p:cNvSpPr txBox="1"/>
          <p:nvPr/>
        </p:nvSpPr>
        <p:spPr>
          <a:xfrm>
            <a:off x="377444" y="2336507"/>
            <a:ext cx="2804747" cy="923330"/>
          </a:xfrm>
          <a:prstGeom prst="rect">
            <a:avLst/>
          </a:prstGeom>
          <a:noFill/>
        </p:spPr>
        <p:txBody>
          <a:bodyPr wrap="square" rtlCol="0">
            <a:spAutoFit/>
          </a:bodyPr>
          <a:lstStyle/>
          <a:p>
            <a:pPr algn="ctr"/>
            <a:r>
              <a:rPr lang="fr-CH" b="1" dirty="0">
                <a:latin typeface="Arial" panose="020B0604020202020204" pitchFamily="34" charset="0"/>
                <a:cs typeface="Arial" panose="020B0604020202020204" pitchFamily="34" charset="0"/>
              </a:rPr>
              <a:t>Labo</a:t>
            </a:r>
          </a:p>
          <a:p>
            <a:pPr algn="ctr"/>
            <a:r>
              <a:rPr lang="fr-CH" dirty="0">
                <a:latin typeface="Arial" panose="020B0604020202020204" pitchFamily="34" charset="0"/>
                <a:cs typeface="Arial" panose="020B0604020202020204" pitchFamily="34" charset="0"/>
              </a:rPr>
              <a:t>NT-</a:t>
            </a:r>
            <a:r>
              <a:rPr lang="fr-CH" dirty="0" err="1">
                <a:latin typeface="Arial" panose="020B0604020202020204" pitchFamily="34" charset="0"/>
                <a:cs typeface="Arial" panose="020B0604020202020204" pitchFamily="34" charset="0"/>
              </a:rPr>
              <a:t>proBNP</a:t>
            </a:r>
            <a:r>
              <a:rPr lang="fr-CH" dirty="0">
                <a:latin typeface="Arial" panose="020B0604020202020204" pitchFamily="34" charset="0"/>
                <a:cs typeface="Arial" panose="020B0604020202020204" pitchFamily="34" charset="0"/>
              </a:rPr>
              <a:t>, troponines</a:t>
            </a:r>
          </a:p>
          <a:p>
            <a:pPr algn="ctr"/>
            <a:r>
              <a:rPr lang="fr-CH" dirty="0">
                <a:latin typeface="Arial" panose="020B0604020202020204" pitchFamily="34" charset="0"/>
                <a:cs typeface="Arial" panose="020B0604020202020204" pitchFamily="34" charset="0"/>
              </a:rPr>
              <a:t>(variation)</a:t>
            </a:r>
          </a:p>
        </p:txBody>
      </p:sp>
    </p:spTree>
    <p:extLst>
      <p:ext uri="{BB962C8B-B14F-4D97-AF65-F5344CB8AC3E}">
        <p14:creationId xmlns:p14="http://schemas.microsoft.com/office/powerpoint/2010/main" val="21175145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chemeClr val="accent5"/>
                </a:solidFill>
                <a:latin typeface="Arial" panose="020B0604020202020204" pitchFamily="34" charset="0"/>
                <a:cs typeface="Arial" panose="020B0604020202020204" pitchFamily="34" charset="0"/>
              </a:rPr>
              <a:t>Adéquation du traitement</a:t>
            </a:r>
            <a:endParaRPr lang="fr-CH" sz="2700" dirty="0"/>
          </a:p>
        </p:txBody>
      </p:sp>
      <p:pic>
        <p:nvPicPr>
          <p:cNvPr id="4" name="Image 3"/>
          <p:cNvPicPr>
            <a:picLocks noChangeAspect="1"/>
          </p:cNvPicPr>
          <p:nvPr/>
        </p:nvPicPr>
        <p:blipFill>
          <a:blip r:embed="rId2"/>
          <a:stretch>
            <a:fillRect/>
          </a:stretch>
        </p:blipFill>
        <p:spPr>
          <a:xfrm>
            <a:off x="2198078" y="2335667"/>
            <a:ext cx="7299342" cy="4164418"/>
          </a:xfrm>
          <a:prstGeom prst="rect">
            <a:avLst/>
          </a:prstGeom>
        </p:spPr>
      </p:pic>
      <p:sp>
        <p:nvSpPr>
          <p:cNvPr id="5" name="Rectangle 4"/>
          <p:cNvSpPr/>
          <p:nvPr/>
        </p:nvSpPr>
        <p:spPr>
          <a:xfrm>
            <a:off x="7089491" y="6500085"/>
            <a:ext cx="4264309" cy="276999"/>
          </a:xfrm>
          <a:prstGeom prst="rect">
            <a:avLst/>
          </a:prstGeom>
        </p:spPr>
        <p:txBody>
          <a:bodyPr wrap="none">
            <a:spAutoFit/>
          </a:bodyPr>
          <a:lstStyle/>
          <a:p>
            <a:r>
              <a:rPr lang="fr-CH" sz="1200" dirty="0">
                <a:latin typeface="Arial" panose="020B0604020202020204" pitchFamily="34" charset="0"/>
                <a:cs typeface="Arial" panose="020B0604020202020204" pitchFamily="34" charset="0"/>
              </a:rPr>
              <a:t>M. </a:t>
            </a:r>
            <a:r>
              <a:rPr lang="fr-CH" sz="1200" dirty="0" err="1">
                <a:latin typeface="Arial" panose="020B0604020202020204" pitchFamily="34" charset="0"/>
                <a:cs typeface="Arial" panose="020B0604020202020204" pitchFamily="34" charset="0"/>
              </a:rPr>
              <a:t>Cobo</a:t>
            </a:r>
            <a:r>
              <a:rPr lang="fr-CH" sz="1200" dirty="0">
                <a:latin typeface="Arial" panose="020B0604020202020204" pitchFamily="34" charset="0"/>
                <a:cs typeface="Arial" panose="020B0604020202020204" pitchFamily="34" charset="0"/>
              </a:rPr>
              <a:t> Marcos et al. / </a:t>
            </a:r>
            <a:r>
              <a:rPr lang="fr-CH" sz="1200" dirty="0" err="1">
                <a:latin typeface="Arial" panose="020B0604020202020204" pitchFamily="34" charset="0"/>
                <a:cs typeface="Arial" panose="020B0604020202020204" pitchFamily="34" charset="0"/>
              </a:rPr>
              <a:t>Rev</a:t>
            </a:r>
            <a:r>
              <a:rPr lang="fr-CH" sz="1200" dirty="0">
                <a:latin typeface="Arial" panose="020B0604020202020204" pitchFamily="34" charset="0"/>
                <a:cs typeface="Arial" panose="020B0604020202020204" pitchFamily="34" charset="0"/>
              </a:rPr>
              <a:t> Esp </a:t>
            </a:r>
            <a:r>
              <a:rPr lang="fr-CH" sz="1200" dirty="0" err="1">
                <a:latin typeface="Arial" panose="020B0604020202020204" pitchFamily="34" charset="0"/>
                <a:cs typeface="Arial" panose="020B0604020202020204" pitchFamily="34" charset="0"/>
              </a:rPr>
              <a:t>Cardiol</a:t>
            </a:r>
            <a:r>
              <a:rPr lang="fr-CH" sz="1200" dirty="0">
                <a:latin typeface="Arial" panose="020B0604020202020204" pitchFamily="34" charset="0"/>
                <a:cs typeface="Arial" panose="020B0604020202020204" pitchFamily="34" charset="0"/>
              </a:rPr>
              <a:t>. 2024;77(1):50–59 </a:t>
            </a:r>
          </a:p>
        </p:txBody>
      </p:sp>
      <p:sp>
        <p:nvSpPr>
          <p:cNvPr id="7" name="ZoneTexte 6"/>
          <p:cNvSpPr txBox="1"/>
          <p:nvPr/>
        </p:nvSpPr>
        <p:spPr>
          <a:xfrm>
            <a:off x="2847242" y="1966335"/>
            <a:ext cx="6497515" cy="369332"/>
          </a:xfrm>
          <a:prstGeom prst="rect">
            <a:avLst/>
          </a:prstGeom>
          <a:noFill/>
        </p:spPr>
        <p:txBody>
          <a:bodyPr wrap="square" rtlCol="0">
            <a:spAutoFit/>
          </a:bodyPr>
          <a:lstStyle/>
          <a:p>
            <a:pPr algn="ctr"/>
            <a:r>
              <a:rPr lang="fr-CH" b="1" dirty="0" err="1">
                <a:latin typeface="Arial" panose="020B0604020202020204" pitchFamily="34" charset="0"/>
                <a:cs typeface="Arial" panose="020B0604020202020204" pitchFamily="34" charset="0"/>
              </a:rPr>
              <a:t>Cardioren</a:t>
            </a:r>
            <a:r>
              <a:rPr lang="fr-CH" b="1" dirty="0">
                <a:latin typeface="Arial" panose="020B0604020202020204" pitchFamily="34" charset="0"/>
                <a:cs typeface="Arial" panose="020B0604020202020204" pitchFamily="34" charset="0"/>
              </a:rPr>
              <a:t> </a:t>
            </a:r>
            <a:r>
              <a:rPr lang="fr-CH" b="1" dirty="0" err="1">
                <a:latin typeface="Arial" panose="020B0604020202020204" pitchFamily="34" charset="0"/>
                <a:cs typeface="Arial" panose="020B0604020202020204" pitchFamily="34" charset="0"/>
              </a:rPr>
              <a:t>Registry</a:t>
            </a:r>
            <a:r>
              <a:rPr lang="fr-CH" b="1" dirty="0">
                <a:latin typeface="Arial" panose="020B0604020202020204" pitchFamily="34" charset="0"/>
                <a:cs typeface="Arial" panose="020B0604020202020204" pitchFamily="34" charset="0"/>
              </a:rPr>
              <a:t> (1107 patients </a:t>
            </a:r>
            <a:r>
              <a:rPr lang="fr-CH" b="1" dirty="0" err="1">
                <a:latin typeface="Arial" panose="020B0604020202020204" pitchFamily="34" charset="0"/>
                <a:cs typeface="Arial" panose="020B0604020202020204" pitchFamily="34" charset="0"/>
              </a:rPr>
              <a:t>with</a:t>
            </a:r>
            <a:r>
              <a:rPr lang="fr-CH" b="1" dirty="0">
                <a:latin typeface="Arial" panose="020B0604020202020204" pitchFamily="34" charset="0"/>
                <a:cs typeface="Arial" panose="020B0604020202020204" pitchFamily="34" charset="0"/>
              </a:rPr>
              <a:t> HF, Spain)</a:t>
            </a:r>
          </a:p>
        </p:txBody>
      </p:sp>
      <p:cxnSp>
        <p:nvCxnSpPr>
          <p:cNvPr id="6" name="Connecteur droit avec flèche 5"/>
          <p:cNvCxnSpPr/>
          <p:nvPr/>
        </p:nvCxnSpPr>
        <p:spPr>
          <a:xfrm flipH="1">
            <a:off x="8818684" y="3818428"/>
            <a:ext cx="1" cy="55391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398791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chemeClr val="accent5"/>
                </a:solidFill>
                <a:latin typeface="Arial" panose="020B0604020202020204" pitchFamily="34" charset="0"/>
                <a:cs typeface="Arial" panose="020B0604020202020204" pitchFamily="34" charset="0"/>
              </a:rPr>
              <a:t>Causes d’inadéquation du traitement</a:t>
            </a:r>
          </a:p>
        </p:txBody>
      </p:sp>
      <p:pic>
        <p:nvPicPr>
          <p:cNvPr id="3" name="Image 2"/>
          <p:cNvPicPr>
            <a:picLocks noChangeAspect="1"/>
          </p:cNvPicPr>
          <p:nvPr/>
        </p:nvPicPr>
        <p:blipFill rotWithShape="1">
          <a:blip r:embed="rId2"/>
          <a:srcRect l="1084" t="2179" r="873"/>
          <a:stretch/>
        </p:blipFill>
        <p:spPr>
          <a:xfrm>
            <a:off x="1956389" y="1584363"/>
            <a:ext cx="7577036" cy="4582521"/>
          </a:xfrm>
          <a:prstGeom prst="rect">
            <a:avLst/>
          </a:prstGeom>
        </p:spPr>
      </p:pic>
      <p:sp>
        <p:nvSpPr>
          <p:cNvPr id="4" name="Rectangle 3"/>
          <p:cNvSpPr/>
          <p:nvPr/>
        </p:nvSpPr>
        <p:spPr>
          <a:xfrm>
            <a:off x="9480698" y="6316868"/>
            <a:ext cx="2353340" cy="276999"/>
          </a:xfrm>
          <a:prstGeom prst="rect">
            <a:avLst/>
          </a:prstGeom>
        </p:spPr>
        <p:txBody>
          <a:bodyPr wrap="square">
            <a:spAutoFit/>
          </a:bodyPr>
          <a:lstStyle/>
          <a:p>
            <a:r>
              <a:rPr lang="fr-CH" sz="1200" dirty="0"/>
              <a:t>J Am </a:t>
            </a:r>
            <a:r>
              <a:rPr lang="fr-CH" sz="1200" dirty="0" err="1"/>
              <a:t>Heart</a:t>
            </a:r>
            <a:r>
              <a:rPr lang="fr-CH" sz="1200" dirty="0"/>
              <a:t> Assoc. 2018;7:e008789</a:t>
            </a:r>
          </a:p>
        </p:txBody>
      </p:sp>
    </p:spTree>
    <p:extLst>
      <p:ext uri="{BB962C8B-B14F-4D97-AF65-F5344CB8AC3E}">
        <p14:creationId xmlns:p14="http://schemas.microsoft.com/office/powerpoint/2010/main" val="22911031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77459"/>
            <a:ext cx="10515600" cy="1325563"/>
          </a:xfrm>
        </p:spPr>
        <p:txBody>
          <a:bodyPr>
            <a:normAutofit/>
          </a:bodyPr>
          <a:lstStyle/>
          <a:p>
            <a:r>
              <a:rPr lang="fr-CH" sz="2700" b="1" dirty="0">
                <a:solidFill>
                  <a:srgbClr val="0070C0"/>
                </a:solidFill>
                <a:latin typeface="Arial" panose="020B0604020202020204" pitchFamily="34" charset="0"/>
                <a:cs typeface="Arial" panose="020B0604020202020204" pitchFamily="34" charset="0"/>
              </a:rPr>
              <a:t>Hyperkaliémie - Mécanismes</a:t>
            </a:r>
          </a:p>
        </p:txBody>
      </p:sp>
      <p:pic>
        <p:nvPicPr>
          <p:cNvPr id="3" name="Image 2"/>
          <p:cNvPicPr>
            <a:picLocks noChangeAspect="1"/>
          </p:cNvPicPr>
          <p:nvPr/>
        </p:nvPicPr>
        <p:blipFill rotWithShape="1">
          <a:blip r:embed="rId2"/>
          <a:srcRect t="7094"/>
          <a:stretch/>
        </p:blipFill>
        <p:spPr>
          <a:xfrm>
            <a:off x="838200" y="1985819"/>
            <a:ext cx="7306695" cy="4504942"/>
          </a:xfrm>
          <a:prstGeom prst="rect">
            <a:avLst/>
          </a:prstGeom>
        </p:spPr>
      </p:pic>
      <p:sp>
        <p:nvSpPr>
          <p:cNvPr id="5" name="Rectangle 4"/>
          <p:cNvSpPr/>
          <p:nvPr/>
        </p:nvSpPr>
        <p:spPr>
          <a:xfrm>
            <a:off x="8264967" y="2576151"/>
            <a:ext cx="3393633" cy="29556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fr-CH" dirty="0" err="1">
                <a:latin typeface="Arial" panose="020B0604020202020204" pitchFamily="34" charset="0"/>
                <a:cs typeface="Arial" panose="020B0604020202020204" pitchFamily="34" charset="0"/>
              </a:rPr>
              <a:t>eGFR</a:t>
            </a:r>
            <a:r>
              <a:rPr lang="fr-CH" dirty="0">
                <a:latin typeface="Arial" panose="020B0604020202020204" pitchFamily="34" charset="0"/>
                <a:cs typeface="Arial" panose="020B0604020202020204" pitchFamily="34" charset="0"/>
              </a:rPr>
              <a:t> &lt; 30 ml/min/1.73 m</a:t>
            </a:r>
            <a:r>
              <a:rPr lang="fr-CH" baseline="30000" dirty="0">
                <a:latin typeface="Arial" panose="020B0604020202020204" pitchFamily="34" charset="0"/>
                <a:cs typeface="Arial" panose="020B0604020202020204" pitchFamily="34" charset="0"/>
              </a:rPr>
              <a:t>2</a:t>
            </a:r>
          </a:p>
          <a:p>
            <a:endParaRPr lang="fr-CH"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H" dirty="0">
                <a:latin typeface="Arial" panose="020B0604020202020204" pitchFamily="34" charset="0"/>
                <a:cs typeface="Arial" panose="020B0604020202020204" pitchFamily="34" charset="0"/>
              </a:rPr>
              <a:t>Acidose métabolique à trou anionique augmenté (</a:t>
            </a:r>
            <a:r>
              <a:rPr lang="fr-CH" dirty="0" err="1">
                <a:latin typeface="Arial" panose="020B0604020202020204" pitchFamily="34" charset="0"/>
                <a:cs typeface="Arial" panose="020B0604020202020204" pitchFamily="34" charset="0"/>
              </a:rPr>
              <a:t>eGFR</a:t>
            </a:r>
            <a:r>
              <a:rPr lang="fr-CH" dirty="0">
                <a:latin typeface="Arial" panose="020B0604020202020204" pitchFamily="34" charset="0"/>
                <a:cs typeface="Arial" panose="020B0604020202020204" pitchFamily="34" charset="0"/>
              </a:rPr>
              <a:t> &lt; 20 ml/min/1.73 m</a:t>
            </a:r>
            <a:r>
              <a:rPr lang="fr-CH" baseline="30000" dirty="0">
                <a:latin typeface="Arial" panose="020B0604020202020204" pitchFamily="34" charset="0"/>
                <a:cs typeface="Arial" panose="020B0604020202020204" pitchFamily="34" charset="0"/>
              </a:rPr>
              <a:t>2</a:t>
            </a:r>
            <a:r>
              <a:rPr lang="fr-CH" dirty="0">
                <a:latin typeface="Arial" panose="020B0604020202020204" pitchFamily="34" charset="0"/>
                <a:cs typeface="Arial" panose="020B0604020202020204" pitchFamily="34" charset="0"/>
              </a:rPr>
              <a:t>)</a:t>
            </a:r>
          </a:p>
          <a:p>
            <a:endParaRPr lang="fr-CH" baseline="30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H" dirty="0">
                <a:latin typeface="Arial" panose="020B0604020202020204" pitchFamily="34" charset="0"/>
                <a:cs typeface="Arial" panose="020B0604020202020204" pitchFamily="34" charset="0"/>
              </a:rPr>
              <a:t>Acidose métabolique (RTA type 4=</a:t>
            </a:r>
            <a:r>
              <a:rPr lang="fr-CH" dirty="0" err="1">
                <a:latin typeface="Arial" panose="020B0604020202020204" pitchFamily="34" charset="0"/>
                <a:cs typeface="Arial" panose="020B0604020202020204" pitchFamily="34" charset="0"/>
              </a:rPr>
              <a:t>hypoaldostéronisme</a:t>
            </a:r>
            <a:r>
              <a:rPr lang="fr-CH" dirty="0">
                <a:latin typeface="Arial" panose="020B0604020202020204" pitchFamily="34" charset="0"/>
                <a:cs typeface="Arial" panose="020B0604020202020204" pitchFamily="34" charset="0"/>
              </a:rPr>
              <a:t> </a:t>
            </a:r>
            <a:r>
              <a:rPr lang="fr-CH" dirty="0" err="1">
                <a:latin typeface="Arial" panose="020B0604020202020204" pitchFamily="34" charset="0"/>
                <a:cs typeface="Arial" panose="020B0604020202020204" pitchFamily="34" charset="0"/>
              </a:rPr>
              <a:t>hyporéninémique</a:t>
            </a:r>
            <a:r>
              <a:rPr lang="fr-CH" dirty="0">
                <a:latin typeface="Arial" panose="020B0604020202020204" pitchFamily="34" charset="0"/>
                <a:cs typeface="Arial" panose="020B0604020202020204" pitchFamily="34" charset="0"/>
              </a:rPr>
              <a:t>)</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3382" y="1390029"/>
            <a:ext cx="722744" cy="1068094"/>
          </a:xfrm>
          <a:prstGeom prst="rect">
            <a:avLst/>
          </a:prstGeom>
        </p:spPr>
      </p:pic>
      <p:sp>
        <p:nvSpPr>
          <p:cNvPr id="4" name="Rectangle à coins arrondis 3"/>
          <p:cNvSpPr/>
          <p:nvPr/>
        </p:nvSpPr>
        <p:spPr>
          <a:xfrm>
            <a:off x="1902690" y="4322618"/>
            <a:ext cx="914401" cy="129308"/>
          </a:xfrm>
          <a:prstGeom prst="roundRect">
            <a:avLst/>
          </a:prstGeom>
          <a:solidFill>
            <a:schemeClr val="accent2">
              <a:alpha val="3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a:p>
        </p:txBody>
      </p:sp>
      <p:sp>
        <p:nvSpPr>
          <p:cNvPr id="7" name="Rectangle à coins arrondis 6"/>
          <p:cNvSpPr/>
          <p:nvPr/>
        </p:nvSpPr>
        <p:spPr>
          <a:xfrm>
            <a:off x="2202872" y="3024911"/>
            <a:ext cx="1325419" cy="165686"/>
          </a:xfrm>
          <a:prstGeom prst="roundRect">
            <a:avLst/>
          </a:prstGeom>
          <a:solidFill>
            <a:schemeClr val="accent2">
              <a:alpha val="3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a:p>
        </p:txBody>
      </p:sp>
      <p:sp>
        <p:nvSpPr>
          <p:cNvPr id="8" name="Rectangle à coins arrondis 7"/>
          <p:cNvSpPr/>
          <p:nvPr/>
        </p:nvSpPr>
        <p:spPr>
          <a:xfrm>
            <a:off x="2154381" y="2422521"/>
            <a:ext cx="1325419" cy="400187"/>
          </a:xfrm>
          <a:prstGeom prst="roundRect">
            <a:avLst/>
          </a:prstGeom>
          <a:solidFill>
            <a:schemeClr val="accent2">
              <a:alpha val="3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a:p>
        </p:txBody>
      </p:sp>
      <p:sp>
        <p:nvSpPr>
          <p:cNvPr id="9" name="Rectangle à coins arrondis 8"/>
          <p:cNvSpPr/>
          <p:nvPr/>
        </p:nvSpPr>
        <p:spPr>
          <a:xfrm>
            <a:off x="4902199" y="2046402"/>
            <a:ext cx="1325419" cy="307258"/>
          </a:xfrm>
          <a:prstGeom prst="roundRect">
            <a:avLst/>
          </a:prstGeom>
          <a:solidFill>
            <a:schemeClr val="accent2">
              <a:alpha val="3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a:p>
        </p:txBody>
      </p:sp>
      <p:sp>
        <p:nvSpPr>
          <p:cNvPr id="10" name="Rectangle à coins arrondis 9"/>
          <p:cNvSpPr/>
          <p:nvPr/>
        </p:nvSpPr>
        <p:spPr>
          <a:xfrm>
            <a:off x="6881090" y="5276747"/>
            <a:ext cx="711201" cy="307258"/>
          </a:xfrm>
          <a:prstGeom prst="roundRect">
            <a:avLst/>
          </a:prstGeom>
          <a:solidFill>
            <a:schemeClr val="accent2">
              <a:alpha val="3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a:p>
        </p:txBody>
      </p:sp>
      <p:sp>
        <p:nvSpPr>
          <p:cNvPr id="11" name="Rectangle à coins arrondis 10"/>
          <p:cNvSpPr/>
          <p:nvPr/>
        </p:nvSpPr>
        <p:spPr>
          <a:xfrm>
            <a:off x="2004289" y="4707080"/>
            <a:ext cx="711201" cy="289793"/>
          </a:xfrm>
          <a:prstGeom prst="roundRect">
            <a:avLst/>
          </a:prstGeom>
          <a:solidFill>
            <a:schemeClr val="accent6">
              <a:alpha val="3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a:p>
        </p:txBody>
      </p:sp>
      <p:sp>
        <p:nvSpPr>
          <p:cNvPr id="12" name="ZoneTexte 11"/>
          <p:cNvSpPr txBox="1"/>
          <p:nvPr/>
        </p:nvSpPr>
        <p:spPr>
          <a:xfrm>
            <a:off x="8316555" y="5791199"/>
            <a:ext cx="3342045" cy="37869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CH"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Δ</a:t>
            </a:r>
            <a:r>
              <a:rPr lang="fr-CH" dirty="0">
                <a:latin typeface="Arial" panose="020B0604020202020204" pitchFamily="34" charset="0"/>
                <a:cs typeface="Arial" panose="020B0604020202020204" pitchFamily="34" charset="0"/>
              </a:rPr>
              <a:t> pH 0.1 ≈ ↑</a:t>
            </a:r>
            <a:r>
              <a:rPr lang="el-GR" dirty="0">
                <a:latin typeface="Arial" panose="020B0604020202020204" pitchFamily="34" charset="0"/>
                <a:cs typeface="Arial" panose="020B0604020202020204" pitchFamily="34" charset="0"/>
              </a:rPr>
              <a:t>Δ</a:t>
            </a:r>
            <a:r>
              <a:rPr lang="fr-CH" dirty="0">
                <a:latin typeface="Arial" panose="020B0604020202020204" pitchFamily="34" charset="0"/>
                <a:cs typeface="Arial" panose="020B0604020202020204" pitchFamily="34" charset="0"/>
              </a:rPr>
              <a:t> K</a:t>
            </a:r>
            <a:r>
              <a:rPr lang="fr-CH" baseline="30000" dirty="0">
                <a:latin typeface="Arial" panose="020B0604020202020204" pitchFamily="34" charset="0"/>
                <a:cs typeface="Arial" panose="020B0604020202020204" pitchFamily="34" charset="0"/>
              </a:rPr>
              <a:t>+</a:t>
            </a:r>
            <a:r>
              <a:rPr lang="fr-CH" dirty="0">
                <a:latin typeface="Arial" panose="020B0604020202020204" pitchFamily="34" charset="0"/>
                <a:cs typeface="Arial" panose="020B0604020202020204" pitchFamily="34" charset="0"/>
              </a:rPr>
              <a:t> 0.4 </a:t>
            </a:r>
            <a:r>
              <a:rPr lang="fr-CH" dirty="0" err="1">
                <a:latin typeface="Arial" panose="020B0604020202020204" pitchFamily="34" charset="0"/>
                <a:cs typeface="Arial" panose="020B0604020202020204" pitchFamily="34" charset="0"/>
              </a:rPr>
              <a:t>mmol</a:t>
            </a:r>
            <a:r>
              <a:rPr lang="fr-CH" dirty="0">
                <a:latin typeface="Arial" panose="020B0604020202020204" pitchFamily="34" charset="0"/>
                <a:cs typeface="Arial" panose="020B0604020202020204" pitchFamily="34" charset="0"/>
              </a:rPr>
              <a:t>/l</a:t>
            </a:r>
          </a:p>
        </p:txBody>
      </p:sp>
    </p:spTree>
    <p:extLst>
      <p:ext uri="{BB962C8B-B14F-4D97-AF65-F5344CB8AC3E}">
        <p14:creationId xmlns:p14="http://schemas.microsoft.com/office/powerpoint/2010/main" val="1347117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rgbClr val="0070C0"/>
                </a:solidFill>
                <a:latin typeface="Arial" panose="020B0604020202020204" pitchFamily="34" charset="0"/>
                <a:cs typeface="Arial" panose="020B0604020202020204" pitchFamily="34" charset="0"/>
              </a:rPr>
              <a:t>Hyperkaliémie – Epidémiologie</a:t>
            </a:r>
          </a:p>
        </p:txBody>
      </p:sp>
      <p:pic>
        <p:nvPicPr>
          <p:cNvPr id="3" name="Image 2"/>
          <p:cNvPicPr>
            <a:picLocks noChangeAspect="1"/>
          </p:cNvPicPr>
          <p:nvPr/>
        </p:nvPicPr>
        <p:blipFill>
          <a:blip r:embed="rId2"/>
          <a:stretch>
            <a:fillRect/>
          </a:stretch>
        </p:blipFill>
        <p:spPr>
          <a:xfrm>
            <a:off x="2399036" y="1886330"/>
            <a:ext cx="7393927" cy="4006469"/>
          </a:xfrm>
          <a:prstGeom prst="rect">
            <a:avLst/>
          </a:prstGeom>
        </p:spPr>
      </p:pic>
      <p:sp>
        <p:nvSpPr>
          <p:cNvPr id="5" name="ZoneTexte 4"/>
          <p:cNvSpPr txBox="1"/>
          <p:nvPr/>
        </p:nvSpPr>
        <p:spPr>
          <a:xfrm>
            <a:off x="7767781" y="6217751"/>
            <a:ext cx="3586019" cy="276999"/>
          </a:xfrm>
          <a:prstGeom prst="rect">
            <a:avLst/>
          </a:prstGeom>
          <a:noFill/>
        </p:spPr>
        <p:txBody>
          <a:bodyPr wrap="square" rtlCol="0">
            <a:spAutoFit/>
          </a:bodyPr>
          <a:lstStyle/>
          <a:p>
            <a:r>
              <a:rPr lang="fr-CH" sz="1200" dirty="0" err="1">
                <a:latin typeface="Arial" panose="020B0604020202020204" pitchFamily="34" charset="0"/>
                <a:cs typeface="Arial" panose="020B0604020202020204" pitchFamily="34" charset="0"/>
              </a:rPr>
              <a:t>Kidney</a:t>
            </a:r>
            <a:r>
              <a:rPr lang="fr-CH" sz="1200" dirty="0">
                <a:latin typeface="Arial" panose="020B0604020202020204" pitchFamily="34" charset="0"/>
                <a:cs typeface="Arial" panose="020B0604020202020204" pitchFamily="34" charset="0"/>
              </a:rPr>
              <a:t> International </a:t>
            </a:r>
            <a:r>
              <a:rPr lang="fr-CH" sz="1200" dirty="0" err="1">
                <a:latin typeface="Arial" panose="020B0604020202020204" pitchFamily="34" charset="0"/>
                <a:cs typeface="Arial" panose="020B0604020202020204" pitchFamily="34" charset="0"/>
              </a:rPr>
              <a:t>Supplements</a:t>
            </a:r>
            <a:r>
              <a:rPr lang="fr-CH" sz="1200" dirty="0">
                <a:latin typeface="Arial" panose="020B0604020202020204" pitchFamily="34" charset="0"/>
                <a:cs typeface="Arial" panose="020B0604020202020204" pitchFamily="34" charset="0"/>
              </a:rPr>
              <a:t> (2016)  6, 20-28</a:t>
            </a:r>
          </a:p>
        </p:txBody>
      </p:sp>
      <p:sp>
        <p:nvSpPr>
          <p:cNvPr id="6" name="ZoneTexte 5"/>
          <p:cNvSpPr txBox="1"/>
          <p:nvPr/>
        </p:nvSpPr>
        <p:spPr>
          <a:xfrm>
            <a:off x="7160489" y="5273964"/>
            <a:ext cx="607292" cy="369332"/>
          </a:xfrm>
          <a:prstGeom prst="rect">
            <a:avLst/>
          </a:prstGeom>
          <a:solidFill>
            <a:schemeClr val="bg1"/>
          </a:solidFill>
        </p:spPr>
        <p:txBody>
          <a:bodyPr wrap="square" rtlCol="0">
            <a:spAutoFit/>
          </a:bodyPr>
          <a:lstStyle/>
          <a:p>
            <a:endParaRPr lang="fr-CH" dirty="0"/>
          </a:p>
        </p:txBody>
      </p:sp>
      <p:sp>
        <p:nvSpPr>
          <p:cNvPr id="7" name="ZoneTexte 6"/>
          <p:cNvSpPr txBox="1"/>
          <p:nvPr/>
        </p:nvSpPr>
        <p:spPr>
          <a:xfrm>
            <a:off x="8772235" y="5278582"/>
            <a:ext cx="607292" cy="369332"/>
          </a:xfrm>
          <a:prstGeom prst="rect">
            <a:avLst/>
          </a:prstGeom>
          <a:solidFill>
            <a:schemeClr val="bg1"/>
          </a:solidFill>
        </p:spPr>
        <p:txBody>
          <a:bodyPr wrap="square" rtlCol="0">
            <a:spAutoFit/>
          </a:bodyPr>
          <a:lstStyle/>
          <a:p>
            <a:endParaRPr lang="fr-CH" dirty="0"/>
          </a:p>
        </p:txBody>
      </p:sp>
      <p:cxnSp>
        <p:nvCxnSpPr>
          <p:cNvPr id="11" name="Connecteur droit avec flèche 10"/>
          <p:cNvCxnSpPr/>
          <p:nvPr/>
        </p:nvCxnSpPr>
        <p:spPr>
          <a:xfrm>
            <a:off x="4073236" y="3132182"/>
            <a:ext cx="9237" cy="123661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Connecteur droit avec flèche 11"/>
          <p:cNvCxnSpPr/>
          <p:nvPr/>
        </p:nvCxnSpPr>
        <p:spPr>
          <a:xfrm>
            <a:off x="7160489" y="3132182"/>
            <a:ext cx="0" cy="75738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Connecteur droit 14"/>
          <p:cNvCxnSpPr/>
          <p:nvPr/>
        </p:nvCxnSpPr>
        <p:spPr>
          <a:xfrm>
            <a:off x="4073236" y="3132182"/>
            <a:ext cx="308725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Connecteur droit avec flèche 16"/>
          <p:cNvCxnSpPr/>
          <p:nvPr/>
        </p:nvCxnSpPr>
        <p:spPr>
          <a:xfrm>
            <a:off x="5616862" y="2674961"/>
            <a:ext cx="1" cy="175849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Connecteur droit avec flèche 19"/>
          <p:cNvCxnSpPr/>
          <p:nvPr/>
        </p:nvCxnSpPr>
        <p:spPr>
          <a:xfrm>
            <a:off x="8665258" y="2674961"/>
            <a:ext cx="7894" cy="2320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9" name="Connecteur droit 28"/>
          <p:cNvCxnSpPr/>
          <p:nvPr/>
        </p:nvCxnSpPr>
        <p:spPr>
          <a:xfrm>
            <a:off x="5616862" y="2674961"/>
            <a:ext cx="305629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62802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838198" y="1731519"/>
            <a:ext cx="6486236" cy="4869048"/>
          </a:xfrm>
          <a:prstGeom prst="rect">
            <a:avLst/>
          </a:prstGeom>
        </p:spPr>
      </p:pic>
      <p:sp>
        <p:nvSpPr>
          <p:cNvPr id="4"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Quelle a été l’évolution de ce patient selon vous?</a:t>
            </a:r>
          </a:p>
        </p:txBody>
      </p:sp>
      <p:sp>
        <p:nvSpPr>
          <p:cNvPr id="5" name="ZoneTexte 4"/>
          <p:cNvSpPr txBox="1"/>
          <p:nvPr/>
        </p:nvSpPr>
        <p:spPr>
          <a:xfrm>
            <a:off x="7887855" y="3565878"/>
            <a:ext cx="3842328" cy="1477328"/>
          </a:xfrm>
          <a:prstGeom prst="rect">
            <a:avLst/>
          </a:prstGeom>
          <a:noFill/>
          <a:ln w="76200">
            <a:solidFill>
              <a:srgbClr val="FFC000"/>
            </a:solidFill>
          </a:ln>
        </p:spPr>
        <p:txBody>
          <a:bodyPr wrap="square" rtlCol="0">
            <a:spAutoFit/>
          </a:bodyPr>
          <a:lstStyle/>
          <a:p>
            <a:pPr algn="ctr"/>
            <a:r>
              <a:rPr lang="fr-CH" dirty="0">
                <a:latin typeface="Arial" panose="020B0604020202020204" pitchFamily="34" charset="0"/>
                <a:cs typeface="Arial" panose="020B0604020202020204" pitchFamily="34" charset="0"/>
              </a:rPr>
              <a:t>NB</a:t>
            </a:r>
          </a:p>
          <a:p>
            <a:pPr algn="ctr"/>
            <a:r>
              <a:rPr lang="fr-CH" dirty="0">
                <a:latin typeface="Arial" panose="020B0604020202020204" pitchFamily="34" charset="0"/>
                <a:cs typeface="Arial" panose="020B0604020202020204" pitchFamily="34" charset="0"/>
              </a:rPr>
              <a:t>Au labo initial en 08/2019 l’haptoglobine était supprimée et les LDH élevés</a:t>
            </a:r>
          </a:p>
          <a:p>
            <a:pPr algn="ctr"/>
            <a:r>
              <a:rPr lang="fr-CH" dirty="0">
                <a:latin typeface="Arial" panose="020B0604020202020204" pitchFamily="34" charset="0"/>
                <a:cs typeface="Arial" panose="020B0604020202020204" pitchFamily="34" charset="0"/>
              </a:rPr>
              <a:t>Cf. </a:t>
            </a:r>
            <a:r>
              <a:rPr lang="fr-CH" dirty="0" err="1">
                <a:latin typeface="Arial" panose="020B0604020202020204" pitchFamily="34" charset="0"/>
                <a:cs typeface="Arial" panose="020B0604020202020204" pitchFamily="34" charset="0"/>
              </a:rPr>
              <a:t>bicytopénie</a:t>
            </a:r>
            <a:endParaRPr lang="fr-CH"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42252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700" b="1" dirty="0">
                <a:solidFill>
                  <a:srgbClr val="0070C0"/>
                </a:solidFill>
                <a:latin typeface="Arial" panose="020B0604020202020204" pitchFamily="34" charset="0"/>
                <a:cs typeface="Arial" panose="020B0604020202020204" pitchFamily="34" charset="0"/>
              </a:rPr>
              <a:t>Hyperkaliémie - Stratégies</a:t>
            </a:r>
          </a:p>
        </p:txBody>
      </p:sp>
      <p:sp>
        <p:nvSpPr>
          <p:cNvPr id="7" name="Rectangle 6"/>
          <p:cNvSpPr/>
          <p:nvPr/>
        </p:nvSpPr>
        <p:spPr>
          <a:xfrm>
            <a:off x="2900718" y="1884759"/>
            <a:ext cx="2531462" cy="369332"/>
          </a:xfrm>
          <a:prstGeom prst="rect">
            <a:avLst/>
          </a:prstGeom>
        </p:spPr>
        <p:txBody>
          <a:bodyPr wrap="none">
            <a:spAutoFit/>
          </a:bodyPr>
          <a:lstStyle/>
          <a:p>
            <a:r>
              <a:rPr lang="en-US" dirty="0">
                <a:solidFill>
                  <a:srgbClr val="000000"/>
                </a:solidFill>
                <a:latin typeface="GillSansStd"/>
              </a:rPr>
              <a:t>ACE-I/ARB/ARNI/MRA</a:t>
            </a:r>
            <a:endParaRPr lang="fr-CH" dirty="0"/>
          </a:p>
        </p:txBody>
      </p:sp>
      <p:sp>
        <p:nvSpPr>
          <p:cNvPr id="8" name="Rectangle à coins arrondis 7"/>
          <p:cNvSpPr/>
          <p:nvPr/>
        </p:nvSpPr>
        <p:spPr>
          <a:xfrm>
            <a:off x="3118698" y="2446048"/>
            <a:ext cx="2081951" cy="7715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a:solidFill>
                  <a:schemeClr val="tx1"/>
                </a:solidFill>
                <a:latin typeface="Arial" panose="020B0604020202020204" pitchFamily="34" charset="0"/>
                <a:cs typeface="Arial" panose="020B0604020202020204" pitchFamily="34" charset="0"/>
              </a:rPr>
              <a:t>K</a:t>
            </a:r>
            <a:r>
              <a:rPr lang="fr-CH" sz="1600" baseline="30000" dirty="0">
                <a:solidFill>
                  <a:schemeClr val="tx1"/>
                </a:solidFill>
                <a:latin typeface="Arial" panose="020B0604020202020204" pitchFamily="34" charset="0"/>
                <a:cs typeface="Arial" panose="020B0604020202020204" pitchFamily="34" charset="0"/>
              </a:rPr>
              <a:t>+</a:t>
            </a:r>
            <a:r>
              <a:rPr lang="fr-CH" sz="1600" dirty="0">
                <a:solidFill>
                  <a:schemeClr val="tx1"/>
                </a:solidFill>
                <a:latin typeface="Arial" panose="020B0604020202020204" pitchFamily="34" charset="0"/>
                <a:cs typeface="Arial" panose="020B0604020202020204" pitchFamily="34" charset="0"/>
              </a:rPr>
              <a:t> &lt; 5.5* </a:t>
            </a:r>
            <a:r>
              <a:rPr lang="fr-CH" sz="1600" dirty="0" err="1">
                <a:solidFill>
                  <a:schemeClr val="tx1"/>
                </a:solidFill>
                <a:latin typeface="Arial" panose="020B0604020202020204" pitchFamily="34" charset="0"/>
                <a:cs typeface="Arial" panose="020B0604020202020204" pitchFamily="34" charset="0"/>
              </a:rPr>
              <a:t>mmol</a:t>
            </a:r>
            <a:r>
              <a:rPr lang="fr-CH" sz="1600" dirty="0">
                <a:solidFill>
                  <a:schemeClr val="tx1"/>
                </a:solidFill>
                <a:latin typeface="Arial" panose="020B0604020202020204" pitchFamily="34" charset="0"/>
                <a:cs typeface="Arial" panose="020B0604020202020204" pitchFamily="34" charset="0"/>
              </a:rPr>
              <a:t>/l</a:t>
            </a:r>
          </a:p>
        </p:txBody>
      </p:sp>
      <p:sp>
        <p:nvSpPr>
          <p:cNvPr id="9" name="Rectangle à coins arrondis 8"/>
          <p:cNvSpPr/>
          <p:nvPr/>
        </p:nvSpPr>
        <p:spPr>
          <a:xfrm>
            <a:off x="3120711" y="3777640"/>
            <a:ext cx="2079938" cy="77152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a:solidFill>
                  <a:schemeClr val="tx1"/>
                </a:solidFill>
                <a:latin typeface="Arial" panose="020B0604020202020204" pitchFamily="34" charset="0"/>
                <a:cs typeface="Arial" panose="020B0604020202020204" pitchFamily="34" charset="0"/>
              </a:rPr>
              <a:t>K</a:t>
            </a:r>
            <a:r>
              <a:rPr lang="fr-CH" sz="1600" baseline="30000" dirty="0">
                <a:solidFill>
                  <a:schemeClr val="tx1"/>
                </a:solidFill>
                <a:latin typeface="Arial" panose="020B0604020202020204" pitchFamily="34" charset="0"/>
                <a:cs typeface="Arial" panose="020B0604020202020204" pitchFamily="34" charset="0"/>
              </a:rPr>
              <a:t>+</a:t>
            </a:r>
            <a:r>
              <a:rPr lang="fr-CH" sz="1600" dirty="0">
                <a:solidFill>
                  <a:schemeClr val="tx1"/>
                </a:solidFill>
                <a:latin typeface="Arial" panose="020B0604020202020204" pitchFamily="34" charset="0"/>
                <a:cs typeface="Arial" panose="020B0604020202020204" pitchFamily="34" charset="0"/>
              </a:rPr>
              <a:t> = 5.5-6* </a:t>
            </a:r>
            <a:r>
              <a:rPr lang="fr-CH" sz="1600" dirty="0" err="1">
                <a:solidFill>
                  <a:schemeClr val="tx1"/>
                </a:solidFill>
                <a:latin typeface="Arial" panose="020B0604020202020204" pitchFamily="34" charset="0"/>
                <a:cs typeface="Arial" panose="020B0604020202020204" pitchFamily="34" charset="0"/>
              </a:rPr>
              <a:t>mmol</a:t>
            </a:r>
            <a:r>
              <a:rPr lang="fr-CH" sz="1600" dirty="0">
                <a:solidFill>
                  <a:schemeClr val="tx1"/>
                </a:solidFill>
                <a:latin typeface="Arial" panose="020B0604020202020204" pitchFamily="34" charset="0"/>
                <a:cs typeface="Arial" panose="020B0604020202020204" pitchFamily="34" charset="0"/>
              </a:rPr>
              <a:t>/l</a:t>
            </a:r>
          </a:p>
        </p:txBody>
      </p:sp>
      <p:sp>
        <p:nvSpPr>
          <p:cNvPr id="10" name="Rectangle à coins arrondis 9"/>
          <p:cNvSpPr/>
          <p:nvPr/>
        </p:nvSpPr>
        <p:spPr>
          <a:xfrm>
            <a:off x="3118699" y="5190736"/>
            <a:ext cx="2081950" cy="77152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a:solidFill>
                  <a:schemeClr val="tx1"/>
                </a:solidFill>
                <a:latin typeface="Arial" panose="020B0604020202020204" pitchFamily="34" charset="0"/>
                <a:cs typeface="Arial" panose="020B0604020202020204" pitchFamily="34" charset="0"/>
              </a:rPr>
              <a:t>K</a:t>
            </a:r>
            <a:r>
              <a:rPr lang="fr-CH" sz="1600" baseline="30000" dirty="0">
                <a:solidFill>
                  <a:schemeClr val="tx1"/>
                </a:solidFill>
                <a:latin typeface="Arial" panose="020B0604020202020204" pitchFamily="34" charset="0"/>
                <a:cs typeface="Arial" panose="020B0604020202020204" pitchFamily="34" charset="0"/>
              </a:rPr>
              <a:t>+</a:t>
            </a:r>
            <a:r>
              <a:rPr lang="fr-CH" sz="1600" dirty="0">
                <a:solidFill>
                  <a:schemeClr val="tx1"/>
                </a:solidFill>
                <a:latin typeface="Arial" panose="020B0604020202020204" pitchFamily="34" charset="0"/>
                <a:cs typeface="Arial" panose="020B0604020202020204" pitchFamily="34" charset="0"/>
              </a:rPr>
              <a:t> &gt; 6* </a:t>
            </a:r>
            <a:r>
              <a:rPr lang="fr-CH" sz="1600" dirty="0" err="1">
                <a:solidFill>
                  <a:schemeClr val="tx1"/>
                </a:solidFill>
                <a:latin typeface="Arial" panose="020B0604020202020204" pitchFamily="34" charset="0"/>
                <a:cs typeface="Arial" panose="020B0604020202020204" pitchFamily="34" charset="0"/>
              </a:rPr>
              <a:t>mmol</a:t>
            </a:r>
            <a:r>
              <a:rPr lang="fr-CH" sz="1600" dirty="0">
                <a:solidFill>
                  <a:schemeClr val="tx1"/>
                </a:solidFill>
                <a:latin typeface="Arial" panose="020B0604020202020204" pitchFamily="34" charset="0"/>
                <a:cs typeface="Arial" panose="020B0604020202020204" pitchFamily="34" charset="0"/>
              </a:rPr>
              <a:t>/l et/ou</a:t>
            </a:r>
          </a:p>
          <a:p>
            <a:pPr algn="ctr"/>
            <a:r>
              <a:rPr lang="fr-CH" sz="1600" dirty="0" err="1">
                <a:solidFill>
                  <a:schemeClr val="tx1"/>
                </a:solidFill>
                <a:latin typeface="Arial" panose="020B0604020202020204" pitchFamily="34" charset="0"/>
                <a:cs typeface="Arial" panose="020B0604020202020204" pitchFamily="34" charset="0"/>
              </a:rPr>
              <a:t>mod</a:t>
            </a:r>
            <a:r>
              <a:rPr lang="fr-CH" sz="1600" dirty="0">
                <a:solidFill>
                  <a:schemeClr val="tx1"/>
                </a:solidFill>
                <a:latin typeface="Arial" panose="020B0604020202020204" pitchFamily="34" charset="0"/>
                <a:cs typeface="Arial" panose="020B0604020202020204" pitchFamily="34" charset="0"/>
              </a:rPr>
              <a:t>. ECG</a:t>
            </a:r>
          </a:p>
        </p:txBody>
      </p:sp>
      <p:cxnSp>
        <p:nvCxnSpPr>
          <p:cNvPr id="12" name="Connecteur droit avec flèche 11"/>
          <p:cNvCxnSpPr>
            <a:stCxn id="8" idx="1"/>
          </p:cNvCxnSpPr>
          <p:nvPr/>
        </p:nvCxnSpPr>
        <p:spPr>
          <a:xfrm flipH="1" flipV="1">
            <a:off x="2365130" y="2831810"/>
            <a:ext cx="75356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à coins arrondis 13"/>
          <p:cNvSpPr/>
          <p:nvPr/>
        </p:nvSpPr>
        <p:spPr>
          <a:xfrm>
            <a:off x="383930" y="2453073"/>
            <a:ext cx="1981200" cy="7715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H" sz="1600" dirty="0">
                <a:solidFill>
                  <a:schemeClr val="tx1"/>
                </a:solidFill>
                <a:latin typeface="Arial" panose="020B0604020202020204" pitchFamily="34" charset="0"/>
                <a:cs typeface="Arial" panose="020B0604020202020204" pitchFamily="34" charset="0"/>
              </a:rPr>
              <a:t>Poursuite du TTT</a:t>
            </a:r>
          </a:p>
        </p:txBody>
      </p:sp>
      <p:sp>
        <p:nvSpPr>
          <p:cNvPr id="15" name="Rectangle à coins arrondis 14"/>
          <p:cNvSpPr/>
          <p:nvPr/>
        </p:nvSpPr>
        <p:spPr>
          <a:xfrm>
            <a:off x="383930" y="3777639"/>
            <a:ext cx="1981200" cy="7715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H" sz="1600" dirty="0">
                <a:solidFill>
                  <a:schemeClr val="tx1"/>
                </a:solidFill>
                <a:latin typeface="Arial" panose="020B0604020202020204" pitchFamily="34" charset="0"/>
                <a:cs typeface="Arial" panose="020B0604020202020204" pitchFamily="34" charset="0"/>
              </a:rPr>
              <a:t>Réduction du TTT</a:t>
            </a:r>
          </a:p>
        </p:txBody>
      </p:sp>
      <p:cxnSp>
        <p:nvCxnSpPr>
          <p:cNvPr id="16" name="Connecteur droit avec flèche 15"/>
          <p:cNvCxnSpPr/>
          <p:nvPr/>
        </p:nvCxnSpPr>
        <p:spPr>
          <a:xfrm flipH="1" flipV="1">
            <a:off x="2365130" y="4168549"/>
            <a:ext cx="75356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à coins arrondis 16"/>
          <p:cNvSpPr/>
          <p:nvPr/>
        </p:nvSpPr>
        <p:spPr>
          <a:xfrm>
            <a:off x="383930" y="5190735"/>
            <a:ext cx="1981200" cy="7715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H" sz="1600" dirty="0">
                <a:solidFill>
                  <a:schemeClr val="tx1"/>
                </a:solidFill>
                <a:latin typeface="Arial" panose="020B0604020202020204" pitchFamily="34" charset="0"/>
                <a:cs typeface="Arial" panose="020B0604020202020204" pitchFamily="34" charset="0"/>
              </a:rPr>
              <a:t>Discontinuation transitoire du TTT</a:t>
            </a:r>
          </a:p>
        </p:txBody>
      </p:sp>
      <p:cxnSp>
        <p:nvCxnSpPr>
          <p:cNvPr id="18" name="Connecteur droit avec flèche 17"/>
          <p:cNvCxnSpPr/>
          <p:nvPr/>
        </p:nvCxnSpPr>
        <p:spPr>
          <a:xfrm flipH="1" flipV="1">
            <a:off x="2341673" y="5590090"/>
            <a:ext cx="75356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83930" y="6350034"/>
            <a:ext cx="4816719"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Adapted from European Journal of Heart Failure (2022) 24, 603–619</a:t>
            </a:r>
            <a:endParaRPr lang="fr-CH" sz="1200" dirty="0">
              <a:latin typeface="Arial" panose="020B0604020202020204" pitchFamily="34" charset="0"/>
              <a:cs typeface="Arial" panose="020B0604020202020204" pitchFamily="34" charset="0"/>
            </a:endParaRPr>
          </a:p>
        </p:txBody>
      </p:sp>
      <p:sp>
        <p:nvSpPr>
          <p:cNvPr id="11" name="Rectangle à coins arrondis 10"/>
          <p:cNvSpPr/>
          <p:nvPr/>
        </p:nvSpPr>
        <p:spPr>
          <a:xfrm>
            <a:off x="5629276" y="2397030"/>
            <a:ext cx="609600" cy="362127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CH" dirty="0">
                <a:solidFill>
                  <a:schemeClr val="tx1"/>
                </a:solidFill>
                <a:latin typeface="Arial" panose="020B0604020202020204" pitchFamily="34" charset="0"/>
                <a:cs typeface="Arial" panose="020B0604020202020204" pitchFamily="34" charset="0"/>
              </a:rPr>
              <a:t>Régime pauvre en K</a:t>
            </a:r>
            <a:r>
              <a:rPr lang="fr-CH" baseline="30000" dirty="0">
                <a:solidFill>
                  <a:schemeClr val="tx1"/>
                </a:solidFill>
                <a:latin typeface="Arial" panose="020B0604020202020204" pitchFamily="34" charset="0"/>
                <a:cs typeface="Arial" panose="020B0604020202020204" pitchFamily="34" charset="0"/>
              </a:rPr>
              <a:t>+</a:t>
            </a:r>
          </a:p>
        </p:txBody>
      </p:sp>
      <p:sp>
        <p:nvSpPr>
          <p:cNvPr id="20" name="Rectangle à coins arrondis 19"/>
          <p:cNvSpPr/>
          <p:nvPr/>
        </p:nvSpPr>
        <p:spPr>
          <a:xfrm>
            <a:off x="6238876" y="2397030"/>
            <a:ext cx="581025" cy="362127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CH" dirty="0">
                <a:solidFill>
                  <a:schemeClr val="tx1"/>
                </a:solidFill>
                <a:latin typeface="Arial" panose="020B0604020202020204" pitchFamily="34" charset="0"/>
                <a:cs typeface="Arial" panose="020B0604020202020204" pitchFamily="34" charset="0"/>
              </a:rPr>
              <a:t>Diurétique</a:t>
            </a:r>
            <a:endParaRPr lang="fr-CH" baseline="30000" dirty="0">
              <a:solidFill>
                <a:schemeClr val="tx1"/>
              </a:solidFill>
              <a:latin typeface="Arial" panose="020B0604020202020204" pitchFamily="34" charset="0"/>
              <a:cs typeface="Arial" panose="020B0604020202020204" pitchFamily="34" charset="0"/>
            </a:endParaRPr>
          </a:p>
        </p:txBody>
      </p:sp>
      <p:sp>
        <p:nvSpPr>
          <p:cNvPr id="21" name="Rectangle à coins arrondis 20"/>
          <p:cNvSpPr/>
          <p:nvPr/>
        </p:nvSpPr>
        <p:spPr>
          <a:xfrm>
            <a:off x="6819901" y="2397030"/>
            <a:ext cx="581025" cy="362127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CH" dirty="0" err="1">
                <a:solidFill>
                  <a:schemeClr val="tx1"/>
                </a:solidFill>
                <a:latin typeface="Arial" panose="020B0604020202020204" pitchFamily="34" charset="0"/>
                <a:cs typeface="Arial" panose="020B0604020202020204" pitchFamily="34" charset="0"/>
              </a:rPr>
              <a:t>NaBic</a:t>
            </a:r>
            <a:r>
              <a:rPr lang="fr-CH" dirty="0">
                <a:solidFill>
                  <a:schemeClr val="tx1"/>
                </a:solidFill>
                <a:latin typeface="Arial" panose="020B0604020202020204" pitchFamily="34" charset="0"/>
                <a:cs typeface="Arial" panose="020B0604020202020204" pitchFamily="34" charset="0"/>
              </a:rPr>
              <a:t> (cible &gt; 22 </a:t>
            </a:r>
            <a:r>
              <a:rPr lang="fr-CH" dirty="0" err="1">
                <a:solidFill>
                  <a:schemeClr val="tx1"/>
                </a:solidFill>
                <a:latin typeface="Arial" panose="020B0604020202020204" pitchFamily="34" charset="0"/>
                <a:cs typeface="Arial" panose="020B0604020202020204" pitchFamily="34" charset="0"/>
              </a:rPr>
              <a:t>mmol</a:t>
            </a:r>
            <a:r>
              <a:rPr lang="fr-CH" dirty="0">
                <a:solidFill>
                  <a:schemeClr val="tx1"/>
                </a:solidFill>
                <a:latin typeface="Arial" panose="020B0604020202020204" pitchFamily="34" charset="0"/>
                <a:cs typeface="Arial" panose="020B0604020202020204" pitchFamily="34" charset="0"/>
              </a:rPr>
              <a:t>/l)</a:t>
            </a:r>
            <a:endParaRPr lang="fr-CH" baseline="30000" dirty="0">
              <a:solidFill>
                <a:schemeClr val="tx1"/>
              </a:solidFill>
              <a:latin typeface="Arial" panose="020B0604020202020204" pitchFamily="34" charset="0"/>
              <a:cs typeface="Arial" panose="020B0604020202020204" pitchFamily="34" charset="0"/>
            </a:endParaRPr>
          </a:p>
        </p:txBody>
      </p:sp>
      <p:sp>
        <p:nvSpPr>
          <p:cNvPr id="22" name="Rectangle à coins arrondis 21"/>
          <p:cNvSpPr/>
          <p:nvPr/>
        </p:nvSpPr>
        <p:spPr>
          <a:xfrm>
            <a:off x="7400926" y="3777639"/>
            <a:ext cx="581025" cy="2240664"/>
          </a:xfrm>
          <a:prstGeom prst="roundRect">
            <a:avLst/>
          </a:prstGeom>
        </p:spPr>
        <p:style>
          <a:lnRef idx="1">
            <a:schemeClr val="accent1"/>
          </a:lnRef>
          <a:fillRef idx="2">
            <a:schemeClr val="accent1"/>
          </a:fillRef>
          <a:effectRef idx="1">
            <a:schemeClr val="accent1"/>
          </a:effectRef>
          <a:fontRef idx="minor">
            <a:schemeClr val="dk1"/>
          </a:fontRef>
        </p:style>
        <p:txBody>
          <a:bodyPr vert="vert270" rtlCol="0" anchor="ctr"/>
          <a:lstStyle/>
          <a:p>
            <a:pPr algn="ctr"/>
            <a:r>
              <a:rPr lang="fr-CH" dirty="0">
                <a:solidFill>
                  <a:schemeClr val="tx1"/>
                </a:solidFill>
                <a:latin typeface="Arial" panose="020B0604020202020204" pitchFamily="34" charset="0"/>
                <a:cs typeface="Arial" panose="020B0604020202020204" pitchFamily="34" charset="0"/>
              </a:rPr>
              <a:t>Chélateurs de K</a:t>
            </a:r>
            <a:r>
              <a:rPr lang="fr-CH" baseline="30000" dirty="0">
                <a:solidFill>
                  <a:schemeClr val="tx1"/>
                </a:solidFill>
                <a:latin typeface="Arial" panose="020B0604020202020204" pitchFamily="34" charset="0"/>
                <a:cs typeface="Arial" panose="020B0604020202020204" pitchFamily="34" charset="0"/>
              </a:rPr>
              <a:t>+</a:t>
            </a:r>
          </a:p>
        </p:txBody>
      </p:sp>
      <p:sp>
        <p:nvSpPr>
          <p:cNvPr id="13" name="Rectangle à coins arrondis 12"/>
          <p:cNvSpPr/>
          <p:nvPr/>
        </p:nvSpPr>
        <p:spPr>
          <a:xfrm>
            <a:off x="8562976" y="2254027"/>
            <a:ext cx="3203330" cy="16924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H" sz="1600" dirty="0">
                <a:solidFill>
                  <a:schemeClr val="tx1"/>
                </a:solidFill>
                <a:latin typeface="Arial" panose="020B0604020202020204" pitchFamily="34" charset="0"/>
                <a:cs typeface="Arial" panose="020B0604020202020204" pitchFamily="34" charset="0"/>
              </a:rPr>
              <a:t>Patients stables pendant la titration (ACE-I, ARB, ARNI)</a:t>
            </a:r>
          </a:p>
          <a:p>
            <a:pPr marL="742950" lvl="1" indent="-285750">
              <a:buFontTx/>
              <a:buChar char="-"/>
            </a:pPr>
            <a:r>
              <a:rPr lang="fr-CH" sz="1600" dirty="0">
                <a:solidFill>
                  <a:schemeClr val="tx1"/>
                </a:solidFill>
                <a:latin typeface="Arial" panose="020B0604020202020204" pitchFamily="34" charset="0"/>
                <a:cs typeface="Arial" panose="020B0604020202020204" pitchFamily="34" charset="0"/>
              </a:rPr>
              <a:t>Tous les 14 j</a:t>
            </a:r>
          </a:p>
          <a:p>
            <a:pPr marL="742950" lvl="1" indent="-285750">
              <a:buFontTx/>
              <a:buChar char="-"/>
            </a:pPr>
            <a:r>
              <a:rPr lang="fr-CH" sz="1600" dirty="0">
                <a:solidFill>
                  <a:schemeClr val="tx1"/>
                </a:solidFill>
                <a:latin typeface="Arial" panose="020B0604020202020204" pitchFamily="34" charset="0"/>
                <a:cs typeface="Arial" panose="020B0604020202020204" pitchFamily="34" charset="0"/>
              </a:rPr>
              <a:t>Tous les 7 j si CKD 4-5</a:t>
            </a:r>
          </a:p>
        </p:txBody>
      </p:sp>
      <p:sp>
        <p:nvSpPr>
          <p:cNvPr id="23" name="Rectangle à coins arrondis 22"/>
          <p:cNvSpPr/>
          <p:nvPr/>
        </p:nvSpPr>
        <p:spPr>
          <a:xfrm>
            <a:off x="8562976" y="4051754"/>
            <a:ext cx="3203330" cy="113898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H" sz="1600" dirty="0">
                <a:solidFill>
                  <a:schemeClr val="tx1"/>
                </a:solidFill>
                <a:latin typeface="Arial" panose="020B0604020202020204" pitchFamily="34" charset="0"/>
                <a:cs typeface="Arial" panose="020B0604020202020204" pitchFamily="34" charset="0"/>
              </a:rPr>
              <a:t>Patients stables pendant la titration (MRA)</a:t>
            </a:r>
          </a:p>
          <a:p>
            <a:pPr marL="742950" lvl="1" indent="-285750">
              <a:buFontTx/>
              <a:buChar char="-"/>
            </a:pPr>
            <a:r>
              <a:rPr lang="fr-CH" sz="1600" dirty="0">
                <a:solidFill>
                  <a:schemeClr val="tx1"/>
                </a:solidFill>
                <a:latin typeface="Arial" panose="020B0604020202020204" pitchFamily="34" charset="0"/>
                <a:cs typeface="Arial" panose="020B0604020202020204" pitchFamily="34" charset="0"/>
              </a:rPr>
              <a:t>Tous les 7 j</a:t>
            </a:r>
          </a:p>
        </p:txBody>
      </p:sp>
      <p:sp>
        <p:nvSpPr>
          <p:cNvPr id="24" name="Rectangle à coins arrondis 23"/>
          <p:cNvSpPr/>
          <p:nvPr/>
        </p:nvSpPr>
        <p:spPr>
          <a:xfrm>
            <a:off x="8562976" y="5296028"/>
            <a:ext cx="3209927" cy="113898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H" sz="1600" dirty="0">
                <a:solidFill>
                  <a:schemeClr val="tx1"/>
                </a:solidFill>
                <a:latin typeface="Arial" panose="020B0604020202020204" pitchFamily="34" charset="0"/>
                <a:cs typeface="Arial" panose="020B0604020202020204" pitchFamily="34" charset="0"/>
              </a:rPr>
              <a:t>Après modification de la dose pour hyperkaliémie</a:t>
            </a:r>
          </a:p>
          <a:p>
            <a:pPr marL="742950" lvl="1" indent="-285750">
              <a:buFontTx/>
              <a:buChar char="-"/>
            </a:pPr>
            <a:r>
              <a:rPr lang="fr-CH" sz="1600" dirty="0">
                <a:solidFill>
                  <a:schemeClr val="tx1"/>
                </a:solidFill>
                <a:latin typeface="Arial" panose="020B0604020202020204" pitchFamily="34" charset="0"/>
                <a:cs typeface="Arial" panose="020B0604020202020204" pitchFamily="34" charset="0"/>
              </a:rPr>
              <a:t>Après 72 h</a:t>
            </a:r>
          </a:p>
        </p:txBody>
      </p:sp>
      <p:sp>
        <p:nvSpPr>
          <p:cNvPr id="25" name="ZoneTexte 24"/>
          <p:cNvSpPr txBox="1"/>
          <p:nvPr/>
        </p:nvSpPr>
        <p:spPr>
          <a:xfrm>
            <a:off x="5200649" y="6342222"/>
            <a:ext cx="3067052" cy="261610"/>
          </a:xfrm>
          <a:prstGeom prst="rect">
            <a:avLst/>
          </a:prstGeom>
          <a:noFill/>
        </p:spPr>
        <p:txBody>
          <a:bodyPr wrap="square" rtlCol="0">
            <a:spAutoFit/>
          </a:bodyPr>
          <a:lstStyle/>
          <a:p>
            <a:r>
              <a:rPr lang="fr-CH" sz="1100" dirty="0">
                <a:latin typeface="Arial" panose="020B0604020202020204" pitchFamily="34" charset="0"/>
                <a:cs typeface="Arial" panose="020B0604020202020204" pitchFamily="34" charset="0"/>
              </a:rPr>
              <a:t>* Réduction du seuil chez les patients à risque</a:t>
            </a:r>
          </a:p>
        </p:txBody>
      </p:sp>
    </p:spTree>
    <p:extLst>
      <p:ext uri="{BB962C8B-B14F-4D97-AF65-F5344CB8AC3E}">
        <p14:creationId xmlns:p14="http://schemas.microsoft.com/office/powerpoint/2010/main" val="1009525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p:cNvGraphicFramePr>
            <a:graphicFrameLocks noGrp="1"/>
          </p:cNvGraphicFramePr>
          <p:nvPr/>
        </p:nvGraphicFramePr>
        <p:xfrm>
          <a:off x="838200" y="1421073"/>
          <a:ext cx="8259203" cy="4953199"/>
        </p:xfrm>
        <a:graphic>
          <a:graphicData uri="http://schemas.openxmlformats.org/drawingml/2006/table">
            <a:tbl>
              <a:tblPr firstRow="1" bandRow="1">
                <a:tableStyleId>{69012ECD-51FC-41F1-AA8D-1B2483CD663E}</a:tableStyleId>
              </a:tblPr>
              <a:tblGrid>
                <a:gridCol w="1411831">
                  <a:extLst>
                    <a:ext uri="{9D8B030D-6E8A-4147-A177-3AD203B41FA5}">
                      <a16:colId xmlns:a16="http://schemas.microsoft.com/office/drawing/2014/main" val="20000"/>
                    </a:ext>
                  </a:extLst>
                </a:gridCol>
                <a:gridCol w="2186310">
                  <a:extLst>
                    <a:ext uri="{9D8B030D-6E8A-4147-A177-3AD203B41FA5}">
                      <a16:colId xmlns:a16="http://schemas.microsoft.com/office/drawing/2014/main" val="20001"/>
                    </a:ext>
                  </a:extLst>
                </a:gridCol>
                <a:gridCol w="2190360">
                  <a:extLst>
                    <a:ext uri="{9D8B030D-6E8A-4147-A177-3AD203B41FA5}">
                      <a16:colId xmlns:a16="http://schemas.microsoft.com/office/drawing/2014/main" val="20003"/>
                    </a:ext>
                  </a:extLst>
                </a:gridCol>
                <a:gridCol w="2470702">
                  <a:extLst>
                    <a:ext uri="{9D8B030D-6E8A-4147-A177-3AD203B41FA5}">
                      <a16:colId xmlns:a16="http://schemas.microsoft.com/office/drawing/2014/main" val="20002"/>
                    </a:ext>
                  </a:extLst>
                </a:gridCol>
              </a:tblGrid>
              <a:tr h="40016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GB" sz="1100" dirty="0"/>
                    </a:p>
                  </a:txBody>
                  <a:tcPr marT="60960" marB="60960"/>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fr-FR" sz="1100" dirty="0"/>
                        <a:t>Polystyrène sulfonate de sodium (SPS)</a:t>
                      </a:r>
                    </a:p>
                  </a:txBody>
                  <a:tcPr marT="60960" marB="60960"/>
                </a:tc>
                <a:tc>
                  <a:txBody>
                    <a:bodyPr/>
                    <a:lstStyle/>
                    <a:p>
                      <a:pPr algn="ctr"/>
                      <a:r>
                        <a:rPr kumimoji="0" lang="fr-FR" sz="1100" u="none" strike="noStrike" cap="none" normalizeH="0" baseline="0" noProof="0" dirty="0">
                          <a:ln>
                            <a:noFill/>
                          </a:ln>
                          <a:uLnTx/>
                          <a:uFillTx/>
                        </a:rPr>
                        <a:t>Polystyrène sulfonate de calcium (CPS)</a:t>
                      </a:r>
                      <a:endParaRPr kumimoji="0" lang="fr-FR" sz="1100" b="1" i="0" u="none" strike="noStrike" cap="none" normalizeH="0" baseline="0" noProof="0" dirty="0">
                        <a:ln>
                          <a:noFill/>
                        </a:ln>
                        <a:solidFill>
                          <a:prstClr val="white"/>
                        </a:solidFill>
                        <a:uLnTx/>
                        <a:uFillTx/>
                        <a:latin typeface="+mn-lt"/>
                        <a:ea typeface="+mn-ea"/>
                        <a:cs typeface="+mn-cs"/>
                      </a:endParaRPr>
                    </a:p>
                  </a:txBody>
                  <a:tcPr marT="60960" marB="60960"/>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Calcium de sorbitex de patiromer, Veltassa</a:t>
                      </a:r>
                      <a:r>
                        <a:rPr lang="fr-FR" sz="1100" baseline="30000" dirty="0"/>
                        <a:t>®</a:t>
                      </a:r>
                    </a:p>
                  </a:txBody>
                  <a:tcPr marT="60960" marB="60960"/>
                </a:tc>
                <a:extLst>
                  <a:ext uri="{0D108BD9-81ED-4DB2-BD59-A6C34878D82A}">
                    <a16:rowId xmlns:a16="http://schemas.microsoft.com/office/drawing/2014/main" val="10000"/>
                  </a:ext>
                </a:extLst>
              </a:tr>
              <a:tr h="40016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latinLnBrk="0" hangingPunct="1"/>
                      <a:r>
                        <a:rPr lang="fr-FR" sz="1200" dirty="0"/>
                        <a:t>Echange d’ions</a:t>
                      </a:r>
                      <a:endParaRPr lang="fr-FR" sz="1200" b="1" dirty="0"/>
                    </a:p>
                  </a:txBody>
                  <a:tcPr marT="60960" marB="6096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dk1"/>
                          </a:solidFill>
                          <a:latin typeface="Arial"/>
                          <a:ea typeface="+mn-ea"/>
                          <a:cs typeface="+mn-cs"/>
                        </a:rPr>
                        <a:t>Na+ </a:t>
                      </a:r>
                    </a:p>
                  </a:txBody>
                  <a:tcPr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dk1"/>
                          </a:solidFill>
                          <a:latin typeface="Arial"/>
                          <a:ea typeface="+mn-ea"/>
                          <a:cs typeface="+mn-cs"/>
                        </a:rPr>
                        <a:t>Ca2+</a:t>
                      </a:r>
                    </a:p>
                  </a:txBody>
                  <a:tcPr marT="60960" marB="6096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Ca</a:t>
                      </a:r>
                      <a:r>
                        <a:rPr lang="fr-FR" sz="1200" baseline="30000" dirty="0"/>
                        <a:t>2+</a:t>
                      </a:r>
                      <a:endParaRPr lang="fr-FR" sz="1200" b="1" baseline="30000" dirty="0">
                        <a:solidFill>
                          <a:schemeClr val="tx2"/>
                        </a:solidFill>
                      </a:endParaRPr>
                    </a:p>
                  </a:txBody>
                  <a:tcPr marT="60960" marB="60960" anchor="ctr"/>
                </a:tc>
                <a:extLst>
                  <a:ext uri="{0D108BD9-81ED-4DB2-BD59-A6C34878D82A}">
                    <a16:rowId xmlns:a16="http://schemas.microsoft.com/office/drawing/2014/main" val="10004"/>
                  </a:ext>
                </a:extLst>
              </a:tr>
              <a:tr h="26677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200" dirty="0"/>
                        <a:t>Début d’action</a:t>
                      </a:r>
                      <a:endParaRPr lang="fr-FR" sz="1200" b="1" dirty="0"/>
                    </a:p>
                  </a:txBody>
                  <a:tcPr marT="60960" marB="6096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latinLnBrk="0" hangingPunct="1"/>
                      <a:r>
                        <a:rPr lang="fr-FR" sz="1100" dirty="0"/>
                        <a:t>variable, 2 à 6 heures</a:t>
                      </a:r>
                      <a:r>
                        <a:rPr lang="fr-FR" sz="1100" baseline="30000" dirty="0"/>
                        <a:t>1</a:t>
                      </a:r>
                    </a:p>
                  </a:txBody>
                  <a:tcPr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a:t>24–48 heures</a:t>
                      </a:r>
                      <a:r>
                        <a:rPr lang="fr-FR" sz="1100" baseline="30000" dirty="0"/>
                        <a:t>10</a:t>
                      </a:r>
                      <a:endParaRPr lang="fr-FR" sz="1100" baseline="30000" dirty="0">
                        <a:solidFill>
                          <a:schemeClr val="dk1"/>
                        </a:solidFill>
                        <a:latin typeface="+mn-lt"/>
                        <a:ea typeface="+mn-ea"/>
                        <a:cs typeface="+mn-cs"/>
                      </a:endParaRPr>
                    </a:p>
                  </a:txBody>
                  <a:tcPr marT="60960" marB="6096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latinLnBrk="0" hangingPunct="1"/>
                      <a:r>
                        <a:rPr lang="fr-FR" sz="1100" dirty="0"/>
                        <a:t>7 heures</a:t>
                      </a:r>
                      <a:r>
                        <a:rPr lang="fr-FR" sz="1100" baseline="30000" dirty="0"/>
                        <a:t>3</a:t>
                      </a:r>
                    </a:p>
                  </a:txBody>
                  <a:tcPr marT="60960" marB="60960" anchor="ctr"/>
                </a:tc>
                <a:extLst>
                  <a:ext uri="{0D108BD9-81ED-4DB2-BD59-A6C34878D82A}">
                    <a16:rowId xmlns:a16="http://schemas.microsoft.com/office/drawing/2014/main" val="10001"/>
                  </a:ext>
                </a:extLst>
              </a:tr>
              <a:tr h="49798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200" dirty="0"/>
                        <a:t>Préparation et administration</a:t>
                      </a:r>
                      <a:endParaRPr lang="fr-FR" sz="1200" b="1" dirty="0"/>
                    </a:p>
                  </a:txBody>
                  <a:tcPr marT="60960" marB="6096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latinLnBrk="0" hangingPunct="1"/>
                      <a:r>
                        <a:rPr lang="fr-FR" sz="1100" dirty="0"/>
                        <a:t>Poudre 450 g</a:t>
                      </a:r>
                    </a:p>
                    <a:p>
                      <a:pPr marL="0" algn="ctr" defTabSz="914400" rtl="0" eaLnBrk="1" latinLnBrk="0" hangingPunct="1"/>
                      <a:r>
                        <a:rPr lang="fr-FR" sz="1100" dirty="0"/>
                        <a:t>15 g dans 100 ml d’eau</a:t>
                      </a:r>
                      <a:r>
                        <a:rPr lang="fr-FR" sz="1100" baseline="30000" dirty="0"/>
                        <a:t>2</a:t>
                      </a:r>
                    </a:p>
                  </a:txBody>
                  <a:tcPr marT="60960" marB="60960" anchor="ctr"/>
                </a:tc>
                <a:tc>
                  <a:txBody>
                    <a:bodyPr/>
                    <a:lstStyle/>
                    <a:p>
                      <a:pPr marL="0" algn="ctr" defTabSz="914400" rtl="0" eaLnBrk="1" latinLnBrk="0" hangingPunct="1"/>
                      <a:r>
                        <a:rPr lang="fr-FR" sz="1100" dirty="0"/>
                        <a:t>Poudre 500 g</a:t>
                      </a:r>
                    </a:p>
                    <a:p>
                      <a:pPr marL="0" algn="ctr" defTabSz="914400" rtl="0" eaLnBrk="1" latinLnBrk="0" hangingPunct="1"/>
                      <a:r>
                        <a:rPr lang="fr-FR" sz="1100" dirty="0"/>
                        <a:t>20 g dans 150 ml d’eau</a:t>
                      </a:r>
                      <a:r>
                        <a:rPr lang="fr-FR" sz="1100" baseline="30000" dirty="0"/>
                        <a:t>9</a:t>
                      </a:r>
                    </a:p>
                    <a:p>
                      <a:pPr marL="0" algn="l" defTabSz="914400" rtl="0" eaLnBrk="1" latinLnBrk="0" hangingPunct="1"/>
                      <a:endParaRPr lang="en-US" sz="1100" kern="1200" baseline="30000" dirty="0">
                        <a:solidFill>
                          <a:schemeClr val="dk1"/>
                        </a:solidFill>
                        <a:latin typeface="Arial"/>
                        <a:ea typeface="+mn-ea"/>
                        <a:cs typeface="+mn-cs"/>
                      </a:endParaRPr>
                    </a:p>
                  </a:txBody>
                  <a:tcPr marT="60960" marB="6096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latinLnBrk="0" hangingPunct="1"/>
                      <a:r>
                        <a:rPr lang="fr-FR" sz="1100" baseline="0" noProof="0" dirty="0"/>
                        <a:t>Sachet, 8,4/16,8 g dans 80 ml d’eau, jus de pomme, jus de canneberge</a:t>
                      </a:r>
                      <a:r>
                        <a:rPr lang="fr-FR" sz="1100" baseline="30000" noProof="0" dirty="0"/>
                        <a:t>15</a:t>
                      </a:r>
                      <a:endParaRPr lang="fr-FR" sz="1100" baseline="30000" noProof="0" dirty="0">
                        <a:solidFill>
                          <a:schemeClr val="dk1"/>
                        </a:solidFill>
                        <a:latin typeface="Arial"/>
                        <a:ea typeface="+mn-ea"/>
                        <a:cs typeface="+mn-cs"/>
                      </a:endParaRPr>
                    </a:p>
                  </a:txBody>
                  <a:tcPr marT="60960" marB="60960" anchor="ctr"/>
                </a:tc>
                <a:extLst>
                  <a:ext uri="{0D108BD9-81ED-4DB2-BD59-A6C34878D82A}">
                    <a16:rowId xmlns:a16="http://schemas.microsoft.com/office/drawing/2014/main" val="10005"/>
                  </a:ext>
                </a:extLst>
              </a:tr>
              <a:tr h="32139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200" dirty="0"/>
                        <a:t>Dosage</a:t>
                      </a:r>
                      <a:endParaRPr lang="fr-FR" sz="1200" b="1" dirty="0"/>
                    </a:p>
                  </a:txBody>
                  <a:tcPr marT="60960" marB="6096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latinLnBrk="0" hangingPunct="1"/>
                      <a:r>
                        <a:rPr lang="fr-FR" sz="1100" dirty="0"/>
                        <a:t>3 à 4 fois par jour</a:t>
                      </a:r>
                      <a:r>
                        <a:rPr lang="fr-FR" sz="1100" baseline="30000" dirty="0"/>
                        <a:t>2</a:t>
                      </a:r>
                    </a:p>
                  </a:txBody>
                  <a:tcPr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u="none" strike="noStrike" cap="none" normalizeH="0" noProof="0" dirty="0">
                          <a:ln>
                            <a:noFill/>
                          </a:ln>
                          <a:uLnTx/>
                          <a:uFillTx/>
                        </a:rPr>
                        <a:t>1 à 3 fois par jour</a:t>
                      </a:r>
                      <a:r>
                        <a:rPr kumimoji="0" lang="fr-FR" sz="1100" u="none" strike="noStrike" cap="none" normalizeH="0" baseline="30000" noProof="0" dirty="0">
                          <a:ln>
                            <a:noFill/>
                          </a:ln>
                          <a:uLnTx/>
                          <a:uFillTx/>
                        </a:rPr>
                        <a:t>9</a:t>
                      </a:r>
                      <a:endParaRPr kumimoji="0" lang="fr-FR" sz="1100" b="0" i="0" u="none" strike="noStrike" cap="none" normalizeH="0" baseline="30000" noProof="0" dirty="0">
                        <a:ln>
                          <a:noFill/>
                        </a:ln>
                        <a:solidFill>
                          <a:srgbClr val="5D5E60"/>
                        </a:solidFill>
                        <a:uLnTx/>
                        <a:uFillTx/>
                        <a:latin typeface="+mn-lt"/>
                        <a:ea typeface="+mn-ea"/>
                        <a:cs typeface="+mn-cs"/>
                      </a:endParaRPr>
                    </a:p>
                  </a:txBody>
                  <a:tcPr marT="60960" marB="6096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latinLnBrk="0" hangingPunct="1"/>
                      <a:r>
                        <a:rPr lang="fr-FR" sz="1100" dirty="0"/>
                        <a:t>1 fois par jour</a:t>
                      </a:r>
                      <a:r>
                        <a:rPr lang="fr-FR" sz="1100" baseline="0" dirty="0"/>
                        <a:t> </a:t>
                      </a:r>
                      <a:r>
                        <a:rPr lang="fr-FR" sz="1100" baseline="30000" dirty="0"/>
                        <a:t>15</a:t>
                      </a:r>
                    </a:p>
                  </a:txBody>
                  <a:tcPr marT="60960" marB="60960" anchor="ctr"/>
                </a:tc>
                <a:extLst>
                  <a:ext uri="{0D108BD9-81ED-4DB2-BD59-A6C34878D82A}">
                    <a16:rowId xmlns:a16="http://schemas.microsoft.com/office/drawing/2014/main" val="10002"/>
                  </a:ext>
                </a:extLst>
              </a:tr>
              <a:tr h="64470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200" dirty="0"/>
                        <a:t>Situation</a:t>
                      </a:r>
                      <a:endParaRPr lang="fr-FR" sz="1200" b="1" dirty="0"/>
                    </a:p>
                  </a:txBody>
                  <a:tcPr marT="60960" marB="6096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latinLnBrk="0" hangingPunct="1"/>
                      <a:r>
                        <a:rPr lang="fr-FR" sz="1100" dirty="0"/>
                        <a:t>Subaiguë </a:t>
                      </a:r>
                    </a:p>
                    <a:p>
                      <a:pPr marL="0" algn="ctr" defTabSz="914400" rtl="0" eaLnBrk="1" latinLnBrk="0" hangingPunct="1"/>
                      <a:r>
                        <a:rPr lang="fr-FR" sz="1100" dirty="0"/>
                        <a:t>contre-indiqué en cas de taux sérique de K</a:t>
                      </a:r>
                      <a:r>
                        <a:rPr lang="fr-FR" sz="1100" baseline="30000" dirty="0"/>
                        <a:t>+</a:t>
                      </a:r>
                      <a:r>
                        <a:rPr lang="fr-FR" sz="1100" dirty="0"/>
                        <a:t> &lt; 5,0 mmol/l</a:t>
                      </a:r>
                      <a:r>
                        <a:rPr lang="fr-FR" sz="1100" baseline="30000" dirty="0"/>
                        <a:t>2</a:t>
                      </a:r>
                    </a:p>
                  </a:txBody>
                  <a:tcPr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u="none" strike="noStrike" cap="none" normalizeH="0" baseline="0" noProof="0" dirty="0">
                          <a:ln>
                            <a:noFill/>
                          </a:ln>
                          <a:uLnTx/>
                          <a:uFillTx/>
                        </a:rPr>
                        <a:t>Subaiguë</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u="none" strike="noStrike" cap="none" normalizeH="0" noProof="0" dirty="0">
                          <a:ln>
                            <a:noFill/>
                          </a:ln>
                          <a:uLnTx/>
                          <a:uFillTx/>
                        </a:rPr>
                        <a:t>contre-indiqué en cas de taux sérique de K</a:t>
                      </a:r>
                      <a:r>
                        <a:rPr kumimoji="0" lang="fr-FR" sz="1100" u="none" strike="noStrike" cap="none" normalizeH="0" baseline="30000" noProof="0" dirty="0">
                          <a:ln>
                            <a:noFill/>
                          </a:ln>
                          <a:uLnTx/>
                          <a:uFillTx/>
                        </a:rPr>
                        <a:t>+</a:t>
                      </a:r>
                      <a:r>
                        <a:rPr kumimoji="0" lang="fr-FR" sz="1100" u="none" strike="noStrike" cap="none" normalizeH="0" noProof="0" dirty="0">
                          <a:ln>
                            <a:noFill/>
                          </a:ln>
                          <a:uLnTx/>
                          <a:uFillTx/>
                        </a:rPr>
                        <a:t> &lt; 5,0 mmol/l</a:t>
                      </a:r>
                      <a:r>
                        <a:rPr kumimoji="0" lang="fr-FR" sz="1100" u="none" strike="noStrike" cap="none" normalizeH="0" baseline="30000" noProof="0" dirty="0">
                          <a:ln>
                            <a:noFill/>
                          </a:ln>
                          <a:uLnTx/>
                          <a:uFillTx/>
                        </a:rPr>
                        <a:t>9</a:t>
                      </a:r>
                    </a:p>
                    <a:p>
                      <a:pPr marL="0" algn="l" defTabSz="914400" rtl="0" eaLnBrk="1" latinLnBrk="0" hangingPunct="1"/>
                      <a:endParaRPr lang="en-GB" sz="1100" kern="1200" baseline="30000" dirty="0">
                        <a:solidFill>
                          <a:schemeClr val="dk1"/>
                        </a:solidFill>
                        <a:latin typeface="Arial"/>
                        <a:ea typeface="+mn-ea"/>
                        <a:cs typeface="+mn-cs"/>
                      </a:endParaRPr>
                    </a:p>
                  </a:txBody>
                  <a:tcPr marT="60960" marB="6096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latinLnBrk="0" hangingPunct="1"/>
                      <a:r>
                        <a:rPr lang="fr-FR" sz="1100" dirty="0"/>
                        <a:t>Chronique (traitement à long terme)</a:t>
                      </a:r>
                      <a:r>
                        <a:rPr lang="fr-FR" sz="1100" baseline="30000" dirty="0"/>
                        <a:t>15</a:t>
                      </a:r>
                    </a:p>
                  </a:txBody>
                  <a:tcPr marT="60960" marB="60960" anchor="ctr"/>
                </a:tc>
                <a:extLst>
                  <a:ext uri="{0D108BD9-81ED-4DB2-BD59-A6C34878D82A}">
                    <a16:rowId xmlns:a16="http://schemas.microsoft.com/office/drawing/2014/main" val="10003"/>
                  </a:ext>
                </a:extLst>
              </a:tr>
              <a:tr h="987069">
                <a:tc>
                  <a:txBody>
                    <a:bodyPr/>
                    <a:lstStyle/>
                    <a:p>
                      <a:pPr marL="0" algn="ctr" defTabSz="914400" rtl="0" eaLnBrk="1" latinLnBrk="0" hangingPunct="1"/>
                      <a:r>
                        <a:rPr lang="fr-FR" sz="1200" dirty="0"/>
                        <a:t> Etudes cliniques réalisées</a:t>
                      </a:r>
                      <a:endParaRPr lang="fr-FR" sz="1200" b="1" dirty="0"/>
                    </a:p>
                  </a:txBody>
                  <a:tcPr marT="60960" marB="60960" anchor="ctr"/>
                </a:tc>
                <a:tc>
                  <a:txBody>
                    <a:bodyPr/>
                    <a:lstStyle/>
                    <a:p>
                      <a:pPr marL="0" algn="ctr" defTabSz="914400" rtl="0" eaLnBrk="1" latinLnBrk="0" hangingPunct="1"/>
                      <a:r>
                        <a:rPr lang="fr-FR" sz="1100" dirty="0"/>
                        <a:t>1961:</a:t>
                      </a:r>
                      <a:r>
                        <a:rPr lang="fr-FR" sz="1100" baseline="0" dirty="0"/>
                        <a:t> </a:t>
                      </a:r>
                      <a:r>
                        <a:rPr lang="fr-FR" sz="1100" dirty="0"/>
                        <a:t>étude observationnelle</a:t>
                      </a:r>
                      <a:r>
                        <a:rPr lang="fr-FR" sz="1100" baseline="30000" dirty="0"/>
                        <a:t>12</a:t>
                      </a:r>
                    </a:p>
                    <a:p>
                      <a:pPr marL="0" algn="ctr" defTabSz="914400" rtl="0" eaLnBrk="1" latinLnBrk="0" hangingPunct="1"/>
                      <a:r>
                        <a:rPr lang="fr-FR" sz="1100" baseline="0" dirty="0"/>
                        <a:t>2014: randomisée, en simple aveugle, SPS vs CPS (3 j)</a:t>
                      </a:r>
                      <a:r>
                        <a:rPr lang="fr-FR" sz="1100" baseline="30000" dirty="0"/>
                        <a:t>13</a:t>
                      </a:r>
                    </a:p>
                    <a:p>
                      <a:pPr marL="0" algn="ctr" defTabSz="914400" rtl="0" eaLnBrk="1" latinLnBrk="0" hangingPunct="1"/>
                      <a:r>
                        <a:rPr lang="fr-FR" sz="1100" baseline="0" dirty="0"/>
                        <a:t>2015: randomisée, en double aveugle, contrôlée par placebo (7 j)</a:t>
                      </a:r>
                      <a:r>
                        <a:rPr lang="fr-FR" sz="1100" baseline="30000" dirty="0"/>
                        <a:t>14</a:t>
                      </a:r>
                    </a:p>
                  </a:txBody>
                  <a:tcPr marT="60960" marB="60960" anchor="ctr"/>
                </a:tc>
                <a:tc>
                  <a:txBody>
                    <a:bodyPr/>
                    <a:lstStyle/>
                    <a:p>
                      <a:pPr marL="0" algn="ctr" defTabSz="914400" rtl="0" eaLnBrk="1" latinLnBrk="0" hangingPunct="1"/>
                      <a:r>
                        <a:rPr lang="fr-FR" sz="1100" baseline="0" dirty="0"/>
                        <a:t>Etude prospective, données non disponibles. Analyses rétrospectives</a:t>
                      </a:r>
                    </a:p>
                    <a:p>
                      <a:pPr marL="0" algn="ctr" defTabSz="914400" rtl="0" eaLnBrk="1" latinLnBrk="0" hangingPunct="1"/>
                      <a:r>
                        <a:rPr lang="fr-FR" sz="1100" dirty="0"/>
                        <a:t>indiquent l’efficacité en cas d’hyperkaliémie légère</a:t>
                      </a:r>
                      <a:r>
                        <a:rPr lang="fr-FR" sz="1100" baseline="30000" dirty="0"/>
                        <a:t>11</a:t>
                      </a:r>
                      <a:endParaRPr lang="fr-FR" sz="1100" baseline="30000" dirty="0">
                        <a:solidFill>
                          <a:schemeClr val="tx1"/>
                        </a:solidFill>
                        <a:latin typeface="+mn-lt"/>
                        <a:ea typeface="+mn-ea"/>
                        <a:cs typeface="+mn-cs"/>
                      </a:endParaRPr>
                    </a:p>
                  </a:txBody>
                  <a:tcPr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Début d’action (12 j)</a:t>
                      </a:r>
                      <a:r>
                        <a:rPr lang="fr-FR" sz="1100" baseline="30000" dirty="0"/>
                        <a:t>3, </a:t>
                      </a:r>
                      <a:r>
                        <a:rPr lang="fr-FR" sz="1100" baseline="0" dirty="0"/>
                        <a:t>Patients sous HD (1 sem.)</a:t>
                      </a:r>
                      <a:r>
                        <a:rPr lang="fr-FR" sz="1100" baseline="30000" dirty="0"/>
                        <a:t>4  </a:t>
                      </a:r>
                      <a:r>
                        <a:rPr lang="fr-FR" sz="1100" baseline="0" dirty="0"/>
                        <a:t>PEARL (4 sem.)</a:t>
                      </a:r>
                      <a:r>
                        <a:rPr lang="fr-FR" sz="1100" baseline="30000" dirty="0"/>
                        <a:t>5 </a:t>
                      </a:r>
                      <a:r>
                        <a:rPr lang="fr-FR" sz="1100" baseline="0" dirty="0"/>
                        <a:t>AMETHYST (52 sem.)</a:t>
                      </a:r>
                      <a:r>
                        <a:rPr lang="fr-FR" sz="1100" baseline="30000" dirty="0"/>
                        <a:t>6  </a:t>
                      </a:r>
                      <a:r>
                        <a:rPr lang="fr-FR" sz="1100" baseline="0" dirty="0"/>
                        <a:t>OPAL (12 sem.)</a:t>
                      </a:r>
                      <a:r>
                        <a:rPr lang="fr-FR" sz="1100" baseline="30000" dirty="0"/>
                        <a:t>7  </a:t>
                      </a:r>
                      <a:r>
                        <a:rPr lang="fr-FR" sz="1100" baseline="0" dirty="0"/>
                        <a:t>TOURMALINE (4 sem.)</a:t>
                      </a:r>
                      <a:r>
                        <a:rPr lang="fr-FR" sz="1100" baseline="30000" dirty="0"/>
                        <a:t>8 </a:t>
                      </a:r>
                      <a:r>
                        <a:rPr lang="de-DE" sz="1100" baseline="0" dirty="0"/>
                        <a:t>AMBER (12 </a:t>
                      </a:r>
                      <a:r>
                        <a:rPr lang="de-DE" sz="1100" baseline="0" dirty="0" err="1"/>
                        <a:t>sem</a:t>
                      </a:r>
                      <a:r>
                        <a:rPr lang="de-DE" sz="1100" baseline="0" dirty="0"/>
                        <a:t>)</a:t>
                      </a:r>
                      <a:r>
                        <a:rPr lang="de-DE" sz="1100" baseline="30000" dirty="0"/>
                        <a:t>16</a:t>
                      </a:r>
                    </a:p>
                    <a:p>
                      <a:pPr marL="0" algn="ctr" defTabSz="914400" rtl="0" eaLnBrk="1" latinLnBrk="0" hangingPunct="1"/>
                      <a:endParaRPr lang="fr-FR" sz="1100" baseline="30000" dirty="0"/>
                    </a:p>
                  </a:txBody>
                  <a:tcPr marT="60960" marB="60960" anchor="ctr"/>
                </a:tc>
                <a:extLst>
                  <a:ext uri="{0D108BD9-81ED-4DB2-BD59-A6C34878D82A}">
                    <a16:rowId xmlns:a16="http://schemas.microsoft.com/office/drawing/2014/main" val="10006"/>
                  </a:ext>
                </a:extLst>
              </a:tr>
              <a:tr h="907036">
                <a:tc>
                  <a:txBody>
                    <a:bodyPr/>
                    <a:lstStyle/>
                    <a:p>
                      <a:pPr marL="0" algn="ctr" defTabSz="914400" rtl="0" eaLnBrk="1" latinLnBrk="0" hangingPunct="1"/>
                      <a:r>
                        <a:rPr lang="fr-FR" sz="1200" dirty="0"/>
                        <a:t>Profil de sécurité</a:t>
                      </a:r>
                      <a:endParaRPr lang="fr-FR" sz="1200" b="1" dirty="0"/>
                    </a:p>
                  </a:txBody>
                  <a:tcPr marT="60960" marB="60960" anchor="ctr"/>
                </a:tc>
                <a:tc>
                  <a:txBody>
                    <a:bodyPr/>
                    <a:lstStyle/>
                    <a:p>
                      <a:pPr marL="0" algn="ctr" defTabSz="914400" rtl="0" eaLnBrk="1" latinLnBrk="0" hangingPunct="1"/>
                      <a:r>
                        <a:rPr lang="fr-FR" sz="1100" noProof="0" dirty="0"/>
                        <a:t>Hypokaliémie, hypomagnésémie, œdème, nausées, vomissements, constipation, diarrhée, ulcération ou nécrose GI</a:t>
                      </a:r>
                      <a:r>
                        <a:rPr lang="fr-FR" sz="1100" baseline="30000" noProof="0" dirty="0"/>
                        <a:t>2</a:t>
                      </a:r>
                    </a:p>
                  </a:txBody>
                  <a:tcPr marT="60960" marB="60960" anchor="ctr"/>
                </a:tc>
                <a:tc>
                  <a:txBody>
                    <a:bodyPr/>
                    <a:lstStyle/>
                    <a:p>
                      <a:pPr marL="0" algn="ctr" defTabSz="914400" rtl="0" eaLnBrk="1" latinLnBrk="0" hangingPunct="1"/>
                      <a:r>
                        <a:rPr lang="fr-FR" sz="1000" dirty="0"/>
                        <a:t>Hypercalcémie, hypokaliémie, hypomagnésémie, nausées, vomissements, constipation, diarrhée, obstruction intestinale, nécrose de la colonne pouvant entraîner des perforations, perte d’appétit</a:t>
                      </a:r>
                      <a:r>
                        <a:rPr lang="fr-FR" sz="1000" baseline="30000" dirty="0"/>
                        <a:t>9</a:t>
                      </a:r>
                      <a:r>
                        <a:rPr lang="fr-FR" sz="1000" dirty="0"/>
                        <a:t> </a:t>
                      </a:r>
                      <a:endParaRPr lang="fr-FR" sz="1000" dirty="0">
                        <a:solidFill>
                          <a:schemeClr val="tx1"/>
                        </a:solidFill>
                        <a:latin typeface="+mn-lt"/>
                        <a:ea typeface="+mn-ea"/>
                        <a:cs typeface="+mn-cs"/>
                      </a:endParaRPr>
                    </a:p>
                  </a:txBody>
                  <a:tcPr marT="60960" marB="60960" anchor="ctr"/>
                </a:tc>
                <a:tc>
                  <a:txBody>
                    <a:bodyPr/>
                    <a:lstStyle/>
                    <a:p>
                      <a:pPr marL="0" algn="ctr" defTabSz="914400" rtl="0" eaLnBrk="1" latinLnBrk="0" hangingPunct="1"/>
                      <a:r>
                        <a:rPr lang="fr-FR" sz="1100" noProof="0" dirty="0"/>
                        <a:t>Hypomagnésémie, constipation, diarrhée, douleurs abdominales, flatulences</a:t>
                      </a:r>
                      <a:r>
                        <a:rPr lang="fr-FR" sz="1100" baseline="30000" noProof="0" dirty="0"/>
                        <a:t>15</a:t>
                      </a:r>
                    </a:p>
                  </a:txBody>
                  <a:tcPr marT="60960" marB="60960" anchor="ctr"/>
                </a:tc>
                <a:extLst>
                  <a:ext uri="{0D108BD9-81ED-4DB2-BD59-A6C34878D82A}">
                    <a16:rowId xmlns:a16="http://schemas.microsoft.com/office/drawing/2014/main" val="10007"/>
                  </a:ext>
                </a:extLst>
              </a:tr>
            </a:tbl>
          </a:graphicData>
        </a:graphic>
      </p:graphicFrame>
      <p:sp>
        <p:nvSpPr>
          <p:cNvPr id="3" name="Titel 1"/>
          <p:cNvSpPr txBox="1">
            <a:spLocks/>
          </p:cNvSpPr>
          <p:nvPr/>
        </p:nvSpPr>
        <p:spPr>
          <a:xfrm>
            <a:off x="1524001" y="271525"/>
            <a:ext cx="8878327" cy="70114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a:lstStyle>
          <a:p>
            <a:pPr algn="ctr"/>
            <a:endParaRPr lang="fr-FR" sz="2000" dirty="0">
              <a:solidFill>
                <a:srgbClr val="0063A8"/>
              </a:solidFill>
              <a:cs typeface="Arial" panose="020B0604020202020204" pitchFamily="34" charset="0"/>
            </a:endParaRPr>
          </a:p>
        </p:txBody>
      </p:sp>
      <p:sp>
        <p:nvSpPr>
          <p:cNvPr id="5" name="Rechteck 5"/>
          <p:cNvSpPr/>
          <p:nvPr/>
        </p:nvSpPr>
        <p:spPr>
          <a:xfrm>
            <a:off x="1361125" y="6531557"/>
            <a:ext cx="9469749" cy="353943"/>
          </a:xfrm>
          <a:prstGeom prst="rect">
            <a:avLst/>
          </a:prstGeom>
        </p:spPr>
        <p:txBody>
          <a:bodyPr wrap="square">
            <a:spAutoFit/>
          </a:bodyPr>
          <a:lstStyle/>
          <a:p>
            <a:r>
              <a:rPr lang="de-DE" sz="800" dirty="0">
                <a:solidFill>
                  <a:srgbClr val="5D5E60"/>
                </a:solidFill>
                <a:latin typeface="Arial" panose="020B0604020202020204" pitchFamily="34" charset="0"/>
                <a:cs typeface="Arial" panose="020B0604020202020204" pitchFamily="34" charset="0"/>
              </a:rPr>
              <a:t>Core </a:t>
            </a:r>
            <a:r>
              <a:rPr lang="de-DE" sz="800" dirty="0" err="1">
                <a:solidFill>
                  <a:srgbClr val="5D5E60"/>
                </a:solidFill>
                <a:latin typeface="Arial" panose="020B0604020202020204" pitchFamily="34" charset="0"/>
                <a:cs typeface="Arial" panose="020B0604020202020204" pitchFamily="34" charset="0"/>
              </a:rPr>
              <a:t>Evidence</a:t>
            </a:r>
            <a:r>
              <a:rPr lang="de-DE" sz="800" dirty="0">
                <a:solidFill>
                  <a:srgbClr val="5D5E60"/>
                </a:solidFill>
                <a:latin typeface="Arial" panose="020B0604020202020204" pitchFamily="34" charset="0"/>
                <a:cs typeface="Arial" panose="020B0604020202020204" pitchFamily="34" charset="0"/>
              </a:rPr>
              <a:t> 2017; 12:11–24., </a:t>
            </a:r>
            <a:r>
              <a:rPr lang="de-DE" sz="800" dirty="0" err="1">
                <a:solidFill>
                  <a:srgbClr val="5D5E60"/>
                </a:solidFill>
                <a:latin typeface="Arial" panose="020B0604020202020204" pitchFamily="34" charset="0"/>
                <a:cs typeface="Arial" panose="020B0604020202020204" pitchFamily="34" charset="0"/>
              </a:rPr>
              <a:t>Kidney</a:t>
            </a:r>
            <a:r>
              <a:rPr lang="de-DE" sz="800" dirty="0">
                <a:solidFill>
                  <a:srgbClr val="5D5E60"/>
                </a:solidFill>
                <a:latin typeface="Arial" panose="020B0604020202020204" pitchFamily="34" charset="0"/>
                <a:cs typeface="Arial" panose="020B0604020202020204" pitchFamily="34" charset="0"/>
              </a:rPr>
              <a:t> International 2015;88:1427–1433., Am J </a:t>
            </a:r>
            <a:r>
              <a:rPr lang="de-DE" sz="800" dirty="0" err="1">
                <a:solidFill>
                  <a:srgbClr val="5D5E60"/>
                </a:solidFill>
                <a:latin typeface="Arial" panose="020B0604020202020204" pitchFamily="34" charset="0"/>
                <a:cs typeface="Arial" panose="020B0604020202020204" pitchFamily="34" charset="0"/>
              </a:rPr>
              <a:t>Nephrol</a:t>
            </a:r>
            <a:r>
              <a:rPr lang="de-DE" sz="800" dirty="0">
                <a:solidFill>
                  <a:srgbClr val="5D5E60"/>
                </a:solidFill>
                <a:latin typeface="Arial" panose="020B0604020202020204" pitchFamily="34" charset="0"/>
                <a:cs typeface="Arial" panose="020B0604020202020204" pitchFamily="34" charset="0"/>
              </a:rPr>
              <a:t> 2016;44:404–410. 5. Pitt B, et al., </a:t>
            </a:r>
            <a:r>
              <a:rPr lang="de-DE" sz="800" dirty="0" err="1">
                <a:solidFill>
                  <a:srgbClr val="5D5E60"/>
                </a:solidFill>
                <a:latin typeface="Arial" panose="020B0604020202020204" pitchFamily="34" charset="0"/>
                <a:cs typeface="Arial" panose="020B0604020202020204" pitchFamily="34" charset="0"/>
              </a:rPr>
              <a:t>Eur</a:t>
            </a:r>
            <a:r>
              <a:rPr lang="de-DE" sz="800" dirty="0">
                <a:solidFill>
                  <a:srgbClr val="5D5E60"/>
                </a:solidFill>
                <a:latin typeface="Arial" panose="020B0604020202020204" pitchFamily="34" charset="0"/>
                <a:cs typeface="Arial" panose="020B0604020202020204" pitchFamily="34" charset="0"/>
              </a:rPr>
              <a:t> Heart J 2011;32(7):820–828. 6. Bakris G, et al. JAMA 2015;314:151–61. 7</a:t>
            </a:r>
          </a:p>
          <a:p>
            <a:endParaRPr lang="en-US" sz="900" dirty="0">
              <a:solidFill>
                <a:srgbClr val="5D5E60"/>
              </a:solidFill>
            </a:endParaRPr>
          </a:p>
        </p:txBody>
      </p:sp>
      <p:sp>
        <p:nvSpPr>
          <p:cNvPr id="8" name="Titre 1"/>
          <p:cNvSpPr>
            <a:spLocks noGrp="1"/>
          </p:cNvSpPr>
          <p:nvPr>
            <p:ph type="title"/>
          </p:nvPr>
        </p:nvSpPr>
        <p:spPr>
          <a:xfrm>
            <a:off x="838200" y="365125"/>
            <a:ext cx="10515600" cy="1325563"/>
          </a:xfrm>
        </p:spPr>
        <p:txBody>
          <a:bodyPr>
            <a:normAutofit/>
          </a:bodyPr>
          <a:lstStyle/>
          <a:p>
            <a:r>
              <a:rPr lang="fr-CH" sz="2700" b="1" dirty="0">
                <a:solidFill>
                  <a:srgbClr val="0070C0"/>
                </a:solidFill>
                <a:latin typeface="Arial" panose="020B0604020202020204" pitchFamily="34" charset="0"/>
                <a:cs typeface="Arial" panose="020B0604020202020204" pitchFamily="34" charset="0"/>
              </a:rPr>
              <a:t>Hyperkaliémie - Chélateurs</a:t>
            </a:r>
          </a:p>
        </p:txBody>
      </p:sp>
      <p:cxnSp>
        <p:nvCxnSpPr>
          <p:cNvPr id="7" name="Connecteur droit 6"/>
          <p:cNvCxnSpPr/>
          <p:nvPr/>
        </p:nvCxnSpPr>
        <p:spPr>
          <a:xfrm>
            <a:off x="4545623" y="1421073"/>
            <a:ext cx="1828800" cy="483905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Connecteur droit 10"/>
          <p:cNvCxnSpPr/>
          <p:nvPr/>
        </p:nvCxnSpPr>
        <p:spPr>
          <a:xfrm flipH="1">
            <a:off x="4809392" y="1529862"/>
            <a:ext cx="1740877" cy="48444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9361172" y="2436431"/>
            <a:ext cx="2585029" cy="3108543"/>
          </a:xfrm>
          <a:prstGeom prst="rect">
            <a:avLst/>
          </a:prstGeom>
          <a:noFill/>
        </p:spPr>
        <p:txBody>
          <a:bodyPr wrap="square" rtlCol="0">
            <a:spAutoFit/>
          </a:bodyPr>
          <a:lstStyle/>
          <a:p>
            <a:r>
              <a:rPr lang="fr-CH" sz="1400" dirty="0">
                <a:latin typeface="Arial" panose="020B0604020202020204" pitchFamily="34" charset="0"/>
                <a:cs typeface="Arial" panose="020B0604020202020204" pitchFamily="34" charset="0"/>
              </a:rPr>
              <a:t>Efficacité et sécurité prouvée sur 1 année</a:t>
            </a:r>
          </a:p>
          <a:p>
            <a:endParaRPr lang="fr-CH" sz="1400" dirty="0">
              <a:latin typeface="Arial" panose="020B0604020202020204" pitchFamily="34" charset="0"/>
              <a:cs typeface="Arial" panose="020B0604020202020204" pitchFamily="34" charset="0"/>
            </a:endParaRPr>
          </a:p>
          <a:p>
            <a:r>
              <a:rPr lang="fr-CH" sz="1400" dirty="0">
                <a:latin typeface="Arial" panose="020B0604020202020204" pitchFamily="34" charset="0"/>
                <a:cs typeface="Arial" panose="020B0604020202020204" pitchFamily="34" charset="0"/>
              </a:rPr>
              <a:t>Ne contribue pas à la surcharge sodée (SPS 2-4 g de </a:t>
            </a:r>
            <a:r>
              <a:rPr lang="fr-CH" sz="1400" dirty="0" err="1">
                <a:latin typeface="Arial" panose="020B0604020202020204" pitchFamily="34" charset="0"/>
                <a:cs typeface="Arial" panose="020B0604020202020204" pitchFamily="34" charset="0"/>
              </a:rPr>
              <a:t>NaCl</a:t>
            </a:r>
            <a:r>
              <a:rPr lang="fr-CH" sz="1400" dirty="0">
                <a:latin typeface="Arial" panose="020B0604020202020204" pitchFamily="34" charset="0"/>
                <a:cs typeface="Arial" panose="020B0604020202020204" pitchFamily="34" charset="0"/>
              </a:rPr>
              <a:t>)</a:t>
            </a:r>
          </a:p>
          <a:p>
            <a:endParaRPr lang="fr-CH" sz="1400" dirty="0">
              <a:latin typeface="Arial" panose="020B0604020202020204" pitchFamily="34" charset="0"/>
              <a:cs typeface="Arial" panose="020B0604020202020204" pitchFamily="34" charset="0"/>
            </a:endParaRPr>
          </a:p>
          <a:p>
            <a:r>
              <a:rPr lang="fr-CH" sz="1400" dirty="0">
                <a:latin typeface="Arial" panose="020B0604020202020204" pitchFamily="34" charset="0"/>
                <a:cs typeface="Arial" panose="020B0604020202020204" pitchFamily="34" charset="0"/>
              </a:rPr>
              <a:t>Prescription possible par le MT selon LIM (CKD 3-4, </a:t>
            </a:r>
            <a:r>
              <a:rPr lang="fr-CH" sz="1400" dirty="0" err="1">
                <a:latin typeface="Arial" panose="020B0604020202020204" pitchFamily="34" charset="0"/>
                <a:cs typeface="Arial" panose="020B0604020202020204" pitchFamily="34" charset="0"/>
              </a:rPr>
              <a:t>K</a:t>
            </a:r>
            <a:r>
              <a:rPr lang="fr-CH" sz="1400" baseline="30000" dirty="0" err="1">
                <a:latin typeface="Arial" panose="020B0604020202020204" pitchFamily="34" charset="0"/>
                <a:cs typeface="Arial" panose="020B0604020202020204" pitchFamily="34" charset="0"/>
              </a:rPr>
              <a:t>+</a:t>
            </a:r>
            <a:r>
              <a:rPr lang="fr-CH" sz="1400" baseline="-25000" dirty="0" err="1">
                <a:latin typeface="Arial" panose="020B0604020202020204" pitchFamily="34" charset="0"/>
                <a:cs typeface="Arial" panose="020B0604020202020204" pitchFamily="34" charset="0"/>
              </a:rPr>
              <a:t>rep</a:t>
            </a:r>
            <a:r>
              <a:rPr lang="fr-CH" sz="1400" baseline="-25000" dirty="0">
                <a:latin typeface="Arial" panose="020B0604020202020204" pitchFamily="34" charset="0"/>
                <a:cs typeface="Arial" panose="020B0604020202020204" pitchFamily="34" charset="0"/>
              </a:rPr>
              <a:t>.</a:t>
            </a:r>
            <a:r>
              <a:rPr lang="fr-CH" sz="1400" dirty="0">
                <a:latin typeface="Arial" panose="020B0604020202020204" pitchFamily="34" charset="0"/>
                <a:cs typeface="Arial" panose="020B0604020202020204" pitchFamily="34" charset="0"/>
              </a:rPr>
              <a:t>&gt;5.5 </a:t>
            </a:r>
            <a:r>
              <a:rPr lang="fr-CH" sz="1400" dirty="0" err="1">
                <a:latin typeface="Arial" panose="020B0604020202020204" pitchFamily="34" charset="0"/>
                <a:cs typeface="Arial" panose="020B0604020202020204" pitchFamily="34" charset="0"/>
              </a:rPr>
              <a:t>mmol</a:t>
            </a:r>
            <a:r>
              <a:rPr lang="fr-CH" sz="1400" dirty="0">
                <a:latin typeface="Arial" panose="020B0604020202020204" pitchFamily="34" charset="0"/>
                <a:cs typeface="Arial" panose="020B0604020202020204" pitchFamily="34" charset="0"/>
              </a:rPr>
              <a:t>/l malgré mesures)</a:t>
            </a:r>
          </a:p>
          <a:p>
            <a:endParaRPr lang="fr-CH" sz="1400" dirty="0">
              <a:latin typeface="Arial" panose="020B0604020202020204" pitchFamily="34" charset="0"/>
              <a:cs typeface="Arial" panose="020B0604020202020204" pitchFamily="34" charset="0"/>
            </a:endParaRPr>
          </a:p>
          <a:p>
            <a:r>
              <a:rPr lang="fr-CH" sz="1400" dirty="0">
                <a:latin typeface="Arial" panose="020B0604020202020204" pitchFamily="34" charset="0"/>
                <a:cs typeface="Arial" panose="020B0604020202020204" pitchFamily="34" charset="0"/>
              </a:rPr>
              <a:t>Prix env. 6 CHF/j vs. 2-5.3 CHF/j pour SPS</a:t>
            </a:r>
          </a:p>
        </p:txBody>
      </p:sp>
      <p:sp>
        <p:nvSpPr>
          <p:cNvPr id="13" name="Rectangle 12"/>
          <p:cNvSpPr/>
          <p:nvPr/>
        </p:nvSpPr>
        <p:spPr>
          <a:xfrm>
            <a:off x="6690946" y="1421073"/>
            <a:ext cx="2406457" cy="4953199"/>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Rectangle 13"/>
          <p:cNvSpPr/>
          <p:nvPr/>
        </p:nvSpPr>
        <p:spPr>
          <a:xfrm>
            <a:off x="2992582" y="1960712"/>
            <a:ext cx="628073" cy="234294"/>
          </a:xfrm>
          <a:prstGeom prst="rect">
            <a:avLst/>
          </a:prstGeom>
          <a:solidFill>
            <a:schemeClr val="accent2">
              <a:alpha val="3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a:p>
        </p:txBody>
      </p:sp>
      <p:sp>
        <p:nvSpPr>
          <p:cNvPr id="15" name="Rectangle 14"/>
          <p:cNvSpPr/>
          <p:nvPr/>
        </p:nvSpPr>
        <p:spPr>
          <a:xfrm>
            <a:off x="2992582" y="3588325"/>
            <a:ext cx="711200" cy="180111"/>
          </a:xfrm>
          <a:prstGeom prst="rect">
            <a:avLst/>
          </a:prstGeom>
          <a:solidFill>
            <a:schemeClr val="accent2">
              <a:alpha val="3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a:p>
        </p:txBody>
      </p:sp>
      <p:sp>
        <p:nvSpPr>
          <p:cNvPr id="16" name="Rectangle 15"/>
          <p:cNvSpPr/>
          <p:nvPr/>
        </p:nvSpPr>
        <p:spPr>
          <a:xfrm>
            <a:off x="2364508" y="5485962"/>
            <a:ext cx="831273" cy="234294"/>
          </a:xfrm>
          <a:prstGeom prst="rect">
            <a:avLst/>
          </a:prstGeom>
          <a:solidFill>
            <a:schemeClr val="accent2">
              <a:alpha val="3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996862693"/>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sz="2700" b="1" dirty="0">
                <a:solidFill>
                  <a:srgbClr val="0070C0"/>
                </a:solidFill>
                <a:latin typeface="Arial" panose="020B0604020202020204" pitchFamily="34" charset="0"/>
                <a:cs typeface="Arial" panose="020B0604020202020204" pitchFamily="34" charset="0"/>
              </a:rPr>
              <a:t>Conclusion</a:t>
            </a:r>
          </a:p>
        </p:txBody>
      </p:sp>
      <p:sp>
        <p:nvSpPr>
          <p:cNvPr id="3" name="Espace réservé du contenu 2"/>
          <p:cNvSpPr>
            <a:spLocks noGrp="1"/>
          </p:cNvSpPr>
          <p:nvPr>
            <p:ph idx="1"/>
          </p:nvPr>
        </p:nvSpPr>
        <p:spPr>
          <a:xfrm>
            <a:off x="838200" y="1548534"/>
            <a:ext cx="10515600" cy="4351338"/>
          </a:xfrm>
        </p:spPr>
        <p:txBody>
          <a:bodyPr>
            <a:normAutofit fontScale="92500" lnSpcReduction="10000"/>
          </a:bodyPr>
          <a:lstStyle/>
          <a:p>
            <a:r>
              <a:rPr lang="fr-CH" dirty="0">
                <a:latin typeface="Arial" panose="020B0604020202020204" pitchFamily="34" charset="0"/>
                <a:cs typeface="Arial" panose="020B0604020202020204" pitchFamily="34" charset="0"/>
              </a:rPr>
              <a:t>Enjeu critique de la détection précoce de la MRC et des patients à risque de la développer afin de ralentir la progression</a:t>
            </a:r>
          </a:p>
          <a:p>
            <a:r>
              <a:rPr lang="fr-CH" dirty="0">
                <a:latin typeface="Arial" panose="020B0604020202020204" pitchFamily="34" charset="0"/>
                <a:cs typeface="Arial" panose="020B0604020202020204" pitchFamily="34" charset="0"/>
              </a:rPr>
              <a:t>Rôle crucial du médecin de premier recours dans le screening de la MRC</a:t>
            </a:r>
          </a:p>
          <a:p>
            <a:r>
              <a:rPr lang="fr-CH" dirty="0">
                <a:latin typeface="Arial" panose="020B0604020202020204" pitchFamily="34" charset="0"/>
                <a:cs typeface="Arial" panose="020B0604020202020204" pitchFamily="34" charset="0"/>
              </a:rPr>
              <a:t>La dernière décennie a été marquée par l’avènement d’une nouvelle classe thérapeutique, </a:t>
            </a:r>
            <a:r>
              <a:rPr lang="fr-CH" dirty="0" smtClean="0">
                <a:latin typeface="Arial" panose="020B0604020202020204" pitchFamily="34" charset="0"/>
                <a:cs typeface="Arial" panose="020B0604020202020204" pitchFamily="34" charset="0"/>
              </a:rPr>
              <a:t>notamment les </a:t>
            </a:r>
            <a:r>
              <a:rPr lang="fr-CH" dirty="0">
                <a:latin typeface="Arial" panose="020B0604020202020204" pitchFamily="34" charset="0"/>
                <a:cs typeface="Arial" panose="020B0604020202020204" pitchFamily="34" charset="0"/>
              </a:rPr>
              <a:t>SGLT2i, qui ont montré un effet spectaculaire sur le ralentissement de la progression de la MRC et la diminution de la </a:t>
            </a:r>
            <a:r>
              <a:rPr lang="fr-CH" dirty="0" err="1">
                <a:latin typeface="Arial" panose="020B0604020202020204" pitchFamily="34" charset="0"/>
                <a:cs typeface="Arial" panose="020B0604020202020204" pitchFamily="34" charset="0"/>
              </a:rPr>
              <a:t>morbi</a:t>
            </a:r>
            <a:r>
              <a:rPr lang="fr-CH" dirty="0">
                <a:latin typeface="Arial" panose="020B0604020202020204" pitchFamily="34" charset="0"/>
                <a:cs typeface="Arial" panose="020B0604020202020204" pitchFamily="34" charset="0"/>
              </a:rPr>
              <a:t>/mortalité cardiovasculaire chez les patients diabétiques et non-diabétiques</a:t>
            </a:r>
          </a:p>
          <a:p>
            <a:r>
              <a:rPr lang="fr-CH" dirty="0">
                <a:latin typeface="Arial" panose="020B0604020202020204" pitchFamily="34" charset="0"/>
                <a:cs typeface="Arial" panose="020B0604020202020204" pitchFamily="34" charset="0"/>
              </a:rPr>
              <a:t>Leur effet favorable sur le pronostic rénal ne sera pleinement déployé que s’ils sont utilisés systématiquement et de façon précoce</a:t>
            </a:r>
            <a:endParaRPr lang="fr-CH" dirty="0"/>
          </a:p>
          <a:p>
            <a:endParaRPr lang="fr-CH" dirty="0"/>
          </a:p>
        </p:txBody>
      </p:sp>
    </p:spTree>
    <p:extLst>
      <p:ext uri="{BB962C8B-B14F-4D97-AF65-F5344CB8AC3E}">
        <p14:creationId xmlns:p14="http://schemas.microsoft.com/office/powerpoint/2010/main" val="2791314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3970142268"/>
              </p:ext>
            </p:extLst>
          </p:nvPr>
        </p:nvGraphicFramePr>
        <p:xfrm>
          <a:off x="709158" y="882501"/>
          <a:ext cx="4079359" cy="293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me 3"/>
          <p:cNvGraphicFramePr/>
          <p:nvPr>
            <p:extLst>
              <p:ext uri="{D42A27DB-BD31-4B8C-83A1-F6EECF244321}">
                <p14:modId xmlns:p14="http://schemas.microsoft.com/office/powerpoint/2010/main" val="4283976485"/>
              </p:ext>
            </p:extLst>
          </p:nvPr>
        </p:nvGraphicFramePr>
        <p:xfrm>
          <a:off x="4442038" y="882501"/>
          <a:ext cx="4107711" cy="2934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me 6"/>
          <p:cNvGraphicFramePr/>
          <p:nvPr>
            <p:extLst>
              <p:ext uri="{D42A27DB-BD31-4B8C-83A1-F6EECF244321}">
                <p14:modId xmlns:p14="http://schemas.microsoft.com/office/powerpoint/2010/main" val="1062524921"/>
              </p:ext>
            </p:extLst>
          </p:nvPr>
        </p:nvGraphicFramePr>
        <p:xfrm>
          <a:off x="8174919" y="882501"/>
          <a:ext cx="3721518" cy="293458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ZoneTexte 8"/>
          <p:cNvSpPr txBox="1"/>
          <p:nvPr/>
        </p:nvSpPr>
        <p:spPr>
          <a:xfrm>
            <a:off x="2512291" y="4267200"/>
            <a:ext cx="7481454" cy="1569660"/>
          </a:xfrm>
          <a:prstGeom prst="rect">
            <a:avLst/>
          </a:prstGeom>
          <a:noFill/>
        </p:spPr>
        <p:txBody>
          <a:bodyPr wrap="square" rtlCol="0">
            <a:spAutoFit/>
          </a:bodyPr>
          <a:lstStyle/>
          <a:p>
            <a:pPr algn="ctr"/>
            <a:r>
              <a:rPr lang="fr-CH" sz="9600" dirty="0">
                <a:latin typeface="Arial" panose="020B0604020202020204" pitchFamily="34" charset="0"/>
                <a:cs typeface="Arial" panose="020B0604020202020204" pitchFamily="34" charset="0"/>
              </a:rPr>
              <a:t>MERCI !</a:t>
            </a:r>
          </a:p>
        </p:txBody>
      </p:sp>
    </p:spTree>
    <p:extLst>
      <p:ext uri="{BB962C8B-B14F-4D97-AF65-F5344CB8AC3E}">
        <p14:creationId xmlns:p14="http://schemas.microsoft.com/office/powerpoint/2010/main" val="560322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txBox="1">
            <a:spLocks/>
          </p:cNvSpPr>
          <p:nvPr/>
        </p:nvSpPr>
        <p:spPr>
          <a:xfrm>
            <a:off x="838198" y="1155507"/>
            <a:ext cx="10515601" cy="473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2700" b="1" dirty="0">
                <a:solidFill>
                  <a:srgbClr val="0069B4"/>
                </a:solidFill>
                <a:latin typeface="Arial" panose="020B0604020202020204" pitchFamily="34" charset="0"/>
                <a:cs typeface="Arial" panose="020B0604020202020204" pitchFamily="34" charset="0"/>
              </a:rPr>
              <a:t>Quelle leçon peut-on tirer de cas?</a:t>
            </a:r>
          </a:p>
        </p:txBody>
      </p:sp>
      <p:sp>
        <p:nvSpPr>
          <p:cNvPr id="2" name="ZoneTexte 1"/>
          <p:cNvSpPr txBox="1"/>
          <p:nvPr/>
        </p:nvSpPr>
        <p:spPr>
          <a:xfrm>
            <a:off x="1237673" y="3168073"/>
            <a:ext cx="9615054" cy="2246769"/>
          </a:xfrm>
          <a:prstGeom prst="rect">
            <a:avLst/>
          </a:prstGeom>
          <a:noFill/>
        </p:spPr>
        <p:txBody>
          <a:bodyPr wrap="square" rtlCol="0">
            <a:spAutoFit/>
          </a:bodyPr>
          <a:lstStyle/>
          <a:p>
            <a:pPr algn="ctr"/>
            <a:r>
              <a:rPr lang="en-US" sz="8000" dirty="0">
                <a:latin typeface="Arial" panose="020B0604020202020204" pitchFamily="34" charset="0"/>
                <a:cs typeface="Arial" panose="020B0604020202020204" pitchFamily="34" charset="0"/>
              </a:rPr>
              <a:t>Time is nephron!</a:t>
            </a:r>
          </a:p>
          <a:p>
            <a:pPr algn="ctr"/>
            <a:r>
              <a:rPr lang="en-US" sz="6000" dirty="0">
                <a:latin typeface="Arial" panose="020B0604020202020204" pitchFamily="34" charset="0"/>
                <a:cs typeface="Arial" panose="020B0604020202020204" pitchFamily="34" charset="0"/>
              </a:rPr>
              <a:t>Don’t miss the CKD!</a:t>
            </a:r>
          </a:p>
        </p:txBody>
      </p:sp>
    </p:spTree>
    <p:extLst>
      <p:ext uri="{BB962C8B-B14F-4D97-AF65-F5344CB8AC3E}">
        <p14:creationId xmlns:p14="http://schemas.microsoft.com/office/powerpoint/2010/main" val="200395854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3064</Words>
  <Application>Microsoft Office PowerPoint</Application>
  <PresentationFormat>Grand écran</PresentationFormat>
  <Paragraphs>471</Paragraphs>
  <Slides>83</Slides>
  <Notes>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83</vt:i4>
      </vt:variant>
    </vt:vector>
  </HeadingPairs>
  <TitlesOfParts>
    <vt:vector size="89" baseType="lpstr">
      <vt:lpstr>Arial</vt:lpstr>
      <vt:lpstr>Calibri</vt:lpstr>
      <vt:lpstr>Calibri Light</vt:lpstr>
      <vt:lpstr>GillSansStd</vt:lpstr>
      <vt:lpstr>Wingdings</vt:lpstr>
      <vt:lpstr>Thème Office</vt:lpstr>
      <vt:lpstr>JHaS  Maladie rénale chronique: le dépistage précoce comme clé du succès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Hypertension artérielle dans la MRC (KDIGO 2021)</vt:lpstr>
      <vt:lpstr>Mesure standardisée de la tension artérielle</vt:lpstr>
      <vt:lpstr>Etude SPRINT</vt:lpstr>
      <vt:lpstr>Etude SPRINT – Sous-analyse pour la MRC</vt:lpstr>
      <vt:lpstr>Présentation PowerPoint</vt:lpstr>
      <vt:lpstr>Présentation PowerPoint</vt:lpstr>
      <vt:lpstr>Présentation PowerPoint</vt:lpstr>
      <vt:lpstr>Néphroprotection – SGLT2i</vt:lpstr>
      <vt:lpstr>Néphroprotection – SGLT2i</vt:lpstr>
      <vt:lpstr>Néphroprotection – SGLT2i</vt:lpstr>
      <vt:lpstr>Néphroprotection – SGLT2i</vt:lpstr>
      <vt:lpstr>Néphroprotection – Restriction protidique</vt:lpstr>
      <vt:lpstr>Néphroprotection – Restriction protidique</vt:lpstr>
      <vt:lpstr>Néphroprotection – Régime riche en végétaux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Traitement du diabète et de la néphropathie diabétique – MRA</vt:lpstr>
      <vt:lpstr>Kerendia® - OFSP</vt:lpstr>
      <vt:lpstr>Traitement du diabète et de la néphropathie diabétique – SGLT2i &amp; MRA</vt:lpstr>
      <vt:lpstr>Présentation PowerPoint</vt:lpstr>
      <vt:lpstr>Présentation PowerPoint</vt:lpstr>
      <vt:lpstr>Présentation PowerPoint</vt:lpstr>
      <vt:lpstr>Insuffisance cardiaque - Classification</vt:lpstr>
      <vt:lpstr>Epidémiologie</vt:lpstr>
      <vt:lpstr>Evolution naturelle</vt:lpstr>
      <vt:lpstr>Evolution des modalités thérapeutiques</vt:lpstr>
      <vt:lpstr>Options thérapeutiques – «The fantastic or the rarely used four and soon five?»</vt:lpstr>
      <vt:lpstr>Options thérapeutiques – Focus rénal</vt:lpstr>
      <vt:lpstr>Présentation PowerPoint</vt:lpstr>
      <vt:lpstr>Révolution copernicienne</vt:lpstr>
      <vt:lpstr>«IRA permissive» au cours du temps</vt:lpstr>
      <vt:lpstr>Principe de base du traitement (titration)</vt:lpstr>
      <vt:lpstr>Principe de base du traitement (titration)</vt:lpstr>
      <vt:lpstr>Diagnostics – Fonction cardiaque: Volémie &amp; perfusion</vt:lpstr>
      <vt:lpstr>Adéquation du traitement</vt:lpstr>
      <vt:lpstr>Causes d’inadéquation du traitement</vt:lpstr>
      <vt:lpstr>Hyperkaliémie - Mécanismes</vt:lpstr>
      <vt:lpstr>Hyperkaliémie – Epidémiologie</vt:lpstr>
      <vt:lpstr>Hyperkaliémie - Stratégies</vt:lpstr>
      <vt:lpstr>Hyperkaliémie - Chélateurs</vt:lpstr>
      <vt:lpstr>Conclusion</vt:lpstr>
      <vt:lpstr>Présentation PowerPoint</vt:lpstr>
    </vt:vector>
  </TitlesOfParts>
  <Company>HFR – Hôpital fribourgeois, freiburger 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Kalicki Robert</dc:creator>
  <cp:lastModifiedBy>Kalicki Robert</cp:lastModifiedBy>
  <cp:revision>77</cp:revision>
  <dcterms:created xsi:type="dcterms:W3CDTF">2025-05-06T18:07:13Z</dcterms:created>
  <dcterms:modified xsi:type="dcterms:W3CDTF">2025-05-09T08:52:44Z</dcterms:modified>
</cp:coreProperties>
</file>