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671" r:id="rId4"/>
    <p:sldId id="648" r:id="rId5"/>
    <p:sldId id="258" r:id="rId6"/>
    <p:sldId id="679" r:id="rId7"/>
    <p:sldId id="649" r:id="rId8"/>
    <p:sldId id="682" r:id="rId9"/>
    <p:sldId id="683" r:id="rId10"/>
    <p:sldId id="674" r:id="rId11"/>
    <p:sldId id="691" r:id="rId12"/>
    <p:sldId id="675" r:id="rId13"/>
    <p:sldId id="296" r:id="rId14"/>
    <p:sldId id="676" r:id="rId15"/>
    <p:sldId id="677" r:id="rId16"/>
    <p:sldId id="571" r:id="rId17"/>
    <p:sldId id="678" r:id="rId18"/>
    <p:sldId id="629" r:id="rId19"/>
    <p:sldId id="680" r:id="rId20"/>
    <p:sldId id="603" r:id="rId21"/>
    <p:sldId id="684" r:id="rId22"/>
    <p:sldId id="681" r:id="rId23"/>
    <p:sldId id="694" r:id="rId24"/>
    <p:sldId id="688" r:id="rId25"/>
    <p:sldId id="672" r:id="rId26"/>
    <p:sldId id="685" r:id="rId27"/>
    <p:sldId id="686" r:id="rId28"/>
    <p:sldId id="608" r:id="rId29"/>
    <p:sldId id="579" r:id="rId30"/>
    <p:sldId id="669" r:id="rId31"/>
    <p:sldId id="693" r:id="rId32"/>
    <p:sldId id="673" r:id="rId33"/>
    <p:sldId id="692" r:id="rId34"/>
    <p:sldId id="687" r:id="rId35"/>
    <p:sldId id="69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8800D-C767-465F-AE22-E14CA47C5D6C}" type="datetimeFigureOut">
              <a:rPr lang="fr-CH" smtClean="0"/>
              <a:t>09.05.2025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3B059-735A-4A88-8F00-41841C88C7B1}" type="slidenum">
              <a:rPr lang="fr-CH" smtClean="0"/>
              <a:t>‹N°›</a:t>
            </a:fld>
            <a:endParaRPr lang="fr-CH"/>
          </a:p>
        </p:txBody>
      </p:sp>
    </p:spTree>
    <p:extLst>
      <p:ext uri="{BB962C8B-B14F-4D97-AF65-F5344CB8AC3E}">
        <p14:creationId xmlns:p14="http://schemas.microsoft.com/office/powerpoint/2010/main" val="366542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rédacteur scientifique, écrivain et naturaliste britannique</a:t>
            </a:r>
            <a:endParaRPr lang="fr-CH" dirty="0"/>
          </a:p>
        </p:txBody>
      </p:sp>
      <p:sp>
        <p:nvSpPr>
          <p:cNvPr id="4" name="Espace réservé du numéro de diapositive 3"/>
          <p:cNvSpPr>
            <a:spLocks noGrp="1"/>
          </p:cNvSpPr>
          <p:nvPr>
            <p:ph type="sldNum" sz="quarter" idx="5"/>
          </p:nvPr>
        </p:nvSpPr>
        <p:spPr/>
        <p:txBody>
          <a:bodyPr/>
          <a:lstStyle/>
          <a:p>
            <a:fld id="{06B3B059-735A-4A88-8F00-41841C88C7B1}" type="slidenum">
              <a:rPr lang="fr-CH" smtClean="0"/>
              <a:t>3</a:t>
            </a:fld>
            <a:endParaRPr lang="fr-CH"/>
          </a:p>
        </p:txBody>
      </p:sp>
    </p:spTree>
    <p:extLst>
      <p:ext uri="{BB962C8B-B14F-4D97-AF65-F5344CB8AC3E}">
        <p14:creationId xmlns:p14="http://schemas.microsoft.com/office/powerpoint/2010/main" val="294931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 problèmes de santé liés à la pollution</a:t>
            </a:r>
          </a:p>
        </p:txBody>
      </p:sp>
      <p:sp>
        <p:nvSpPr>
          <p:cNvPr id="4" name="Espace réservé du numéro de diapositive 3"/>
          <p:cNvSpPr>
            <a:spLocks noGrp="1"/>
          </p:cNvSpPr>
          <p:nvPr>
            <p:ph type="sldNum" sz="quarter" idx="5"/>
          </p:nvPr>
        </p:nvSpPr>
        <p:spPr/>
        <p:txBody>
          <a:bodyPr/>
          <a:lstStyle/>
          <a:p>
            <a:fld id="{714E52C8-AE11-45A2-AEAA-63FE13D6B9CA}" type="slidenum">
              <a:rPr lang="fr-CH" smtClean="0"/>
              <a:t>20</a:t>
            </a:fld>
            <a:endParaRPr lang="fr-CH"/>
          </a:p>
        </p:txBody>
      </p:sp>
    </p:spTree>
    <p:extLst>
      <p:ext uri="{BB962C8B-B14F-4D97-AF65-F5344CB8AC3E}">
        <p14:creationId xmlns:p14="http://schemas.microsoft.com/office/powerpoint/2010/main" val="349136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Décrire les 12 actions: message simple et répétitif- parler d’un problème de santé «local» plutôt que d’environnement-parler de chgt climatique local et concret (moins de neige, plus chaud en été, tiques, moustiques tigres…)- pas de jargon: vocabulaire simple et compréhensible – </a:t>
            </a:r>
            <a:r>
              <a:rPr lang="fr-CH" dirty="0" err="1"/>
              <a:t>empowerment</a:t>
            </a:r>
            <a:r>
              <a:rPr lang="fr-CH" dirty="0"/>
              <a:t> pour diminuer l’</a:t>
            </a:r>
            <a:r>
              <a:rPr lang="fr-CH" dirty="0" err="1"/>
              <a:t>écoanxiété</a:t>
            </a:r>
            <a:r>
              <a:rPr lang="fr-CH" dirty="0"/>
              <a:t> – </a:t>
            </a:r>
            <a:r>
              <a:rPr lang="fr-CH" dirty="0" err="1"/>
              <a:t>co</a:t>
            </a:r>
            <a:r>
              <a:rPr lang="fr-CH" dirty="0"/>
              <a:t>-bénéfices – raconter des histoire (Chaux de fond)- ne pas utiliser de termes alarmistes (urgence/crise climatique, effondrement de la biodiversité)- utiliser l’actualité pour toucher/sensibiliser (ouragans, inondations,..) – ne pas débattre sur le scepticisme.</a:t>
            </a:r>
          </a:p>
        </p:txBody>
      </p:sp>
      <p:sp>
        <p:nvSpPr>
          <p:cNvPr id="4" name="Espace réservé du numéro de diapositive 3"/>
          <p:cNvSpPr>
            <a:spLocks noGrp="1"/>
          </p:cNvSpPr>
          <p:nvPr>
            <p:ph type="sldNum" sz="quarter" idx="5"/>
          </p:nvPr>
        </p:nvSpPr>
        <p:spPr/>
        <p:txBody>
          <a:bodyPr/>
          <a:lstStyle/>
          <a:p>
            <a:fld id="{06B3B059-735A-4A88-8F00-41841C88C7B1}" type="slidenum">
              <a:rPr lang="fr-CH" smtClean="0"/>
              <a:t>25</a:t>
            </a:fld>
            <a:endParaRPr lang="fr-CH"/>
          </a:p>
        </p:txBody>
      </p:sp>
    </p:spTree>
    <p:extLst>
      <p:ext uri="{BB962C8B-B14F-4D97-AF65-F5344CB8AC3E}">
        <p14:creationId xmlns:p14="http://schemas.microsoft.com/office/powerpoint/2010/main" val="166650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Parler du chgt  climatique sous l’angle de la santé: concret plutôt que sous l’angle de l’environnement</a:t>
            </a:r>
          </a:p>
          <a:p>
            <a:r>
              <a:rPr lang="fr-CH" dirty="0"/>
              <a:t>Comment agir avec notre légitimité de pédiatre/soignant: L’idée du </a:t>
            </a:r>
            <a:r>
              <a:rPr lang="fr-CH" dirty="0" err="1"/>
              <a:t>co</a:t>
            </a:r>
            <a:r>
              <a:rPr lang="fr-CH" dirty="0"/>
              <a:t> bénéfice santé individuelle-santé planétaire. Prévention-promotion-chgt de comportement par prise de conscience</a:t>
            </a:r>
          </a:p>
        </p:txBody>
      </p:sp>
      <p:sp>
        <p:nvSpPr>
          <p:cNvPr id="4" name="Espace réservé du numéro de diapositive 3"/>
          <p:cNvSpPr>
            <a:spLocks noGrp="1"/>
          </p:cNvSpPr>
          <p:nvPr>
            <p:ph type="sldNum" sz="quarter" idx="5"/>
          </p:nvPr>
        </p:nvSpPr>
        <p:spPr/>
        <p:txBody>
          <a:bodyPr/>
          <a:lstStyle/>
          <a:p>
            <a:fld id="{714E52C8-AE11-45A2-AEAA-63FE13D6B9CA}" type="slidenum">
              <a:rPr lang="fr-CH" smtClean="0"/>
              <a:t>28</a:t>
            </a:fld>
            <a:endParaRPr lang="fr-CH"/>
          </a:p>
        </p:txBody>
      </p:sp>
    </p:spTree>
    <p:extLst>
      <p:ext uri="{BB962C8B-B14F-4D97-AF65-F5344CB8AC3E}">
        <p14:creationId xmlns:p14="http://schemas.microsoft.com/office/powerpoint/2010/main" val="145514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Action pour le climat sont une opportunité pour le bien être et la santé</a:t>
            </a:r>
          </a:p>
          <a:p>
            <a:r>
              <a:rPr lang="fr-CH" dirty="0"/>
              <a:t>Décrire les 12 actions: message simple et répétitif- parler d’un problème de santé «local» plutôt que d’environnement-parler de chgt climatique local et concret (moins de neige, plus chaud en été, …)- pas de jargon: vocabulaire simple et compréhensible – </a:t>
            </a:r>
            <a:r>
              <a:rPr lang="fr-CH" dirty="0" err="1"/>
              <a:t>empowerment</a:t>
            </a:r>
            <a:r>
              <a:rPr lang="fr-CH" dirty="0"/>
              <a:t> pour diminuer l’</a:t>
            </a:r>
            <a:r>
              <a:rPr lang="fr-CH" dirty="0" err="1"/>
              <a:t>écoanxiété</a:t>
            </a:r>
            <a:r>
              <a:rPr lang="fr-CH" dirty="0"/>
              <a:t> – </a:t>
            </a:r>
            <a:r>
              <a:rPr lang="fr-CH" dirty="0" err="1"/>
              <a:t>co</a:t>
            </a:r>
            <a:r>
              <a:rPr lang="fr-CH" dirty="0"/>
              <a:t>-bénéfices – raconter des histoire- ne pas utiliser de termes alarmistes (urgence climatique, effondrement de la biodiversité)- utiliser l’actualité (ouragans, inondations,..) – ne pas débattre sur le scepticisme.</a:t>
            </a:r>
          </a:p>
        </p:txBody>
      </p:sp>
      <p:sp>
        <p:nvSpPr>
          <p:cNvPr id="4" name="Espace réservé du numéro de diapositive 3"/>
          <p:cNvSpPr>
            <a:spLocks noGrp="1"/>
          </p:cNvSpPr>
          <p:nvPr>
            <p:ph type="sldNum" sz="quarter" idx="5"/>
          </p:nvPr>
        </p:nvSpPr>
        <p:spPr/>
        <p:txBody>
          <a:bodyPr/>
          <a:lstStyle/>
          <a:p>
            <a:fld id="{714E52C8-AE11-45A2-AEAA-63FE13D6B9CA}" type="slidenum">
              <a:rPr lang="fr-CH" smtClean="0"/>
              <a:t>29</a:t>
            </a:fld>
            <a:endParaRPr lang="fr-CH"/>
          </a:p>
        </p:txBody>
      </p:sp>
    </p:spTree>
    <p:extLst>
      <p:ext uri="{BB962C8B-B14F-4D97-AF65-F5344CB8AC3E}">
        <p14:creationId xmlns:p14="http://schemas.microsoft.com/office/powerpoint/2010/main" val="72053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H" b="1" dirty="0"/>
              <a:t>Prévention</a:t>
            </a:r>
            <a:r>
              <a:rPr lang="fr-CH" dirty="0"/>
              <a:t>: exemple la Suède, le «bon élève», 2/3 de moins de matière et d’énergie</a:t>
            </a:r>
            <a:r>
              <a:rPr lang="fr-CH" baseline="0" dirty="0"/>
              <a:t> dépensée que nous avec le même niveau de qualité, pourquoi? En CH, système de santé est tourné vers le curatif (assurance maladie).</a:t>
            </a:r>
            <a:r>
              <a:rPr lang="fr-CH" dirty="0"/>
              <a:t> En Suède, ils ont misé sur </a:t>
            </a:r>
            <a:r>
              <a:rPr lang="fr-CH" b="1" dirty="0"/>
              <a:t>la prévention,</a:t>
            </a:r>
            <a:r>
              <a:rPr lang="fr-CH" b="1" baseline="0" dirty="0"/>
              <a:t> la promotion </a:t>
            </a:r>
            <a:r>
              <a:rPr lang="fr-CH" baseline="0" dirty="0"/>
              <a:t>et la coordination. Espérance de vie idem dans les 2 pays, mais l’espérance de vie en bonne santé est meilleure en Suède.</a:t>
            </a:r>
          </a:p>
          <a:p>
            <a:r>
              <a:rPr lang="fr-CH" dirty="0"/>
              <a:t> Une des premières mesures à prendre,</a:t>
            </a:r>
            <a:r>
              <a:rPr lang="fr-CH" baseline="0" dirty="0"/>
              <a:t> si on en croit la littérature, mais cela coule de source </a:t>
            </a:r>
            <a:r>
              <a:rPr lang="fr-CH" dirty="0"/>
              <a:t>est de miser</a:t>
            </a:r>
            <a:r>
              <a:rPr lang="fr-CH" baseline="0" dirty="0"/>
              <a:t> sur la prévention et la promotion de la santé et la coordination des soins. C’est en effet mathématique:  en privilégiant la promotion de la santé, en prévenant les maladies et en coordonnant les soins, la prescription des médicaments (Plus haut impact sur l’émission de gaz à effet de serre, fabriqués principalement en Inde) et le recours aux examens complémentaires (2</a:t>
            </a:r>
            <a:r>
              <a:rPr lang="fr-CH" baseline="30000" dirty="0"/>
              <a:t>ème</a:t>
            </a:r>
            <a:r>
              <a:rPr lang="fr-CH" baseline="0" dirty="0"/>
              <a:t> émetteur deCO2, IRM, scanner, </a:t>
            </a:r>
            <a:r>
              <a:rPr lang="fr-CH" baseline="0" dirty="0" err="1"/>
              <a:t>etc</a:t>
            </a:r>
            <a:r>
              <a:rPr lang="fr-CH" baseline="0" dirty="0"/>
              <a:t>) diminueront et l’impact sur le climat sera moindre.</a:t>
            </a:r>
            <a:r>
              <a:rPr lang="fr-CH" dirty="0"/>
              <a:t> (Médecine en CH = médecine défensive)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fr-CH" b="1" dirty="0" err="1"/>
              <a:t>Raise</a:t>
            </a:r>
            <a:r>
              <a:rPr lang="fr-CH" b="1" dirty="0"/>
              <a:t> </a:t>
            </a:r>
            <a:r>
              <a:rPr lang="fr-CH" b="1" dirty="0" err="1"/>
              <a:t>awarness</a:t>
            </a:r>
            <a:r>
              <a:rPr lang="fr-CH" dirty="0"/>
              <a:t>: Etude EPFZ: le plus riches sont les plus pollueurs (déplacement et maison). Les citadins polluent plus que les campagnards même s’ils prennent plus la voiture car les citadins voyagent plus. Les ainés polluent le moins. Les jeunes sont ceux qui voyagent le plus en avion. L’appartenance à un parti politique n’aident pas à changer les comportements. Par contre, </a:t>
            </a:r>
            <a:r>
              <a:rPr lang="fr-CH" b="1" dirty="0"/>
              <a:t>LA PRISE DE CONSCIENCE fait changer les comportements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b="1" dirty="0"/>
              <a:t>Promote: </a:t>
            </a:r>
            <a:r>
              <a:rPr lang="fr-CH" dirty="0"/>
              <a:t>Un dernier levier, Etude sur les comportement pro environnement: Efficacité diminue avec l’âge. Nécessité d’une intervention précoce. Les jeunes enfants sont les plus réceptifs aux comportements pro environnement.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b="1" dirty="0"/>
          </a:p>
          <a:p>
            <a:endParaRPr lang="fr-CH" dirty="0"/>
          </a:p>
          <a:p>
            <a:r>
              <a:rPr lang="fr-CH" dirty="0"/>
              <a:t>Soulager la population qui sait que la catastrophe est imminent mais ne sait pas quoi faire: Actions à l’échelle des patients</a:t>
            </a:r>
          </a:p>
        </p:txBody>
      </p:sp>
      <p:sp>
        <p:nvSpPr>
          <p:cNvPr id="4" name="Espace réservé du numéro de diapositive 3"/>
          <p:cNvSpPr>
            <a:spLocks noGrp="1"/>
          </p:cNvSpPr>
          <p:nvPr>
            <p:ph type="sldNum" sz="quarter" idx="5"/>
          </p:nvPr>
        </p:nvSpPr>
        <p:spPr/>
        <p:txBody>
          <a:bodyPr/>
          <a:lstStyle/>
          <a:p>
            <a:fld id="{714E52C8-AE11-45A2-AEAA-63FE13D6B9CA}" type="slidenum">
              <a:rPr lang="fr-CH" smtClean="0"/>
              <a:t>30</a:t>
            </a:fld>
            <a:endParaRPr lang="fr-CH"/>
          </a:p>
        </p:txBody>
      </p:sp>
    </p:spTree>
    <p:extLst>
      <p:ext uri="{BB962C8B-B14F-4D97-AF65-F5344CB8AC3E}">
        <p14:creationId xmlns:p14="http://schemas.microsoft.com/office/powerpoint/2010/main" val="718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92AC3-829C-9DD9-0959-11746DF489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B4E264-87AB-5B1E-2FB7-6064B498BA0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7493FF-4D4A-7EAA-5C9C-06FD29326AD4}"/>
              </a:ext>
            </a:extLst>
          </p:cNvPr>
          <p:cNvSpPr>
            <a:spLocks noGrp="1"/>
          </p:cNvSpPr>
          <p:nvPr>
            <p:ph type="body" idx="1"/>
          </p:nvPr>
        </p:nvSpPr>
        <p:spPr/>
        <p:txBody>
          <a:bodyPr/>
          <a:lstStyle/>
          <a:p>
            <a:r>
              <a:rPr lang="fr-CH" dirty="0"/>
              <a:t>Action pour le climat sont une opportunité pour le bien être et la santé</a:t>
            </a:r>
          </a:p>
          <a:p>
            <a:r>
              <a:rPr lang="fr-CH" dirty="0"/>
              <a:t>Décrire les 12 actions: message simple et répétitif- parler d’un problème de santé «local» plutôt que d’environnement-parler de chgt climatique local et concret (moins de neige, plus chaud en été, …)- pas de jargon: vocabulaire simple et compréhensible – </a:t>
            </a:r>
            <a:r>
              <a:rPr lang="fr-CH" dirty="0" err="1"/>
              <a:t>empowerment</a:t>
            </a:r>
            <a:r>
              <a:rPr lang="fr-CH" dirty="0"/>
              <a:t> pour diminuer l’</a:t>
            </a:r>
            <a:r>
              <a:rPr lang="fr-CH" dirty="0" err="1"/>
              <a:t>écoanxiété</a:t>
            </a:r>
            <a:r>
              <a:rPr lang="fr-CH" dirty="0"/>
              <a:t> – </a:t>
            </a:r>
            <a:r>
              <a:rPr lang="fr-CH" dirty="0" err="1"/>
              <a:t>co</a:t>
            </a:r>
            <a:r>
              <a:rPr lang="fr-CH" dirty="0"/>
              <a:t>-bénéfices – raconter des histoire- ne pas utiliser de termes alarmistes (urgence climatique, effondrement de la biodiversité)- utiliser l’actualité (ouragans, inondations,..) – ne pas débattre sur le scepticisme.</a:t>
            </a:r>
          </a:p>
        </p:txBody>
      </p:sp>
      <p:sp>
        <p:nvSpPr>
          <p:cNvPr id="4" name="Espace réservé du numéro de diapositive 3">
            <a:extLst>
              <a:ext uri="{FF2B5EF4-FFF2-40B4-BE49-F238E27FC236}">
                <a16:creationId xmlns:a16="http://schemas.microsoft.com/office/drawing/2014/main" id="{3B3E7372-19E2-15F4-7A53-ECBC5D54DEA7}"/>
              </a:ext>
            </a:extLst>
          </p:cNvPr>
          <p:cNvSpPr>
            <a:spLocks noGrp="1"/>
          </p:cNvSpPr>
          <p:nvPr>
            <p:ph type="sldNum" sz="quarter" idx="5"/>
          </p:nvPr>
        </p:nvSpPr>
        <p:spPr/>
        <p:txBody>
          <a:bodyPr/>
          <a:lstStyle/>
          <a:p>
            <a:fld id="{714E52C8-AE11-45A2-AEAA-63FE13D6B9CA}" type="slidenum">
              <a:rPr lang="fr-CH" smtClean="0"/>
              <a:t>35</a:t>
            </a:fld>
            <a:endParaRPr lang="fr-CH"/>
          </a:p>
        </p:txBody>
      </p:sp>
    </p:spTree>
    <p:extLst>
      <p:ext uri="{BB962C8B-B14F-4D97-AF65-F5344CB8AC3E}">
        <p14:creationId xmlns:p14="http://schemas.microsoft.com/office/powerpoint/2010/main" val="290724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When we talk about climate change in this toolkit, we are talking about the changes in the climate over the last 150 years. Rising greenhouse gas emissions are causing temperatures to increase globally, leading to broad changes in our climate. Burning fossil fuels is the main source of greenhouse gas emissions</a:t>
            </a:r>
            <a:endParaRPr lang="fr-CH" dirty="0"/>
          </a:p>
        </p:txBody>
      </p:sp>
      <p:sp>
        <p:nvSpPr>
          <p:cNvPr id="4" name="Espace réservé du numéro de diapositive 3"/>
          <p:cNvSpPr>
            <a:spLocks noGrp="1"/>
          </p:cNvSpPr>
          <p:nvPr>
            <p:ph type="sldNum" sz="quarter" idx="5"/>
          </p:nvPr>
        </p:nvSpPr>
        <p:spPr/>
        <p:txBody>
          <a:bodyPr/>
          <a:lstStyle/>
          <a:p>
            <a:fld id="{06B3B059-735A-4A88-8F00-41841C88C7B1}" type="slidenum">
              <a:rPr lang="fr-CH" smtClean="0"/>
              <a:t>6</a:t>
            </a:fld>
            <a:endParaRPr lang="fr-CH"/>
          </a:p>
        </p:txBody>
      </p:sp>
    </p:spTree>
    <p:extLst>
      <p:ext uri="{BB962C8B-B14F-4D97-AF65-F5344CB8AC3E}">
        <p14:creationId xmlns:p14="http://schemas.microsoft.com/office/powerpoint/2010/main" val="122365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Réchauffement climatique est la plus grande menace pour la santé du 21è  siècle</a:t>
            </a:r>
          </a:p>
          <a:p>
            <a:r>
              <a:rPr lang="fr-CH" dirty="0"/>
              <a:t>Effets du réchauffement climatique: </a:t>
            </a:r>
            <a:r>
              <a:rPr lang="en-US" dirty="0"/>
              <a:t>Climate change affects health </a:t>
            </a:r>
            <a:r>
              <a:rPr lang="en-US" b="1" dirty="0"/>
              <a:t>both directly </a:t>
            </a:r>
            <a:r>
              <a:rPr lang="en-US" dirty="0"/>
              <a:t>(through extreme weather, air pollution and more) </a:t>
            </a:r>
            <a:r>
              <a:rPr lang="en-US" b="1" dirty="0"/>
              <a:t>and indirectly </a:t>
            </a:r>
            <a:r>
              <a:rPr lang="en-US" dirty="0"/>
              <a:t>(by affecting the social and environmental determinants of health, like nutrition, healthcare access, </a:t>
            </a:r>
            <a:r>
              <a:rPr lang="en-US" dirty="0" err="1"/>
              <a:t>etc</a:t>
            </a:r>
            <a:r>
              <a:rPr lang="en-US" dirty="0"/>
              <a:t>). Some examples</a:t>
            </a:r>
            <a:endParaRPr lang="fr-CH" dirty="0"/>
          </a:p>
        </p:txBody>
      </p:sp>
      <p:sp>
        <p:nvSpPr>
          <p:cNvPr id="4" name="Espace réservé du numéro de diapositive 3"/>
          <p:cNvSpPr>
            <a:spLocks noGrp="1"/>
          </p:cNvSpPr>
          <p:nvPr>
            <p:ph type="sldNum" sz="quarter" idx="5"/>
          </p:nvPr>
        </p:nvSpPr>
        <p:spPr/>
        <p:txBody>
          <a:bodyPr/>
          <a:lstStyle/>
          <a:p>
            <a:fld id="{714E52C8-AE11-45A2-AEAA-63FE13D6B9CA}" type="slidenum">
              <a:rPr lang="fr-CH" smtClean="0"/>
              <a:t>7</a:t>
            </a:fld>
            <a:endParaRPr lang="fr-CH"/>
          </a:p>
        </p:txBody>
      </p:sp>
    </p:spTree>
    <p:extLst>
      <p:ext uri="{BB962C8B-B14F-4D97-AF65-F5344CB8AC3E}">
        <p14:creationId xmlns:p14="http://schemas.microsoft.com/office/powerpoint/2010/main" val="81891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b="0" i="0" u="none" strike="noStrike" baseline="0" dirty="0">
                <a:solidFill>
                  <a:srgbClr val="000000"/>
                </a:solidFill>
                <a:latin typeface="Source Sans Variable"/>
              </a:rPr>
              <a:t>There is conclusive scientific evidence showing that greenhouse gas emissions are warming the globe, leading to an accelerated pace of climate change. The past 10 years have been the warmest on record, and the average surface temperature is already more than 1.1°C high than pre-industrial times. </a:t>
            </a:r>
            <a:endParaRPr lang="fr-CH" dirty="0"/>
          </a:p>
        </p:txBody>
      </p:sp>
      <p:sp>
        <p:nvSpPr>
          <p:cNvPr id="4" name="Espace réservé du numéro de diapositive 3"/>
          <p:cNvSpPr>
            <a:spLocks noGrp="1"/>
          </p:cNvSpPr>
          <p:nvPr>
            <p:ph type="sldNum" sz="quarter" idx="5"/>
          </p:nvPr>
        </p:nvSpPr>
        <p:spPr/>
        <p:txBody>
          <a:bodyPr/>
          <a:lstStyle/>
          <a:p>
            <a:fld id="{06B3B059-735A-4A88-8F00-41841C88C7B1}" type="slidenum">
              <a:rPr lang="fr-CH" smtClean="0"/>
              <a:t>8</a:t>
            </a:fld>
            <a:endParaRPr lang="fr-CH"/>
          </a:p>
        </p:txBody>
      </p:sp>
    </p:spTree>
    <p:extLst>
      <p:ext uri="{BB962C8B-B14F-4D97-AF65-F5344CB8AC3E}">
        <p14:creationId xmlns:p14="http://schemas.microsoft.com/office/powerpoint/2010/main" val="325558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There is conclusive scientific evidence showing that greenhouse gas emissions are warming the globe, leading to an accelerated pace of climate change. The past 10 years have been the warmest on record, and the average surface temperature is already more than 1.1°C high than pre-industrial times</a:t>
            </a:r>
            <a:endParaRPr lang="fr-CH" dirty="0"/>
          </a:p>
        </p:txBody>
      </p:sp>
      <p:sp>
        <p:nvSpPr>
          <p:cNvPr id="4" name="Espace réservé du numéro de diapositive 3"/>
          <p:cNvSpPr>
            <a:spLocks noGrp="1"/>
          </p:cNvSpPr>
          <p:nvPr>
            <p:ph type="sldNum" sz="quarter" idx="5"/>
          </p:nvPr>
        </p:nvSpPr>
        <p:spPr/>
        <p:txBody>
          <a:bodyPr/>
          <a:lstStyle/>
          <a:p>
            <a:fld id="{06B3B059-735A-4A88-8F00-41841C88C7B1}" type="slidenum">
              <a:rPr lang="fr-CH" smtClean="0"/>
              <a:t>9</a:t>
            </a:fld>
            <a:endParaRPr lang="fr-CH"/>
          </a:p>
        </p:txBody>
      </p:sp>
    </p:spTree>
    <p:extLst>
      <p:ext uri="{BB962C8B-B14F-4D97-AF65-F5344CB8AC3E}">
        <p14:creationId xmlns:p14="http://schemas.microsoft.com/office/powerpoint/2010/main" val="281821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BADE-1747-747B-E062-BD3138DB73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C8856E-7C18-40C0-8445-08A2CB1307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2F06A6-529C-5ED4-2183-1967AB0ED6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MB:</a:t>
            </a:r>
            <a:r>
              <a:rPr lang="fr-CH" baseline="0" dirty="0"/>
              <a:t> </a:t>
            </a:r>
            <a:r>
              <a:rPr lang="fr-CH" dirty="0"/>
              <a:t>Lorsque nous avons vu cette image en janvier</a:t>
            </a:r>
            <a:r>
              <a:rPr lang="fr-CH" baseline="0" dirty="0"/>
              <a:t> 23 lors d’une conférence de Valérie D’</a:t>
            </a:r>
            <a:r>
              <a:rPr lang="fr-CH" baseline="0" dirty="0" err="1"/>
              <a:t>Acremont</a:t>
            </a:r>
            <a:r>
              <a:rPr lang="fr-CH" baseline="0" dirty="0"/>
              <a:t>, épidémiologiste lausannoise et militante pour le climat, nous nous sommes dit qu’il était temps d’agir. Ne vous méprenez pas, cette image est très facile à comprendre, je vous l’explique</a:t>
            </a:r>
            <a:endParaRPr lang="fr-CH" dirty="0"/>
          </a:p>
          <a:p>
            <a:r>
              <a:rPr lang="fr-CH" baseline="0" dirty="0"/>
              <a:t>Explication de la dia.</a:t>
            </a:r>
          </a:p>
          <a:p>
            <a:endParaRPr lang="en-US" dirty="0"/>
          </a:p>
        </p:txBody>
      </p:sp>
      <p:sp>
        <p:nvSpPr>
          <p:cNvPr id="4" name="Espace réservé du numéro de diapositive 3">
            <a:extLst>
              <a:ext uri="{FF2B5EF4-FFF2-40B4-BE49-F238E27FC236}">
                <a16:creationId xmlns:a16="http://schemas.microsoft.com/office/drawing/2014/main" id="{33FC4415-AAF0-E82E-DC5D-00E7B8AA06C7}"/>
              </a:ext>
            </a:extLst>
          </p:cNvPr>
          <p:cNvSpPr>
            <a:spLocks noGrp="1"/>
          </p:cNvSpPr>
          <p:nvPr>
            <p:ph type="sldNum" sz="quarter" idx="10"/>
          </p:nvPr>
        </p:nvSpPr>
        <p:spPr/>
        <p:txBody>
          <a:bodyPr/>
          <a:lstStyle/>
          <a:p>
            <a:fld id="{2A199728-7B3A-43C3-AE87-F638577D221B}" type="slidenum">
              <a:rPr lang="en-US" smtClean="0"/>
              <a:t>11</a:t>
            </a:fld>
            <a:endParaRPr lang="en-US"/>
          </a:p>
        </p:txBody>
      </p:sp>
    </p:spTree>
    <p:extLst>
      <p:ext uri="{BB962C8B-B14F-4D97-AF65-F5344CB8AC3E}">
        <p14:creationId xmlns:p14="http://schemas.microsoft.com/office/powerpoint/2010/main" val="71120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MB:</a:t>
            </a:r>
            <a:r>
              <a:rPr lang="fr-CH" baseline="0" dirty="0"/>
              <a:t> </a:t>
            </a:r>
            <a:r>
              <a:rPr lang="fr-CH" dirty="0"/>
              <a:t>Lorsque nous avons vu cette image en janvier</a:t>
            </a:r>
            <a:r>
              <a:rPr lang="fr-CH" baseline="0" dirty="0"/>
              <a:t> 23 lors d’une conférence de Valérie D’</a:t>
            </a:r>
            <a:r>
              <a:rPr lang="fr-CH" baseline="0" dirty="0" err="1"/>
              <a:t>Acremont</a:t>
            </a:r>
            <a:r>
              <a:rPr lang="fr-CH" baseline="0" dirty="0"/>
              <a:t>, épidémiologiste lausannoise et militante pour le climat, nous nous sommes dit qu’il était temps d’agir. Ne vous méprenez pas, cette image est très facile à comprendre, je vous l’explique</a:t>
            </a:r>
            <a:endParaRPr lang="fr-CH" dirty="0"/>
          </a:p>
          <a:p>
            <a:r>
              <a:rPr lang="fr-CH" baseline="0" dirty="0"/>
              <a:t>Explication de la dia.</a:t>
            </a:r>
          </a:p>
          <a:p>
            <a:endParaRPr lang="en-US" dirty="0"/>
          </a:p>
        </p:txBody>
      </p:sp>
      <p:sp>
        <p:nvSpPr>
          <p:cNvPr id="4" name="Espace réservé du numéro de diapositive 3"/>
          <p:cNvSpPr>
            <a:spLocks noGrp="1"/>
          </p:cNvSpPr>
          <p:nvPr>
            <p:ph type="sldNum" sz="quarter" idx="10"/>
          </p:nvPr>
        </p:nvSpPr>
        <p:spPr/>
        <p:txBody>
          <a:bodyPr/>
          <a:lstStyle/>
          <a:p>
            <a:fld id="{2A199728-7B3A-43C3-AE87-F638577D221B}" type="slidenum">
              <a:rPr lang="en-US" smtClean="0"/>
              <a:t>13</a:t>
            </a:fld>
            <a:endParaRPr lang="en-US"/>
          </a:p>
        </p:txBody>
      </p:sp>
    </p:spTree>
    <p:extLst>
      <p:ext uri="{BB962C8B-B14F-4D97-AF65-F5344CB8AC3E}">
        <p14:creationId xmlns:p14="http://schemas.microsoft.com/office/powerpoint/2010/main" val="74949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Pourquoi?</a:t>
            </a:r>
          </a:p>
          <a:p>
            <a:r>
              <a:rPr lang="fr-CH" dirty="0"/>
              <a:t>Emissions de CO2 directes et surtout indirectes (importation)</a:t>
            </a:r>
          </a:p>
          <a:p>
            <a:r>
              <a:rPr lang="fr-CH" dirty="0"/>
              <a:t>12 tonnes = le double de la moyenne mondiale (forte variation interpersonnelle </a:t>
            </a:r>
            <a:r>
              <a:rPr lang="fr-CH" sz="1800" dirty="0">
                <a:effectLst/>
                <a:latin typeface="Aptos" panose="020B0004020202020204" pitchFamily="34" charset="0"/>
                <a:ea typeface="Aptos" panose="020B0004020202020204" pitchFamily="34" charset="0"/>
                <a:cs typeface="Times New Roman" panose="02020603050405020304" pitchFamily="18" charset="0"/>
              </a:rPr>
              <a:t>Les systèmes de soins sont soumis à un paradoxe : alors qu’ils visent à améliorer la santé, ils contribuent aussi aux dégradations environnementales en étant sources d’environ 5-6 % des émissions mondiales (6,7 % en Suisse)</a:t>
            </a:r>
            <a:r>
              <a:rPr lang="fr-CH" dirty="0">
                <a:effectLst/>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r>
              <a:rPr lang="en-US" sz="2800" dirty="0"/>
              <a:t>Reducing greenhouse gas emissions pays for itself. For every dollar spent, approximately $2 are saved in health costs.</a:t>
            </a:r>
          </a:p>
          <a:p>
            <a:r>
              <a:rPr lang="en-US" sz="2800" dirty="0"/>
              <a:t>For a long time, it was repeated by some businesses and governments to delay the implementation of climate solutions. Overall, a proactive approach to tackling climate change will protect human health while also stimulating economic development and long-term financial stability. For every dollar spent on reducing greenhouse gas emissions, approximately $2 are saved in health costs.</a:t>
            </a:r>
            <a:endParaRPr lang="fr-CH"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fr-CH" sz="1800" dirty="0">
              <a:effectLst/>
              <a:latin typeface="Aptos" panose="020B0004020202020204" pitchFamily="34" charset="0"/>
              <a:ea typeface="Aptos" panose="020B0004020202020204" pitchFamily="34"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2A199728-7B3A-43C3-AE87-F638577D221B}" type="slidenum">
              <a:rPr lang="en-US" smtClean="0"/>
              <a:t>16</a:t>
            </a:fld>
            <a:endParaRPr lang="en-US"/>
          </a:p>
        </p:txBody>
      </p:sp>
    </p:spTree>
    <p:extLst>
      <p:ext uri="{BB962C8B-B14F-4D97-AF65-F5344CB8AC3E}">
        <p14:creationId xmlns:p14="http://schemas.microsoft.com/office/powerpoint/2010/main" val="429378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Prévention et promotion</a:t>
            </a:r>
          </a:p>
        </p:txBody>
      </p:sp>
      <p:sp>
        <p:nvSpPr>
          <p:cNvPr id="4" name="Espace réservé du numéro de diapositive 3"/>
          <p:cNvSpPr>
            <a:spLocks noGrp="1"/>
          </p:cNvSpPr>
          <p:nvPr>
            <p:ph type="sldNum" sz="quarter" idx="5"/>
          </p:nvPr>
        </p:nvSpPr>
        <p:spPr/>
        <p:txBody>
          <a:bodyPr/>
          <a:lstStyle/>
          <a:p>
            <a:fld id="{714E52C8-AE11-45A2-AEAA-63FE13D6B9CA}" type="slidenum">
              <a:rPr lang="fr-CH" smtClean="0"/>
              <a:t>18</a:t>
            </a:fld>
            <a:endParaRPr lang="fr-CH"/>
          </a:p>
        </p:txBody>
      </p:sp>
    </p:spTree>
    <p:extLst>
      <p:ext uri="{BB962C8B-B14F-4D97-AF65-F5344CB8AC3E}">
        <p14:creationId xmlns:p14="http://schemas.microsoft.com/office/powerpoint/2010/main" val="341977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8E9C3-A0D3-A042-961B-098335016D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046F6E6C-47C4-9394-570E-A6EF29BBE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5CDD280F-44A3-93BA-027B-883FA3001FD9}"/>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5" name="Espace réservé du pied de page 4">
            <a:extLst>
              <a:ext uri="{FF2B5EF4-FFF2-40B4-BE49-F238E27FC236}">
                <a16:creationId xmlns:a16="http://schemas.microsoft.com/office/drawing/2014/main" id="{F5C9844D-60AE-01DC-92F3-AB1B893F00C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632C821-4891-A5DD-8E6C-314B2A1A4824}"/>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411957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FBD4D-6B8D-E098-AB7E-C84486075A6B}"/>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31B16C20-CBCD-5A47-46F4-A2AF34B708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7156EC0-3C87-D37B-E673-BFD6AA0F192D}"/>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5" name="Espace réservé du pied de page 4">
            <a:extLst>
              <a:ext uri="{FF2B5EF4-FFF2-40B4-BE49-F238E27FC236}">
                <a16:creationId xmlns:a16="http://schemas.microsoft.com/office/drawing/2014/main" id="{7462197F-DA5D-6D99-ACE0-40F103E51236}"/>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3DE0173F-48D4-9463-F95B-05DA1E33EE25}"/>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25194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527F4C-7B83-2C54-D0BD-6A0F3B3F1A6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0DAB842B-DC69-95D9-3078-8DFC9DB60C0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EBD2DD86-28DE-4F1E-4CDD-1CBDB68FF418}"/>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5" name="Espace réservé du pied de page 4">
            <a:extLst>
              <a:ext uri="{FF2B5EF4-FFF2-40B4-BE49-F238E27FC236}">
                <a16:creationId xmlns:a16="http://schemas.microsoft.com/office/drawing/2014/main" id="{E3E45DD2-EB3C-777B-6B96-C61FD8A7666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247F2840-459A-4210-60EF-E54D9CB8C306}"/>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249397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6E91B-773B-29B9-3F6B-90D730D8661B}"/>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6840A52C-7964-BE3F-B69F-9AA123865A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27DF0B12-9389-BC19-071E-DFA949EFB382}"/>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5" name="Espace réservé du pied de page 4">
            <a:extLst>
              <a:ext uri="{FF2B5EF4-FFF2-40B4-BE49-F238E27FC236}">
                <a16:creationId xmlns:a16="http://schemas.microsoft.com/office/drawing/2014/main" id="{2DD4CA85-CB03-10B4-C98E-6C421F42035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706E209B-C62F-E802-E7A6-23E249AA72E7}"/>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92222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AAD12-2341-8A60-7562-2B1C12D204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E5EB245F-F750-FE36-079A-A59A45BA88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4EEC71D-C4F0-4347-8B19-16B8FE69BC95}"/>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5" name="Espace réservé du pied de page 4">
            <a:extLst>
              <a:ext uri="{FF2B5EF4-FFF2-40B4-BE49-F238E27FC236}">
                <a16:creationId xmlns:a16="http://schemas.microsoft.com/office/drawing/2014/main" id="{9B711C53-ED82-176B-F97E-B06D8998A2A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79099FD-3364-D7D1-678A-5417D5757C2A}"/>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327399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FF173-F52F-D3C7-1D57-70606943319E}"/>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C52D9C6-114E-FE25-B3DE-EF4404056A9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545C84C9-9CA2-7B27-9BB7-54C51057869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CB4B6C75-E346-03BF-E738-C88DDD9EDA8A}"/>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6" name="Espace réservé du pied de page 5">
            <a:extLst>
              <a:ext uri="{FF2B5EF4-FFF2-40B4-BE49-F238E27FC236}">
                <a16:creationId xmlns:a16="http://schemas.microsoft.com/office/drawing/2014/main" id="{FB5FC3C9-DB7D-7B4F-88C5-9A52E911B0E1}"/>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7C483018-D6C7-92F2-B6CD-F78B55EEF627}"/>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393798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793E2-A6FE-6566-FB13-921C2125B9BB}"/>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F7BC4B41-D5F9-084C-E737-78283F8D1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541411-9DB7-98CC-9A50-1EF5503B71A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FEF2233B-E0E5-39BD-EC77-9EFE073D5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C139F9-5585-AB71-6682-7B0CE51AB91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FFBF0B52-DC73-D767-FC4B-AD32B8B1A7B4}"/>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8" name="Espace réservé du pied de page 7">
            <a:extLst>
              <a:ext uri="{FF2B5EF4-FFF2-40B4-BE49-F238E27FC236}">
                <a16:creationId xmlns:a16="http://schemas.microsoft.com/office/drawing/2014/main" id="{35A9ADBD-88B2-6B22-F12A-07B36ABF64FF}"/>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7E0DB5CB-404D-75BA-0913-765638EAFE95}"/>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399419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8C3E2-634B-490A-DEAF-5812D850D632}"/>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481562E3-129D-6640-D77B-9841687072AC}"/>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4" name="Espace réservé du pied de page 3">
            <a:extLst>
              <a:ext uri="{FF2B5EF4-FFF2-40B4-BE49-F238E27FC236}">
                <a16:creationId xmlns:a16="http://schemas.microsoft.com/office/drawing/2014/main" id="{956851D3-B253-386B-874D-7E1A3B190F1A}"/>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B7E8FE78-689B-BAAD-557F-69C8A04A9C0E}"/>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163564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BF86AA-A0A4-6EC5-2646-08D33A6996BC}"/>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3" name="Espace réservé du pied de page 2">
            <a:extLst>
              <a:ext uri="{FF2B5EF4-FFF2-40B4-BE49-F238E27FC236}">
                <a16:creationId xmlns:a16="http://schemas.microsoft.com/office/drawing/2014/main" id="{009C46F5-540F-C6D6-9004-62195B29617B}"/>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B8854468-86D5-BD78-2C51-83329EB73118}"/>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90048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94E2E-0F20-F71A-8659-F02F6D2319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CB958B8B-ADA1-10FF-F4FB-19F2512D8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F191BAE6-A5A3-46A7-A75C-9C6EF0767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AD7CBA-DE5A-DB98-DA0E-CF733B8BAC1C}"/>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6" name="Espace réservé du pied de page 5">
            <a:extLst>
              <a:ext uri="{FF2B5EF4-FFF2-40B4-BE49-F238E27FC236}">
                <a16:creationId xmlns:a16="http://schemas.microsoft.com/office/drawing/2014/main" id="{20E8BD71-ADA3-E009-0CA9-56CD0EA6F5A1}"/>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FCFCE2CF-D751-A178-26B3-1D733C1615CC}"/>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263434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F5ED6-0175-76C7-46DF-AB4AD49161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CC12A96F-A0BB-7727-BC06-C15016736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6E0A172A-CB33-47F5-B383-4E373C78D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FDD578-472B-5802-DF9C-39E5D1F70C0E}"/>
              </a:ext>
            </a:extLst>
          </p:cNvPr>
          <p:cNvSpPr>
            <a:spLocks noGrp="1"/>
          </p:cNvSpPr>
          <p:nvPr>
            <p:ph type="dt" sz="half" idx="10"/>
          </p:nvPr>
        </p:nvSpPr>
        <p:spPr/>
        <p:txBody>
          <a:bodyPr/>
          <a:lstStyle/>
          <a:p>
            <a:fld id="{86B09331-B57C-42A7-987E-6C54DD8B6449}" type="datetimeFigureOut">
              <a:rPr lang="fr-CH" smtClean="0"/>
              <a:t>09.05.2025</a:t>
            </a:fld>
            <a:endParaRPr lang="fr-CH"/>
          </a:p>
        </p:txBody>
      </p:sp>
      <p:sp>
        <p:nvSpPr>
          <p:cNvPr id="6" name="Espace réservé du pied de page 5">
            <a:extLst>
              <a:ext uri="{FF2B5EF4-FFF2-40B4-BE49-F238E27FC236}">
                <a16:creationId xmlns:a16="http://schemas.microsoft.com/office/drawing/2014/main" id="{72953969-7143-497C-6FC2-264346357F18}"/>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DBA6806A-9CAB-25E4-E888-191E875BC346}"/>
              </a:ext>
            </a:extLst>
          </p:cNvPr>
          <p:cNvSpPr>
            <a:spLocks noGrp="1"/>
          </p:cNvSpPr>
          <p:nvPr>
            <p:ph type="sldNum" sz="quarter" idx="12"/>
          </p:nvPr>
        </p:nvSpPr>
        <p:spPr/>
        <p:txBody>
          <a:bodyPr/>
          <a:lstStyle/>
          <a:p>
            <a:fld id="{E915BF86-B4BA-4B9C-B7D4-DEB71FFBF8B2}" type="slidenum">
              <a:rPr lang="fr-CH" smtClean="0"/>
              <a:t>‹N°›</a:t>
            </a:fld>
            <a:endParaRPr lang="fr-CH"/>
          </a:p>
        </p:txBody>
      </p:sp>
    </p:spTree>
    <p:extLst>
      <p:ext uri="{BB962C8B-B14F-4D97-AF65-F5344CB8AC3E}">
        <p14:creationId xmlns:p14="http://schemas.microsoft.com/office/powerpoint/2010/main" val="72453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3864C77-435C-F803-1752-D4184F284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920786A5-AF05-39D7-8F6B-500F80593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14C92E4-3D86-490D-AB30-76E1649CC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B09331-B57C-42A7-987E-6C54DD8B6449}" type="datetimeFigureOut">
              <a:rPr lang="fr-CH" smtClean="0"/>
              <a:t>09.05.2025</a:t>
            </a:fld>
            <a:endParaRPr lang="fr-CH"/>
          </a:p>
        </p:txBody>
      </p:sp>
      <p:sp>
        <p:nvSpPr>
          <p:cNvPr id="5" name="Espace réservé du pied de page 4">
            <a:extLst>
              <a:ext uri="{FF2B5EF4-FFF2-40B4-BE49-F238E27FC236}">
                <a16:creationId xmlns:a16="http://schemas.microsoft.com/office/drawing/2014/main" id="{1C4A8459-42BB-077E-AD1D-0D9CBEDA2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181CAC04-6711-C464-3C60-0D7382C3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15BF86-B4BA-4B9C-B7D4-DEB71FFBF8B2}" type="slidenum">
              <a:rPr lang="fr-CH" smtClean="0"/>
              <a:t>‹N°›</a:t>
            </a:fld>
            <a:endParaRPr lang="fr-CH"/>
          </a:p>
        </p:txBody>
      </p:sp>
    </p:spTree>
    <p:extLst>
      <p:ext uri="{BB962C8B-B14F-4D97-AF65-F5344CB8AC3E}">
        <p14:creationId xmlns:p14="http://schemas.microsoft.com/office/powerpoint/2010/main" val="97089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who.int/publications/i/item/9789240090224"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846E14-C1C6-F677-CDE4-061BFD4A0123}"/>
              </a:ext>
            </a:extLst>
          </p:cNvPr>
          <p:cNvSpPr>
            <a:spLocks noGrp="1"/>
          </p:cNvSpPr>
          <p:nvPr>
            <p:ph type="ctrTitle"/>
          </p:nvPr>
        </p:nvSpPr>
        <p:spPr>
          <a:xfrm>
            <a:off x="1285241" y="179652"/>
            <a:ext cx="9231410" cy="3542045"/>
          </a:xfrm>
        </p:spPr>
        <p:txBody>
          <a:bodyPr anchor="b">
            <a:normAutofit/>
          </a:bodyPr>
          <a:lstStyle/>
          <a:p>
            <a:pPr algn="l"/>
            <a:r>
              <a:rPr lang="fr-CH" sz="6300" dirty="0"/>
              <a:t>How to </a:t>
            </a:r>
            <a:r>
              <a:rPr lang="fr-CH" sz="6300" dirty="0" err="1"/>
              <a:t>become</a:t>
            </a:r>
            <a:r>
              <a:rPr lang="fr-CH" sz="6300" dirty="0"/>
              <a:t> a </a:t>
            </a:r>
            <a:br>
              <a:rPr lang="fr-CH" sz="6300" dirty="0"/>
            </a:br>
            <a:r>
              <a:rPr lang="fr-CH" sz="6300" dirty="0" err="1"/>
              <a:t>powerful</a:t>
            </a:r>
            <a:r>
              <a:rPr lang="fr-CH" sz="6300" dirty="0"/>
              <a:t> </a:t>
            </a:r>
            <a:r>
              <a:rPr lang="fr-CH" sz="6300" dirty="0" err="1"/>
              <a:t>communicator</a:t>
            </a:r>
            <a:r>
              <a:rPr lang="fr-CH" sz="6300" dirty="0"/>
              <a:t> on </a:t>
            </a:r>
            <a:r>
              <a:rPr lang="fr-CH" sz="6300" dirty="0" err="1"/>
              <a:t>health</a:t>
            </a:r>
            <a:r>
              <a:rPr lang="fr-CH" sz="6300" dirty="0"/>
              <a:t> and </a:t>
            </a:r>
            <a:r>
              <a:rPr lang="fr-CH" sz="6300" dirty="0" err="1"/>
              <a:t>climate</a:t>
            </a:r>
            <a:r>
              <a:rPr lang="fr-CH" sz="6300" dirty="0"/>
              <a:t>?</a:t>
            </a:r>
          </a:p>
        </p:txBody>
      </p:sp>
      <p:sp>
        <p:nvSpPr>
          <p:cNvPr id="3" name="Sous-titre 2">
            <a:extLst>
              <a:ext uri="{FF2B5EF4-FFF2-40B4-BE49-F238E27FC236}">
                <a16:creationId xmlns:a16="http://schemas.microsoft.com/office/drawing/2014/main" id="{EDD58784-A7F5-51C7-B2A4-5E709D643432}"/>
              </a:ext>
            </a:extLst>
          </p:cNvPr>
          <p:cNvSpPr>
            <a:spLocks noGrp="1"/>
          </p:cNvSpPr>
          <p:nvPr>
            <p:ph type="subTitle" idx="1"/>
          </p:nvPr>
        </p:nvSpPr>
        <p:spPr>
          <a:xfrm>
            <a:off x="1285241" y="4582814"/>
            <a:ext cx="7132335" cy="1312657"/>
          </a:xfrm>
        </p:spPr>
        <p:txBody>
          <a:bodyPr anchor="t">
            <a:normAutofit/>
          </a:bodyPr>
          <a:lstStyle/>
          <a:p>
            <a:pPr algn="l"/>
            <a:r>
              <a:rPr lang="fr-CH" sz="1900" b="1"/>
              <a:t>Congrès JHaS, 10 mai 2025, Fribourg</a:t>
            </a:r>
          </a:p>
          <a:p>
            <a:pPr algn="l"/>
            <a:r>
              <a:rPr lang="fr-CH" sz="1900"/>
              <a:t>Pre Johanna Sommer, médecin interne généraliste, </a:t>
            </a:r>
            <a:r>
              <a:rPr lang="fr-CH" sz="1900" err="1"/>
              <a:t>IuMFE</a:t>
            </a:r>
            <a:endParaRPr lang="fr-CH" sz="1900"/>
          </a:p>
          <a:p>
            <a:pPr algn="l"/>
            <a:r>
              <a:rPr lang="fr-CH" sz="1900"/>
              <a:t>Dre Martine Bideau, pédiatre, chargée d’enseignement à l’</a:t>
            </a:r>
            <a:r>
              <a:rPr lang="fr-CH" sz="1900" err="1"/>
              <a:t>IuMFE</a:t>
            </a:r>
            <a:endParaRPr lang="fr-CH" sz="1900"/>
          </a:p>
        </p:txBody>
      </p:sp>
    </p:spTree>
    <p:extLst>
      <p:ext uri="{BB962C8B-B14F-4D97-AF65-F5344CB8AC3E}">
        <p14:creationId xmlns:p14="http://schemas.microsoft.com/office/powerpoint/2010/main" val="58402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85F14D7-E4C5-5D7A-871B-2AB470F07C5C}"/>
              </a:ext>
            </a:extLst>
          </p:cNvPr>
          <p:cNvPicPr>
            <a:picLocks noChangeAspect="1"/>
          </p:cNvPicPr>
          <p:nvPr/>
        </p:nvPicPr>
        <p:blipFill>
          <a:blip r:embed="rId2"/>
          <a:stretch>
            <a:fillRect/>
          </a:stretch>
        </p:blipFill>
        <p:spPr>
          <a:xfrm>
            <a:off x="9360055" y="590549"/>
            <a:ext cx="2171995" cy="2291134"/>
          </a:xfrm>
          <a:prstGeom prst="rect">
            <a:avLst/>
          </a:prstGeom>
        </p:spPr>
      </p:pic>
      <p:sp>
        <p:nvSpPr>
          <p:cNvPr id="3" name="Espace réservé du contenu 2">
            <a:extLst>
              <a:ext uri="{FF2B5EF4-FFF2-40B4-BE49-F238E27FC236}">
                <a16:creationId xmlns:a16="http://schemas.microsoft.com/office/drawing/2014/main" id="{5334E098-4A8D-A04E-9631-F600921191E2}"/>
              </a:ext>
            </a:extLst>
          </p:cNvPr>
          <p:cNvSpPr>
            <a:spLocks noGrp="1"/>
          </p:cNvSpPr>
          <p:nvPr>
            <p:ph idx="1"/>
          </p:nvPr>
        </p:nvSpPr>
        <p:spPr>
          <a:xfrm>
            <a:off x="1285240" y="1271298"/>
            <a:ext cx="8074815" cy="3579482"/>
          </a:xfrm>
        </p:spPr>
        <p:txBody>
          <a:bodyPr anchor="t">
            <a:noAutofit/>
          </a:bodyPr>
          <a:lstStyle/>
          <a:p>
            <a:pPr marL="0" indent="0">
              <a:buNone/>
            </a:pPr>
            <a:r>
              <a:rPr lang="fr-CH" sz="2400" b="1" dirty="0" err="1"/>
              <a:t>What</a:t>
            </a:r>
            <a:r>
              <a:rPr lang="fr-CH" sz="2400" b="1" dirty="0"/>
              <a:t> country has a </a:t>
            </a:r>
            <a:r>
              <a:rPr lang="fr-CH" sz="2400" b="1" dirty="0" err="1"/>
              <a:t>health</a:t>
            </a:r>
            <a:r>
              <a:rPr lang="fr-CH" sz="2400" b="1" dirty="0"/>
              <a:t> system </a:t>
            </a:r>
            <a:r>
              <a:rPr lang="fr-CH" sz="2400" b="1" dirty="0" err="1"/>
              <a:t>with</a:t>
            </a:r>
            <a:r>
              <a:rPr lang="fr-CH" sz="2400" b="1" dirty="0"/>
              <a:t> best </a:t>
            </a:r>
            <a:r>
              <a:rPr lang="fr-CH" sz="2400" b="1" dirty="0" err="1"/>
              <a:t>access</a:t>
            </a:r>
            <a:r>
              <a:rPr lang="fr-CH" sz="2400" b="1" dirty="0"/>
              <a:t> and  </a:t>
            </a:r>
            <a:r>
              <a:rPr lang="fr-CH" sz="2400" b="1" dirty="0" err="1"/>
              <a:t>highest</a:t>
            </a:r>
            <a:r>
              <a:rPr lang="fr-CH" sz="2400" b="1" dirty="0"/>
              <a:t> </a:t>
            </a:r>
            <a:r>
              <a:rPr lang="fr-CH" sz="2400" b="1" dirty="0" err="1"/>
              <a:t>quality</a:t>
            </a:r>
            <a:r>
              <a:rPr lang="fr-CH" sz="2400" b="1" dirty="0"/>
              <a:t>? </a:t>
            </a:r>
            <a:endParaRPr lang="fr-CH" sz="2400" dirty="0"/>
          </a:p>
          <a:p>
            <a:pPr marL="0" indent="0">
              <a:buNone/>
            </a:pPr>
            <a:r>
              <a:rPr lang="fr-CH" sz="2400" dirty="0"/>
              <a:t>1) </a:t>
            </a:r>
            <a:r>
              <a:rPr lang="fr-CH" sz="2400" dirty="0" err="1"/>
              <a:t>Sweden</a:t>
            </a:r>
            <a:endParaRPr lang="fr-CH" sz="2400" dirty="0"/>
          </a:p>
          <a:p>
            <a:pPr marL="0" indent="0">
              <a:buNone/>
            </a:pPr>
            <a:r>
              <a:rPr lang="fr-CH" sz="2400" dirty="0"/>
              <a:t>2) USA</a:t>
            </a:r>
          </a:p>
          <a:p>
            <a:pPr marL="0" indent="0">
              <a:buNone/>
            </a:pPr>
            <a:r>
              <a:rPr lang="fr-CH" sz="2400" dirty="0"/>
              <a:t>3) China</a:t>
            </a:r>
          </a:p>
          <a:p>
            <a:pPr marL="0" indent="0">
              <a:buNone/>
            </a:pPr>
            <a:r>
              <a:rPr lang="fr-CH" sz="2400" dirty="0"/>
              <a:t>4) Canada</a:t>
            </a:r>
          </a:p>
          <a:p>
            <a:pPr marL="0" indent="0">
              <a:buNone/>
            </a:pPr>
            <a:r>
              <a:rPr lang="fr-CH" sz="2400" dirty="0"/>
              <a:t>5) </a:t>
            </a:r>
            <a:r>
              <a:rPr lang="fr-CH" sz="2400" dirty="0" err="1"/>
              <a:t>Switzerland</a:t>
            </a:r>
            <a:endParaRPr lang="fr-CH" sz="2400" dirty="0"/>
          </a:p>
        </p:txBody>
      </p:sp>
      <p:pic>
        <p:nvPicPr>
          <p:cNvPr id="5" name="Image 4">
            <a:extLst>
              <a:ext uri="{FF2B5EF4-FFF2-40B4-BE49-F238E27FC236}">
                <a16:creationId xmlns:a16="http://schemas.microsoft.com/office/drawing/2014/main" id="{0A12EA95-7975-08EC-91A5-D21C21875BFA}"/>
              </a:ext>
            </a:extLst>
          </p:cNvPr>
          <p:cNvPicPr>
            <a:picLocks noChangeAspect="1"/>
          </p:cNvPicPr>
          <p:nvPr/>
        </p:nvPicPr>
        <p:blipFill>
          <a:blip r:embed="rId3"/>
          <a:stretch>
            <a:fillRect/>
          </a:stretch>
        </p:blipFill>
        <p:spPr>
          <a:xfrm>
            <a:off x="729340" y="4689518"/>
            <a:ext cx="1599067" cy="1504448"/>
          </a:xfrm>
          <a:prstGeom prst="rect">
            <a:avLst/>
          </a:prstGeom>
        </p:spPr>
      </p:pic>
    </p:spTree>
    <p:extLst>
      <p:ext uri="{BB962C8B-B14F-4D97-AF65-F5344CB8AC3E}">
        <p14:creationId xmlns:p14="http://schemas.microsoft.com/office/powerpoint/2010/main" val="150346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D708-ECB9-719E-15EF-9E7F363C771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99B65F3-81EE-AB2C-E517-1B8B576F5CDA}"/>
              </a:ext>
            </a:extLst>
          </p:cNvPr>
          <p:cNvPicPr>
            <a:picLocks noChangeAspect="1"/>
          </p:cNvPicPr>
          <p:nvPr/>
        </p:nvPicPr>
        <p:blipFill>
          <a:blip r:embed="rId3"/>
          <a:stretch>
            <a:fillRect/>
          </a:stretch>
        </p:blipFill>
        <p:spPr>
          <a:xfrm>
            <a:off x="613605" y="0"/>
            <a:ext cx="7384189" cy="6858000"/>
          </a:xfrm>
          <a:prstGeom prst="rect">
            <a:avLst/>
          </a:prstGeom>
        </p:spPr>
      </p:pic>
      <p:sp>
        <p:nvSpPr>
          <p:cNvPr id="4" name="Rectangle 3">
            <a:extLst>
              <a:ext uri="{FF2B5EF4-FFF2-40B4-BE49-F238E27FC236}">
                <a16:creationId xmlns:a16="http://schemas.microsoft.com/office/drawing/2014/main" id="{9DF11337-1485-9708-A138-7694870D8F98}"/>
              </a:ext>
            </a:extLst>
          </p:cNvPr>
          <p:cNvSpPr/>
          <p:nvPr/>
        </p:nvSpPr>
        <p:spPr>
          <a:xfrm>
            <a:off x="7749099" y="5636831"/>
            <a:ext cx="4523112"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Andrieu</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et al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exponential relationship between healthcare systems’ resource footprints and their access and quality: a study of 49 regions between 1995 </a:t>
            </a:r>
            <a:r>
              <a:rPr kumimoji="0" lang="fr-CH"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2015</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lancet preprint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August 2022.</a:t>
            </a:r>
            <a:endParaRPr kumimoji="0" lang="fr-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BCEB1D1D-F9C4-B8AD-1103-1B93A6EB6EC5}"/>
              </a:ext>
            </a:extLst>
          </p:cNvPr>
          <p:cNvSpPr/>
          <p:nvPr/>
        </p:nvSpPr>
        <p:spPr>
          <a:xfrm>
            <a:off x="6375471" y="143951"/>
            <a:ext cx="1622323" cy="6980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8C7852C3-ED46-B424-A6F3-4BA8B3DDDFF1}"/>
              </a:ext>
            </a:extLst>
          </p:cNvPr>
          <p:cNvSpPr txBox="1"/>
          <p:nvPr/>
        </p:nvSpPr>
        <p:spPr>
          <a:xfrm>
            <a:off x="3069373" y="3105835"/>
            <a:ext cx="6138746" cy="646331"/>
          </a:xfrm>
          <a:prstGeom prst="rect">
            <a:avLst/>
          </a:prstGeom>
          <a:noFill/>
        </p:spPr>
        <p:txBody>
          <a:bodyPr wrap="square">
            <a:spAutoFit/>
          </a:bodyPr>
          <a:lstStyle/>
          <a:p>
            <a:r>
              <a:rPr lang="en-US" sz="1800" b="0" i="0" u="none" strike="noStrike" baseline="0" dirty="0">
                <a:solidFill>
                  <a:srgbClr val="000000"/>
                </a:solidFill>
                <a:latin typeface="Source Sans Variable"/>
              </a:rPr>
              <a:t>Reducing greenhouse gas emissions pays for itself. For every dollar spent, approximately $2 are saved in health costs.</a:t>
            </a:r>
            <a:r>
              <a:rPr lang="en-US" sz="800" b="0" i="0" u="none" strike="noStrike" baseline="0" dirty="0">
                <a:solidFill>
                  <a:srgbClr val="000000"/>
                </a:solidFill>
                <a:latin typeface="Source Sans Variable"/>
              </a:rPr>
              <a:t>8 </a:t>
            </a:r>
            <a:endParaRPr lang="fr-CH" dirty="0"/>
          </a:p>
        </p:txBody>
      </p:sp>
    </p:spTree>
    <p:extLst>
      <p:ext uri="{BB962C8B-B14F-4D97-AF65-F5344CB8AC3E}">
        <p14:creationId xmlns:p14="http://schemas.microsoft.com/office/powerpoint/2010/main" val="12162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90DF2A9-C7F5-9B8E-57FF-3B5267ED86A3}"/>
              </a:ext>
            </a:extLst>
          </p:cNvPr>
          <p:cNvPicPr>
            <a:picLocks noChangeAspect="1"/>
          </p:cNvPicPr>
          <p:nvPr/>
        </p:nvPicPr>
        <p:blipFill>
          <a:blip r:embed="rId2"/>
          <a:stretch>
            <a:fillRect/>
          </a:stretch>
        </p:blipFill>
        <p:spPr>
          <a:xfrm>
            <a:off x="685799" y="2311398"/>
            <a:ext cx="3933827" cy="2622551"/>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3A95BA7-0BA2-23F4-9213-8465369A3149}"/>
              </a:ext>
            </a:extLst>
          </p:cNvPr>
          <p:cNvSpPr>
            <a:spLocks noGrp="1"/>
          </p:cNvSpPr>
          <p:nvPr>
            <p:ph idx="1"/>
          </p:nvPr>
        </p:nvSpPr>
        <p:spPr>
          <a:xfrm>
            <a:off x="5255260" y="1648870"/>
            <a:ext cx="5600582" cy="3560260"/>
          </a:xfrm>
        </p:spPr>
        <p:txBody>
          <a:bodyPr anchor="ctr">
            <a:noAutofit/>
          </a:bodyPr>
          <a:lstStyle/>
          <a:p>
            <a:pPr marL="0" indent="0">
              <a:buNone/>
            </a:pPr>
            <a:r>
              <a:rPr lang="fr-CH" sz="2400" b="1" dirty="0" err="1"/>
              <a:t>What</a:t>
            </a:r>
            <a:r>
              <a:rPr lang="fr-CH" sz="2400" b="1" dirty="0"/>
              <a:t> country has the </a:t>
            </a:r>
            <a:r>
              <a:rPr lang="fr-CH" sz="2400" b="1" dirty="0" err="1"/>
              <a:t>health</a:t>
            </a:r>
            <a:r>
              <a:rPr lang="fr-CH" sz="2400" b="1" dirty="0"/>
              <a:t> system </a:t>
            </a:r>
            <a:r>
              <a:rPr lang="fr-CH" sz="2400" b="1" dirty="0" err="1"/>
              <a:t>with</a:t>
            </a:r>
            <a:r>
              <a:rPr lang="fr-CH" sz="2400" b="1" dirty="0"/>
              <a:t> the </a:t>
            </a:r>
            <a:r>
              <a:rPr lang="fr-CH" sz="2400" b="1" dirty="0" err="1"/>
              <a:t>worst</a:t>
            </a:r>
            <a:r>
              <a:rPr lang="fr-CH" sz="2400" b="1" dirty="0"/>
              <a:t> </a:t>
            </a:r>
            <a:r>
              <a:rPr lang="fr-CH" sz="2400" b="1" dirty="0" err="1"/>
              <a:t>environmental</a:t>
            </a:r>
            <a:r>
              <a:rPr lang="fr-CH" sz="2400" b="1" dirty="0"/>
              <a:t> </a:t>
            </a:r>
            <a:r>
              <a:rPr lang="fr-CH" sz="2400" b="1" dirty="0" err="1"/>
              <a:t>footprint</a:t>
            </a:r>
            <a:r>
              <a:rPr lang="fr-CH" sz="2400" b="1" dirty="0"/>
              <a:t>? </a:t>
            </a:r>
          </a:p>
          <a:p>
            <a:pPr marL="0" indent="0">
              <a:buNone/>
            </a:pPr>
            <a:r>
              <a:rPr lang="fr-CH" sz="2400" dirty="0"/>
              <a:t>1) </a:t>
            </a:r>
            <a:r>
              <a:rPr lang="fr-CH" sz="2400" dirty="0" err="1"/>
              <a:t>Sweden</a:t>
            </a:r>
            <a:endParaRPr lang="fr-CH" sz="2400" dirty="0"/>
          </a:p>
          <a:p>
            <a:pPr marL="0" indent="0">
              <a:buNone/>
            </a:pPr>
            <a:r>
              <a:rPr lang="fr-CH" sz="2400" dirty="0"/>
              <a:t>2) USA</a:t>
            </a:r>
          </a:p>
          <a:p>
            <a:pPr marL="0" indent="0">
              <a:buNone/>
            </a:pPr>
            <a:r>
              <a:rPr lang="fr-CH" sz="2400" dirty="0"/>
              <a:t>3) China</a:t>
            </a:r>
          </a:p>
          <a:p>
            <a:pPr marL="0" indent="0">
              <a:buNone/>
            </a:pPr>
            <a:r>
              <a:rPr lang="fr-CH" sz="2400" dirty="0"/>
              <a:t>4) Canada</a:t>
            </a:r>
          </a:p>
          <a:p>
            <a:pPr marL="0" indent="0">
              <a:buNone/>
            </a:pPr>
            <a:r>
              <a:rPr lang="fr-CH" sz="2400" dirty="0"/>
              <a:t>5) </a:t>
            </a:r>
            <a:r>
              <a:rPr lang="fr-CH" sz="2400" dirty="0" err="1"/>
              <a:t>Switzerland</a:t>
            </a:r>
            <a:endParaRPr lang="fr-CH" sz="2400" dirty="0"/>
          </a:p>
          <a:p>
            <a:endParaRPr lang="fr-CH" sz="2400" dirty="0"/>
          </a:p>
          <a:p>
            <a:endParaRPr lang="fr-CH" sz="2400" dirty="0"/>
          </a:p>
        </p:txBody>
      </p:sp>
      <p:pic>
        <p:nvPicPr>
          <p:cNvPr id="5" name="Image 4">
            <a:extLst>
              <a:ext uri="{FF2B5EF4-FFF2-40B4-BE49-F238E27FC236}">
                <a16:creationId xmlns:a16="http://schemas.microsoft.com/office/drawing/2014/main" id="{07FCB5D2-2F50-B71E-B5E6-DAC4FEFCD42F}"/>
              </a:ext>
            </a:extLst>
          </p:cNvPr>
          <p:cNvPicPr>
            <a:picLocks noChangeAspect="1"/>
          </p:cNvPicPr>
          <p:nvPr/>
        </p:nvPicPr>
        <p:blipFill>
          <a:blip r:embed="rId3"/>
          <a:stretch>
            <a:fillRect/>
          </a:stretch>
        </p:blipFill>
        <p:spPr>
          <a:xfrm>
            <a:off x="685803" y="5056286"/>
            <a:ext cx="1174525" cy="1105027"/>
          </a:xfrm>
          <a:prstGeom prst="rect">
            <a:avLst/>
          </a:prstGeom>
        </p:spPr>
      </p:pic>
    </p:spTree>
    <p:extLst>
      <p:ext uri="{BB962C8B-B14F-4D97-AF65-F5344CB8AC3E}">
        <p14:creationId xmlns:p14="http://schemas.microsoft.com/office/powerpoint/2010/main" val="241856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13605" y="0"/>
            <a:ext cx="7384189" cy="6858000"/>
          </a:xfrm>
          <a:prstGeom prst="rect">
            <a:avLst/>
          </a:prstGeom>
        </p:spPr>
      </p:pic>
      <p:sp>
        <p:nvSpPr>
          <p:cNvPr id="4" name="Rectangle 3"/>
          <p:cNvSpPr/>
          <p:nvPr/>
        </p:nvSpPr>
        <p:spPr>
          <a:xfrm>
            <a:off x="7749099" y="5636831"/>
            <a:ext cx="4523112"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Andrieu</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et al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exponential relationship between healthcare systems’ resource footprints and their access and quality: a study of 49 regions between 1995 </a:t>
            </a:r>
            <a:r>
              <a:rPr kumimoji="0" lang="fr-CH"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2015</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lancet preprint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August 2022.</a:t>
            </a:r>
            <a:endParaRPr kumimoji="0" lang="fr-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llipse 4"/>
          <p:cNvSpPr/>
          <p:nvPr/>
        </p:nvSpPr>
        <p:spPr>
          <a:xfrm>
            <a:off x="6243484" y="245806"/>
            <a:ext cx="1622323" cy="6980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5B1E9AB3-F8F8-13E9-AC91-604263BFF5E9}"/>
              </a:ext>
            </a:extLst>
          </p:cNvPr>
          <p:cNvSpPr txBox="1"/>
          <p:nvPr/>
        </p:nvSpPr>
        <p:spPr>
          <a:xfrm>
            <a:off x="8115299" y="2782669"/>
            <a:ext cx="3721719" cy="1938992"/>
          </a:xfrm>
          <a:prstGeom prst="rect">
            <a:avLst/>
          </a:prstGeom>
          <a:noFill/>
        </p:spPr>
        <p:txBody>
          <a:bodyPr wrap="square">
            <a:spAutoFit/>
          </a:bodyPr>
          <a:lstStyle/>
          <a:p>
            <a:r>
              <a:rPr lang="en-US" sz="2400" b="0" i="0" u="none" strike="noStrike" baseline="0" dirty="0">
                <a:solidFill>
                  <a:srgbClr val="000000"/>
                </a:solidFill>
              </a:rPr>
              <a:t>Reducing greenhouse gas emissions pays for itself. For every dollar spent, approximately $2 are saved in health costs.</a:t>
            </a:r>
            <a:endParaRPr lang="fr-CH" sz="2400" dirty="0"/>
          </a:p>
        </p:txBody>
      </p:sp>
    </p:spTree>
    <p:extLst>
      <p:ext uri="{BB962C8B-B14F-4D97-AF65-F5344CB8AC3E}">
        <p14:creationId xmlns:p14="http://schemas.microsoft.com/office/powerpoint/2010/main" val="42598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EB537F57-F7BD-33AF-17AB-C515B075EB69}"/>
              </a:ext>
            </a:extLst>
          </p:cNvPr>
          <p:cNvPicPr>
            <a:picLocks noChangeAspect="1"/>
          </p:cNvPicPr>
          <p:nvPr/>
        </p:nvPicPr>
        <p:blipFill>
          <a:blip r:embed="rId2"/>
          <a:stretch>
            <a:fillRect/>
          </a:stretch>
        </p:blipFill>
        <p:spPr>
          <a:xfrm>
            <a:off x="714377" y="2433637"/>
            <a:ext cx="3812781" cy="1681163"/>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7B3FB96-EDD2-8D1E-664C-68444F3500FC}"/>
              </a:ext>
            </a:extLst>
          </p:cNvPr>
          <p:cNvSpPr>
            <a:spLocks noGrp="1"/>
          </p:cNvSpPr>
          <p:nvPr>
            <p:ph idx="1"/>
          </p:nvPr>
        </p:nvSpPr>
        <p:spPr>
          <a:xfrm>
            <a:off x="4819322" y="1648870"/>
            <a:ext cx="6738265" cy="3560260"/>
          </a:xfrm>
        </p:spPr>
        <p:txBody>
          <a:bodyPr anchor="ctr">
            <a:noAutofit/>
          </a:bodyPr>
          <a:lstStyle/>
          <a:p>
            <a:pPr marL="0" indent="0">
              <a:buNone/>
            </a:pPr>
            <a:r>
              <a:rPr lang="fr-CH" sz="2400" b="1" dirty="0"/>
              <a:t>How </a:t>
            </a:r>
            <a:r>
              <a:rPr lang="fr-CH" sz="2400" b="1" dirty="0" err="1"/>
              <a:t>many</a:t>
            </a:r>
            <a:r>
              <a:rPr lang="fr-CH" sz="2400" b="1" dirty="0"/>
              <a:t> tons of CO2 </a:t>
            </a:r>
            <a:r>
              <a:rPr lang="fr-CH" sz="2400" b="1" dirty="0" err="1"/>
              <a:t>each</a:t>
            </a:r>
            <a:r>
              <a:rPr lang="fr-CH" sz="2400" b="1" dirty="0"/>
              <a:t> </a:t>
            </a:r>
            <a:r>
              <a:rPr lang="fr-CH" sz="2400" b="1" dirty="0" err="1"/>
              <a:t>swiss</a:t>
            </a:r>
            <a:r>
              <a:rPr lang="fr-CH" sz="2400" b="1" dirty="0"/>
              <a:t> </a:t>
            </a:r>
            <a:r>
              <a:rPr lang="fr-CH" sz="2400" b="1" dirty="0" err="1"/>
              <a:t>inhabitant</a:t>
            </a:r>
            <a:r>
              <a:rPr lang="fr-CH" sz="2400" b="1" dirty="0"/>
              <a:t> </a:t>
            </a:r>
            <a:r>
              <a:rPr lang="fr-CH" sz="2400" b="1" dirty="0" err="1"/>
              <a:t>produces</a:t>
            </a:r>
            <a:r>
              <a:rPr lang="fr-CH" sz="2400" b="1" dirty="0"/>
              <a:t> per </a:t>
            </a:r>
            <a:r>
              <a:rPr lang="fr-CH" sz="2400" b="1" dirty="0" err="1"/>
              <a:t>year</a:t>
            </a:r>
            <a:r>
              <a:rPr lang="fr-CH" sz="2400" b="1" dirty="0"/>
              <a:t>? </a:t>
            </a:r>
            <a:endParaRPr lang="fr-CH" sz="2400" dirty="0"/>
          </a:p>
          <a:p>
            <a:pPr marL="0" indent="0">
              <a:buNone/>
            </a:pPr>
            <a:r>
              <a:rPr lang="fr-CH" sz="2400" dirty="0"/>
              <a:t>1) 6 tons</a:t>
            </a:r>
          </a:p>
          <a:p>
            <a:pPr marL="0" indent="0">
              <a:buNone/>
            </a:pPr>
            <a:r>
              <a:rPr lang="fr-CH" sz="2400" dirty="0"/>
              <a:t>2) 12 tons</a:t>
            </a:r>
          </a:p>
          <a:p>
            <a:pPr marL="0" indent="0">
              <a:buNone/>
            </a:pPr>
            <a:r>
              <a:rPr lang="fr-CH" sz="2400" dirty="0"/>
              <a:t>3) 1 ton</a:t>
            </a:r>
          </a:p>
          <a:p>
            <a:pPr marL="0" indent="0">
              <a:buNone/>
            </a:pPr>
            <a:r>
              <a:rPr lang="fr-CH" sz="2400" dirty="0"/>
              <a:t>4) 25 tons</a:t>
            </a:r>
          </a:p>
          <a:p>
            <a:pPr marL="0" indent="0">
              <a:buNone/>
            </a:pPr>
            <a:r>
              <a:rPr lang="fr-CH" sz="2400" dirty="0"/>
              <a:t>5) 50 tons</a:t>
            </a:r>
          </a:p>
        </p:txBody>
      </p:sp>
      <p:pic>
        <p:nvPicPr>
          <p:cNvPr id="5" name="Image 4">
            <a:extLst>
              <a:ext uri="{FF2B5EF4-FFF2-40B4-BE49-F238E27FC236}">
                <a16:creationId xmlns:a16="http://schemas.microsoft.com/office/drawing/2014/main" id="{E29FA7AD-FAE0-EF48-6A1E-C186FA34A127}"/>
              </a:ext>
            </a:extLst>
          </p:cNvPr>
          <p:cNvPicPr>
            <a:picLocks noChangeAspect="1"/>
          </p:cNvPicPr>
          <p:nvPr/>
        </p:nvPicPr>
        <p:blipFill>
          <a:blip r:embed="rId3"/>
          <a:stretch>
            <a:fillRect/>
          </a:stretch>
        </p:blipFill>
        <p:spPr>
          <a:xfrm>
            <a:off x="707569" y="4914190"/>
            <a:ext cx="1348697" cy="1268893"/>
          </a:xfrm>
          <a:prstGeom prst="rect">
            <a:avLst/>
          </a:prstGeom>
        </p:spPr>
      </p:pic>
    </p:spTree>
    <p:extLst>
      <p:ext uri="{BB962C8B-B14F-4D97-AF65-F5344CB8AC3E}">
        <p14:creationId xmlns:p14="http://schemas.microsoft.com/office/powerpoint/2010/main" val="335026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BD1C47CD-6A1A-7F95-9CE8-3F1D39E25D50}"/>
              </a:ext>
            </a:extLst>
          </p:cNvPr>
          <p:cNvPicPr>
            <a:picLocks noChangeAspect="1"/>
          </p:cNvPicPr>
          <p:nvPr/>
        </p:nvPicPr>
        <p:blipFill>
          <a:blip r:embed="rId2"/>
          <a:stretch>
            <a:fillRect/>
          </a:stretch>
        </p:blipFill>
        <p:spPr>
          <a:xfrm>
            <a:off x="1132118" y="1868261"/>
            <a:ext cx="3052082" cy="3052082"/>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D3CB8A3-DEDE-76E4-CE88-07E942F86CD2}"/>
              </a:ext>
            </a:extLst>
          </p:cNvPr>
          <p:cNvSpPr>
            <a:spLocks noGrp="1"/>
          </p:cNvSpPr>
          <p:nvPr>
            <p:ph idx="1"/>
          </p:nvPr>
        </p:nvSpPr>
        <p:spPr>
          <a:xfrm>
            <a:off x="5255259" y="1648870"/>
            <a:ext cx="5972717" cy="3560260"/>
          </a:xfrm>
        </p:spPr>
        <p:txBody>
          <a:bodyPr anchor="ctr">
            <a:noAutofit/>
          </a:bodyPr>
          <a:lstStyle/>
          <a:p>
            <a:pPr marL="0" indent="0">
              <a:buNone/>
            </a:pPr>
            <a:r>
              <a:rPr lang="fr-CH" sz="2400" b="1" dirty="0"/>
              <a:t>How </a:t>
            </a:r>
            <a:r>
              <a:rPr lang="fr-CH" sz="2400" b="1" dirty="0" err="1"/>
              <a:t>many</a:t>
            </a:r>
            <a:r>
              <a:rPr lang="fr-CH" sz="2400" b="1" dirty="0"/>
              <a:t> tons of CO2 </a:t>
            </a:r>
            <a:r>
              <a:rPr lang="fr-CH" sz="2400" b="1" dirty="0" err="1"/>
              <a:t>each</a:t>
            </a:r>
            <a:r>
              <a:rPr lang="fr-CH" sz="2400" b="1" dirty="0"/>
              <a:t> </a:t>
            </a:r>
            <a:r>
              <a:rPr lang="fr-CH" sz="2400" b="1" dirty="0" err="1"/>
              <a:t>swiss</a:t>
            </a:r>
            <a:r>
              <a:rPr lang="fr-CH" sz="2400" b="1" dirty="0"/>
              <a:t> </a:t>
            </a:r>
            <a:r>
              <a:rPr lang="fr-CH" sz="2400" b="1" dirty="0" err="1"/>
              <a:t>inhabitant</a:t>
            </a:r>
            <a:r>
              <a:rPr lang="fr-CH" sz="2400" b="1" dirty="0"/>
              <a:t> </a:t>
            </a:r>
            <a:r>
              <a:rPr lang="fr-CH" sz="2400" b="1" dirty="0" err="1"/>
              <a:t>produces</a:t>
            </a:r>
            <a:r>
              <a:rPr lang="fr-CH" sz="2400" b="1" dirty="0"/>
              <a:t> per </a:t>
            </a:r>
            <a:r>
              <a:rPr lang="fr-CH" sz="2400" b="1" dirty="0" err="1"/>
              <a:t>year</a:t>
            </a:r>
            <a:r>
              <a:rPr lang="fr-CH" sz="2400" b="1" dirty="0"/>
              <a:t> </a:t>
            </a:r>
            <a:br>
              <a:rPr lang="fr-CH" sz="2400" b="1" dirty="0"/>
            </a:br>
            <a:r>
              <a:rPr lang="fr-CH" sz="2400" b="1" dirty="0" err="1">
                <a:solidFill>
                  <a:srgbClr val="FF0000"/>
                </a:solidFill>
              </a:rPr>
              <a:t>related</a:t>
            </a:r>
            <a:r>
              <a:rPr lang="fr-CH" sz="2400" b="1" dirty="0">
                <a:solidFill>
                  <a:srgbClr val="FF0000"/>
                </a:solidFill>
              </a:rPr>
              <a:t> to </a:t>
            </a:r>
            <a:r>
              <a:rPr lang="fr-CH" sz="2400" b="1" dirty="0" err="1">
                <a:solidFill>
                  <a:srgbClr val="FF0000"/>
                </a:solidFill>
              </a:rPr>
              <a:t>health</a:t>
            </a:r>
            <a:r>
              <a:rPr lang="fr-CH" sz="2400" b="1" dirty="0">
                <a:solidFill>
                  <a:srgbClr val="FF0000"/>
                </a:solidFill>
              </a:rPr>
              <a:t> care</a:t>
            </a:r>
            <a:r>
              <a:rPr lang="fr-CH" sz="2400" b="1" dirty="0"/>
              <a:t>? </a:t>
            </a:r>
            <a:endParaRPr lang="fr-CH" sz="2400" dirty="0"/>
          </a:p>
          <a:p>
            <a:endParaRPr lang="fr-CH" sz="2400" dirty="0"/>
          </a:p>
          <a:p>
            <a:pPr marL="0" indent="0">
              <a:buNone/>
            </a:pPr>
            <a:r>
              <a:rPr lang="fr-CH" sz="2400" dirty="0"/>
              <a:t>1) 6 tons</a:t>
            </a:r>
          </a:p>
          <a:p>
            <a:pPr marL="0" indent="0">
              <a:buNone/>
            </a:pPr>
            <a:r>
              <a:rPr lang="fr-CH" sz="2400" dirty="0"/>
              <a:t>2) 20 tons</a:t>
            </a:r>
          </a:p>
          <a:p>
            <a:pPr marL="0" indent="0">
              <a:buNone/>
            </a:pPr>
            <a:r>
              <a:rPr lang="fr-CH" sz="2400" dirty="0"/>
              <a:t>3) 1 ton</a:t>
            </a:r>
          </a:p>
          <a:p>
            <a:pPr marL="0" indent="0">
              <a:buNone/>
            </a:pPr>
            <a:r>
              <a:rPr lang="fr-CH" sz="2400" dirty="0"/>
              <a:t>4) 10 tons</a:t>
            </a:r>
          </a:p>
          <a:p>
            <a:pPr marL="0" indent="0">
              <a:buNone/>
            </a:pPr>
            <a:r>
              <a:rPr lang="fr-CH" sz="2400" dirty="0"/>
              <a:t>5) 8 tons</a:t>
            </a:r>
          </a:p>
          <a:p>
            <a:endParaRPr lang="fr-CH" sz="2400" dirty="0"/>
          </a:p>
          <a:p>
            <a:endParaRPr lang="fr-CH" sz="2400" dirty="0"/>
          </a:p>
        </p:txBody>
      </p:sp>
      <p:pic>
        <p:nvPicPr>
          <p:cNvPr id="5" name="Image 4">
            <a:extLst>
              <a:ext uri="{FF2B5EF4-FFF2-40B4-BE49-F238E27FC236}">
                <a16:creationId xmlns:a16="http://schemas.microsoft.com/office/drawing/2014/main" id="{09C1A0F7-D6FD-ACAE-FFE9-FC7DA7543E01}"/>
              </a:ext>
            </a:extLst>
          </p:cNvPr>
          <p:cNvPicPr>
            <a:picLocks noChangeAspect="1"/>
          </p:cNvPicPr>
          <p:nvPr/>
        </p:nvPicPr>
        <p:blipFill>
          <a:blip r:embed="rId3"/>
          <a:stretch>
            <a:fillRect/>
          </a:stretch>
        </p:blipFill>
        <p:spPr>
          <a:xfrm>
            <a:off x="719477" y="5071910"/>
            <a:ext cx="1174636" cy="1105131"/>
          </a:xfrm>
          <a:prstGeom prst="rect">
            <a:avLst/>
          </a:prstGeom>
        </p:spPr>
      </p:pic>
    </p:spTree>
    <p:extLst>
      <p:ext uri="{BB962C8B-B14F-4D97-AF65-F5344CB8AC3E}">
        <p14:creationId xmlns:p14="http://schemas.microsoft.com/office/powerpoint/2010/main" val="401399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A62BEE-CFAB-69CB-C89D-48E1709B0AB1}"/>
              </a:ext>
            </a:extLst>
          </p:cNvPr>
          <p:cNvPicPr>
            <a:picLocks noGrp="1" noChangeAspect="1"/>
          </p:cNvPicPr>
          <p:nvPr>
            <p:ph idx="1"/>
          </p:nvPr>
        </p:nvPicPr>
        <p:blipFill>
          <a:blip r:embed="rId3"/>
          <a:stretch>
            <a:fillRect/>
          </a:stretch>
        </p:blipFill>
        <p:spPr>
          <a:xfrm>
            <a:off x="2865401" y="492018"/>
            <a:ext cx="6451301" cy="5873964"/>
          </a:xfrm>
        </p:spPr>
      </p:pic>
      <p:sp>
        <p:nvSpPr>
          <p:cNvPr id="3" name="TextBox 2">
            <a:extLst>
              <a:ext uri="{FF2B5EF4-FFF2-40B4-BE49-F238E27FC236}">
                <a16:creationId xmlns:a16="http://schemas.microsoft.com/office/drawing/2014/main" id="{FBF58E72-47FE-35C3-C866-852A6149594C}"/>
              </a:ext>
            </a:extLst>
          </p:cNvPr>
          <p:cNvSpPr txBox="1"/>
          <p:nvPr/>
        </p:nvSpPr>
        <p:spPr>
          <a:xfrm>
            <a:off x="588818" y="2484801"/>
            <a:ext cx="11004468" cy="1600438"/>
          </a:xfrm>
          <a:prstGeom prst="rect">
            <a:avLst/>
          </a:prstGeom>
          <a:noFill/>
        </p:spPr>
        <p:txBody>
          <a:bodyPr wrap="square" rtlCol="0">
            <a:spAutoFit/>
          </a:bodyPr>
          <a:lstStyle/>
          <a:p>
            <a:pPr algn="ctr"/>
            <a:r>
              <a:rPr lang="fr-FR" sz="4000" dirty="0">
                <a:solidFill>
                  <a:srgbClr val="FF0000"/>
                </a:solidFill>
              </a:rPr>
              <a:t>12 tons of CO2/</a:t>
            </a:r>
            <a:r>
              <a:rPr lang="fr-FR" sz="4000" dirty="0" err="1">
                <a:solidFill>
                  <a:srgbClr val="FF0000"/>
                </a:solidFill>
              </a:rPr>
              <a:t>year</a:t>
            </a:r>
            <a:r>
              <a:rPr lang="fr-FR" sz="4000" dirty="0">
                <a:solidFill>
                  <a:srgbClr val="FF0000"/>
                </a:solidFill>
              </a:rPr>
              <a:t> and per habitant</a:t>
            </a:r>
          </a:p>
          <a:p>
            <a:pPr algn="ctr"/>
            <a:r>
              <a:rPr lang="fr-FR" sz="4000" dirty="0">
                <a:solidFill>
                  <a:srgbClr val="FF0000"/>
                </a:solidFill>
              </a:rPr>
              <a:t>1 ton CO2/</a:t>
            </a:r>
            <a:r>
              <a:rPr lang="fr-FR" sz="4000" dirty="0" err="1">
                <a:solidFill>
                  <a:srgbClr val="FF0000"/>
                </a:solidFill>
              </a:rPr>
              <a:t>year</a:t>
            </a:r>
            <a:r>
              <a:rPr lang="fr-FR" sz="4000" dirty="0">
                <a:solidFill>
                  <a:srgbClr val="FF0000"/>
                </a:solidFill>
              </a:rPr>
              <a:t> and per habitant for </a:t>
            </a:r>
            <a:r>
              <a:rPr lang="fr-FR" sz="4000" dirty="0" err="1">
                <a:solidFill>
                  <a:srgbClr val="FF0000"/>
                </a:solidFill>
              </a:rPr>
              <a:t>health</a:t>
            </a:r>
            <a:r>
              <a:rPr lang="fr-FR" sz="4000" dirty="0">
                <a:solidFill>
                  <a:srgbClr val="FF0000"/>
                </a:solidFill>
              </a:rPr>
              <a:t> care</a:t>
            </a:r>
          </a:p>
          <a:p>
            <a:endParaRPr lang="en-CH" dirty="0"/>
          </a:p>
        </p:txBody>
      </p:sp>
    </p:spTree>
    <p:extLst>
      <p:ext uri="{BB962C8B-B14F-4D97-AF65-F5344CB8AC3E}">
        <p14:creationId xmlns:p14="http://schemas.microsoft.com/office/powerpoint/2010/main" val="9862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26904F13-D6B4-E49F-B77E-DCAA5C74FBA4}"/>
              </a:ext>
            </a:extLst>
          </p:cNvPr>
          <p:cNvPicPr>
            <a:picLocks noChangeAspect="1"/>
          </p:cNvPicPr>
          <p:nvPr/>
        </p:nvPicPr>
        <p:blipFill>
          <a:blip r:embed="rId2"/>
          <a:stretch>
            <a:fillRect/>
          </a:stretch>
        </p:blipFill>
        <p:spPr>
          <a:xfrm>
            <a:off x="747034" y="2449286"/>
            <a:ext cx="3731661" cy="2479901"/>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C3533FD-FCAF-7540-3DC5-8D99404BB746}"/>
              </a:ext>
            </a:extLst>
          </p:cNvPr>
          <p:cNvSpPr>
            <a:spLocks noGrp="1"/>
          </p:cNvSpPr>
          <p:nvPr>
            <p:ph idx="1"/>
          </p:nvPr>
        </p:nvSpPr>
        <p:spPr>
          <a:xfrm>
            <a:off x="5154707" y="1100408"/>
            <a:ext cx="5891709" cy="3560260"/>
          </a:xfrm>
        </p:spPr>
        <p:txBody>
          <a:bodyPr anchor="ctr">
            <a:noAutofit/>
          </a:bodyPr>
          <a:lstStyle/>
          <a:p>
            <a:pPr marL="0" indent="0">
              <a:buNone/>
            </a:pPr>
            <a:r>
              <a:rPr lang="fr-CH" sz="2400" b="1" dirty="0" err="1"/>
              <a:t>Among</a:t>
            </a:r>
            <a:r>
              <a:rPr lang="fr-CH" sz="2400" b="1" dirty="0"/>
              <a:t> the </a:t>
            </a:r>
            <a:r>
              <a:rPr lang="fr-CH" sz="2400" b="1" dirty="0" err="1"/>
              <a:t>health</a:t>
            </a:r>
            <a:r>
              <a:rPr lang="fr-CH" sz="2400" b="1" dirty="0"/>
              <a:t> </a:t>
            </a:r>
            <a:r>
              <a:rPr lang="fr-CH" sz="2400" b="1" dirty="0" err="1"/>
              <a:t>determinants</a:t>
            </a:r>
            <a:r>
              <a:rPr lang="fr-CH" sz="2400" b="1" dirty="0"/>
              <a:t>, </a:t>
            </a:r>
            <a:br>
              <a:rPr lang="fr-CH" sz="2400" b="1" dirty="0"/>
            </a:br>
            <a:r>
              <a:rPr lang="fr-CH" sz="2400" b="1" dirty="0"/>
              <a:t>how </a:t>
            </a:r>
            <a:r>
              <a:rPr lang="fr-CH" sz="2400" b="1" dirty="0" err="1"/>
              <a:t>many</a:t>
            </a:r>
            <a:r>
              <a:rPr lang="fr-CH" sz="2400" b="1" dirty="0"/>
              <a:t> %</a:t>
            </a:r>
            <a:r>
              <a:rPr lang="en-US" sz="2400" b="1" dirty="0"/>
              <a:t> can be attributed </a:t>
            </a:r>
            <a:br>
              <a:rPr lang="en-US" sz="2400" b="1" dirty="0"/>
            </a:br>
            <a:r>
              <a:rPr lang="en-US" sz="2400" b="1" dirty="0">
                <a:solidFill>
                  <a:srgbClr val="FF0000"/>
                </a:solidFill>
              </a:rPr>
              <a:t>to health care alone</a:t>
            </a:r>
            <a:r>
              <a:rPr lang="en-US" sz="2400" b="1" dirty="0"/>
              <a:t>?</a:t>
            </a:r>
            <a:endParaRPr lang="fr-CH" sz="2400" b="1" dirty="0"/>
          </a:p>
          <a:p>
            <a:endParaRPr lang="fr-CH" sz="2400" dirty="0"/>
          </a:p>
          <a:p>
            <a:pPr marL="0" indent="0">
              <a:buNone/>
            </a:pPr>
            <a:r>
              <a:rPr lang="fr-CH" sz="2400" dirty="0"/>
              <a:t>1) 99%</a:t>
            </a:r>
          </a:p>
          <a:p>
            <a:pPr marL="0" indent="0">
              <a:buNone/>
            </a:pPr>
            <a:r>
              <a:rPr lang="fr-CH" sz="2400" dirty="0"/>
              <a:t>2) 80%</a:t>
            </a:r>
          </a:p>
          <a:p>
            <a:pPr marL="0" indent="0">
              <a:buNone/>
            </a:pPr>
            <a:r>
              <a:rPr lang="fr-CH" sz="2400" dirty="0"/>
              <a:t>3) 10%</a:t>
            </a:r>
          </a:p>
          <a:p>
            <a:pPr marL="0" indent="0">
              <a:buNone/>
            </a:pPr>
            <a:r>
              <a:rPr lang="fr-CH" sz="2400" dirty="0"/>
              <a:t>4) 50%</a:t>
            </a:r>
          </a:p>
          <a:p>
            <a:pPr marL="0" indent="0">
              <a:buNone/>
            </a:pPr>
            <a:r>
              <a:rPr lang="fr-CH" sz="2400" dirty="0"/>
              <a:t>5) 30%</a:t>
            </a:r>
          </a:p>
        </p:txBody>
      </p:sp>
      <p:sp>
        <p:nvSpPr>
          <p:cNvPr id="6" name="ZoneTexte 5">
            <a:extLst>
              <a:ext uri="{FF2B5EF4-FFF2-40B4-BE49-F238E27FC236}">
                <a16:creationId xmlns:a16="http://schemas.microsoft.com/office/drawing/2014/main" id="{1FC0A7BE-FB4F-E39F-60F0-95381508BF29}"/>
              </a:ext>
            </a:extLst>
          </p:cNvPr>
          <p:cNvSpPr txBox="1"/>
          <p:nvPr/>
        </p:nvSpPr>
        <p:spPr>
          <a:xfrm>
            <a:off x="1239257" y="5215494"/>
            <a:ext cx="7301260" cy="1015663"/>
          </a:xfrm>
          <a:prstGeom prst="rect">
            <a:avLst/>
          </a:prstGeom>
          <a:noFill/>
        </p:spPr>
        <p:txBody>
          <a:bodyPr wrap="square">
            <a:spAutoFit/>
          </a:bodyPr>
          <a:lstStyle/>
          <a:p>
            <a:r>
              <a:rPr lang="en-US" sz="2000" b="1" i="0" u="none" strike="noStrike" baseline="0" dirty="0">
                <a:solidFill>
                  <a:srgbClr val="000000"/>
                </a:solidFill>
                <a:latin typeface="Source Sans Variable"/>
              </a:rPr>
              <a:t>Around 5-10% of  global emissions come from the health sector </a:t>
            </a:r>
            <a:r>
              <a:rPr lang="en-US" sz="2000" b="0" i="1" u="none" strike="noStrike" baseline="0" dirty="0">
                <a:solidFill>
                  <a:srgbClr val="000000"/>
                </a:solidFill>
                <a:latin typeface="Source Sans Variable"/>
              </a:rPr>
              <a:t>Reducing greenhouse gas emissions pays for itself. </a:t>
            </a:r>
            <a:br>
              <a:rPr lang="en-US" sz="2000" b="0" i="1" u="none" strike="noStrike" baseline="0" dirty="0">
                <a:solidFill>
                  <a:srgbClr val="000000"/>
                </a:solidFill>
                <a:latin typeface="Source Sans Variable"/>
              </a:rPr>
            </a:br>
            <a:r>
              <a:rPr lang="en-US" sz="2000" b="0" i="1" u="none" strike="noStrike" baseline="0" dirty="0">
                <a:solidFill>
                  <a:srgbClr val="000000"/>
                </a:solidFill>
                <a:latin typeface="Source Sans Variable"/>
              </a:rPr>
              <a:t>For every dollar spent, approximately $2 are saved in health costs</a:t>
            </a:r>
            <a:r>
              <a:rPr lang="en-US" sz="1800" b="0" i="0" u="none" strike="noStrike" baseline="0" dirty="0">
                <a:solidFill>
                  <a:srgbClr val="000000"/>
                </a:solidFill>
                <a:latin typeface="Source Sans Variable"/>
              </a:rPr>
              <a:t>.</a:t>
            </a:r>
            <a:endParaRPr lang="fr-CH" dirty="0"/>
          </a:p>
        </p:txBody>
      </p:sp>
      <p:pic>
        <p:nvPicPr>
          <p:cNvPr id="5" name="Image 4">
            <a:extLst>
              <a:ext uri="{FF2B5EF4-FFF2-40B4-BE49-F238E27FC236}">
                <a16:creationId xmlns:a16="http://schemas.microsoft.com/office/drawing/2014/main" id="{801D4DC2-791F-85FA-79E5-6CEA4183F4F4}"/>
              </a:ext>
            </a:extLst>
          </p:cNvPr>
          <p:cNvPicPr>
            <a:picLocks noChangeAspect="1"/>
          </p:cNvPicPr>
          <p:nvPr/>
        </p:nvPicPr>
        <p:blipFill>
          <a:blip r:embed="rId3"/>
          <a:stretch>
            <a:fillRect/>
          </a:stretch>
        </p:blipFill>
        <p:spPr>
          <a:xfrm>
            <a:off x="693700" y="673193"/>
            <a:ext cx="1079541" cy="1015663"/>
          </a:xfrm>
          <a:prstGeom prst="rect">
            <a:avLst/>
          </a:prstGeom>
        </p:spPr>
      </p:pic>
    </p:spTree>
    <p:extLst>
      <p:ext uri="{BB962C8B-B14F-4D97-AF65-F5344CB8AC3E}">
        <p14:creationId xmlns:p14="http://schemas.microsoft.com/office/powerpoint/2010/main" val="17412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everaging ICD-10 Codes for Social Determinants of Health Data | How Can We  up the Ante? — Inovalon">
            <a:extLst>
              <a:ext uri="{FF2B5EF4-FFF2-40B4-BE49-F238E27FC236}">
                <a16:creationId xmlns:a16="http://schemas.microsoft.com/office/drawing/2014/main" id="{2D88B663-6E22-0C84-3BA6-61BB960F5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835" y="1206493"/>
            <a:ext cx="6549292" cy="491709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5C38B33-CFED-60E9-CE40-3926D62E04F7}"/>
              </a:ext>
            </a:extLst>
          </p:cNvPr>
          <p:cNvSpPr txBox="1"/>
          <p:nvPr/>
        </p:nvSpPr>
        <p:spPr>
          <a:xfrm>
            <a:off x="3373123" y="384706"/>
            <a:ext cx="4745530"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err="1">
                <a:ln>
                  <a:noFill/>
                </a:ln>
                <a:effectLst/>
                <a:uLnTx/>
                <a:uFillTx/>
                <a:ea typeface="+mn-ea"/>
                <a:cs typeface="Aharoni" panose="02010803020104030203" pitchFamily="2" charset="-79"/>
              </a:rPr>
              <a:t>Health</a:t>
            </a:r>
            <a:r>
              <a:rPr kumimoji="0" lang="fr-FR" sz="4000" b="0" i="0" u="none" strike="noStrike" kern="1200" cap="none" spc="0" normalizeH="0" baseline="0" noProof="0" dirty="0">
                <a:ln>
                  <a:noFill/>
                </a:ln>
                <a:effectLst/>
                <a:uLnTx/>
                <a:uFillTx/>
                <a:ea typeface="+mn-ea"/>
                <a:cs typeface="Aharoni" panose="02010803020104030203" pitchFamily="2" charset="-79"/>
              </a:rPr>
              <a:t> </a:t>
            </a:r>
            <a:r>
              <a:rPr kumimoji="0" lang="fr-FR" sz="4000" b="0" i="0" u="none" strike="noStrike" kern="1200" cap="none" spc="0" normalizeH="0" baseline="0" noProof="0" dirty="0" err="1">
                <a:ln>
                  <a:noFill/>
                </a:ln>
                <a:effectLst/>
                <a:uLnTx/>
                <a:uFillTx/>
                <a:ea typeface="+mn-ea"/>
                <a:cs typeface="Aharoni" panose="02010803020104030203" pitchFamily="2" charset="-79"/>
              </a:rPr>
              <a:t>determinants</a:t>
            </a:r>
            <a:endParaRPr kumimoji="0" lang="fr-FR" sz="4000" b="0" i="0" u="none" strike="noStrike" kern="1200" cap="none" spc="0" normalizeH="0" baseline="0" noProof="0" dirty="0">
              <a:ln>
                <a:noFill/>
              </a:ln>
              <a:effectLst/>
              <a:uLnTx/>
              <a:uFillTx/>
              <a:ea typeface="+mn-ea"/>
              <a:cs typeface="Aharoni" panose="02010803020104030203" pitchFamily="2" charset="-79"/>
            </a:endParaRPr>
          </a:p>
        </p:txBody>
      </p:sp>
      <p:sp>
        <p:nvSpPr>
          <p:cNvPr id="6" name="ZoneTexte 5">
            <a:extLst>
              <a:ext uri="{FF2B5EF4-FFF2-40B4-BE49-F238E27FC236}">
                <a16:creationId xmlns:a16="http://schemas.microsoft.com/office/drawing/2014/main" id="{875D2576-7AA9-7C0F-36B9-B3C914345C04}"/>
              </a:ext>
            </a:extLst>
          </p:cNvPr>
          <p:cNvSpPr txBox="1"/>
          <p:nvPr/>
        </p:nvSpPr>
        <p:spPr>
          <a:xfrm>
            <a:off x="5953481" y="6257850"/>
            <a:ext cx="6134100"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Source Sans Pro" panose="020B0503030403020204" pitchFamily="34" charset="0"/>
                <a:ea typeface="+mn-ea"/>
                <a:cs typeface="+mn-cs"/>
              </a:rPr>
              <a:t>Source: Susan </a:t>
            </a:r>
            <a:r>
              <a:rPr kumimoji="0" lang="en-US" sz="1200" b="0" i="0" u="none" strike="noStrike" kern="1200" cap="none" spc="0" normalizeH="0" baseline="0" noProof="0" dirty="0" err="1">
                <a:ln>
                  <a:noFill/>
                </a:ln>
                <a:effectLst/>
                <a:uLnTx/>
                <a:uFillTx/>
                <a:latin typeface="Source Sans Pro" panose="020B0503030403020204" pitchFamily="34" charset="0"/>
                <a:ea typeface="+mn-ea"/>
                <a:cs typeface="+mn-cs"/>
              </a:rPr>
              <a:t>Denzer</a:t>
            </a:r>
            <a:r>
              <a:rPr kumimoji="0" lang="en-US" sz="1200" b="0" i="0" u="none" strike="noStrike" kern="1200" cap="none" spc="0" normalizeH="0" baseline="0" noProof="0" dirty="0">
                <a:ln>
                  <a:noFill/>
                </a:ln>
                <a:effectLst/>
                <a:uLnTx/>
                <a:uFillTx/>
                <a:latin typeface="Source Sans Pro" panose="020B0503030403020204" pitchFamily="34" charset="0"/>
                <a:ea typeface="+mn-ea"/>
                <a:cs typeface="+mn-cs"/>
              </a:rPr>
              <a:t>, Forging a National Agenda to Advance Health Care Without Walls, AHIP’s National Health Policy Conference, March 13, 2019</a:t>
            </a:r>
          </a:p>
        </p:txBody>
      </p:sp>
      <p:sp>
        <p:nvSpPr>
          <p:cNvPr id="7" name="Ellipse 6">
            <a:extLst>
              <a:ext uri="{FF2B5EF4-FFF2-40B4-BE49-F238E27FC236}">
                <a16:creationId xmlns:a16="http://schemas.microsoft.com/office/drawing/2014/main" id="{6A21A6A4-1F01-EB82-B737-ADCA208F1B97}"/>
              </a:ext>
            </a:extLst>
          </p:cNvPr>
          <p:cNvSpPr/>
          <p:nvPr/>
        </p:nvSpPr>
        <p:spPr>
          <a:xfrm>
            <a:off x="2678835" y="3028223"/>
            <a:ext cx="3603171" cy="1273629"/>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Tree>
    <p:extLst>
      <p:ext uri="{BB962C8B-B14F-4D97-AF65-F5344CB8AC3E}">
        <p14:creationId xmlns:p14="http://schemas.microsoft.com/office/powerpoint/2010/main" val="156017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B5E6E154-3DA5-F8AB-86C1-99B58C04488A}"/>
              </a:ext>
            </a:extLst>
          </p:cNvPr>
          <p:cNvPicPr>
            <a:picLocks noChangeAspect="1"/>
          </p:cNvPicPr>
          <p:nvPr/>
        </p:nvPicPr>
        <p:blipFill>
          <a:blip r:embed="rId2"/>
          <a:stretch>
            <a:fillRect/>
          </a:stretch>
        </p:blipFill>
        <p:spPr>
          <a:xfrm>
            <a:off x="681718" y="2318656"/>
            <a:ext cx="3922940" cy="2615293"/>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1641E55E-E068-8D3E-CA4A-6581F3FD3C65}"/>
              </a:ext>
            </a:extLst>
          </p:cNvPr>
          <p:cNvSpPr>
            <a:spLocks noGrp="1"/>
          </p:cNvSpPr>
          <p:nvPr>
            <p:ph idx="1"/>
          </p:nvPr>
        </p:nvSpPr>
        <p:spPr>
          <a:xfrm>
            <a:off x="5255259" y="1648870"/>
            <a:ext cx="6100313" cy="3560260"/>
          </a:xfrm>
        </p:spPr>
        <p:txBody>
          <a:bodyPr anchor="ctr">
            <a:noAutofit/>
          </a:bodyPr>
          <a:lstStyle/>
          <a:p>
            <a:pPr marL="0" indent="0">
              <a:buNone/>
            </a:pPr>
            <a:r>
              <a:rPr lang="fr-CH" sz="2400" b="1" dirty="0" err="1"/>
              <a:t>What</a:t>
            </a:r>
            <a:r>
              <a:rPr lang="fr-CH" sz="2400" b="1" dirty="0"/>
              <a:t> are the impacts of </a:t>
            </a:r>
            <a:r>
              <a:rPr lang="fr-CH" sz="2400" b="1" dirty="0" err="1"/>
              <a:t>climate</a:t>
            </a:r>
            <a:r>
              <a:rPr lang="fr-CH" sz="2400" b="1" dirty="0"/>
              <a:t> change on </a:t>
            </a:r>
            <a:r>
              <a:rPr lang="fr-CH" sz="2400" b="1" dirty="0" err="1"/>
              <a:t>health</a:t>
            </a:r>
            <a:r>
              <a:rPr lang="fr-CH" sz="2400" b="1" dirty="0"/>
              <a:t> ? (multiple </a:t>
            </a:r>
            <a:r>
              <a:rPr lang="fr-CH" sz="2400" b="1" dirty="0" err="1"/>
              <a:t>choice</a:t>
            </a:r>
            <a:r>
              <a:rPr lang="fr-CH" sz="2400" b="1" dirty="0"/>
              <a:t>)</a:t>
            </a:r>
          </a:p>
          <a:p>
            <a:endParaRPr lang="fr-CH" sz="2400" dirty="0"/>
          </a:p>
          <a:p>
            <a:pPr marL="0" indent="0">
              <a:buNone/>
            </a:pPr>
            <a:r>
              <a:rPr lang="fr-CH" sz="2400" dirty="0"/>
              <a:t>1) </a:t>
            </a:r>
            <a:r>
              <a:rPr lang="fr-CH" sz="2400" dirty="0" err="1"/>
              <a:t>Lungs</a:t>
            </a:r>
            <a:endParaRPr lang="fr-CH" sz="2400" dirty="0"/>
          </a:p>
          <a:p>
            <a:pPr marL="0" indent="0">
              <a:buNone/>
            </a:pPr>
            <a:r>
              <a:rPr lang="fr-CH" sz="2400" dirty="0"/>
              <a:t>2) </a:t>
            </a:r>
            <a:r>
              <a:rPr lang="fr-CH" sz="2400" dirty="0" err="1"/>
              <a:t>Cardiovascular</a:t>
            </a:r>
            <a:r>
              <a:rPr lang="fr-CH" sz="2400" dirty="0"/>
              <a:t> system</a:t>
            </a:r>
          </a:p>
          <a:p>
            <a:pPr marL="0" indent="0">
              <a:buNone/>
            </a:pPr>
            <a:r>
              <a:rPr lang="fr-CH" sz="2400" dirty="0"/>
              <a:t>3) Mental </a:t>
            </a:r>
            <a:r>
              <a:rPr lang="fr-CH" sz="2400" dirty="0" err="1"/>
              <a:t>health</a:t>
            </a:r>
            <a:endParaRPr lang="fr-CH" sz="2400" dirty="0"/>
          </a:p>
          <a:p>
            <a:pPr marL="0" indent="0">
              <a:buNone/>
            </a:pPr>
            <a:r>
              <a:rPr lang="fr-CH" sz="2400" dirty="0"/>
              <a:t>4) </a:t>
            </a:r>
            <a:r>
              <a:rPr lang="fr-CH" sz="2400" dirty="0" err="1"/>
              <a:t>Immunoallergic</a:t>
            </a:r>
            <a:r>
              <a:rPr lang="fr-CH" sz="2400" dirty="0"/>
              <a:t> system</a:t>
            </a:r>
          </a:p>
          <a:p>
            <a:pPr marL="0" indent="0">
              <a:buNone/>
            </a:pPr>
            <a:r>
              <a:rPr lang="fr-CH" sz="2400" dirty="0"/>
              <a:t>5) </a:t>
            </a:r>
            <a:r>
              <a:rPr lang="fr-CH" sz="2400" dirty="0" err="1"/>
              <a:t>Transmittable</a:t>
            </a:r>
            <a:r>
              <a:rPr lang="fr-CH" sz="2400" dirty="0"/>
              <a:t> </a:t>
            </a:r>
            <a:r>
              <a:rPr lang="fr-CH" sz="2400" dirty="0" err="1"/>
              <a:t>diseases</a:t>
            </a:r>
            <a:endParaRPr lang="fr-CH" sz="2400" dirty="0"/>
          </a:p>
        </p:txBody>
      </p:sp>
      <p:pic>
        <p:nvPicPr>
          <p:cNvPr id="5" name="Image 4">
            <a:extLst>
              <a:ext uri="{FF2B5EF4-FFF2-40B4-BE49-F238E27FC236}">
                <a16:creationId xmlns:a16="http://schemas.microsoft.com/office/drawing/2014/main" id="{7F52A22C-8239-629D-EAC8-BEEA49FDB77F}"/>
              </a:ext>
            </a:extLst>
          </p:cNvPr>
          <p:cNvPicPr>
            <a:picLocks noChangeAspect="1"/>
          </p:cNvPicPr>
          <p:nvPr/>
        </p:nvPicPr>
        <p:blipFill>
          <a:blip r:embed="rId3"/>
          <a:stretch>
            <a:fillRect/>
          </a:stretch>
        </p:blipFill>
        <p:spPr>
          <a:xfrm>
            <a:off x="713191" y="653146"/>
            <a:ext cx="1147135" cy="1079257"/>
          </a:xfrm>
          <a:prstGeom prst="rect">
            <a:avLst/>
          </a:prstGeom>
        </p:spPr>
      </p:pic>
    </p:spTree>
    <p:extLst>
      <p:ext uri="{BB962C8B-B14F-4D97-AF65-F5344CB8AC3E}">
        <p14:creationId xmlns:p14="http://schemas.microsoft.com/office/powerpoint/2010/main" val="309984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73F017-3EB9-7FE4-371A-E3AD6C7853DA}"/>
              </a:ext>
            </a:extLst>
          </p:cNvPr>
          <p:cNvSpPr>
            <a:spLocks noGrp="1"/>
          </p:cNvSpPr>
          <p:nvPr>
            <p:ph type="title"/>
          </p:nvPr>
        </p:nvSpPr>
        <p:spPr>
          <a:xfrm>
            <a:off x="1006900" y="1188637"/>
            <a:ext cx="4623363" cy="4480726"/>
          </a:xfrm>
        </p:spPr>
        <p:txBody>
          <a:bodyPr>
            <a:normAutofit/>
          </a:bodyPr>
          <a:lstStyle/>
          <a:p>
            <a:pPr algn="r"/>
            <a:r>
              <a:rPr lang="fr-CH" sz="6600" dirty="0">
                <a:solidFill>
                  <a:schemeClr val="tx1">
                    <a:lumMod val="75000"/>
                    <a:lumOff val="25000"/>
                  </a:schemeClr>
                </a:solidFill>
              </a:rPr>
              <a:t>Objectives</a:t>
            </a:r>
          </a:p>
        </p:txBody>
      </p:sp>
      <p:sp>
        <p:nvSpPr>
          <p:cNvPr id="3" name="Espace réservé du contenu 2">
            <a:extLst>
              <a:ext uri="{FF2B5EF4-FFF2-40B4-BE49-F238E27FC236}">
                <a16:creationId xmlns:a16="http://schemas.microsoft.com/office/drawing/2014/main" id="{6F09CA57-18C3-B084-DDE0-713F73DAC3C8}"/>
              </a:ext>
            </a:extLst>
          </p:cNvPr>
          <p:cNvSpPr>
            <a:spLocks noGrp="1"/>
          </p:cNvSpPr>
          <p:nvPr>
            <p:ph idx="1"/>
          </p:nvPr>
        </p:nvSpPr>
        <p:spPr>
          <a:xfrm>
            <a:off x="5969004" y="1781207"/>
            <a:ext cx="5120754" cy="3064712"/>
          </a:xfrm>
        </p:spPr>
        <p:txBody>
          <a:bodyPr anchor="ctr">
            <a:noAutofit/>
          </a:bodyPr>
          <a:lstStyle/>
          <a:p>
            <a:r>
              <a:rPr lang="fr-CH" sz="2400" b="1" dirty="0"/>
              <a:t>To </a:t>
            </a:r>
            <a:r>
              <a:rPr lang="fr-CH" sz="2400" b="1" dirty="0" err="1"/>
              <a:t>become</a:t>
            </a:r>
            <a:r>
              <a:rPr lang="fr-CH" sz="2400" b="1" dirty="0"/>
              <a:t> a </a:t>
            </a:r>
            <a:r>
              <a:rPr lang="fr-CH" sz="2400" b="1" dirty="0" err="1"/>
              <a:t>powerful</a:t>
            </a:r>
            <a:r>
              <a:rPr lang="fr-CH" sz="2400" b="1" dirty="0"/>
              <a:t> </a:t>
            </a:r>
            <a:r>
              <a:rPr lang="fr-CH" sz="2400" b="1" dirty="0" err="1"/>
              <a:t>comunicator</a:t>
            </a:r>
            <a:r>
              <a:rPr lang="fr-CH" sz="2400" b="1" dirty="0"/>
              <a:t> on </a:t>
            </a:r>
            <a:r>
              <a:rPr lang="fr-CH" sz="2400" b="1" dirty="0" err="1"/>
              <a:t>health</a:t>
            </a:r>
            <a:r>
              <a:rPr lang="fr-CH" sz="2400" b="1" dirty="0"/>
              <a:t> and </a:t>
            </a:r>
            <a:r>
              <a:rPr lang="fr-CH" sz="2400" b="1" dirty="0" err="1"/>
              <a:t>climate</a:t>
            </a:r>
            <a:r>
              <a:rPr lang="fr-CH" sz="2400" b="1" dirty="0"/>
              <a:t>, I </a:t>
            </a:r>
            <a:r>
              <a:rPr lang="fr-CH" sz="2400" b="1" dirty="0" err="1"/>
              <a:t>will</a:t>
            </a:r>
            <a:r>
              <a:rPr lang="fr-CH" sz="2400" b="1" dirty="0"/>
              <a:t> </a:t>
            </a:r>
            <a:r>
              <a:rPr lang="fr-CH" sz="2400" b="1" dirty="0" err="1"/>
              <a:t>during</a:t>
            </a:r>
            <a:r>
              <a:rPr lang="fr-CH" sz="2400" b="1" dirty="0"/>
              <a:t> </a:t>
            </a:r>
            <a:r>
              <a:rPr lang="fr-CH" sz="2400" b="1" dirty="0" err="1"/>
              <a:t>this</a:t>
            </a:r>
            <a:r>
              <a:rPr lang="fr-CH" sz="2400" b="1" dirty="0"/>
              <a:t> </a:t>
            </a:r>
            <a:r>
              <a:rPr lang="fr-CH" sz="2400" b="1" dirty="0" err="1"/>
              <a:t>seminar</a:t>
            </a:r>
            <a:r>
              <a:rPr lang="fr-CH" sz="2000" b="1" dirty="0"/>
              <a:t>:</a:t>
            </a:r>
          </a:p>
          <a:p>
            <a:endParaRPr lang="fr-CH" sz="2000" dirty="0"/>
          </a:p>
          <a:p>
            <a:r>
              <a:rPr lang="fr-CH" sz="2000" dirty="0" err="1"/>
              <a:t>Acquire</a:t>
            </a:r>
            <a:r>
              <a:rPr lang="fr-CH" sz="2000" dirty="0"/>
              <a:t> </a:t>
            </a:r>
            <a:r>
              <a:rPr lang="fr-CH" sz="2000" dirty="0" err="1"/>
              <a:t>knowledge</a:t>
            </a:r>
            <a:r>
              <a:rPr lang="fr-CH" sz="2000" dirty="0"/>
              <a:t> on </a:t>
            </a:r>
            <a:r>
              <a:rPr lang="fr-CH" sz="2000" dirty="0" err="1"/>
              <a:t>health</a:t>
            </a:r>
            <a:r>
              <a:rPr lang="fr-CH" sz="2000" dirty="0"/>
              <a:t> and </a:t>
            </a:r>
            <a:r>
              <a:rPr lang="fr-CH" sz="2000" dirty="0" err="1"/>
              <a:t>climate</a:t>
            </a:r>
            <a:endParaRPr lang="fr-CH" sz="2000" dirty="0"/>
          </a:p>
          <a:p>
            <a:r>
              <a:rPr lang="fr-CH" sz="2000" dirty="0" err="1"/>
              <a:t>Build</a:t>
            </a:r>
            <a:r>
              <a:rPr lang="fr-CH" sz="2000" dirty="0"/>
              <a:t> </a:t>
            </a:r>
            <a:r>
              <a:rPr lang="fr-CH" sz="2000" dirty="0" err="1"/>
              <a:t>my</a:t>
            </a:r>
            <a:r>
              <a:rPr lang="fr-CH" sz="2000" dirty="0"/>
              <a:t> confidence to </a:t>
            </a:r>
            <a:r>
              <a:rPr lang="fr-CH" sz="2000" dirty="0" err="1"/>
              <a:t>communicate</a:t>
            </a:r>
            <a:r>
              <a:rPr lang="fr-CH" sz="2000" dirty="0"/>
              <a:t> about </a:t>
            </a:r>
            <a:r>
              <a:rPr lang="fr-CH" sz="2000" dirty="0" err="1"/>
              <a:t>climate</a:t>
            </a:r>
            <a:r>
              <a:rPr lang="fr-CH" sz="2000" dirty="0"/>
              <a:t> change</a:t>
            </a:r>
          </a:p>
          <a:p>
            <a:r>
              <a:rPr lang="fr-CH" sz="2000" dirty="0"/>
              <a:t>Discover a communication </a:t>
            </a:r>
            <a:r>
              <a:rPr lang="fr-CH" sz="2000" dirty="0" err="1"/>
              <a:t>tool</a:t>
            </a:r>
            <a:r>
              <a:rPr lang="fr-CH" sz="2000" dirty="0"/>
              <a:t> on </a:t>
            </a:r>
            <a:r>
              <a:rPr lang="fr-CH" sz="2000" dirty="0" err="1"/>
              <a:t>health</a:t>
            </a:r>
            <a:r>
              <a:rPr lang="fr-CH" sz="2000" dirty="0"/>
              <a:t> and </a:t>
            </a:r>
            <a:r>
              <a:rPr lang="fr-CH" sz="2000" dirty="0" err="1"/>
              <a:t>climate</a:t>
            </a:r>
            <a:r>
              <a:rPr lang="fr-CH" sz="2000" dirty="0"/>
              <a:t> </a:t>
            </a:r>
          </a:p>
          <a:p>
            <a:r>
              <a:rPr lang="fr-CH" sz="2000" dirty="0" err="1"/>
              <a:t>Learn</a:t>
            </a:r>
            <a:r>
              <a:rPr lang="fr-CH" sz="2000" dirty="0"/>
              <a:t> how to use </a:t>
            </a:r>
            <a:r>
              <a:rPr lang="fr-CH" sz="2000" dirty="0" err="1"/>
              <a:t>this</a:t>
            </a:r>
            <a:r>
              <a:rPr lang="fr-CH" sz="2000" dirty="0"/>
              <a:t> </a:t>
            </a:r>
            <a:r>
              <a:rPr lang="fr-CH" sz="2000" dirty="0" err="1"/>
              <a:t>tool</a:t>
            </a:r>
            <a:r>
              <a:rPr lang="fr-CH" sz="2000" dirty="0"/>
              <a:t> for </a:t>
            </a:r>
            <a:r>
              <a:rPr lang="fr-CH" sz="2000" dirty="0" err="1"/>
              <a:t>communicating</a:t>
            </a:r>
            <a:r>
              <a:rPr lang="fr-CH" sz="2000" dirty="0"/>
              <a:t> </a:t>
            </a:r>
            <a:r>
              <a:rPr lang="fr-CH" sz="2000" dirty="0" err="1"/>
              <a:t>with</a:t>
            </a:r>
            <a:r>
              <a:rPr lang="fr-CH" sz="2000" dirty="0"/>
              <a:t> patients</a:t>
            </a:r>
          </a:p>
        </p:txBody>
      </p:sp>
    </p:spTree>
    <p:extLst>
      <p:ext uri="{BB962C8B-B14F-4D97-AF65-F5344CB8AC3E}">
        <p14:creationId xmlns:p14="http://schemas.microsoft.com/office/powerpoint/2010/main" val="165815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15B5A7-D376-9D3E-8C2A-592EFEFA7583}"/>
              </a:ext>
            </a:extLst>
          </p:cNvPr>
          <p:cNvPicPr>
            <a:picLocks noChangeAspect="1"/>
          </p:cNvPicPr>
          <p:nvPr/>
        </p:nvPicPr>
        <p:blipFill>
          <a:blip r:embed="rId3"/>
          <a:stretch>
            <a:fillRect/>
          </a:stretch>
        </p:blipFill>
        <p:spPr>
          <a:xfrm>
            <a:off x="656011" y="578601"/>
            <a:ext cx="10791366" cy="4989992"/>
          </a:xfrm>
          <a:prstGeom prst="rect">
            <a:avLst/>
          </a:prstGeom>
        </p:spPr>
      </p:pic>
      <p:sp>
        <p:nvSpPr>
          <p:cNvPr id="3" name="ZoneTexte 2">
            <a:extLst>
              <a:ext uri="{FF2B5EF4-FFF2-40B4-BE49-F238E27FC236}">
                <a16:creationId xmlns:a16="http://schemas.microsoft.com/office/drawing/2014/main" id="{C19AE3A7-BA66-4291-C20D-4C710B34707F}"/>
              </a:ext>
            </a:extLst>
          </p:cNvPr>
          <p:cNvSpPr txBox="1"/>
          <p:nvPr/>
        </p:nvSpPr>
        <p:spPr>
          <a:xfrm>
            <a:off x="0" y="6167578"/>
            <a:ext cx="12192000" cy="646331"/>
          </a:xfrm>
          <a:prstGeom prst="rect">
            <a:avLst/>
          </a:prstGeom>
          <a:noFill/>
        </p:spPr>
        <p:txBody>
          <a:bodyPr wrap="square" rtlCol="0">
            <a:spAutoFit/>
          </a:bodyPr>
          <a:lstStyle/>
          <a:p>
            <a:r>
              <a:rPr lang="fr-CH" sz="1200" b="0" i="0">
                <a:solidFill>
                  <a:srgbClr val="212121"/>
                </a:solidFill>
                <a:effectLst/>
                <a:latin typeface="BlinkMacSystemFont"/>
              </a:rPr>
              <a:t>Agache I, Sampath V, Aguilera J, Akdis CA, Akdis M, Barry M, Bouagnon A, Chinthrajah S, Collins W, Dulitzki C, Erny B, Gomez J, Goshua A, Jutel M, Kizer KW, Kline O, LaBeaud AD, Pali-Schöll I, Perrett KP, Peters RL, Plaza MP, Prunicki M, Sack T, Salas RN, Sindher SB, Sokolow SH, Thiel C, Veidis E, Wray BD, Traidl-Hoffmann C, Witt C, Nadeau KC</a:t>
            </a:r>
            <a:r>
              <a:rPr lang="fr-CH" sz="1200" b="1" i="0">
                <a:solidFill>
                  <a:srgbClr val="212121"/>
                </a:solidFill>
                <a:effectLst/>
                <a:latin typeface="BlinkMacSystemFont"/>
              </a:rPr>
              <a:t>. Climate change and global health: A call to more research and more action</a:t>
            </a:r>
            <a:r>
              <a:rPr lang="fr-CH" sz="1200" b="0" i="0">
                <a:solidFill>
                  <a:srgbClr val="212121"/>
                </a:solidFill>
                <a:effectLst/>
                <a:latin typeface="BlinkMacSystemFont"/>
              </a:rPr>
              <a:t>. Allergy. 2022 May;77(5):1389-1407. doi: 10.1111/all.15229. Epub 2022 Feb 8. PMID: 35073410.</a:t>
            </a:r>
            <a:endParaRPr lang="fr-CH" sz="1200" dirty="0"/>
          </a:p>
        </p:txBody>
      </p:sp>
    </p:spTree>
    <p:extLst>
      <p:ext uri="{BB962C8B-B14F-4D97-AF65-F5344CB8AC3E}">
        <p14:creationId xmlns:p14="http://schemas.microsoft.com/office/powerpoint/2010/main" val="2152793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D6122D9E-5490-8852-98E6-500FA0D3DD81}"/>
              </a:ext>
            </a:extLst>
          </p:cNvPr>
          <p:cNvPicPr>
            <a:picLocks noChangeAspect="1"/>
          </p:cNvPicPr>
          <p:nvPr/>
        </p:nvPicPr>
        <p:blipFill>
          <a:blip r:embed="rId2"/>
          <a:stretch>
            <a:fillRect/>
          </a:stretch>
        </p:blipFill>
        <p:spPr>
          <a:xfrm>
            <a:off x="714378" y="2069946"/>
            <a:ext cx="3616478" cy="3616478"/>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4C155EE-7FEE-8675-B108-137AFAAB8BE2}"/>
              </a:ext>
            </a:extLst>
          </p:cNvPr>
          <p:cNvSpPr>
            <a:spLocks noGrp="1"/>
          </p:cNvSpPr>
          <p:nvPr>
            <p:ph idx="1"/>
          </p:nvPr>
        </p:nvSpPr>
        <p:spPr>
          <a:xfrm>
            <a:off x="5081088" y="1648870"/>
            <a:ext cx="6022340" cy="3560260"/>
          </a:xfrm>
        </p:spPr>
        <p:txBody>
          <a:bodyPr anchor="ctr">
            <a:normAutofit/>
          </a:bodyPr>
          <a:lstStyle/>
          <a:p>
            <a:pPr marL="0" indent="0">
              <a:buNone/>
            </a:pPr>
            <a:r>
              <a:rPr lang="fr-CH" sz="4000" b="1" dirty="0"/>
              <a:t>BRAVO !</a:t>
            </a:r>
          </a:p>
          <a:p>
            <a:pPr marL="0" indent="0">
              <a:buNone/>
            </a:pPr>
            <a:r>
              <a:rPr lang="fr-CH" sz="3600" b="1" dirty="0"/>
              <a:t>You are champions</a:t>
            </a:r>
            <a:r>
              <a:rPr lang="fr-CH" sz="2400" dirty="0"/>
              <a:t>, </a:t>
            </a:r>
            <a:br>
              <a:rPr lang="fr-CH" sz="2400" dirty="0"/>
            </a:br>
            <a:r>
              <a:rPr lang="fr-CH" sz="2400" dirty="0" err="1"/>
              <a:t>you</a:t>
            </a:r>
            <a:r>
              <a:rPr lang="fr-CH" sz="2400" dirty="0"/>
              <a:t> have the </a:t>
            </a:r>
            <a:r>
              <a:rPr lang="fr-CH" sz="2400" dirty="0" err="1"/>
              <a:t>required</a:t>
            </a:r>
            <a:r>
              <a:rPr lang="fr-CH" sz="2400" dirty="0"/>
              <a:t> </a:t>
            </a:r>
            <a:r>
              <a:rPr lang="fr-CH" sz="2400" dirty="0" err="1"/>
              <a:t>knowledge</a:t>
            </a:r>
            <a:r>
              <a:rPr lang="fr-CH" sz="2400" dirty="0"/>
              <a:t> for </a:t>
            </a:r>
            <a:r>
              <a:rPr lang="fr-CH" sz="2400" dirty="0" err="1"/>
              <a:t>becoming</a:t>
            </a:r>
            <a:r>
              <a:rPr lang="fr-CH" sz="2400" dirty="0"/>
              <a:t> </a:t>
            </a:r>
            <a:r>
              <a:rPr lang="fr-CH" sz="2400" dirty="0" err="1"/>
              <a:t>powerful</a:t>
            </a:r>
            <a:r>
              <a:rPr lang="fr-CH" sz="2400" dirty="0"/>
              <a:t> </a:t>
            </a:r>
            <a:r>
              <a:rPr lang="fr-CH" sz="2400" dirty="0" err="1"/>
              <a:t>comunicators</a:t>
            </a:r>
            <a:r>
              <a:rPr lang="fr-CH" sz="2400" dirty="0"/>
              <a:t> </a:t>
            </a:r>
            <a:br>
              <a:rPr lang="fr-CH" sz="2400" dirty="0"/>
            </a:br>
            <a:r>
              <a:rPr lang="fr-CH" sz="2400" dirty="0"/>
              <a:t>on </a:t>
            </a:r>
            <a:r>
              <a:rPr lang="fr-CH" sz="2400" dirty="0" err="1"/>
              <a:t>health</a:t>
            </a:r>
            <a:r>
              <a:rPr lang="fr-CH" sz="2400" dirty="0"/>
              <a:t> and </a:t>
            </a:r>
            <a:r>
              <a:rPr lang="fr-CH" sz="2400" dirty="0" err="1"/>
              <a:t>climate</a:t>
            </a:r>
            <a:r>
              <a:rPr lang="fr-CH" sz="2400" dirty="0"/>
              <a:t> for </a:t>
            </a:r>
            <a:r>
              <a:rPr lang="fr-CH" sz="2400" dirty="0" err="1"/>
              <a:t>your</a:t>
            </a:r>
            <a:r>
              <a:rPr lang="fr-CH" sz="2400" dirty="0"/>
              <a:t> patients! </a:t>
            </a:r>
          </a:p>
        </p:txBody>
      </p:sp>
    </p:spTree>
    <p:extLst>
      <p:ext uri="{BB962C8B-B14F-4D97-AF65-F5344CB8AC3E}">
        <p14:creationId xmlns:p14="http://schemas.microsoft.com/office/powerpoint/2010/main" val="409913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BB490A4-61F8-5139-66B4-1C9E0C4899B7}"/>
              </a:ext>
            </a:extLst>
          </p:cNvPr>
          <p:cNvPicPr>
            <a:picLocks noChangeAspect="1"/>
          </p:cNvPicPr>
          <p:nvPr/>
        </p:nvPicPr>
        <p:blipFill>
          <a:blip r:embed="rId2"/>
          <a:stretch>
            <a:fillRect/>
          </a:stretch>
        </p:blipFill>
        <p:spPr>
          <a:xfrm>
            <a:off x="0" y="121639"/>
            <a:ext cx="12192000" cy="6614721"/>
          </a:xfrm>
          <a:prstGeom prst="rect">
            <a:avLst/>
          </a:prstGeom>
        </p:spPr>
      </p:pic>
    </p:spTree>
    <p:extLst>
      <p:ext uri="{BB962C8B-B14F-4D97-AF65-F5344CB8AC3E}">
        <p14:creationId xmlns:p14="http://schemas.microsoft.com/office/powerpoint/2010/main" val="1082318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F998EA49-FAD7-3BE6-C773-9B61A18B4AC1}"/>
              </a:ext>
            </a:extLst>
          </p:cNvPr>
          <p:cNvPicPr>
            <a:picLocks noChangeAspect="1"/>
          </p:cNvPicPr>
          <p:nvPr/>
        </p:nvPicPr>
        <p:blipFill>
          <a:blip r:embed="rId2"/>
          <a:srcRect b="5081"/>
          <a:stretch/>
        </p:blipFill>
        <p:spPr>
          <a:xfrm>
            <a:off x="20" y="1282"/>
            <a:ext cx="12191980" cy="6856718"/>
          </a:xfrm>
          <a:prstGeom prst="rect">
            <a:avLst/>
          </a:prstGeom>
        </p:spPr>
      </p:pic>
    </p:spTree>
    <p:extLst>
      <p:ext uri="{BB962C8B-B14F-4D97-AF65-F5344CB8AC3E}">
        <p14:creationId xmlns:p14="http://schemas.microsoft.com/office/powerpoint/2010/main" val="368650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EB1FBD82-3DBD-2C07-F359-329C495083C2}"/>
              </a:ext>
            </a:extLst>
          </p:cNvPr>
          <p:cNvSpPr txBox="1"/>
          <p:nvPr/>
        </p:nvSpPr>
        <p:spPr>
          <a:xfrm>
            <a:off x="1057025" y="922644"/>
            <a:ext cx="5040285" cy="1169585"/>
          </a:xfrm>
          <a:prstGeom prst="rect">
            <a:avLst/>
          </a:prstGeom>
        </p:spPr>
        <p:txBody>
          <a:bodyPr vert="horz" lIns="91440" tIns="45720" rIns="91440" bIns="45720" rtlCol="0" anchor="b">
            <a:noAutofit/>
          </a:bodyPr>
          <a:lstStyle/>
          <a:p>
            <a:pPr>
              <a:lnSpc>
                <a:spcPct val="90000"/>
              </a:lnSpc>
              <a:spcBef>
                <a:spcPct val="0"/>
              </a:spcBef>
              <a:spcAft>
                <a:spcPts val="1125"/>
              </a:spcAft>
            </a:pPr>
            <a:r>
              <a:rPr lang="en-US" sz="3200" b="1" i="0" dirty="0">
                <a:effectLst/>
                <a:latin typeface="+mj-lt"/>
                <a:ea typeface="+mj-ea"/>
                <a:cs typeface="+mj-cs"/>
              </a:rPr>
              <a:t>Communicating on climate change and</a:t>
            </a:r>
            <a:r>
              <a:rPr lang="en-US" sz="3200" b="1" dirty="0">
                <a:latin typeface="+mj-lt"/>
                <a:ea typeface="+mj-ea"/>
                <a:cs typeface="+mj-cs"/>
              </a:rPr>
              <a:t> </a:t>
            </a:r>
            <a:r>
              <a:rPr lang="en-US" sz="3200" b="1" i="0" dirty="0">
                <a:effectLst/>
                <a:latin typeface="+mj-lt"/>
                <a:ea typeface="+mj-ea"/>
                <a:cs typeface="+mj-cs"/>
              </a:rPr>
              <a:t>health:</a:t>
            </a:r>
          </a:p>
          <a:p>
            <a:pPr>
              <a:lnSpc>
                <a:spcPct val="90000"/>
              </a:lnSpc>
              <a:spcBef>
                <a:spcPct val="0"/>
              </a:spcBef>
              <a:spcAft>
                <a:spcPts val="1125"/>
              </a:spcAft>
            </a:pPr>
            <a:r>
              <a:rPr lang="en-US" sz="3200" b="1" i="0" dirty="0">
                <a:effectLst/>
                <a:latin typeface="+mj-lt"/>
                <a:ea typeface="+mj-ea"/>
                <a:cs typeface="+mj-cs"/>
              </a:rPr>
              <a:t> Toolkit for health professionals</a:t>
            </a:r>
          </a:p>
        </p:txBody>
      </p:sp>
      <p:sp>
        <p:nvSpPr>
          <p:cNvPr id="19" name="Rectangle 1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6C64D665-E05D-2645-6847-F2557A086EE1}"/>
              </a:ext>
            </a:extLst>
          </p:cNvPr>
          <p:cNvSpPr txBox="1"/>
          <p:nvPr/>
        </p:nvSpPr>
        <p:spPr>
          <a:xfrm>
            <a:off x="1055715" y="2508105"/>
            <a:ext cx="5040285" cy="363249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hlinkClick r:id="rId2"/>
              </a:rPr>
              <a:t>https://www.who.int/publications/i/item/9789240090224</a:t>
            </a:r>
            <a:endParaRPr lang="en-US" sz="2000"/>
          </a:p>
          <a:p>
            <a:pPr indent="-228600">
              <a:lnSpc>
                <a:spcPct val="90000"/>
              </a:lnSpc>
              <a:spcAft>
                <a:spcPts val="600"/>
              </a:spcAft>
              <a:buFont typeface="Arial" panose="020B0604020202020204" pitchFamily="34" charset="0"/>
              <a:buChar char="•"/>
            </a:pPr>
            <a:endParaRPr lang="en-US" sz="2000"/>
          </a:p>
        </p:txBody>
      </p:sp>
      <p:pic>
        <p:nvPicPr>
          <p:cNvPr id="5" name="Image 4">
            <a:extLst>
              <a:ext uri="{FF2B5EF4-FFF2-40B4-BE49-F238E27FC236}">
                <a16:creationId xmlns:a16="http://schemas.microsoft.com/office/drawing/2014/main" id="{8C54FFEB-65C9-A94C-732E-8C3987831F4F}"/>
              </a:ext>
            </a:extLst>
          </p:cNvPr>
          <p:cNvPicPr>
            <a:picLocks noChangeAspect="1"/>
          </p:cNvPicPr>
          <p:nvPr/>
        </p:nvPicPr>
        <p:blipFill>
          <a:blip r:embed="rId3"/>
          <a:stretch>
            <a:fillRect/>
          </a:stretch>
        </p:blipFill>
        <p:spPr>
          <a:xfrm>
            <a:off x="8228137" y="774285"/>
            <a:ext cx="1826179" cy="2581173"/>
          </a:xfrm>
          <a:prstGeom prst="rect">
            <a:avLst/>
          </a:prstGeom>
        </p:spPr>
      </p:pic>
      <p:pic>
        <p:nvPicPr>
          <p:cNvPr id="4" name="Image 3">
            <a:extLst>
              <a:ext uri="{FF2B5EF4-FFF2-40B4-BE49-F238E27FC236}">
                <a16:creationId xmlns:a16="http://schemas.microsoft.com/office/drawing/2014/main" id="{5B4DA736-95AE-9DDC-6A1F-88F73457CE0C}"/>
              </a:ext>
            </a:extLst>
          </p:cNvPr>
          <p:cNvPicPr>
            <a:picLocks noChangeAspect="1"/>
          </p:cNvPicPr>
          <p:nvPr/>
        </p:nvPicPr>
        <p:blipFill>
          <a:blip r:embed="rId4"/>
          <a:stretch>
            <a:fillRect/>
          </a:stretch>
        </p:blipFill>
        <p:spPr>
          <a:xfrm>
            <a:off x="7867848" y="3575074"/>
            <a:ext cx="2546757" cy="2581173"/>
          </a:xfrm>
          <a:prstGeom prst="rect">
            <a:avLst/>
          </a:prstGeom>
        </p:spPr>
      </p:pic>
    </p:spTree>
    <p:extLst>
      <p:ext uri="{BB962C8B-B14F-4D97-AF65-F5344CB8AC3E}">
        <p14:creationId xmlns:p14="http://schemas.microsoft.com/office/powerpoint/2010/main" val="322261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5A9BA9C-5457-1018-CE0F-AF74B2BE2A70}"/>
              </a:ext>
            </a:extLst>
          </p:cNvPr>
          <p:cNvSpPr>
            <a:spLocks noGrp="1"/>
          </p:cNvSpPr>
          <p:nvPr>
            <p:ph type="title"/>
          </p:nvPr>
        </p:nvSpPr>
        <p:spPr>
          <a:xfrm>
            <a:off x="209667" y="1061597"/>
            <a:ext cx="5006150" cy="2690949"/>
          </a:xfrm>
        </p:spPr>
        <p:txBody>
          <a:bodyPr anchor="t">
            <a:noAutofit/>
          </a:bodyPr>
          <a:lstStyle/>
          <a:p>
            <a:r>
              <a:rPr lang="fr-CH" sz="4000" dirty="0"/>
              <a:t>2. </a:t>
            </a:r>
            <a:r>
              <a:rPr lang="fr-CH" sz="4000" dirty="0" err="1"/>
              <a:t>Let’s</a:t>
            </a:r>
            <a:r>
              <a:rPr lang="fr-CH" sz="4000" dirty="0"/>
              <a:t> </a:t>
            </a:r>
            <a:r>
              <a:rPr lang="fr-CH" sz="4000" dirty="0" err="1"/>
              <a:t>comunicate</a:t>
            </a:r>
            <a:r>
              <a:rPr lang="fr-CH" sz="4000" dirty="0"/>
              <a:t> </a:t>
            </a:r>
            <a:r>
              <a:rPr lang="fr-CH" sz="4000" dirty="0" err="1"/>
              <a:t>with</a:t>
            </a:r>
            <a:r>
              <a:rPr lang="fr-CH" sz="4000" dirty="0"/>
              <a:t> confidence on </a:t>
            </a:r>
            <a:r>
              <a:rPr lang="fr-CH" sz="4000" dirty="0" err="1"/>
              <a:t>climate</a:t>
            </a:r>
            <a:r>
              <a:rPr lang="fr-CH" sz="4000" dirty="0"/>
              <a:t> change and </a:t>
            </a:r>
            <a:r>
              <a:rPr lang="fr-CH" sz="4000" dirty="0" err="1"/>
              <a:t>health</a:t>
            </a:r>
            <a:endParaRPr lang="fr-CH" sz="4000" dirty="0"/>
          </a:p>
        </p:txBody>
      </p:sp>
      <p:grpSp>
        <p:nvGrpSpPr>
          <p:cNvPr id="24" name="Group 2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BDE7380-836A-9DCA-25DD-A96B9882887B}"/>
              </a:ext>
            </a:extLst>
          </p:cNvPr>
          <p:cNvSpPr>
            <a:spLocks noGrp="1"/>
          </p:cNvSpPr>
          <p:nvPr>
            <p:ph idx="1"/>
          </p:nvPr>
        </p:nvSpPr>
        <p:spPr>
          <a:xfrm>
            <a:off x="5656218" y="1463039"/>
            <a:ext cx="5542387" cy="4300447"/>
          </a:xfrm>
        </p:spPr>
        <p:txBody>
          <a:bodyPr anchor="t">
            <a:normAutofit/>
          </a:bodyPr>
          <a:lstStyle/>
          <a:p>
            <a:pPr>
              <a:spcBef>
                <a:spcPts val="1800"/>
              </a:spcBef>
            </a:pPr>
            <a:r>
              <a:rPr lang="fr-CH" dirty="0"/>
              <a:t>1) </a:t>
            </a:r>
            <a:r>
              <a:rPr lang="en-US" dirty="0"/>
              <a:t>Keep your message simple, and repeat it often </a:t>
            </a:r>
            <a:endParaRPr lang="fr-CH" dirty="0"/>
          </a:p>
          <a:p>
            <a:pPr>
              <a:spcBef>
                <a:spcPts val="1800"/>
              </a:spcBef>
            </a:pPr>
            <a:r>
              <a:rPr lang="fr-CH" dirty="0"/>
              <a:t>2) Focus on </a:t>
            </a:r>
            <a:r>
              <a:rPr lang="fr-CH" dirty="0" err="1"/>
              <a:t>human</a:t>
            </a:r>
            <a:r>
              <a:rPr lang="fr-CH" dirty="0"/>
              <a:t> </a:t>
            </a:r>
            <a:r>
              <a:rPr lang="fr-CH" dirty="0" err="1"/>
              <a:t>health</a:t>
            </a:r>
            <a:endParaRPr lang="fr-CH" dirty="0"/>
          </a:p>
          <a:p>
            <a:pPr>
              <a:spcBef>
                <a:spcPts val="1800"/>
              </a:spcBef>
            </a:pPr>
            <a:r>
              <a:rPr lang="fr-CH" dirty="0"/>
              <a:t>3) </a:t>
            </a:r>
            <a:r>
              <a:rPr lang="fr-CH" dirty="0" err="1"/>
              <a:t>Stay</a:t>
            </a:r>
            <a:r>
              <a:rPr lang="fr-CH" dirty="0"/>
              <a:t> concret and local</a:t>
            </a:r>
          </a:p>
          <a:p>
            <a:pPr>
              <a:spcBef>
                <a:spcPts val="1800"/>
              </a:spcBef>
            </a:pPr>
            <a:r>
              <a:rPr lang="fr-CH" dirty="0"/>
              <a:t>4) No jargon</a:t>
            </a:r>
          </a:p>
        </p:txBody>
      </p:sp>
    </p:spTree>
    <p:extLst>
      <p:ext uri="{BB962C8B-B14F-4D97-AF65-F5344CB8AC3E}">
        <p14:creationId xmlns:p14="http://schemas.microsoft.com/office/powerpoint/2010/main" val="8029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6" name="Rectangle 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940447A-505E-1E38-48AE-340265BA31C0}"/>
              </a:ext>
            </a:extLst>
          </p:cNvPr>
          <p:cNvSpPr>
            <a:spLocks noGrp="1"/>
          </p:cNvSpPr>
          <p:nvPr>
            <p:ph idx="1"/>
          </p:nvPr>
        </p:nvSpPr>
        <p:spPr>
          <a:xfrm>
            <a:off x="793660" y="2599509"/>
            <a:ext cx="10143668" cy="3435531"/>
          </a:xfrm>
        </p:spPr>
        <p:txBody>
          <a:bodyPr anchor="ctr">
            <a:normAutofit/>
          </a:bodyPr>
          <a:lstStyle/>
          <a:p>
            <a:pPr>
              <a:spcBef>
                <a:spcPts val="1800"/>
              </a:spcBef>
            </a:pPr>
            <a:r>
              <a:rPr lang="fr-CH" dirty="0"/>
              <a:t>5) </a:t>
            </a:r>
            <a:r>
              <a:rPr lang="fr-CH" dirty="0" err="1"/>
              <a:t>Speak</a:t>
            </a:r>
            <a:r>
              <a:rPr lang="fr-CH" dirty="0"/>
              <a:t> about </a:t>
            </a:r>
            <a:r>
              <a:rPr lang="fr-CH" dirty="0" err="1"/>
              <a:t>co-benefits</a:t>
            </a:r>
            <a:endParaRPr lang="fr-CH" dirty="0"/>
          </a:p>
          <a:p>
            <a:pPr>
              <a:spcBef>
                <a:spcPts val="1800"/>
              </a:spcBef>
            </a:pPr>
            <a:r>
              <a:rPr lang="fr-CH" dirty="0"/>
              <a:t>6) </a:t>
            </a:r>
            <a:r>
              <a:rPr lang="fr-CH" dirty="0" err="1"/>
              <a:t>Story-telling</a:t>
            </a:r>
            <a:r>
              <a:rPr lang="fr-CH" dirty="0"/>
              <a:t> </a:t>
            </a:r>
            <a:r>
              <a:rPr lang="fr-CH" dirty="0" err="1"/>
              <a:t>rather</a:t>
            </a:r>
            <a:r>
              <a:rPr lang="fr-CH" dirty="0"/>
              <a:t> </a:t>
            </a:r>
            <a:r>
              <a:rPr lang="fr-CH" dirty="0" err="1"/>
              <a:t>than</a:t>
            </a:r>
            <a:r>
              <a:rPr lang="fr-CH" dirty="0"/>
              <a:t> </a:t>
            </a:r>
            <a:r>
              <a:rPr lang="fr-CH" dirty="0" err="1"/>
              <a:t>statistics</a:t>
            </a:r>
            <a:endParaRPr lang="fr-CH" dirty="0"/>
          </a:p>
          <a:p>
            <a:pPr>
              <a:spcBef>
                <a:spcPts val="1800"/>
              </a:spcBef>
            </a:pPr>
            <a:r>
              <a:rPr lang="fr-CH" dirty="0"/>
              <a:t>7) </a:t>
            </a:r>
            <a:r>
              <a:rPr lang="fr-CH" dirty="0" err="1"/>
              <a:t>Stay</a:t>
            </a:r>
            <a:r>
              <a:rPr lang="fr-CH" dirty="0"/>
              <a:t> simple, non-</a:t>
            </a:r>
            <a:r>
              <a:rPr lang="fr-CH" dirty="0" err="1"/>
              <a:t>polarising</a:t>
            </a:r>
            <a:r>
              <a:rPr lang="fr-CH" dirty="0"/>
              <a:t> and non-</a:t>
            </a:r>
            <a:r>
              <a:rPr lang="fr-CH" dirty="0" err="1"/>
              <a:t>anxiety</a:t>
            </a:r>
            <a:r>
              <a:rPr lang="fr-CH" dirty="0"/>
              <a:t>-</a:t>
            </a:r>
            <a:r>
              <a:rPr lang="fr-CH" dirty="0" err="1"/>
              <a:t>provoking</a:t>
            </a:r>
            <a:endParaRPr lang="fr-CH" dirty="0"/>
          </a:p>
          <a:p>
            <a:pPr>
              <a:spcBef>
                <a:spcPts val="1800"/>
              </a:spcBef>
            </a:pPr>
            <a:r>
              <a:rPr lang="fr-CH" dirty="0"/>
              <a:t>8) </a:t>
            </a:r>
            <a:r>
              <a:rPr lang="fr-CH" dirty="0" err="1"/>
              <a:t>Take</a:t>
            </a:r>
            <a:r>
              <a:rPr lang="fr-CH" dirty="0"/>
              <a:t> profit of news to </a:t>
            </a:r>
            <a:r>
              <a:rPr lang="fr-CH" dirty="0" err="1"/>
              <a:t>speak</a:t>
            </a:r>
            <a:r>
              <a:rPr lang="fr-CH" dirty="0"/>
              <a:t> about (</a:t>
            </a:r>
            <a:r>
              <a:rPr lang="fr-CH" dirty="0" err="1"/>
              <a:t>extreme</a:t>
            </a:r>
            <a:r>
              <a:rPr lang="fr-CH" dirty="0"/>
              <a:t> </a:t>
            </a:r>
            <a:r>
              <a:rPr lang="fr-CH" dirty="0" err="1"/>
              <a:t>natural</a:t>
            </a:r>
            <a:r>
              <a:rPr lang="fr-CH" dirty="0"/>
              <a:t> </a:t>
            </a:r>
            <a:r>
              <a:rPr lang="fr-CH" dirty="0" err="1"/>
              <a:t>events</a:t>
            </a:r>
            <a:r>
              <a:rPr lang="fr-CH" dirty="0"/>
              <a:t>)</a:t>
            </a:r>
          </a:p>
          <a:p>
            <a:pPr>
              <a:spcBef>
                <a:spcPts val="1800"/>
              </a:spcBef>
            </a:pPr>
            <a:r>
              <a:rPr lang="fr-CH" dirty="0"/>
              <a:t>9) </a:t>
            </a:r>
            <a:r>
              <a:rPr lang="en-US" dirty="0"/>
              <a:t>let's not debate climate </a:t>
            </a:r>
            <a:r>
              <a:rPr lang="en-US" dirty="0" err="1"/>
              <a:t>scepticism</a:t>
            </a:r>
            <a:r>
              <a:rPr lang="en-US" dirty="0"/>
              <a:t> </a:t>
            </a:r>
            <a:br>
              <a:rPr lang="en-US" dirty="0"/>
            </a:br>
            <a:r>
              <a:rPr lang="en-US" dirty="0"/>
              <a:t>(redirect to science and facts)</a:t>
            </a:r>
            <a:endParaRPr lang="fr-CH" dirty="0"/>
          </a:p>
          <a:p>
            <a:endParaRPr lang="fr-CH" dirty="0"/>
          </a:p>
        </p:txBody>
      </p:sp>
    </p:spTree>
    <p:extLst>
      <p:ext uri="{BB962C8B-B14F-4D97-AF65-F5344CB8AC3E}">
        <p14:creationId xmlns:p14="http://schemas.microsoft.com/office/powerpoint/2010/main" val="41938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30E762F-27DE-E197-3288-3A02FA47319D}"/>
              </a:ext>
            </a:extLst>
          </p:cNvPr>
          <p:cNvSpPr>
            <a:spLocks noGrp="1"/>
          </p:cNvSpPr>
          <p:nvPr>
            <p:ph type="title"/>
          </p:nvPr>
        </p:nvSpPr>
        <p:spPr>
          <a:xfrm>
            <a:off x="1099425" y="1238081"/>
            <a:ext cx="4709345" cy="962953"/>
          </a:xfrm>
        </p:spPr>
        <p:txBody>
          <a:bodyPr anchor="b">
            <a:noAutofit/>
          </a:bodyPr>
          <a:lstStyle/>
          <a:p>
            <a:r>
              <a:rPr lang="fr-CH" sz="3600"/>
              <a:t>What subjects can be addressed?</a:t>
            </a:r>
          </a:p>
        </p:txBody>
      </p:sp>
      <p:sp>
        <p:nvSpPr>
          <p:cNvPr id="30" name="Rectangle 2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AF15DA0-793E-AE1F-13F3-D2369D8BA17D}"/>
              </a:ext>
            </a:extLst>
          </p:cNvPr>
          <p:cNvSpPr>
            <a:spLocks noGrp="1"/>
          </p:cNvSpPr>
          <p:nvPr>
            <p:ph idx="1"/>
          </p:nvPr>
        </p:nvSpPr>
        <p:spPr>
          <a:xfrm>
            <a:off x="1100736" y="2508105"/>
            <a:ext cx="5213837" cy="3632493"/>
          </a:xfrm>
        </p:spPr>
        <p:txBody>
          <a:bodyPr anchor="ctr">
            <a:normAutofit/>
          </a:bodyPr>
          <a:lstStyle/>
          <a:p>
            <a:r>
              <a:rPr lang="fr-CH" sz="3200" dirty="0" err="1"/>
              <a:t>What</a:t>
            </a:r>
            <a:r>
              <a:rPr lang="fr-CH" sz="3200" dirty="0"/>
              <a:t> </a:t>
            </a:r>
            <a:r>
              <a:rPr lang="fr-CH" sz="3200" dirty="0" err="1"/>
              <a:t>subjects</a:t>
            </a:r>
            <a:r>
              <a:rPr lang="fr-CH" sz="3200" dirty="0"/>
              <a:t> about climat and </a:t>
            </a:r>
            <a:r>
              <a:rPr lang="fr-CH" sz="3200" dirty="0" err="1"/>
              <a:t>health</a:t>
            </a:r>
            <a:r>
              <a:rPr lang="fr-CH" sz="3200" dirty="0"/>
              <a:t> do </a:t>
            </a:r>
            <a:r>
              <a:rPr lang="fr-CH" sz="3200" dirty="0" err="1"/>
              <a:t>you</a:t>
            </a:r>
            <a:r>
              <a:rPr lang="fr-CH" sz="3200" dirty="0"/>
              <a:t> </a:t>
            </a:r>
            <a:r>
              <a:rPr lang="fr-CH" sz="3200" dirty="0" err="1"/>
              <a:t>feel</a:t>
            </a:r>
            <a:r>
              <a:rPr lang="fr-CH" sz="3200" dirty="0"/>
              <a:t> </a:t>
            </a:r>
            <a:r>
              <a:rPr lang="fr-CH" sz="3200" dirty="0" err="1"/>
              <a:t>legitimate</a:t>
            </a:r>
            <a:r>
              <a:rPr lang="fr-CH" sz="3200" dirty="0"/>
              <a:t> as </a:t>
            </a:r>
            <a:r>
              <a:rPr lang="fr-CH" sz="3200" dirty="0" err="1"/>
              <a:t>doctor</a:t>
            </a:r>
            <a:r>
              <a:rPr lang="fr-CH" sz="3200" dirty="0"/>
              <a:t> to </a:t>
            </a:r>
            <a:r>
              <a:rPr lang="fr-CH" sz="3200" dirty="0" err="1"/>
              <a:t>adress</a:t>
            </a:r>
            <a:r>
              <a:rPr lang="fr-CH" sz="3200" dirty="0"/>
              <a:t> </a:t>
            </a:r>
            <a:r>
              <a:rPr lang="fr-CH" sz="3200" dirty="0" err="1"/>
              <a:t>with</a:t>
            </a:r>
            <a:r>
              <a:rPr lang="fr-CH" sz="3200" dirty="0"/>
              <a:t> </a:t>
            </a:r>
            <a:r>
              <a:rPr lang="fr-CH" sz="3200" dirty="0" err="1"/>
              <a:t>your</a:t>
            </a:r>
            <a:r>
              <a:rPr lang="fr-CH" sz="3200" dirty="0"/>
              <a:t> patients?</a:t>
            </a:r>
          </a:p>
        </p:txBody>
      </p:sp>
      <p:pic>
        <p:nvPicPr>
          <p:cNvPr id="5" name="Image 4">
            <a:extLst>
              <a:ext uri="{FF2B5EF4-FFF2-40B4-BE49-F238E27FC236}">
                <a16:creationId xmlns:a16="http://schemas.microsoft.com/office/drawing/2014/main" id="{67F47928-D168-B344-A6F7-8870CBCD5E4B}"/>
              </a:ext>
            </a:extLst>
          </p:cNvPr>
          <p:cNvPicPr>
            <a:picLocks noChangeAspect="1"/>
          </p:cNvPicPr>
          <p:nvPr/>
        </p:nvPicPr>
        <p:blipFill>
          <a:blip r:embed="rId2"/>
          <a:srcRect r="2" b="2275"/>
          <a:stretch/>
        </p:blipFill>
        <p:spPr>
          <a:xfrm flipH="1">
            <a:off x="6538366" y="1383738"/>
            <a:ext cx="4929098" cy="4756870"/>
          </a:xfrm>
          <a:prstGeom prst="rect">
            <a:avLst/>
          </a:prstGeom>
        </p:spPr>
      </p:pic>
    </p:spTree>
    <p:extLst>
      <p:ext uri="{BB962C8B-B14F-4D97-AF65-F5344CB8AC3E}">
        <p14:creationId xmlns:p14="http://schemas.microsoft.com/office/powerpoint/2010/main" val="91605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D0692CA-5E77-8DC0-4068-0EBEBD5EFC94}"/>
              </a:ext>
            </a:extLst>
          </p:cNvPr>
          <p:cNvPicPr>
            <a:picLocks noGrp="1" noChangeAspect="1"/>
          </p:cNvPicPr>
          <p:nvPr>
            <p:ph idx="1"/>
          </p:nvPr>
        </p:nvPicPr>
        <p:blipFill rotWithShape="1">
          <a:blip r:embed="rId3"/>
          <a:srcRect l="7648" r="17408"/>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3" name="Image 2">
            <a:extLst>
              <a:ext uri="{FF2B5EF4-FFF2-40B4-BE49-F238E27FC236}">
                <a16:creationId xmlns:a16="http://schemas.microsoft.com/office/drawing/2014/main" id="{70EF741B-7CBF-4EAC-61EE-897B6B97AAC6}"/>
              </a:ext>
            </a:extLst>
          </p:cNvPr>
          <p:cNvPicPr>
            <a:picLocks noChangeAspect="1"/>
          </p:cNvPicPr>
          <p:nvPr/>
        </p:nvPicPr>
        <p:blipFill>
          <a:blip r:embed="rId4"/>
          <a:srcRect t="4167" r="-2" b="11895"/>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 name="Image 4">
            <a:extLst>
              <a:ext uri="{FF2B5EF4-FFF2-40B4-BE49-F238E27FC236}">
                <a16:creationId xmlns:a16="http://schemas.microsoft.com/office/drawing/2014/main" id="{68D52383-FA46-C492-5919-4677F87C0385}"/>
              </a:ext>
            </a:extLst>
          </p:cNvPr>
          <p:cNvPicPr>
            <a:picLocks noChangeAspect="1"/>
          </p:cNvPicPr>
          <p:nvPr/>
        </p:nvPicPr>
        <p:blipFill rotWithShape="1">
          <a:blip r:embed="rId5"/>
          <a:srcRect t="25562" r="-1" b="18533"/>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re 1">
            <a:extLst>
              <a:ext uri="{FF2B5EF4-FFF2-40B4-BE49-F238E27FC236}">
                <a16:creationId xmlns:a16="http://schemas.microsoft.com/office/drawing/2014/main" id="{4B7F5265-C556-5037-11B3-6793113E48CD}"/>
              </a:ext>
            </a:extLst>
          </p:cNvPr>
          <p:cNvSpPr>
            <a:spLocks noGrp="1"/>
          </p:cNvSpPr>
          <p:nvPr>
            <p:ph type="title"/>
          </p:nvPr>
        </p:nvSpPr>
        <p:spPr>
          <a:xfrm>
            <a:off x="6343650" y="3996130"/>
            <a:ext cx="5505814" cy="1576910"/>
          </a:xfrm>
        </p:spPr>
        <p:txBody>
          <a:bodyPr vert="horz" lIns="91440" tIns="45720" rIns="91440" bIns="45720" rtlCol="0" anchor="b">
            <a:normAutofit/>
          </a:bodyPr>
          <a:lstStyle/>
          <a:p>
            <a:r>
              <a:rPr lang="en-US" b="1" kern="1200" dirty="0">
                <a:solidFill>
                  <a:schemeClr val="tx1"/>
                </a:solidFill>
                <a:latin typeface="+mj-lt"/>
                <a:ea typeface="+mj-ea"/>
                <a:cs typeface="+mj-cs"/>
              </a:rPr>
              <a:t>Co-benefits</a:t>
            </a:r>
          </a:p>
        </p:txBody>
      </p:sp>
      <p:sp>
        <p:nvSpPr>
          <p:cNvPr id="6" name="ZoneTexte 5">
            <a:extLst>
              <a:ext uri="{FF2B5EF4-FFF2-40B4-BE49-F238E27FC236}">
                <a16:creationId xmlns:a16="http://schemas.microsoft.com/office/drawing/2014/main" id="{1F0E9C53-326E-A34E-C0E3-95910CF50438}"/>
              </a:ext>
            </a:extLst>
          </p:cNvPr>
          <p:cNvSpPr txBox="1"/>
          <p:nvPr/>
        </p:nvSpPr>
        <p:spPr>
          <a:xfrm>
            <a:off x="2230243" y="5049820"/>
            <a:ext cx="2587083" cy="523220"/>
          </a:xfrm>
          <a:prstGeom prst="rect">
            <a:avLst/>
          </a:prstGeom>
          <a:solidFill>
            <a:schemeClr val="bg1"/>
          </a:solidFill>
        </p:spPr>
        <p:txBody>
          <a:bodyPr wrap="square" rtlCol="0">
            <a:spAutoFit/>
          </a:bodyPr>
          <a:lstStyle/>
          <a:p>
            <a:r>
              <a:rPr lang="fr-FR" sz="2800" b="1" dirty="0">
                <a:latin typeface="ADLaM Display" panose="02010000000000000000" pitchFamily="2" charset="0"/>
                <a:ea typeface="ADLaM Display" panose="02010000000000000000" pitchFamily="2" charset="0"/>
                <a:cs typeface="ADLaM Display" panose="02010000000000000000" pitchFamily="2" charset="0"/>
              </a:rPr>
              <a:t>H  E  A  L  T  H</a:t>
            </a:r>
            <a:endParaRPr lang="fr-CH" sz="2800" b="1" dirty="0">
              <a:latin typeface="ADLaM Display" panose="02010000000000000000" pitchFamily="2" charset="0"/>
              <a:ea typeface="ADLaM Display" panose="02010000000000000000" pitchFamily="2" charset="0"/>
              <a:cs typeface="ADLaM Display" panose="02010000000000000000" pitchFamily="2" charset="0"/>
            </a:endParaRPr>
          </a:p>
        </p:txBody>
      </p:sp>
      <p:cxnSp>
        <p:nvCxnSpPr>
          <p:cNvPr id="8" name="Connecteur droit 7">
            <a:extLst>
              <a:ext uri="{FF2B5EF4-FFF2-40B4-BE49-F238E27FC236}">
                <a16:creationId xmlns:a16="http://schemas.microsoft.com/office/drawing/2014/main" id="{11E44074-89A7-B826-B08B-D8714A5CDFBA}"/>
              </a:ext>
            </a:extLst>
          </p:cNvPr>
          <p:cNvCxnSpPr/>
          <p:nvPr/>
        </p:nvCxnSpPr>
        <p:spPr>
          <a:xfrm>
            <a:off x="2698595" y="5051502"/>
            <a:ext cx="0" cy="521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26CD553A-060C-6FEA-3FCE-283330BC00F7}"/>
              </a:ext>
            </a:extLst>
          </p:cNvPr>
          <p:cNvCxnSpPr/>
          <p:nvPr/>
        </p:nvCxnSpPr>
        <p:spPr>
          <a:xfrm>
            <a:off x="3074019" y="5065585"/>
            <a:ext cx="0" cy="521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BD382DD2-A9EA-698B-289B-DB84082E45DD}"/>
              </a:ext>
            </a:extLst>
          </p:cNvPr>
          <p:cNvCxnSpPr/>
          <p:nvPr/>
        </p:nvCxnSpPr>
        <p:spPr>
          <a:xfrm>
            <a:off x="3523784" y="5049820"/>
            <a:ext cx="0" cy="521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EBAC602A-1EB9-B125-F26C-426F0CEC0BAD}"/>
              </a:ext>
            </a:extLst>
          </p:cNvPr>
          <p:cNvCxnSpPr/>
          <p:nvPr/>
        </p:nvCxnSpPr>
        <p:spPr>
          <a:xfrm>
            <a:off x="3888057" y="5065585"/>
            <a:ext cx="0" cy="5215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EBC0839C-9606-F201-14E5-155553F297C3}"/>
              </a:ext>
            </a:extLst>
          </p:cNvPr>
          <p:cNvCxnSpPr/>
          <p:nvPr/>
        </p:nvCxnSpPr>
        <p:spPr>
          <a:xfrm>
            <a:off x="4289501" y="5049820"/>
            <a:ext cx="0" cy="5215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420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 2" descr="Une image contenant texte, capture d’écran, Police, conception&#10;&#10;Description générée automatiquement">
            <a:extLst>
              <a:ext uri="{FF2B5EF4-FFF2-40B4-BE49-F238E27FC236}">
                <a16:creationId xmlns:a16="http://schemas.microsoft.com/office/drawing/2014/main" id="{92BD073E-1E45-FE99-1FA9-6F93ABBC9CA0}"/>
              </a:ext>
            </a:extLst>
          </p:cNvPr>
          <p:cNvPicPr>
            <a:picLocks noChangeAspect="1"/>
          </p:cNvPicPr>
          <p:nvPr/>
        </p:nvPicPr>
        <p:blipFill>
          <a:blip r:embed="rId3"/>
          <a:stretch>
            <a:fillRect/>
          </a:stretch>
        </p:blipFill>
        <p:spPr>
          <a:xfrm>
            <a:off x="2980716" y="918546"/>
            <a:ext cx="3709603" cy="4979334"/>
          </a:xfrm>
          <a:prstGeom prst="rect">
            <a:avLst/>
          </a:prstGeom>
        </p:spPr>
      </p:pic>
      <p:pic>
        <p:nvPicPr>
          <p:cNvPr id="4" name="Image 3">
            <a:extLst>
              <a:ext uri="{FF2B5EF4-FFF2-40B4-BE49-F238E27FC236}">
                <a16:creationId xmlns:a16="http://schemas.microsoft.com/office/drawing/2014/main" id="{32DAEADF-4177-0F30-3173-8C665875C60E}"/>
              </a:ext>
            </a:extLst>
          </p:cNvPr>
          <p:cNvPicPr>
            <a:picLocks noChangeAspect="1"/>
          </p:cNvPicPr>
          <p:nvPr/>
        </p:nvPicPr>
        <p:blipFill>
          <a:blip r:embed="rId4"/>
          <a:stretch>
            <a:fillRect/>
          </a:stretch>
        </p:blipFill>
        <p:spPr>
          <a:xfrm>
            <a:off x="8253280" y="878074"/>
            <a:ext cx="2581635" cy="2457793"/>
          </a:xfrm>
          <a:prstGeom prst="rect">
            <a:avLst/>
          </a:prstGeom>
        </p:spPr>
      </p:pic>
    </p:spTree>
    <p:extLst>
      <p:ext uri="{BB962C8B-B14F-4D97-AF65-F5344CB8AC3E}">
        <p14:creationId xmlns:p14="http://schemas.microsoft.com/office/powerpoint/2010/main" val="205939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3940EA-5B7D-6255-472C-E2CD23319561}"/>
              </a:ext>
            </a:extLst>
          </p:cNvPr>
          <p:cNvPicPr>
            <a:picLocks noChangeAspect="1"/>
          </p:cNvPicPr>
          <p:nvPr/>
        </p:nvPicPr>
        <p:blipFill>
          <a:blip r:embed="rId3"/>
          <a:stretch>
            <a:fillRect/>
          </a:stretch>
        </p:blipFill>
        <p:spPr>
          <a:xfrm>
            <a:off x="1348529" y="138223"/>
            <a:ext cx="10217961" cy="6390166"/>
          </a:xfrm>
          <a:prstGeom prst="rect">
            <a:avLst/>
          </a:prstGeom>
        </p:spPr>
      </p:pic>
      <p:sp>
        <p:nvSpPr>
          <p:cNvPr id="2" name="ZoneTexte 1">
            <a:extLst>
              <a:ext uri="{FF2B5EF4-FFF2-40B4-BE49-F238E27FC236}">
                <a16:creationId xmlns:a16="http://schemas.microsoft.com/office/drawing/2014/main" id="{277C7BBA-88C8-A055-6633-479025F1999F}"/>
              </a:ext>
            </a:extLst>
          </p:cNvPr>
          <p:cNvSpPr txBox="1"/>
          <p:nvPr/>
        </p:nvSpPr>
        <p:spPr>
          <a:xfrm>
            <a:off x="4688211" y="6294472"/>
            <a:ext cx="9676375" cy="287084"/>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600" dirty="0"/>
              <a:t>Communicating on climate change and health: Toolkit for health professionals, OMS</a:t>
            </a:r>
          </a:p>
        </p:txBody>
      </p:sp>
    </p:spTree>
    <p:extLst>
      <p:ext uri="{BB962C8B-B14F-4D97-AF65-F5344CB8AC3E}">
        <p14:creationId xmlns:p14="http://schemas.microsoft.com/office/powerpoint/2010/main" val="55793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3504A35-1073-FCB9-D537-B49E4982A667}"/>
              </a:ext>
            </a:extLst>
          </p:cNvPr>
          <p:cNvSpPr>
            <a:spLocks noGrp="1"/>
          </p:cNvSpPr>
          <p:nvPr>
            <p:ph idx="1"/>
          </p:nvPr>
        </p:nvSpPr>
        <p:spPr>
          <a:xfrm>
            <a:off x="517566" y="-894871"/>
            <a:ext cx="6215743" cy="3843666"/>
          </a:xfrm>
        </p:spPr>
        <p:txBody>
          <a:bodyPr>
            <a:noAutofit/>
          </a:bodyPr>
          <a:lstStyle/>
          <a:p>
            <a:endParaRPr lang="fr-FR" sz="2000" dirty="0">
              <a:effectLst/>
              <a:latin typeface="Aptos" panose="020B0004020202020204" pitchFamily="34" charset="0"/>
              <a:ea typeface="Aptos" panose="020B0004020202020204" pitchFamily="34" charset="0"/>
              <a:cs typeface="Arial" panose="020B0604020202020204" pitchFamily="34" charset="0"/>
            </a:endParaRPr>
          </a:p>
          <a:p>
            <a:endParaRPr lang="fr-FR" sz="2000" dirty="0">
              <a:latin typeface="Aptos" panose="020B0004020202020204" pitchFamily="34" charset="0"/>
              <a:ea typeface="Aptos" panose="020B0004020202020204" pitchFamily="34" charset="0"/>
              <a:cs typeface="Arial" panose="020B0604020202020204" pitchFamily="34" charset="0"/>
            </a:endParaRPr>
          </a:p>
          <a:p>
            <a:endParaRPr lang="fr-FR" sz="2000" dirty="0">
              <a:effectLst/>
              <a:latin typeface="Aptos" panose="020B0004020202020204" pitchFamily="34" charset="0"/>
              <a:ea typeface="Aptos" panose="020B0004020202020204" pitchFamily="34" charset="0"/>
              <a:cs typeface="Arial" panose="020B0604020202020204" pitchFamily="34" charset="0"/>
            </a:endParaRPr>
          </a:p>
          <a:p>
            <a:endParaRPr lang="fr-FR" sz="2000" dirty="0">
              <a:latin typeface="Aptos" panose="020B0004020202020204" pitchFamily="34" charset="0"/>
              <a:ea typeface="Aptos" panose="020B0004020202020204" pitchFamily="34" charset="0"/>
              <a:cs typeface="Arial" panose="020B0604020202020204" pitchFamily="34" charset="0"/>
            </a:endParaRPr>
          </a:p>
          <a:p>
            <a:pPr marL="0" indent="0">
              <a:buNone/>
            </a:pPr>
            <a:r>
              <a:rPr lang="fr-FR" sz="2000" b="1" dirty="0">
                <a:effectLst/>
                <a:latin typeface="Aptos" panose="020B0004020202020204" pitchFamily="34" charset="0"/>
                <a:ea typeface="Aptos" panose="020B0004020202020204" pitchFamily="34" charset="0"/>
                <a:cs typeface="Arial" panose="020B0604020202020204" pitchFamily="34" charset="0"/>
              </a:rPr>
              <a:t>1. P</a:t>
            </a:r>
            <a:r>
              <a:rPr lang="fr-FR" sz="2000" b="1" dirty="0">
                <a:latin typeface="Aptos" panose="020B0004020202020204" pitchFamily="34" charset="0"/>
                <a:ea typeface="Aptos" panose="020B0004020202020204" pitchFamily="34" charset="0"/>
                <a:cs typeface="Arial" panose="020B0604020202020204" pitchFamily="34" charset="0"/>
              </a:rPr>
              <a:t>revention</a:t>
            </a:r>
            <a:r>
              <a:rPr lang="fr-FR" sz="2000" b="1" dirty="0">
                <a:effectLst/>
                <a:latin typeface="Aptos" panose="020B0004020202020204" pitchFamily="34" charset="0"/>
                <a:ea typeface="Aptos" panose="020B0004020202020204" pitchFamily="34" charset="0"/>
                <a:cs typeface="Arial" panose="020B0604020202020204" pitchFamily="34" charset="0"/>
              </a:rPr>
              <a:t>:</a:t>
            </a:r>
          </a:p>
          <a:p>
            <a:r>
              <a:rPr lang="fr-FR" sz="2000" dirty="0" err="1">
                <a:latin typeface="Aptos" panose="020B0004020202020204" pitchFamily="34" charset="0"/>
                <a:ea typeface="Aptos" panose="020B0004020202020204" pitchFamily="34" charset="0"/>
                <a:cs typeface="Arial" panose="020B0604020202020204" pitchFamily="34" charset="0"/>
              </a:rPr>
              <a:t>During</a:t>
            </a:r>
            <a:r>
              <a:rPr lang="fr-FR" sz="2000" dirty="0">
                <a:latin typeface="Aptos" panose="020B0004020202020204" pitchFamily="34" charset="0"/>
                <a:ea typeface="Aptos" panose="020B0004020202020204" pitchFamily="34" charset="0"/>
                <a:cs typeface="Arial" panose="020B0604020202020204" pitchFamily="34" charset="0"/>
              </a:rPr>
              <a:t> a consultation </a:t>
            </a:r>
            <a:r>
              <a:rPr lang="fr-FR" sz="2000" dirty="0" err="1">
                <a:latin typeface="Aptos" panose="020B0004020202020204" pitchFamily="34" charset="0"/>
                <a:ea typeface="Aptos" panose="020B0004020202020204" pitchFamily="34" charset="0"/>
                <a:cs typeface="Arial" panose="020B0604020202020204" pitchFamily="34" charset="0"/>
              </a:rPr>
              <a:t>suggest</a:t>
            </a:r>
            <a:r>
              <a:rPr lang="fr-FR" sz="2000" dirty="0">
                <a:latin typeface="Aptos" panose="020B0004020202020204" pitchFamily="34" charset="0"/>
                <a:ea typeface="Aptos" panose="020B0004020202020204" pitchFamily="34" charset="0"/>
                <a:cs typeface="Arial" panose="020B0604020202020204" pitchFamily="34" charset="0"/>
              </a:rPr>
              <a:t> one action with </a:t>
            </a:r>
            <a:r>
              <a:rPr lang="fr-FR" sz="2000" dirty="0" err="1">
                <a:latin typeface="Aptos" panose="020B0004020202020204" pitchFamily="34" charset="0"/>
                <a:ea typeface="Aptos" panose="020B0004020202020204" pitchFamily="34" charset="0"/>
                <a:cs typeface="Arial" panose="020B0604020202020204" pitchFamily="34" charset="0"/>
              </a:rPr>
              <a:t>benefit</a:t>
            </a:r>
            <a:r>
              <a:rPr lang="fr-FR" sz="2000" dirty="0">
                <a:latin typeface="Aptos" panose="020B0004020202020204" pitchFamily="34" charset="0"/>
                <a:ea typeface="Aptos" panose="020B0004020202020204" pitchFamily="34" charset="0"/>
                <a:cs typeface="Arial" panose="020B0604020202020204" pitchFamily="34" charset="0"/>
              </a:rPr>
              <a:t> for </a:t>
            </a:r>
            <a:r>
              <a:rPr lang="fr-FR" sz="2000" dirty="0" err="1">
                <a:latin typeface="Aptos" panose="020B0004020202020204" pitchFamily="34" charset="0"/>
                <a:ea typeface="Aptos" panose="020B0004020202020204" pitchFamily="34" charset="0"/>
                <a:cs typeface="Arial" panose="020B0604020202020204" pitchFamily="34" charset="0"/>
              </a:rPr>
              <a:t>patient’s</a:t>
            </a:r>
            <a:r>
              <a:rPr lang="fr-FR" sz="2000" dirty="0">
                <a:latin typeface="Aptos" panose="020B0004020202020204" pitchFamily="34" charset="0"/>
                <a:ea typeface="Aptos" panose="020B0004020202020204" pitchFamily="34" charset="0"/>
                <a:cs typeface="Arial" panose="020B0604020202020204" pitchFamily="34" charset="0"/>
              </a:rPr>
              <a:t> </a:t>
            </a:r>
            <a:r>
              <a:rPr lang="fr-FR" sz="2000" dirty="0" err="1">
                <a:latin typeface="Aptos" panose="020B0004020202020204" pitchFamily="34" charset="0"/>
                <a:ea typeface="Aptos" panose="020B0004020202020204" pitchFamily="34" charset="0"/>
                <a:cs typeface="Arial" panose="020B0604020202020204" pitchFamily="34" charset="0"/>
              </a:rPr>
              <a:t>health</a:t>
            </a:r>
            <a:endParaRPr lang="fr-FR" sz="2000" dirty="0">
              <a:effectLst/>
              <a:latin typeface="Aptos" panose="020B0004020202020204" pitchFamily="34" charset="0"/>
              <a:ea typeface="Aptos" panose="020B0004020202020204" pitchFamily="34" charset="0"/>
              <a:cs typeface="Arial" panose="020B0604020202020204" pitchFamily="34" charset="0"/>
            </a:endParaRPr>
          </a:p>
          <a:p>
            <a:endParaRPr lang="fr-FR" sz="2000" dirty="0">
              <a:effectLst/>
              <a:latin typeface="Aptos" panose="020B0004020202020204" pitchFamily="34" charset="0"/>
              <a:ea typeface="Aptos" panose="020B0004020202020204" pitchFamily="34" charset="0"/>
              <a:cs typeface="Arial" panose="020B0604020202020204" pitchFamily="34" charset="0"/>
            </a:endParaRPr>
          </a:p>
          <a:p>
            <a:pPr marL="0" indent="0">
              <a:buNone/>
            </a:pPr>
            <a:r>
              <a:rPr lang="fr-CH" sz="2000" b="1" dirty="0">
                <a:effectLst/>
                <a:latin typeface="Aptos" panose="020B0004020202020204" pitchFamily="34" charset="0"/>
                <a:ea typeface="Aptos" panose="020B0004020202020204" pitchFamily="34" charset="0"/>
                <a:cs typeface="Arial" panose="020B0604020202020204" pitchFamily="34" charset="0"/>
              </a:rPr>
              <a:t>2. </a:t>
            </a:r>
            <a:r>
              <a:rPr lang="fr-CH" sz="2000" b="1" dirty="0" err="1">
                <a:latin typeface="Aptos" panose="020B0004020202020204" pitchFamily="34" charset="0"/>
                <a:ea typeface="Aptos" panose="020B0004020202020204" pitchFamily="34" charset="0"/>
                <a:cs typeface="Arial" panose="020B0604020202020204" pitchFamily="34" charset="0"/>
              </a:rPr>
              <a:t>Raise</a:t>
            </a:r>
            <a:r>
              <a:rPr lang="fr-CH" sz="2000" b="1" dirty="0">
                <a:latin typeface="Aptos" panose="020B0004020202020204" pitchFamily="34" charset="0"/>
                <a:ea typeface="Aptos" panose="020B0004020202020204" pitchFamily="34" charset="0"/>
                <a:cs typeface="Arial" panose="020B0604020202020204" pitchFamily="34" charset="0"/>
              </a:rPr>
              <a:t> </a:t>
            </a:r>
            <a:r>
              <a:rPr lang="fr-CH" sz="2000" b="1" dirty="0" err="1">
                <a:latin typeface="Aptos" panose="020B0004020202020204" pitchFamily="34" charset="0"/>
                <a:ea typeface="Aptos" panose="020B0004020202020204" pitchFamily="34" charset="0"/>
                <a:cs typeface="Arial" panose="020B0604020202020204" pitchFamily="34" charset="0"/>
              </a:rPr>
              <a:t>awareness</a:t>
            </a:r>
            <a:r>
              <a:rPr lang="fr-CH" sz="2000" b="1" dirty="0">
                <a:effectLst/>
                <a:latin typeface="Aptos" panose="020B0004020202020204" pitchFamily="34" charset="0"/>
                <a:ea typeface="Aptos" panose="020B0004020202020204" pitchFamily="34" charset="0"/>
                <a:cs typeface="Arial" panose="020B0604020202020204" pitchFamily="34" charset="0"/>
              </a:rPr>
              <a:t>:</a:t>
            </a:r>
          </a:p>
          <a:p>
            <a:r>
              <a:rPr lang="en-US" sz="2000" dirty="0">
                <a:effectLst/>
                <a:latin typeface="Aptos" panose="020B0004020202020204" pitchFamily="34" charset="0"/>
                <a:ea typeface="Aptos" panose="020B0004020202020204" pitchFamily="34" charset="0"/>
                <a:cs typeface="Arial" panose="020B0604020202020204" pitchFamily="34" charset="0"/>
              </a:rPr>
              <a:t>Raising awareness among patients and doctors of the pollution generated by the healthcare system, while proposing solutions</a:t>
            </a:r>
            <a:endParaRPr lang="fr-CH" sz="2000" dirty="0">
              <a:latin typeface="Aptos" panose="020B0004020202020204" pitchFamily="34" charset="0"/>
              <a:ea typeface="Aptos" panose="020B0004020202020204" pitchFamily="34" charset="0"/>
              <a:cs typeface="Arial" panose="020B0604020202020204" pitchFamily="34" charset="0"/>
            </a:endParaRPr>
          </a:p>
          <a:p>
            <a:pPr marL="457200" indent="-457200">
              <a:buAutoNum type="arabicPeriod" startAt="3"/>
            </a:pPr>
            <a:r>
              <a:rPr lang="fr-CH" sz="2000" b="1" dirty="0">
                <a:effectLst/>
                <a:latin typeface="Aptos" panose="020B0004020202020204" pitchFamily="34" charset="0"/>
                <a:ea typeface="Aptos" panose="020B0004020202020204" pitchFamily="34" charset="0"/>
                <a:cs typeface="Arial" panose="020B0604020202020204" pitchFamily="34" charset="0"/>
              </a:rPr>
              <a:t>Promote:</a:t>
            </a:r>
          </a:p>
          <a:p>
            <a:r>
              <a:rPr lang="fr-CH" sz="2000" dirty="0">
                <a:effectLst/>
                <a:latin typeface="Aptos" panose="020B0004020202020204" pitchFamily="34" charset="0"/>
                <a:ea typeface="Aptos" panose="020B0004020202020204" pitchFamily="34" charset="0"/>
                <a:cs typeface="Arial" panose="020B0604020202020204" pitchFamily="34" charset="0"/>
              </a:rPr>
              <a:t>Pro-</a:t>
            </a:r>
            <a:r>
              <a:rPr lang="fr-CH" sz="2000" dirty="0" err="1">
                <a:effectLst/>
                <a:latin typeface="Aptos" panose="020B0004020202020204" pitchFamily="34" charset="0"/>
                <a:ea typeface="Aptos" panose="020B0004020202020204" pitchFamily="34" charset="0"/>
                <a:cs typeface="Arial" panose="020B0604020202020204" pitchFamily="34" charset="0"/>
              </a:rPr>
              <a:t>environmental</a:t>
            </a:r>
            <a:r>
              <a:rPr lang="fr-CH" sz="2000" dirty="0">
                <a:effectLst/>
                <a:latin typeface="Aptos" panose="020B0004020202020204" pitchFamily="34" charset="0"/>
                <a:ea typeface="Aptos" panose="020B0004020202020204" pitchFamily="34" charset="0"/>
                <a:cs typeface="Arial" panose="020B0604020202020204" pitchFamily="34" charset="0"/>
              </a:rPr>
              <a:t> </a:t>
            </a:r>
            <a:r>
              <a:rPr lang="fr-CH" sz="2000" dirty="0" err="1">
                <a:effectLst/>
                <a:latin typeface="Aptos" panose="020B0004020202020204" pitchFamily="34" charset="0"/>
                <a:ea typeface="Aptos" panose="020B0004020202020204" pitchFamily="34" charset="0"/>
                <a:cs typeface="Arial" panose="020B0604020202020204" pitchFamily="34" charset="0"/>
              </a:rPr>
              <a:t>behaviours</a:t>
            </a:r>
            <a:endParaRPr lang="fr-CH" sz="20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r-CH" sz="2000" dirty="0">
              <a:latin typeface="Aptos" panose="020B0004020202020204" pitchFamily="34" charset="0"/>
              <a:cs typeface="Arial" panose="020B0604020202020204" pitchFamily="34" charset="0"/>
            </a:endParaRPr>
          </a:p>
          <a:p>
            <a:endParaRPr lang="fr-CH" sz="20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fr-CH" sz="2400" b="1" dirty="0">
                <a:latin typeface="Aptos" panose="020B0004020202020204" pitchFamily="34" charset="0"/>
                <a:ea typeface="Aptos" panose="020B0004020202020204" pitchFamily="34" charset="0"/>
                <a:cs typeface="Times New Roman" panose="02020603050405020304" pitchFamily="18" charset="0"/>
              </a:rPr>
              <a:t>&gt;</a:t>
            </a:r>
            <a:r>
              <a:rPr lang="fr-CH" sz="2400" b="1" dirty="0">
                <a:effectLst/>
                <a:latin typeface="Aptos" panose="020B0004020202020204" pitchFamily="34" charset="0"/>
                <a:ea typeface="Aptos" panose="020B0004020202020204" pitchFamily="34" charset="0"/>
                <a:cs typeface="Times New Roman" panose="02020603050405020304" pitchFamily="18" charset="0"/>
              </a:rPr>
              <a:t>Promote </a:t>
            </a:r>
            <a:r>
              <a:rPr lang="fr-CH" sz="2400" b="1" dirty="0" err="1">
                <a:effectLst/>
                <a:latin typeface="Aptos" panose="020B0004020202020204" pitchFamily="34" charset="0"/>
                <a:ea typeface="Aptos" panose="020B0004020202020204" pitchFamily="34" charset="0"/>
                <a:cs typeface="Times New Roman" panose="02020603050405020304" pitchFamily="18" charset="0"/>
              </a:rPr>
              <a:t>behaviours</a:t>
            </a:r>
            <a:r>
              <a:rPr lang="fr-CH" sz="2400" b="1" dirty="0">
                <a:effectLst/>
                <a:latin typeface="Aptos" panose="020B0004020202020204" pitchFamily="34" charset="0"/>
                <a:ea typeface="Aptos" panose="020B0004020202020204" pitchFamily="34" charset="0"/>
                <a:cs typeface="Times New Roman" panose="02020603050405020304" pitchFamily="18" charset="0"/>
              </a:rPr>
              <a:t> </a:t>
            </a:r>
            <a:r>
              <a:rPr lang="fr-CH" sz="2400" b="1" dirty="0" err="1">
                <a:effectLst/>
                <a:latin typeface="Aptos" panose="020B0004020202020204" pitchFamily="34" charset="0"/>
                <a:ea typeface="Aptos" panose="020B0004020202020204" pitchFamily="34" charset="0"/>
                <a:cs typeface="Times New Roman" panose="02020603050405020304" pitchFamily="18" charset="0"/>
              </a:rPr>
              <a:t>aiming</a:t>
            </a:r>
            <a:r>
              <a:rPr lang="fr-CH" sz="2400" b="1" dirty="0">
                <a:effectLst/>
                <a:latin typeface="Aptos" panose="020B0004020202020204" pitchFamily="34" charset="0"/>
                <a:ea typeface="Aptos" panose="020B0004020202020204" pitchFamily="34" charset="0"/>
                <a:cs typeface="Times New Roman" panose="02020603050405020304" pitchFamily="18" charset="0"/>
              </a:rPr>
              <a:t> good </a:t>
            </a:r>
            <a:r>
              <a:rPr lang="fr-CH" sz="2400" b="1" dirty="0" err="1">
                <a:effectLst/>
                <a:latin typeface="Aptos" panose="020B0004020202020204" pitchFamily="34" charset="0"/>
                <a:ea typeface="Aptos" panose="020B0004020202020204" pitchFamily="34" charset="0"/>
                <a:cs typeface="Times New Roman" panose="02020603050405020304" pitchFamily="18" charset="0"/>
              </a:rPr>
              <a:t>health</a:t>
            </a:r>
            <a:r>
              <a:rPr lang="fr-CH" sz="2400" b="1" dirty="0">
                <a:effectLst/>
                <a:latin typeface="Aptos" panose="020B0004020202020204" pitchFamily="34" charset="0"/>
                <a:ea typeface="Aptos" panose="020B0004020202020204" pitchFamily="34" charset="0"/>
                <a:cs typeface="Times New Roman" panose="02020603050405020304" pitchFamily="18" charset="0"/>
              </a:rPr>
              <a:t> </a:t>
            </a:r>
            <a:r>
              <a:rPr lang="fr-CH" sz="2400" b="1" dirty="0" err="1">
                <a:effectLst/>
                <a:latin typeface="Aptos" panose="020B0004020202020204" pitchFamily="34" charset="0"/>
                <a:ea typeface="Aptos" panose="020B0004020202020204" pitchFamily="34" charset="0"/>
                <a:cs typeface="Times New Roman" panose="02020603050405020304" pitchFamily="18" charset="0"/>
              </a:rPr>
              <a:t>while</a:t>
            </a:r>
            <a:r>
              <a:rPr lang="fr-CH" sz="2400" b="1" dirty="0">
                <a:effectLst/>
                <a:latin typeface="Aptos" panose="020B0004020202020204" pitchFamily="34" charset="0"/>
                <a:ea typeface="Aptos" panose="020B0004020202020204" pitchFamily="34" charset="0"/>
                <a:cs typeface="Times New Roman" panose="02020603050405020304" pitchFamily="18" charset="0"/>
              </a:rPr>
              <a:t> </a:t>
            </a:r>
            <a:r>
              <a:rPr lang="en-US" sz="2400" b="1" dirty="0">
                <a:effectLst/>
                <a:latin typeface="Aptos" panose="020B0004020202020204" pitchFamily="34" charset="0"/>
                <a:ea typeface="Aptos" panose="020B0004020202020204" pitchFamily="34" charset="0"/>
                <a:cs typeface="Times New Roman" panose="02020603050405020304" pitchFamily="18" charset="0"/>
              </a:rPr>
              <a:t>reducing the environmental impact on the planet</a:t>
            </a:r>
            <a:endParaRPr lang="fr-CH" sz="2400" b="1" dirty="0"/>
          </a:p>
        </p:txBody>
      </p:sp>
      <p:pic>
        <p:nvPicPr>
          <p:cNvPr id="5" name="Image 4" descr="Une image contenant texte, capture d’écran, Police, conception&#10;&#10;Description générée automatiquement">
            <a:extLst>
              <a:ext uri="{FF2B5EF4-FFF2-40B4-BE49-F238E27FC236}">
                <a16:creationId xmlns:a16="http://schemas.microsoft.com/office/drawing/2014/main" id="{4AAB4CB8-3B70-E673-8046-4CAA5E70B508}"/>
              </a:ext>
            </a:extLst>
          </p:cNvPr>
          <p:cNvPicPr>
            <a:picLocks noChangeAspect="1"/>
          </p:cNvPicPr>
          <p:nvPr/>
        </p:nvPicPr>
        <p:blipFill>
          <a:blip r:embed="rId3"/>
          <a:srcRect t="14315"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5921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5FDE96-1D56-F419-394B-96EE6ADFBB1A}"/>
              </a:ext>
            </a:extLst>
          </p:cNvPr>
          <p:cNvSpPr>
            <a:spLocks noGrp="1"/>
          </p:cNvSpPr>
          <p:nvPr>
            <p:ph type="title"/>
          </p:nvPr>
        </p:nvSpPr>
        <p:spPr>
          <a:xfrm>
            <a:off x="645064" y="525982"/>
            <a:ext cx="4282983" cy="1200361"/>
          </a:xfrm>
        </p:spPr>
        <p:txBody>
          <a:bodyPr vert="horz" lIns="91440" tIns="45720" rIns="91440" bIns="45720" rtlCol="0" anchor="b">
            <a:noAutofit/>
          </a:bodyPr>
          <a:lstStyle/>
          <a:p>
            <a:r>
              <a:rPr lang="en-US" kern="1200" dirty="0">
                <a:latin typeface="+mj-lt"/>
                <a:ea typeface="+mj-ea"/>
                <a:cs typeface="+mj-cs"/>
              </a:rPr>
              <a:t>3. Let’s empower your patients!</a:t>
            </a:r>
          </a:p>
        </p:txBody>
      </p:sp>
      <p:sp>
        <p:nvSpPr>
          <p:cNvPr id="37" name="Rectangle 3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C061D2C2-8036-C49D-ECCA-5A52B43F26DB}"/>
              </a:ext>
            </a:extLst>
          </p:cNvPr>
          <p:cNvPicPr>
            <a:picLocks noChangeAspect="1"/>
          </p:cNvPicPr>
          <p:nvPr/>
        </p:nvPicPr>
        <p:blipFill>
          <a:blip r:embed="rId2"/>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291672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188C86-7F4B-5938-7652-C4C7E7AC312C}"/>
              </a:ext>
            </a:extLst>
          </p:cNvPr>
          <p:cNvSpPr>
            <a:spLocks noGrp="1"/>
          </p:cNvSpPr>
          <p:nvPr>
            <p:ph type="title"/>
          </p:nvPr>
        </p:nvSpPr>
        <p:spPr>
          <a:xfrm>
            <a:off x="1075767" y="1188637"/>
            <a:ext cx="2988234" cy="4480726"/>
          </a:xfrm>
        </p:spPr>
        <p:txBody>
          <a:bodyPr>
            <a:normAutofit/>
          </a:bodyPr>
          <a:lstStyle/>
          <a:p>
            <a:pPr algn="l"/>
            <a:br>
              <a:rPr lang="fr-CH" sz="1800" b="0" i="0" u="none" strike="noStrike" baseline="0" dirty="0">
                <a:solidFill>
                  <a:srgbClr val="000000"/>
                </a:solidFill>
                <a:latin typeface="Source Sans Variable"/>
              </a:rPr>
            </a:br>
            <a:r>
              <a:rPr lang="en-US" sz="2400" b="1" i="0" u="none" strike="noStrike" baseline="0" dirty="0">
                <a:latin typeface="Source Sans Variable"/>
              </a:rPr>
              <a:t>Empower patients </a:t>
            </a:r>
            <a:br>
              <a:rPr lang="en-US" sz="2400" b="1" i="0" u="none" strike="noStrike" baseline="0" dirty="0">
                <a:latin typeface="Source Sans Variable"/>
              </a:rPr>
            </a:br>
            <a:r>
              <a:rPr lang="en-US" sz="2400" b="0" i="0" u="none" strike="noStrike" baseline="0" dirty="0">
                <a:latin typeface="Source Sans Variable"/>
              </a:rPr>
              <a:t>to take measures that will help </a:t>
            </a:r>
            <a:br>
              <a:rPr lang="en-US" sz="2400" b="0" i="0" u="none" strike="noStrike" baseline="0" dirty="0">
                <a:latin typeface="Source Sans Variable"/>
              </a:rPr>
            </a:br>
            <a:r>
              <a:rPr lang="en-US" sz="2400" b="1" i="0" u="none" strike="noStrike" baseline="0" dirty="0">
                <a:solidFill>
                  <a:srgbClr val="FF0000"/>
                </a:solidFill>
                <a:latin typeface="Source Sans Variable"/>
              </a:rPr>
              <a:t>limit climate change </a:t>
            </a:r>
            <a:r>
              <a:rPr lang="en-US" sz="2400" b="0" i="0" u="none" strike="noStrike" baseline="0" dirty="0">
                <a:latin typeface="Source Sans Variable"/>
              </a:rPr>
              <a:t>and </a:t>
            </a:r>
            <a:br>
              <a:rPr lang="en-US" sz="2400" b="0" i="0" u="none" strike="noStrike" baseline="0" dirty="0">
                <a:latin typeface="Source Sans Variable"/>
              </a:rPr>
            </a:br>
            <a:r>
              <a:rPr lang="en-US" sz="2400" b="1" i="0" u="none" strike="noStrike" baseline="0" dirty="0">
                <a:solidFill>
                  <a:srgbClr val="FF0000"/>
                </a:solidFill>
                <a:latin typeface="Source Sans Variable"/>
              </a:rPr>
              <a:t>protect their health </a:t>
            </a:r>
            <a:r>
              <a:rPr lang="en-US" sz="2400" b="0" i="0" u="none" strike="noStrike" baseline="0" dirty="0">
                <a:latin typeface="Source Sans Variable"/>
              </a:rPr>
              <a:t>and wellbeing in a warming climate</a:t>
            </a:r>
            <a:br>
              <a:rPr lang="en-US" sz="1800" b="0" i="0" u="none" strike="noStrike" baseline="0" dirty="0">
                <a:latin typeface="Source Sans Variable"/>
              </a:rPr>
            </a:br>
            <a:endParaRPr lang="fr-CH" sz="3100" dirty="0">
              <a:solidFill>
                <a:srgbClr val="FF0000"/>
              </a:solidFill>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F374E5F-570C-1F53-E391-C5C6404F9589}"/>
              </a:ext>
            </a:extLst>
          </p:cNvPr>
          <p:cNvSpPr>
            <a:spLocks noGrp="1"/>
          </p:cNvSpPr>
          <p:nvPr>
            <p:ph idx="1"/>
          </p:nvPr>
        </p:nvSpPr>
        <p:spPr>
          <a:xfrm>
            <a:off x="5255260" y="1648870"/>
            <a:ext cx="4702848" cy="3560260"/>
          </a:xfrm>
        </p:spPr>
        <p:txBody>
          <a:bodyPr anchor="ctr">
            <a:normAutofit lnSpcReduction="10000"/>
          </a:bodyPr>
          <a:lstStyle/>
          <a:p>
            <a:endParaRPr lang="fr-CH" sz="2400" dirty="0"/>
          </a:p>
          <a:p>
            <a:r>
              <a:rPr lang="fr-CH" sz="2400" dirty="0"/>
              <a:t>In groups</a:t>
            </a:r>
          </a:p>
          <a:p>
            <a:r>
              <a:rPr lang="fr-CH" sz="2400" dirty="0" err="1"/>
              <a:t>With</a:t>
            </a:r>
            <a:r>
              <a:rPr lang="fr-CH" sz="2400" dirty="0"/>
              <a:t> the </a:t>
            </a:r>
            <a:r>
              <a:rPr lang="fr-CH" sz="2400" dirty="0" err="1"/>
              <a:t>booklets</a:t>
            </a:r>
            <a:r>
              <a:rPr lang="fr-CH" sz="2400" dirty="0"/>
              <a:t> if </a:t>
            </a:r>
            <a:r>
              <a:rPr lang="fr-CH" sz="2400" dirty="0" err="1"/>
              <a:t>needed</a:t>
            </a:r>
            <a:r>
              <a:rPr lang="fr-CH" sz="2400" dirty="0"/>
              <a:t> </a:t>
            </a:r>
            <a:br>
              <a:rPr lang="fr-CH" sz="2400" dirty="0"/>
            </a:br>
            <a:r>
              <a:rPr lang="fr-CH" sz="2400" dirty="0"/>
              <a:t>«12 mois-12 actions»</a:t>
            </a:r>
          </a:p>
          <a:p>
            <a:r>
              <a:rPr lang="fr-CH" sz="2400" dirty="0" err="1"/>
              <a:t>Each</a:t>
            </a:r>
            <a:r>
              <a:rPr lang="fr-CH" sz="2400" dirty="0"/>
              <a:t> group choses one action and </a:t>
            </a:r>
            <a:r>
              <a:rPr lang="fr-CH" sz="2400" dirty="0" err="1"/>
              <a:t>discusses</a:t>
            </a:r>
            <a:r>
              <a:rPr lang="fr-CH" sz="2400" dirty="0"/>
              <a:t> the best moment and </a:t>
            </a:r>
            <a:r>
              <a:rPr lang="fr-CH" sz="2400" dirty="0" err="1"/>
              <a:t>way</a:t>
            </a:r>
            <a:r>
              <a:rPr lang="fr-CH" sz="2400" dirty="0"/>
              <a:t> to </a:t>
            </a:r>
            <a:r>
              <a:rPr lang="fr-CH" sz="2400" dirty="0" err="1"/>
              <a:t>adress</a:t>
            </a:r>
            <a:r>
              <a:rPr lang="fr-CH" sz="2400" dirty="0"/>
              <a:t> the topic </a:t>
            </a:r>
            <a:r>
              <a:rPr lang="fr-CH" sz="2400" dirty="0" err="1"/>
              <a:t>with</a:t>
            </a:r>
            <a:r>
              <a:rPr lang="fr-CH" sz="2400" dirty="0"/>
              <a:t> the patient in consultation</a:t>
            </a:r>
          </a:p>
          <a:p>
            <a:r>
              <a:rPr lang="fr-CH" sz="2400" dirty="0" err="1"/>
              <a:t>Choose</a:t>
            </a:r>
            <a:r>
              <a:rPr lang="fr-CH" sz="2400" dirty="0"/>
              <a:t> one </a:t>
            </a:r>
            <a:r>
              <a:rPr lang="fr-CH" sz="2400" dirty="0" err="1"/>
              <a:t>person</a:t>
            </a:r>
            <a:r>
              <a:rPr lang="fr-CH" sz="2400" dirty="0"/>
              <a:t> to report</a:t>
            </a:r>
            <a:br>
              <a:rPr lang="fr-CH" sz="2400" dirty="0"/>
            </a:br>
            <a:r>
              <a:rPr lang="fr-CH" sz="2400" dirty="0"/>
              <a:t>(2 minutes </a:t>
            </a:r>
            <a:r>
              <a:rPr lang="fr-CH" sz="2400" dirty="0" err="1"/>
              <a:t>presentation</a:t>
            </a:r>
            <a:r>
              <a:rPr lang="fr-CH" sz="2400" dirty="0"/>
              <a:t>)</a:t>
            </a:r>
          </a:p>
        </p:txBody>
      </p:sp>
    </p:spTree>
    <p:extLst>
      <p:ext uri="{BB962C8B-B14F-4D97-AF65-F5344CB8AC3E}">
        <p14:creationId xmlns:p14="http://schemas.microsoft.com/office/powerpoint/2010/main" val="3613821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47FEF-2A6A-51E2-7775-AD3BCF3A502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8992FB-6067-6B9A-FF0F-834616186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FF16EBB-8163-E159-5917-5A466077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840378-AD4D-1E0B-0A42-9FE6C981A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BCCA808-46E3-57A4-3BFD-AC4E41D1D5F2}"/>
              </a:ext>
            </a:extLst>
          </p:cNvPr>
          <p:cNvSpPr>
            <a:spLocks noGrp="1"/>
          </p:cNvSpPr>
          <p:nvPr>
            <p:ph type="title"/>
          </p:nvPr>
        </p:nvSpPr>
        <p:spPr>
          <a:xfrm>
            <a:off x="1075767" y="1188637"/>
            <a:ext cx="2988234" cy="4480726"/>
          </a:xfrm>
        </p:spPr>
        <p:txBody>
          <a:bodyPr>
            <a:normAutofit/>
          </a:bodyPr>
          <a:lstStyle/>
          <a:p>
            <a:pPr algn="l"/>
            <a:br>
              <a:rPr lang="fr-CH" sz="1800" b="0" i="0" u="none" strike="noStrike" baseline="0" dirty="0">
                <a:solidFill>
                  <a:srgbClr val="000000"/>
                </a:solidFill>
                <a:latin typeface="Source Sans Variable"/>
              </a:rPr>
            </a:br>
            <a:br>
              <a:rPr lang="en-US" sz="1800" b="0" i="0" u="none" strike="noStrike" baseline="0" dirty="0">
                <a:latin typeface="Source Sans Variable"/>
              </a:rPr>
            </a:br>
            <a:endParaRPr lang="fr-CH" sz="3100" dirty="0">
              <a:solidFill>
                <a:srgbClr val="FF0000"/>
              </a:solidFill>
            </a:endParaRPr>
          </a:p>
        </p:txBody>
      </p:sp>
      <p:cxnSp>
        <p:nvCxnSpPr>
          <p:cNvPr id="14" name="Straight Connector 13">
            <a:extLst>
              <a:ext uri="{FF2B5EF4-FFF2-40B4-BE49-F238E27FC236}">
                <a16:creationId xmlns:a16="http://schemas.microsoft.com/office/drawing/2014/main" id="{E431347C-2B15-DEA3-5817-CBF872E42C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contenu 4">
            <a:extLst>
              <a:ext uri="{FF2B5EF4-FFF2-40B4-BE49-F238E27FC236}">
                <a16:creationId xmlns:a16="http://schemas.microsoft.com/office/drawing/2014/main" id="{04ABF239-F226-EB8F-5AF3-127C3A6771C7}"/>
              </a:ext>
            </a:extLst>
          </p:cNvPr>
          <p:cNvSpPr>
            <a:spLocks noGrp="1"/>
          </p:cNvSpPr>
          <p:nvPr>
            <p:ph idx="1"/>
          </p:nvPr>
        </p:nvSpPr>
        <p:spPr>
          <a:xfrm>
            <a:off x="4705775" y="1825625"/>
            <a:ext cx="6648025" cy="4351338"/>
          </a:xfrm>
        </p:spPr>
        <p:txBody>
          <a:bodyPr>
            <a:normAutofit/>
          </a:bodyPr>
          <a:lstStyle/>
          <a:p>
            <a:pPr marL="0" indent="0">
              <a:buNone/>
            </a:pPr>
            <a:r>
              <a:rPr lang="en-US" dirty="0">
                <a:solidFill>
                  <a:srgbClr val="45BFDC"/>
                </a:solidFill>
                <a:latin typeface="Source Sans Variable"/>
              </a:rPr>
              <a:t>1) S</a:t>
            </a:r>
            <a:r>
              <a:rPr lang="en-US" b="0" i="0" u="none" strike="noStrike" baseline="0" dirty="0">
                <a:solidFill>
                  <a:srgbClr val="45BFDC"/>
                </a:solidFill>
                <a:latin typeface="Source Sans Variable"/>
              </a:rPr>
              <a:t>hare written and visual information about climate change at work </a:t>
            </a:r>
          </a:p>
          <a:p>
            <a:pPr marL="0" indent="0">
              <a:buNone/>
            </a:pPr>
            <a:r>
              <a:rPr lang="en-US" sz="2400" b="0" i="0" u="none" strike="noStrike" baseline="0" dirty="0">
                <a:solidFill>
                  <a:srgbClr val="000000"/>
                </a:solidFill>
                <a:latin typeface="Source Sans Variable"/>
              </a:rPr>
              <a:t>Put brochures or a poster in your waiting room </a:t>
            </a:r>
            <a:br>
              <a:rPr lang="en-US" sz="2400" b="0" i="0" u="none" strike="noStrike" baseline="0" dirty="0">
                <a:solidFill>
                  <a:srgbClr val="000000"/>
                </a:solidFill>
                <a:latin typeface="Source Sans Variable"/>
              </a:rPr>
            </a:br>
            <a:endParaRPr lang="en-US" b="0" i="0" u="none" strike="noStrike" baseline="0" dirty="0">
              <a:solidFill>
                <a:srgbClr val="45BFDC"/>
              </a:solidFill>
              <a:latin typeface="Source Sans Variable"/>
            </a:endParaRPr>
          </a:p>
          <a:p>
            <a:pPr marL="0" indent="0">
              <a:buNone/>
            </a:pPr>
            <a:r>
              <a:rPr lang="en-US" b="0" i="0" u="none" strike="noStrike" baseline="0" dirty="0">
                <a:solidFill>
                  <a:srgbClr val="45BFDC"/>
                </a:solidFill>
                <a:latin typeface="Source Sans Variable"/>
              </a:rPr>
              <a:t>2) Share relevant content on your workplace’s website </a:t>
            </a:r>
          </a:p>
          <a:p>
            <a:pPr marL="0" indent="0">
              <a:buNone/>
            </a:pPr>
            <a:endParaRPr lang="en-US" dirty="0">
              <a:solidFill>
                <a:srgbClr val="45BFDC"/>
              </a:solidFill>
              <a:latin typeface="Source Sans Variable"/>
            </a:endParaRPr>
          </a:p>
          <a:p>
            <a:pPr marL="0" indent="0">
              <a:buNone/>
            </a:pPr>
            <a:r>
              <a:rPr lang="en-US" b="0" i="0" u="none" strike="noStrike" baseline="0" dirty="0">
                <a:solidFill>
                  <a:srgbClr val="45BFDC"/>
                </a:solidFill>
                <a:latin typeface="Source Sans Variable"/>
              </a:rPr>
              <a:t>3) Share and practice with trusted colleagues </a:t>
            </a:r>
          </a:p>
          <a:p>
            <a:endParaRPr lang="fr-CH" dirty="0"/>
          </a:p>
        </p:txBody>
      </p:sp>
      <p:sp>
        <p:nvSpPr>
          <p:cNvPr id="6" name="ZoneTexte 5">
            <a:extLst>
              <a:ext uri="{FF2B5EF4-FFF2-40B4-BE49-F238E27FC236}">
                <a16:creationId xmlns:a16="http://schemas.microsoft.com/office/drawing/2014/main" id="{7EA3FB63-601F-FE63-B445-60D631F5F0D8}"/>
              </a:ext>
            </a:extLst>
          </p:cNvPr>
          <p:cNvSpPr txBox="1"/>
          <p:nvPr/>
        </p:nvSpPr>
        <p:spPr>
          <a:xfrm>
            <a:off x="1075767" y="2196790"/>
            <a:ext cx="3385501" cy="646331"/>
          </a:xfrm>
          <a:prstGeom prst="rect">
            <a:avLst/>
          </a:prstGeom>
          <a:noFill/>
        </p:spPr>
        <p:txBody>
          <a:bodyPr wrap="square" rtlCol="0">
            <a:spAutoFit/>
          </a:bodyPr>
          <a:lstStyle/>
          <a:p>
            <a:r>
              <a:rPr lang="fr-FR" sz="3600" b="1" dirty="0" err="1"/>
              <a:t>Where</a:t>
            </a:r>
            <a:r>
              <a:rPr lang="fr-FR" sz="3600" b="1" dirty="0"/>
              <a:t> to start?</a:t>
            </a:r>
            <a:endParaRPr lang="fr-CH" sz="3600" b="1" dirty="0"/>
          </a:p>
        </p:txBody>
      </p:sp>
    </p:spTree>
    <p:extLst>
      <p:ext uri="{BB962C8B-B14F-4D97-AF65-F5344CB8AC3E}">
        <p14:creationId xmlns:p14="http://schemas.microsoft.com/office/powerpoint/2010/main" val="59160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99C2088-D509-548B-7781-7C94014C0E9F}"/>
              </a:ext>
            </a:extLst>
          </p:cNvPr>
          <p:cNvSpPr>
            <a:spLocks noGrp="1"/>
          </p:cNvSpPr>
          <p:nvPr>
            <p:ph type="title"/>
          </p:nvPr>
        </p:nvSpPr>
        <p:spPr>
          <a:xfrm>
            <a:off x="761803" y="350196"/>
            <a:ext cx="4646904" cy="1624520"/>
          </a:xfrm>
        </p:spPr>
        <p:txBody>
          <a:bodyPr anchor="ctr">
            <a:normAutofit/>
          </a:bodyPr>
          <a:lstStyle/>
          <a:p>
            <a:r>
              <a:rPr lang="fr-CH" sz="4800" b="1" dirty="0"/>
              <a:t>Bravo !</a:t>
            </a:r>
            <a:br>
              <a:rPr lang="fr-CH" sz="4800" b="1" dirty="0"/>
            </a:br>
            <a:endParaRPr lang="fr-CH" sz="4800" dirty="0"/>
          </a:p>
        </p:txBody>
      </p:sp>
      <p:sp>
        <p:nvSpPr>
          <p:cNvPr id="3" name="Espace réservé du contenu 2">
            <a:extLst>
              <a:ext uri="{FF2B5EF4-FFF2-40B4-BE49-F238E27FC236}">
                <a16:creationId xmlns:a16="http://schemas.microsoft.com/office/drawing/2014/main" id="{3B16EA49-2A3E-2326-4CAF-845D6F8A0A70}"/>
              </a:ext>
            </a:extLst>
          </p:cNvPr>
          <p:cNvSpPr>
            <a:spLocks noGrp="1"/>
          </p:cNvSpPr>
          <p:nvPr>
            <p:ph idx="1"/>
          </p:nvPr>
        </p:nvSpPr>
        <p:spPr>
          <a:xfrm>
            <a:off x="761802" y="2743200"/>
            <a:ext cx="5045232" cy="3613149"/>
          </a:xfrm>
        </p:spPr>
        <p:txBody>
          <a:bodyPr anchor="ctr">
            <a:normAutofit/>
          </a:bodyPr>
          <a:lstStyle/>
          <a:p>
            <a:r>
              <a:rPr lang="fr-CH" dirty="0"/>
              <a:t>You are </a:t>
            </a:r>
            <a:r>
              <a:rPr lang="fr-CH" b="1" dirty="0"/>
              <a:t>champions</a:t>
            </a:r>
            <a:r>
              <a:rPr lang="fr-CH" dirty="0"/>
              <a:t> for </a:t>
            </a:r>
            <a:r>
              <a:rPr lang="fr-CH" dirty="0" err="1"/>
              <a:t>communicating</a:t>
            </a:r>
            <a:r>
              <a:rPr lang="fr-CH" dirty="0"/>
              <a:t> on </a:t>
            </a:r>
            <a:br>
              <a:rPr lang="fr-CH" dirty="0"/>
            </a:br>
            <a:r>
              <a:rPr lang="fr-CH" b="1" dirty="0" err="1"/>
              <a:t>climate</a:t>
            </a:r>
            <a:r>
              <a:rPr lang="fr-CH" b="1" dirty="0"/>
              <a:t> change and </a:t>
            </a:r>
            <a:r>
              <a:rPr lang="fr-CH" b="1" dirty="0" err="1"/>
              <a:t>health</a:t>
            </a:r>
            <a:r>
              <a:rPr lang="fr-CH" b="1" dirty="0"/>
              <a:t> </a:t>
            </a:r>
            <a:r>
              <a:rPr lang="fr-CH" dirty="0" err="1"/>
              <a:t>with</a:t>
            </a:r>
            <a:r>
              <a:rPr lang="fr-CH" dirty="0"/>
              <a:t> </a:t>
            </a:r>
            <a:r>
              <a:rPr lang="fr-CH" dirty="0" err="1"/>
              <a:t>your</a:t>
            </a:r>
            <a:r>
              <a:rPr lang="fr-CH" dirty="0"/>
              <a:t> patients! </a:t>
            </a:r>
          </a:p>
        </p:txBody>
      </p:sp>
      <p:pic>
        <p:nvPicPr>
          <p:cNvPr id="5" name="Picture 4">
            <a:extLst>
              <a:ext uri="{FF2B5EF4-FFF2-40B4-BE49-F238E27FC236}">
                <a16:creationId xmlns:a16="http://schemas.microsoft.com/office/drawing/2014/main" id="{DE6F6180-140D-68D6-1E66-334DC52A67FD}"/>
              </a:ext>
            </a:extLst>
          </p:cNvPr>
          <p:cNvPicPr>
            <a:picLocks noChangeAspect="1"/>
          </p:cNvPicPr>
          <p:nvPr/>
        </p:nvPicPr>
        <p:blipFill>
          <a:blip r:embed="rId2"/>
          <a:srcRect l="22284" r="27660"/>
          <a:stretch/>
        </p:blipFill>
        <p:spPr>
          <a:xfrm>
            <a:off x="6096000" y="1"/>
            <a:ext cx="6102825" cy="6858000"/>
          </a:xfrm>
          <a:prstGeom prst="rect">
            <a:avLst/>
          </a:prstGeom>
        </p:spPr>
      </p:pic>
    </p:spTree>
    <p:extLst>
      <p:ext uri="{BB962C8B-B14F-4D97-AF65-F5344CB8AC3E}">
        <p14:creationId xmlns:p14="http://schemas.microsoft.com/office/powerpoint/2010/main" val="412502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4E31E6-5414-D3A7-E295-36F4B95C78E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804C04-FDAC-AEAE-632E-FA4538288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8E1261A-5525-F323-54AD-0BAB4CF94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CE088B63-63A9-AE7A-FAE7-F32303DD3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Espace réservé du contenu 4">
            <a:extLst>
              <a:ext uri="{FF2B5EF4-FFF2-40B4-BE49-F238E27FC236}">
                <a16:creationId xmlns:a16="http://schemas.microsoft.com/office/drawing/2014/main" id="{02FB5C6C-8173-E9F8-340E-B01FBB02FF52}"/>
              </a:ext>
            </a:extLst>
          </p:cNvPr>
          <p:cNvPicPr>
            <a:picLocks noChangeAspect="1"/>
          </p:cNvPicPr>
          <p:nvPr/>
        </p:nvPicPr>
        <p:blipFill>
          <a:blip r:embed="rId3"/>
          <a:stretch>
            <a:fillRect/>
          </a:stretch>
        </p:blipFill>
        <p:spPr>
          <a:xfrm>
            <a:off x="1746872" y="557561"/>
            <a:ext cx="7096803" cy="5619402"/>
          </a:xfrm>
          <a:prstGeom prst="rect">
            <a:avLst/>
          </a:prstGeom>
        </p:spPr>
      </p:pic>
    </p:spTree>
    <p:extLst>
      <p:ext uri="{BB962C8B-B14F-4D97-AF65-F5344CB8AC3E}">
        <p14:creationId xmlns:p14="http://schemas.microsoft.com/office/powerpoint/2010/main" val="5820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BBA6839-B023-CF1B-FB81-0628C088DE22}"/>
              </a:ext>
            </a:extLst>
          </p:cNvPr>
          <p:cNvPicPr>
            <a:picLocks noChangeAspect="1"/>
          </p:cNvPicPr>
          <p:nvPr/>
        </p:nvPicPr>
        <p:blipFill>
          <a:blip r:embed="rId2"/>
          <a:stretch>
            <a:fillRect/>
          </a:stretch>
        </p:blipFill>
        <p:spPr>
          <a:xfrm>
            <a:off x="240251" y="-10886"/>
            <a:ext cx="11711498" cy="6858000"/>
          </a:xfrm>
          <a:prstGeom prst="rect">
            <a:avLst/>
          </a:prstGeom>
        </p:spPr>
      </p:pic>
      <p:sp>
        <p:nvSpPr>
          <p:cNvPr id="4" name="ZoneTexte 3">
            <a:extLst>
              <a:ext uri="{FF2B5EF4-FFF2-40B4-BE49-F238E27FC236}">
                <a16:creationId xmlns:a16="http://schemas.microsoft.com/office/drawing/2014/main" id="{B90D95DC-24FD-C86A-7865-E53E27497CF5}"/>
              </a:ext>
            </a:extLst>
          </p:cNvPr>
          <p:cNvSpPr txBox="1"/>
          <p:nvPr/>
        </p:nvSpPr>
        <p:spPr>
          <a:xfrm>
            <a:off x="65313" y="6281057"/>
            <a:ext cx="6725046" cy="307777"/>
          </a:xfrm>
          <a:prstGeom prst="rect">
            <a:avLst/>
          </a:prstGeom>
          <a:noFill/>
        </p:spPr>
        <p:txBody>
          <a:bodyPr wrap="none" rtlCol="0">
            <a:spAutoFit/>
          </a:bodyPr>
          <a:lstStyle/>
          <a:p>
            <a:r>
              <a:rPr lang="fr-CH" sz="1400" dirty="0" err="1"/>
              <a:t>Communicating</a:t>
            </a:r>
            <a:r>
              <a:rPr lang="fr-CH" sz="1400" dirty="0"/>
              <a:t> on </a:t>
            </a:r>
            <a:r>
              <a:rPr lang="fr-CH" sz="1400" dirty="0" err="1"/>
              <a:t>climate</a:t>
            </a:r>
            <a:r>
              <a:rPr lang="fr-CH" sz="1400" dirty="0"/>
              <a:t> change and </a:t>
            </a:r>
            <a:r>
              <a:rPr lang="fr-CH" sz="1400" dirty="0" err="1"/>
              <a:t>health</a:t>
            </a:r>
            <a:r>
              <a:rPr lang="fr-CH" sz="1400" dirty="0"/>
              <a:t>: Toolkit for </a:t>
            </a:r>
            <a:r>
              <a:rPr lang="fr-CH" sz="1400" dirty="0" err="1"/>
              <a:t>health</a:t>
            </a:r>
            <a:r>
              <a:rPr lang="fr-CH" sz="1400" dirty="0"/>
              <a:t> </a:t>
            </a:r>
            <a:r>
              <a:rPr lang="fr-CH" sz="1400" dirty="0" err="1"/>
              <a:t>professionals</a:t>
            </a:r>
            <a:r>
              <a:rPr lang="fr-CH" sz="1400" dirty="0"/>
              <a:t>, WHO</a:t>
            </a:r>
          </a:p>
        </p:txBody>
      </p:sp>
    </p:spTree>
    <p:extLst>
      <p:ext uri="{BB962C8B-B14F-4D97-AF65-F5344CB8AC3E}">
        <p14:creationId xmlns:p14="http://schemas.microsoft.com/office/powerpoint/2010/main" val="222461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1DA8D7-7F72-2948-6F16-300198063CAF}"/>
              </a:ext>
            </a:extLst>
          </p:cNvPr>
          <p:cNvSpPr>
            <a:spLocks noGrp="1"/>
          </p:cNvSpPr>
          <p:nvPr>
            <p:ph type="title"/>
          </p:nvPr>
        </p:nvSpPr>
        <p:spPr>
          <a:xfrm>
            <a:off x="1006900" y="1188637"/>
            <a:ext cx="4623363" cy="4480726"/>
          </a:xfrm>
        </p:spPr>
        <p:txBody>
          <a:bodyPr>
            <a:normAutofit/>
          </a:bodyPr>
          <a:lstStyle/>
          <a:p>
            <a:pPr algn="r"/>
            <a:r>
              <a:rPr lang="fr-CH" sz="4600" dirty="0">
                <a:solidFill>
                  <a:schemeClr val="tx1">
                    <a:lumMod val="75000"/>
                    <a:lumOff val="25000"/>
                  </a:schemeClr>
                </a:solidFill>
              </a:rPr>
              <a:t>1. </a:t>
            </a:r>
            <a:r>
              <a:rPr lang="fr-CH" sz="4600" dirty="0" err="1">
                <a:solidFill>
                  <a:schemeClr val="tx1">
                    <a:lumMod val="75000"/>
                    <a:lumOff val="25000"/>
                  </a:schemeClr>
                </a:solidFill>
              </a:rPr>
              <a:t>Let’s</a:t>
            </a:r>
            <a:r>
              <a:rPr lang="fr-CH" sz="4600" dirty="0">
                <a:solidFill>
                  <a:schemeClr val="tx1">
                    <a:lumMod val="75000"/>
                    <a:lumOff val="25000"/>
                  </a:schemeClr>
                </a:solidFill>
              </a:rPr>
              <a:t> boost </a:t>
            </a:r>
            <a:r>
              <a:rPr lang="fr-CH" sz="4600" dirty="0" err="1">
                <a:solidFill>
                  <a:schemeClr val="tx1">
                    <a:lumMod val="75000"/>
                    <a:lumOff val="25000"/>
                  </a:schemeClr>
                </a:solidFill>
              </a:rPr>
              <a:t>our</a:t>
            </a:r>
            <a:r>
              <a:rPr lang="fr-CH" sz="4600" dirty="0">
                <a:solidFill>
                  <a:schemeClr val="tx1">
                    <a:lumMod val="75000"/>
                    <a:lumOff val="25000"/>
                  </a:schemeClr>
                </a:solidFill>
              </a:rPr>
              <a:t> confidence for </a:t>
            </a:r>
            <a:r>
              <a:rPr lang="fr-CH" sz="4600" dirty="0" err="1">
                <a:solidFill>
                  <a:schemeClr val="tx1">
                    <a:lumMod val="75000"/>
                    <a:lumOff val="25000"/>
                  </a:schemeClr>
                </a:solidFill>
              </a:rPr>
              <a:t>communicating</a:t>
            </a:r>
            <a:r>
              <a:rPr lang="fr-CH" sz="4600" dirty="0">
                <a:solidFill>
                  <a:schemeClr val="tx1">
                    <a:lumMod val="75000"/>
                    <a:lumOff val="25000"/>
                  </a:schemeClr>
                </a:solidFill>
              </a:rPr>
              <a:t> about </a:t>
            </a:r>
            <a:r>
              <a:rPr lang="fr-CH" sz="4600" dirty="0" err="1">
                <a:solidFill>
                  <a:schemeClr val="tx1">
                    <a:lumMod val="75000"/>
                    <a:lumOff val="25000"/>
                  </a:schemeClr>
                </a:solidFill>
              </a:rPr>
              <a:t>health</a:t>
            </a:r>
            <a:r>
              <a:rPr lang="fr-CH" sz="4600" dirty="0">
                <a:solidFill>
                  <a:schemeClr val="tx1">
                    <a:lumMod val="75000"/>
                    <a:lumOff val="25000"/>
                  </a:schemeClr>
                </a:solidFill>
              </a:rPr>
              <a:t> and </a:t>
            </a:r>
            <a:r>
              <a:rPr lang="fr-CH" sz="4600" dirty="0" err="1">
                <a:solidFill>
                  <a:schemeClr val="tx1">
                    <a:lumMod val="75000"/>
                    <a:lumOff val="25000"/>
                  </a:schemeClr>
                </a:solidFill>
              </a:rPr>
              <a:t>climate</a:t>
            </a:r>
            <a:endParaRPr lang="fr-CH" sz="4600" dirty="0">
              <a:solidFill>
                <a:schemeClr val="tx1">
                  <a:lumMod val="75000"/>
                  <a:lumOff val="25000"/>
                </a:schemeClr>
              </a:solidFill>
            </a:endParaRPr>
          </a:p>
        </p:txBody>
      </p:sp>
      <p:sp>
        <p:nvSpPr>
          <p:cNvPr id="3" name="Espace réservé du contenu 2">
            <a:extLst>
              <a:ext uri="{FF2B5EF4-FFF2-40B4-BE49-F238E27FC236}">
                <a16:creationId xmlns:a16="http://schemas.microsoft.com/office/drawing/2014/main" id="{27B0109B-8732-5DE4-E1AB-AC776B904C71}"/>
              </a:ext>
            </a:extLst>
          </p:cNvPr>
          <p:cNvSpPr>
            <a:spLocks noGrp="1"/>
          </p:cNvSpPr>
          <p:nvPr>
            <p:ph idx="1"/>
          </p:nvPr>
        </p:nvSpPr>
        <p:spPr>
          <a:xfrm>
            <a:off x="6577584" y="-316565"/>
            <a:ext cx="3953775" cy="3064712"/>
          </a:xfrm>
        </p:spPr>
        <p:txBody>
          <a:bodyPr anchor="ctr">
            <a:normAutofit/>
          </a:bodyPr>
          <a:lstStyle/>
          <a:p>
            <a:endParaRPr lang="fr-CH" sz="3200" dirty="0"/>
          </a:p>
          <a:p>
            <a:endParaRPr lang="fr-CH" sz="3200" dirty="0"/>
          </a:p>
          <a:p>
            <a:endParaRPr lang="fr-CH" sz="3200" dirty="0"/>
          </a:p>
          <a:p>
            <a:r>
              <a:rPr lang="fr-CH" sz="3200" dirty="0"/>
              <a:t>First </a:t>
            </a:r>
            <a:r>
              <a:rPr lang="fr-CH" sz="3200" dirty="0" err="1"/>
              <a:t>let’s</a:t>
            </a:r>
            <a:r>
              <a:rPr lang="fr-CH" sz="3200" dirty="0"/>
              <a:t> </a:t>
            </a:r>
            <a:r>
              <a:rPr lang="fr-CH" sz="3200" dirty="0" err="1"/>
              <a:t>acquire</a:t>
            </a:r>
            <a:r>
              <a:rPr lang="fr-CH" sz="3200" dirty="0"/>
              <a:t> </a:t>
            </a:r>
            <a:r>
              <a:rPr lang="fr-CH" sz="3200" dirty="0" err="1"/>
              <a:t>some</a:t>
            </a:r>
            <a:r>
              <a:rPr lang="fr-CH" sz="3200" dirty="0"/>
              <a:t> </a:t>
            </a:r>
            <a:r>
              <a:rPr lang="fr-CH" sz="3200" dirty="0" err="1"/>
              <a:t>knowledge</a:t>
            </a:r>
            <a:endParaRPr lang="fr-CH" sz="3200" dirty="0"/>
          </a:p>
        </p:txBody>
      </p:sp>
      <p:pic>
        <p:nvPicPr>
          <p:cNvPr id="5" name="Image 4">
            <a:extLst>
              <a:ext uri="{FF2B5EF4-FFF2-40B4-BE49-F238E27FC236}">
                <a16:creationId xmlns:a16="http://schemas.microsoft.com/office/drawing/2014/main" id="{D00F3D2B-0794-D773-DAFA-6CEDE54B360D}"/>
              </a:ext>
            </a:extLst>
          </p:cNvPr>
          <p:cNvPicPr>
            <a:picLocks noChangeAspect="1"/>
          </p:cNvPicPr>
          <p:nvPr/>
        </p:nvPicPr>
        <p:blipFill>
          <a:blip r:embed="rId2"/>
          <a:stretch>
            <a:fillRect/>
          </a:stretch>
        </p:blipFill>
        <p:spPr>
          <a:xfrm>
            <a:off x="6626030" y="3800820"/>
            <a:ext cx="2301121" cy="2164960"/>
          </a:xfrm>
          <a:prstGeom prst="rect">
            <a:avLst/>
          </a:prstGeom>
        </p:spPr>
      </p:pic>
    </p:spTree>
    <p:extLst>
      <p:ext uri="{BB962C8B-B14F-4D97-AF65-F5344CB8AC3E}">
        <p14:creationId xmlns:p14="http://schemas.microsoft.com/office/powerpoint/2010/main" val="410554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C09137F3-E33A-2FA1-14C6-E1B8BFB0BEC8}"/>
              </a:ext>
            </a:extLst>
          </p:cNvPr>
          <p:cNvPicPr>
            <a:picLocks noChangeAspect="1"/>
          </p:cNvPicPr>
          <p:nvPr/>
        </p:nvPicPr>
        <p:blipFill>
          <a:blip r:embed="rId3"/>
          <a:stretch>
            <a:fillRect/>
          </a:stretch>
        </p:blipFill>
        <p:spPr>
          <a:xfrm>
            <a:off x="707570" y="2147887"/>
            <a:ext cx="4107999" cy="2562225"/>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1F5DDF3-470C-E018-8D49-7F5C7ADA26FB}"/>
              </a:ext>
            </a:extLst>
          </p:cNvPr>
          <p:cNvSpPr>
            <a:spLocks noGrp="1"/>
          </p:cNvSpPr>
          <p:nvPr>
            <p:ph idx="1"/>
          </p:nvPr>
        </p:nvSpPr>
        <p:spPr>
          <a:xfrm>
            <a:off x="5255259" y="1648870"/>
            <a:ext cx="5430459" cy="3560260"/>
          </a:xfrm>
        </p:spPr>
        <p:txBody>
          <a:bodyPr anchor="ctr">
            <a:noAutofit/>
          </a:bodyPr>
          <a:lstStyle/>
          <a:p>
            <a:pPr marL="0" indent="0">
              <a:buNone/>
            </a:pPr>
            <a:r>
              <a:rPr lang="fr-CH" sz="2400" b="1" dirty="0"/>
              <a:t>For WHO, </a:t>
            </a:r>
            <a:r>
              <a:rPr lang="fr-CH" sz="2400" b="1" dirty="0" err="1"/>
              <a:t>what</a:t>
            </a:r>
            <a:r>
              <a:rPr lang="fr-CH" sz="2400" b="1" dirty="0"/>
              <a:t> </a:t>
            </a:r>
            <a:r>
              <a:rPr lang="fr-CH" sz="2400" b="1" dirty="0" err="1"/>
              <a:t>is</a:t>
            </a:r>
            <a:r>
              <a:rPr lang="fr-CH" sz="2400" b="1" dirty="0"/>
              <a:t> the </a:t>
            </a:r>
            <a:r>
              <a:rPr lang="fr-CH" sz="2400" b="1" dirty="0" err="1"/>
              <a:t>biggest</a:t>
            </a:r>
            <a:r>
              <a:rPr lang="fr-CH" sz="2400" b="1" dirty="0"/>
              <a:t> </a:t>
            </a:r>
            <a:r>
              <a:rPr lang="fr-CH" sz="2400" b="1" dirty="0" err="1"/>
              <a:t>threat</a:t>
            </a:r>
            <a:r>
              <a:rPr lang="fr-CH" sz="2400" b="1" dirty="0"/>
              <a:t> for </a:t>
            </a:r>
            <a:r>
              <a:rPr lang="fr-CH" sz="2400" b="1" dirty="0" err="1"/>
              <a:t>health</a:t>
            </a:r>
            <a:r>
              <a:rPr lang="fr-CH" sz="2400" b="1" dirty="0"/>
              <a:t> in the 21st century?</a:t>
            </a:r>
          </a:p>
          <a:p>
            <a:endParaRPr lang="fr-CH" sz="2400" b="1" dirty="0"/>
          </a:p>
          <a:p>
            <a:pPr marL="0" indent="0">
              <a:buNone/>
            </a:pPr>
            <a:r>
              <a:rPr lang="fr-CH" sz="2400" dirty="0"/>
              <a:t>1) The new </a:t>
            </a:r>
            <a:r>
              <a:rPr lang="fr-CH" sz="2400" dirty="0" err="1"/>
              <a:t>president</a:t>
            </a:r>
            <a:r>
              <a:rPr lang="fr-CH" sz="2400" dirty="0"/>
              <a:t> of the USA</a:t>
            </a:r>
          </a:p>
          <a:p>
            <a:pPr marL="0" indent="0">
              <a:buNone/>
            </a:pPr>
            <a:r>
              <a:rPr lang="fr-CH" sz="2400" dirty="0"/>
              <a:t>2) The </a:t>
            </a:r>
            <a:r>
              <a:rPr lang="fr-CH" sz="2400" dirty="0" err="1"/>
              <a:t>wars</a:t>
            </a:r>
            <a:endParaRPr lang="fr-CH" sz="2400" dirty="0"/>
          </a:p>
          <a:p>
            <a:pPr marL="0" indent="0">
              <a:buNone/>
            </a:pPr>
            <a:r>
              <a:rPr lang="fr-CH" sz="2400" dirty="0"/>
              <a:t>3) End of </a:t>
            </a:r>
            <a:r>
              <a:rPr lang="fr-CH" sz="2400" dirty="0" err="1"/>
              <a:t>britannic</a:t>
            </a:r>
            <a:r>
              <a:rPr lang="fr-CH" sz="2400" dirty="0"/>
              <a:t> </a:t>
            </a:r>
            <a:r>
              <a:rPr lang="fr-CH" sz="2400" dirty="0" err="1"/>
              <a:t>monarchy</a:t>
            </a:r>
            <a:endParaRPr lang="fr-CH" sz="2400" dirty="0"/>
          </a:p>
          <a:p>
            <a:pPr marL="0" indent="0">
              <a:buNone/>
            </a:pPr>
            <a:r>
              <a:rPr lang="fr-CH" sz="2400" dirty="0"/>
              <a:t>4) </a:t>
            </a:r>
            <a:r>
              <a:rPr lang="fr-CH" sz="2400" dirty="0" err="1"/>
              <a:t>Climate</a:t>
            </a:r>
            <a:r>
              <a:rPr lang="fr-CH" sz="2400" dirty="0"/>
              <a:t> change</a:t>
            </a:r>
          </a:p>
          <a:p>
            <a:pPr marL="0" indent="0">
              <a:buNone/>
            </a:pPr>
            <a:r>
              <a:rPr lang="fr-CH" sz="2400" dirty="0"/>
              <a:t>5) </a:t>
            </a:r>
            <a:r>
              <a:rPr lang="fr-CH" sz="2400" dirty="0" err="1"/>
              <a:t>Absenteism</a:t>
            </a:r>
            <a:r>
              <a:rPr lang="fr-CH" sz="2400" dirty="0"/>
              <a:t> in local </a:t>
            </a:r>
            <a:r>
              <a:rPr lang="fr-CH" sz="2400" dirty="0" err="1"/>
              <a:t>community</a:t>
            </a:r>
            <a:r>
              <a:rPr lang="fr-CH" sz="2400" dirty="0"/>
              <a:t> </a:t>
            </a:r>
            <a:r>
              <a:rPr lang="fr-CH" sz="2400" dirty="0" err="1"/>
              <a:t>elections</a:t>
            </a:r>
            <a:endParaRPr lang="fr-CH" sz="2400" dirty="0"/>
          </a:p>
          <a:p>
            <a:endParaRPr lang="fr-CH" sz="2400" dirty="0"/>
          </a:p>
        </p:txBody>
      </p:sp>
      <p:pic>
        <p:nvPicPr>
          <p:cNvPr id="5" name="Image 4">
            <a:extLst>
              <a:ext uri="{FF2B5EF4-FFF2-40B4-BE49-F238E27FC236}">
                <a16:creationId xmlns:a16="http://schemas.microsoft.com/office/drawing/2014/main" id="{2BA60EFF-C3EA-BA4B-20A5-035C91B9D973}"/>
              </a:ext>
            </a:extLst>
          </p:cNvPr>
          <p:cNvPicPr>
            <a:picLocks noChangeAspect="1"/>
          </p:cNvPicPr>
          <p:nvPr/>
        </p:nvPicPr>
        <p:blipFill>
          <a:blip r:embed="rId4"/>
          <a:stretch>
            <a:fillRect/>
          </a:stretch>
        </p:blipFill>
        <p:spPr>
          <a:xfrm>
            <a:off x="649996" y="4891668"/>
            <a:ext cx="1393271" cy="1310829"/>
          </a:xfrm>
          <a:prstGeom prst="rect">
            <a:avLst/>
          </a:prstGeom>
        </p:spPr>
      </p:pic>
    </p:spTree>
    <p:extLst>
      <p:ext uri="{BB962C8B-B14F-4D97-AF65-F5344CB8AC3E}">
        <p14:creationId xmlns:p14="http://schemas.microsoft.com/office/powerpoint/2010/main" val="209531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66CED4-8873-9906-5D25-90F60EBA467A}"/>
              </a:ext>
            </a:extLst>
          </p:cNvPr>
          <p:cNvPicPr>
            <a:picLocks noChangeAspect="1"/>
          </p:cNvPicPr>
          <p:nvPr/>
        </p:nvPicPr>
        <p:blipFill>
          <a:blip r:embed="rId3"/>
          <a:stretch>
            <a:fillRect/>
          </a:stretch>
        </p:blipFill>
        <p:spPr>
          <a:xfrm>
            <a:off x="2668772" y="89006"/>
            <a:ext cx="6911163" cy="6306437"/>
          </a:xfrm>
          <a:prstGeom prst="rect">
            <a:avLst/>
          </a:prstGeom>
        </p:spPr>
      </p:pic>
      <p:sp>
        <p:nvSpPr>
          <p:cNvPr id="4" name="ZoneTexte 3">
            <a:extLst>
              <a:ext uri="{FF2B5EF4-FFF2-40B4-BE49-F238E27FC236}">
                <a16:creationId xmlns:a16="http://schemas.microsoft.com/office/drawing/2014/main" id="{829B94A1-97F8-1426-3B11-08688DB7C0A8}"/>
              </a:ext>
            </a:extLst>
          </p:cNvPr>
          <p:cNvSpPr txBox="1"/>
          <p:nvPr/>
        </p:nvSpPr>
        <p:spPr>
          <a:xfrm>
            <a:off x="65313" y="6525608"/>
            <a:ext cx="6680162" cy="307777"/>
          </a:xfrm>
          <a:prstGeom prst="rect">
            <a:avLst/>
          </a:prstGeom>
          <a:noFill/>
        </p:spPr>
        <p:txBody>
          <a:bodyPr wrap="none" rtlCol="0">
            <a:spAutoFit/>
          </a:bodyPr>
          <a:lstStyle/>
          <a:p>
            <a:r>
              <a:rPr lang="fr-CH" sz="1400" dirty="0" err="1"/>
              <a:t>Communicating</a:t>
            </a:r>
            <a:r>
              <a:rPr lang="fr-CH" sz="1400" dirty="0"/>
              <a:t> on </a:t>
            </a:r>
            <a:r>
              <a:rPr lang="fr-CH" sz="1400" dirty="0" err="1"/>
              <a:t>climate</a:t>
            </a:r>
            <a:r>
              <a:rPr lang="fr-CH" sz="1400" dirty="0"/>
              <a:t> change and </a:t>
            </a:r>
            <a:r>
              <a:rPr lang="fr-CH" sz="1400" dirty="0" err="1"/>
              <a:t>health</a:t>
            </a:r>
            <a:r>
              <a:rPr lang="fr-CH" sz="1400" dirty="0"/>
              <a:t>: Toolkit for </a:t>
            </a:r>
            <a:r>
              <a:rPr lang="fr-CH" sz="1400" dirty="0" err="1"/>
              <a:t>health</a:t>
            </a:r>
            <a:r>
              <a:rPr lang="fr-CH" sz="1400" dirty="0"/>
              <a:t> </a:t>
            </a:r>
            <a:r>
              <a:rPr lang="fr-CH" sz="1400" dirty="0" err="1"/>
              <a:t>professionals</a:t>
            </a:r>
            <a:r>
              <a:rPr lang="fr-CH" sz="1400" dirty="0"/>
              <a:t>, OMS</a:t>
            </a:r>
          </a:p>
        </p:txBody>
      </p:sp>
    </p:spTree>
    <p:extLst>
      <p:ext uri="{BB962C8B-B14F-4D97-AF65-F5344CB8AC3E}">
        <p14:creationId xmlns:p14="http://schemas.microsoft.com/office/powerpoint/2010/main" val="353100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5E396A5C-47EF-CA22-1234-AD8BC463B3B6}"/>
              </a:ext>
            </a:extLst>
          </p:cNvPr>
          <p:cNvPicPr>
            <a:picLocks noChangeAspect="1"/>
          </p:cNvPicPr>
          <p:nvPr/>
        </p:nvPicPr>
        <p:blipFill>
          <a:blip r:embed="rId3"/>
          <a:stretch>
            <a:fillRect/>
          </a:stretch>
        </p:blipFill>
        <p:spPr>
          <a:xfrm>
            <a:off x="780740" y="2775857"/>
            <a:ext cx="3697376" cy="1677080"/>
          </a:xfrm>
          <a:prstGeom prst="rect">
            <a:avLst/>
          </a:prstGeom>
        </p:spPr>
      </p:pic>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0E67E3B7-FECC-F801-E542-F289AF6C213A}"/>
              </a:ext>
            </a:extLst>
          </p:cNvPr>
          <p:cNvSpPr>
            <a:spLocks noGrp="1"/>
          </p:cNvSpPr>
          <p:nvPr>
            <p:ph idx="1"/>
          </p:nvPr>
        </p:nvSpPr>
        <p:spPr>
          <a:xfrm>
            <a:off x="5255259" y="1648870"/>
            <a:ext cx="5851355" cy="3560260"/>
          </a:xfrm>
        </p:spPr>
        <p:txBody>
          <a:bodyPr anchor="ctr">
            <a:normAutofit fontScale="92500" lnSpcReduction="10000"/>
          </a:bodyPr>
          <a:lstStyle/>
          <a:p>
            <a:pPr marL="0" indent="0">
              <a:buNone/>
            </a:pPr>
            <a:r>
              <a:rPr lang="fr-CH" sz="2400" b="1" dirty="0"/>
              <a:t>Green house </a:t>
            </a:r>
            <a:r>
              <a:rPr lang="fr-CH" sz="2400" b="1" dirty="0" err="1"/>
              <a:t>gases</a:t>
            </a:r>
            <a:r>
              <a:rPr lang="fr-CH" sz="2400" b="1" dirty="0"/>
              <a:t> are </a:t>
            </a:r>
            <a:br>
              <a:rPr lang="fr-CH" sz="2400" b="1" dirty="0"/>
            </a:br>
            <a:r>
              <a:rPr lang="fr-CH" sz="2400" b="1" dirty="0"/>
              <a:t>(gaz à effets de serre ou  </a:t>
            </a:r>
            <a:r>
              <a:rPr lang="fr-CH" sz="2400" b="1" dirty="0" err="1"/>
              <a:t>Treibhausgas</a:t>
            </a:r>
            <a:r>
              <a:rPr lang="fr-CH" sz="2400" b="1" dirty="0"/>
              <a:t>) </a:t>
            </a:r>
            <a:br>
              <a:rPr lang="fr-CH" sz="2400" b="1" dirty="0"/>
            </a:br>
            <a:r>
              <a:rPr lang="fr-CH" sz="2400" b="1" dirty="0"/>
              <a:t>(multiple </a:t>
            </a:r>
            <a:r>
              <a:rPr lang="fr-CH" sz="2400" b="1" dirty="0" err="1"/>
              <a:t>choice</a:t>
            </a:r>
            <a:r>
              <a:rPr lang="fr-CH" sz="2400" b="1" dirty="0"/>
              <a:t>):</a:t>
            </a:r>
          </a:p>
          <a:p>
            <a:endParaRPr lang="fr-CH" sz="2400" dirty="0"/>
          </a:p>
          <a:p>
            <a:pPr marL="0" indent="0">
              <a:buNone/>
            </a:pPr>
            <a:r>
              <a:rPr lang="fr-CH" sz="2400" dirty="0"/>
              <a:t>1) </a:t>
            </a:r>
            <a:r>
              <a:rPr lang="fr-CH" sz="2400" dirty="0" err="1"/>
              <a:t>methan</a:t>
            </a:r>
            <a:endParaRPr lang="fr-CH" sz="2400" dirty="0"/>
          </a:p>
          <a:p>
            <a:pPr marL="0" indent="0">
              <a:buNone/>
            </a:pPr>
            <a:r>
              <a:rPr lang="fr-CH" sz="2400" dirty="0"/>
              <a:t>2) Water </a:t>
            </a:r>
            <a:r>
              <a:rPr lang="fr-CH" sz="2400" dirty="0" err="1"/>
              <a:t>vapour</a:t>
            </a:r>
            <a:r>
              <a:rPr lang="fr-CH" sz="2400" dirty="0"/>
              <a:t> (vapeur d’eau/ </a:t>
            </a:r>
            <a:r>
              <a:rPr lang="fr-CH" sz="2400" dirty="0" err="1"/>
              <a:t>Wasserdampf</a:t>
            </a:r>
            <a:r>
              <a:rPr lang="fr-CH" sz="2400" dirty="0"/>
              <a:t>)</a:t>
            </a:r>
          </a:p>
          <a:p>
            <a:pPr marL="0" indent="0">
              <a:buNone/>
            </a:pPr>
            <a:r>
              <a:rPr lang="fr-CH" sz="2400" dirty="0"/>
              <a:t>3) Ozon</a:t>
            </a:r>
          </a:p>
          <a:p>
            <a:pPr marL="0" indent="0">
              <a:buNone/>
            </a:pPr>
            <a:r>
              <a:rPr lang="fr-CH" sz="2400" dirty="0"/>
              <a:t>4) CO2</a:t>
            </a:r>
          </a:p>
          <a:p>
            <a:pPr marL="0" indent="0">
              <a:buNone/>
            </a:pPr>
            <a:r>
              <a:rPr lang="fr-CH" sz="2400" dirty="0"/>
              <a:t>5) NO</a:t>
            </a:r>
          </a:p>
        </p:txBody>
      </p:sp>
      <p:sp>
        <p:nvSpPr>
          <p:cNvPr id="2" name="ZoneTexte 1">
            <a:extLst>
              <a:ext uri="{FF2B5EF4-FFF2-40B4-BE49-F238E27FC236}">
                <a16:creationId xmlns:a16="http://schemas.microsoft.com/office/drawing/2014/main" id="{E93A444C-8554-FF13-1819-6D3F7ED0D7AC}"/>
              </a:ext>
            </a:extLst>
          </p:cNvPr>
          <p:cNvSpPr txBox="1"/>
          <p:nvPr/>
        </p:nvSpPr>
        <p:spPr>
          <a:xfrm>
            <a:off x="1159727" y="5497551"/>
            <a:ext cx="7203687" cy="400110"/>
          </a:xfrm>
          <a:prstGeom prst="rect">
            <a:avLst/>
          </a:prstGeom>
          <a:noFill/>
        </p:spPr>
        <p:txBody>
          <a:bodyPr wrap="square" rtlCol="0">
            <a:spAutoFit/>
          </a:bodyPr>
          <a:lstStyle/>
          <a:p>
            <a:r>
              <a:rPr lang="en-US" sz="2000" b="0" i="1" u="none" strike="noStrike" baseline="0" dirty="0">
                <a:solidFill>
                  <a:srgbClr val="000000"/>
                </a:solidFill>
                <a:latin typeface="Source Sans Variable"/>
              </a:rPr>
              <a:t>Burning fossil fuels is the main source of greenhouse gas emissions. </a:t>
            </a:r>
            <a:endParaRPr lang="fr-CH" sz="2000" i="1" dirty="0"/>
          </a:p>
        </p:txBody>
      </p:sp>
      <p:pic>
        <p:nvPicPr>
          <p:cNvPr id="6" name="Image 5">
            <a:extLst>
              <a:ext uri="{FF2B5EF4-FFF2-40B4-BE49-F238E27FC236}">
                <a16:creationId xmlns:a16="http://schemas.microsoft.com/office/drawing/2014/main" id="{8BCEC983-FDC3-EBE9-444C-2F61A66C5D37}"/>
              </a:ext>
            </a:extLst>
          </p:cNvPr>
          <p:cNvPicPr>
            <a:picLocks noChangeAspect="1"/>
          </p:cNvPicPr>
          <p:nvPr/>
        </p:nvPicPr>
        <p:blipFill>
          <a:blip r:embed="rId4"/>
          <a:stretch>
            <a:fillRect/>
          </a:stretch>
        </p:blipFill>
        <p:spPr>
          <a:xfrm>
            <a:off x="675854" y="724866"/>
            <a:ext cx="1708939" cy="1607819"/>
          </a:xfrm>
          <a:prstGeom prst="rect">
            <a:avLst/>
          </a:prstGeom>
        </p:spPr>
      </p:pic>
    </p:spTree>
    <p:extLst>
      <p:ext uri="{BB962C8B-B14F-4D97-AF65-F5344CB8AC3E}">
        <p14:creationId xmlns:p14="http://schemas.microsoft.com/office/powerpoint/2010/main" val="370265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AB21B2-FD5A-68B7-5C33-C7C1C34B54D1}"/>
              </a:ext>
            </a:extLst>
          </p:cNvPr>
          <p:cNvPicPr>
            <a:picLocks noChangeAspect="1"/>
          </p:cNvPicPr>
          <p:nvPr/>
        </p:nvPicPr>
        <p:blipFill>
          <a:blip r:embed="rId3"/>
          <a:stretch>
            <a:fillRect/>
          </a:stretch>
        </p:blipFill>
        <p:spPr>
          <a:xfrm>
            <a:off x="954746" y="0"/>
            <a:ext cx="10282507" cy="6858000"/>
          </a:xfrm>
          <a:prstGeom prst="rect">
            <a:avLst/>
          </a:prstGeom>
        </p:spPr>
      </p:pic>
    </p:spTree>
    <p:extLst>
      <p:ext uri="{BB962C8B-B14F-4D97-AF65-F5344CB8AC3E}">
        <p14:creationId xmlns:p14="http://schemas.microsoft.com/office/powerpoint/2010/main" val="41464249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400</TotalTime>
  <Words>2322</Words>
  <Application>Microsoft Office PowerPoint</Application>
  <PresentationFormat>Grand écran</PresentationFormat>
  <Paragraphs>179</Paragraphs>
  <Slides>35</Slides>
  <Notes>15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35</vt:i4>
      </vt:variant>
    </vt:vector>
  </HeadingPairs>
  <TitlesOfParts>
    <vt:vector size="45" baseType="lpstr">
      <vt:lpstr>ADLaM Display</vt:lpstr>
      <vt:lpstr>Aptos</vt:lpstr>
      <vt:lpstr>Aptos Display</vt:lpstr>
      <vt:lpstr>Arial</vt:lpstr>
      <vt:lpstr>BlinkMacSystemFont</vt:lpstr>
      <vt:lpstr>Calibri</vt:lpstr>
      <vt:lpstr>Source Sans Pro</vt:lpstr>
      <vt:lpstr>Source Sans Variable</vt:lpstr>
      <vt:lpstr>Times New Roman</vt:lpstr>
      <vt:lpstr>Thème Office</vt:lpstr>
      <vt:lpstr>How to become a  powerful communicator on health and climate?</vt:lpstr>
      <vt:lpstr>Objectives</vt:lpstr>
      <vt:lpstr>Présentation PowerPoint</vt:lpstr>
      <vt:lpstr>Présentation PowerPoint</vt:lpstr>
      <vt:lpstr>1. Let’s boost our confidence for communicating about health and climate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Let’s comunicate with confidence on climate change and health</vt:lpstr>
      <vt:lpstr>Présentation PowerPoint</vt:lpstr>
      <vt:lpstr>What subjects can be addressed?</vt:lpstr>
      <vt:lpstr>Co-benefits</vt:lpstr>
      <vt:lpstr>Présentation PowerPoint</vt:lpstr>
      <vt:lpstr>Présentation PowerPoint</vt:lpstr>
      <vt:lpstr>3. Let’s empower your patients!</vt:lpstr>
      <vt:lpstr> Empower patients  to take measures that will help  limit climate change and  protect their health and wellbeing in a warming climate </vt:lpstr>
      <vt:lpstr>  </vt:lpstr>
      <vt:lpstr>Bravo ! </vt:lpstr>
      <vt:lpstr>Présentation PowerPoint</vt:lpstr>
    </vt:vector>
  </TitlesOfParts>
  <Company>UniGE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 Bideau Sar</dc:creator>
  <cp:lastModifiedBy>Martine Bideau Sar</cp:lastModifiedBy>
  <cp:revision>41</cp:revision>
  <dcterms:created xsi:type="dcterms:W3CDTF">2025-04-19T14:36:56Z</dcterms:created>
  <dcterms:modified xsi:type="dcterms:W3CDTF">2025-05-09T20:23:43Z</dcterms:modified>
</cp:coreProperties>
</file>