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7.xml" ContentType="application/inkml+xml"/>
  <Override PartName="/ppt/ink/ink8.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0" r:id="rId1"/>
    <p:sldMasterId id="2147483765" r:id="rId2"/>
    <p:sldMasterId id="2147483718" r:id="rId3"/>
    <p:sldMasterId id="2147483696" r:id="rId4"/>
    <p:sldMasterId id="2147483798" r:id="rId5"/>
    <p:sldMasterId id="2147483812" r:id="rId6"/>
    <p:sldMasterId id="2147483826" r:id="rId7"/>
  </p:sldMasterIdLst>
  <p:notesMasterIdLst>
    <p:notesMasterId r:id="rId56"/>
  </p:notesMasterIdLst>
  <p:handoutMasterIdLst>
    <p:handoutMasterId r:id="rId57"/>
  </p:handoutMasterIdLst>
  <p:sldIdLst>
    <p:sldId id="302" r:id="rId8"/>
    <p:sldId id="284" r:id="rId9"/>
    <p:sldId id="1003" r:id="rId10"/>
    <p:sldId id="982" r:id="rId11"/>
    <p:sldId id="730" r:id="rId12"/>
    <p:sldId id="645" r:id="rId13"/>
    <p:sldId id="311" r:id="rId14"/>
    <p:sldId id="740" r:id="rId15"/>
    <p:sldId id="937" r:id="rId16"/>
    <p:sldId id="985" r:id="rId17"/>
    <p:sldId id="980" r:id="rId18"/>
    <p:sldId id="965" r:id="rId19"/>
    <p:sldId id="772" r:id="rId20"/>
    <p:sldId id="996" r:id="rId21"/>
    <p:sldId id="989" r:id="rId22"/>
    <p:sldId id="997" r:id="rId23"/>
    <p:sldId id="797" r:id="rId24"/>
    <p:sldId id="378" r:id="rId25"/>
    <p:sldId id="379" r:id="rId26"/>
    <p:sldId id="380" r:id="rId27"/>
    <p:sldId id="381" r:id="rId28"/>
    <p:sldId id="438" r:id="rId29"/>
    <p:sldId id="439" r:id="rId30"/>
    <p:sldId id="545" r:id="rId31"/>
    <p:sldId id="1000" r:id="rId32"/>
    <p:sldId id="990" r:id="rId33"/>
    <p:sldId id="995" r:id="rId34"/>
    <p:sldId id="821" r:id="rId35"/>
    <p:sldId id="823" r:id="rId36"/>
    <p:sldId id="416" r:id="rId37"/>
    <p:sldId id="998" r:id="rId38"/>
    <p:sldId id="999" r:id="rId39"/>
    <p:sldId id="991" r:id="rId40"/>
    <p:sldId id="830" r:id="rId41"/>
    <p:sldId id="831" r:id="rId42"/>
    <p:sldId id="992" r:id="rId43"/>
    <p:sldId id="320" r:id="rId44"/>
    <p:sldId id="1001" r:id="rId45"/>
    <p:sldId id="993" r:id="rId46"/>
    <p:sldId id="451" r:id="rId47"/>
    <p:sldId id="452" r:id="rId48"/>
    <p:sldId id="448" r:id="rId49"/>
    <p:sldId id="447" r:id="rId50"/>
    <p:sldId id="994" r:id="rId51"/>
    <p:sldId id="343" r:id="rId52"/>
    <p:sldId id="1002" r:id="rId53"/>
    <p:sldId id="534" r:id="rId54"/>
    <p:sldId id="748" r:id="rId55"/>
  </p:sldIdLst>
  <p:sldSz cx="12192000" cy="6858000"/>
  <p:notesSz cx="7104063"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pos="121" userDrawn="1">
          <p15:clr>
            <a:srgbClr val="A4A3A4"/>
          </p15:clr>
        </p15:guide>
        <p15:guide id="2" pos="7559" userDrawn="1">
          <p15:clr>
            <a:srgbClr val="A4A3A4"/>
          </p15:clr>
        </p15:guide>
        <p15:guide id="3" orient="horz" pos="119" userDrawn="1">
          <p15:clr>
            <a:srgbClr val="A4A3A4"/>
          </p15:clr>
        </p15:guide>
        <p15:guide id="4" orient="horz" pos="420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99FF99"/>
    <a:srgbClr val="FF66CC"/>
    <a:srgbClr val="FAF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584F5-E4D6-4DEF-8A1E-BEFF3DA466B6}" v="533" dt="2025-05-07T07:36:52.79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7607" autoAdjust="0"/>
  </p:normalViewPr>
  <p:slideViewPr>
    <p:cSldViewPr>
      <p:cViewPr varScale="1">
        <p:scale>
          <a:sx n="62" d="100"/>
          <a:sy n="62" d="100"/>
        </p:scale>
        <p:origin x="684" y="39"/>
      </p:cViewPr>
      <p:guideLst>
        <p:guide pos="121"/>
        <p:guide pos="7559"/>
        <p:guide orient="horz" pos="119"/>
        <p:guide orient="horz" pos="4201"/>
      </p:guideLst>
    </p:cSldViewPr>
  </p:slideViewPr>
  <p:notesTextViewPr>
    <p:cViewPr>
      <p:scale>
        <a:sx n="3" d="2"/>
        <a:sy n="3" d="2"/>
      </p:scale>
      <p:origin x="0" y="0"/>
    </p:cViewPr>
  </p:notesTextViewPr>
  <p:notesViewPr>
    <p:cSldViewPr showGuides="1">
      <p:cViewPr varScale="1">
        <p:scale>
          <a:sx n="81" d="100"/>
          <a:sy n="81" d="100"/>
        </p:scale>
        <p:origin x="280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de-CH"/>
          </a:p>
        </p:txBody>
      </p:sp>
      <p:sp>
        <p:nvSpPr>
          <p:cNvPr id="3" name="Datumsplatzhalter 2"/>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09C73938-78C7-4ED2-9636-3E1B4505AD61}" type="datetimeFigureOut">
              <a:rPr lang="de-CH" smtClean="0"/>
              <a:t>10.05.2025</a:t>
            </a:fld>
            <a:endParaRPr lang="de-CH"/>
          </a:p>
        </p:txBody>
      </p:sp>
      <p:sp>
        <p:nvSpPr>
          <p:cNvPr id="4" name="Fußzeilenplatzhalter 3"/>
          <p:cNvSpPr>
            <a:spLocks noGrp="1"/>
          </p:cNvSpPr>
          <p:nvPr>
            <p:ph type="ftr" sz="quarter" idx="2"/>
          </p:nvPr>
        </p:nvSpPr>
        <p:spPr>
          <a:xfrm>
            <a:off x="0" y="9722309"/>
            <a:ext cx="3079202" cy="512304"/>
          </a:xfrm>
          <a:prstGeom prst="rect">
            <a:avLst/>
          </a:prstGeom>
        </p:spPr>
        <p:txBody>
          <a:bodyPr vert="horz" lIns="94796" tIns="47398" rIns="94796" bIns="47398" rtlCol="0" anchor="b"/>
          <a:lstStyle>
            <a:lvl1pPr algn="l">
              <a:defRPr sz="1200"/>
            </a:lvl1pPr>
          </a:lstStyle>
          <a:p>
            <a:endParaRPr lang="de-CH"/>
          </a:p>
        </p:txBody>
      </p:sp>
      <p:sp>
        <p:nvSpPr>
          <p:cNvPr id="5" name="Foliennummernplatzhalter 4"/>
          <p:cNvSpPr>
            <a:spLocks noGrp="1"/>
          </p:cNvSpPr>
          <p:nvPr>
            <p:ph type="sldNum" sz="quarter" idx="3"/>
          </p:nvPr>
        </p:nvSpPr>
        <p:spPr>
          <a:xfrm>
            <a:off x="4023203" y="9722309"/>
            <a:ext cx="3079202" cy="512304"/>
          </a:xfrm>
          <a:prstGeom prst="rect">
            <a:avLst/>
          </a:prstGeom>
        </p:spPr>
        <p:txBody>
          <a:bodyPr vert="horz" lIns="94796" tIns="47398" rIns="94796" bIns="47398" rtlCol="0" anchor="b"/>
          <a:lstStyle>
            <a:lvl1pPr algn="r">
              <a:defRPr sz="1200"/>
            </a:lvl1pPr>
          </a:lstStyle>
          <a:p>
            <a:fld id="{CF5711EF-1663-4F66-91AC-7DA80C1F841A}" type="slidenum">
              <a:rPr lang="de-CH" smtClean="0"/>
              <a:t>‹Nr.›</a:t>
            </a:fld>
            <a:endParaRPr lang="de-CH"/>
          </a:p>
        </p:txBody>
      </p:sp>
    </p:spTree>
    <p:extLst>
      <p:ext uri="{BB962C8B-B14F-4D97-AF65-F5344CB8AC3E}">
        <p14:creationId xmlns:p14="http://schemas.microsoft.com/office/powerpoint/2010/main" val="30587811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4-29T18:10:25.2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6562 6809 0,'18'0'94,"-1"0"-63,1 0 16,0 0-31,-1 0-1,1 0 1,-1 0 31,1 0-32,0 0 1,-18-18 0,17 18-1,1 0 1,0 0 0,-1 0-1,1 0 1,0 0-1,-1 0 1,1 0 0,0 0-1,17 0 1,0 0 0,-17 0-1,-1 18 16,19-18 1,-19 0-17,19 0 1,-19 0 0,1 0-16,-1 0 15,1 0-15,0 0 16,17 0-1,-17 0 1,-1 0 0,1 17-16,0-17 15,17 0 1,-18 0 0,1 0-1,0 0-15,-1 0 31,1 0-31,0 0 32,17 0-17,-17 0 1,-1 0 0,1 0-16,-1 0 15,1 0 1,17 0-16,-17 0 31,17 0-15,-17 0-16,17 0 15,18 0 17,-35 18-17,35-18-15,-36 0 31,1 0-31,0 0 16,-1 18 0,-17-1 15,18-17-15,17 0 15,0 0-31,-17 0 15,0 0 1,17 0 0,-17 0-1,-1 0 32,1 0-47,0 0 31,-1 0-15,1 0 15,0 0-15,17 0 0,18 0-1,-36 0 1,19 0-1,-19 0 1,1 0 0,0 0-1,17 0-15,0 0 32,0 0-17,-17 0 1,0 0-16,-1 0 31,1 18-31,0-18 16,-1 0-1,1 0 1,17 0 0,0 17-1,-17-17 1,0 0-1,-1 0 1,1 0 15,0 0-15,17 0 0,0 0-1,-17 0 1,17 0-1,-17 0 17,-1 0 15,19 0-16,-1 0-16,0 0 1,0 0-16,1 0 16,-1 0-1,0 0 1,-17 0 156,0 0-110,34 0-46,-34 0-16,0 0 16,-1 0-1,1 0 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4-29T18:10:29.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6650 7743 0,'18'0'94,"-1"0"-79,1-17 1,0 17 0,-1 0-1,1 0 16,0 0-15,-1 0 15,19 0-15,-19 0 0,1 0-1,17 0 1,0 0-1,1 0 1,17 0 0,-18 0-1,0 17 1,-17-17 0,17 0-1,18 0 1,-18 0-1,1 0 17,-1 0-32,18 18 31,-18-18-31,0 0 16,1 0-16,-1 0 15,-18 0 16,1 0-15,17 0-16,1 0 16,-1 0-1,0 0 1,1 0 0,-19 0-1,1 0 1,17 0-16,-17 0 31,-1 0-15,19 0-16,-1 0 31,-17 0-15,17 0-1,-18 0 1,19 18-1,-19-18 1,19 0 0,-19 0-1,19 0 63,17 0-78,17 0 16,-35 0 0,18 0-16,-17 0 31,-19 0-15,1 0-1,-1 0 1,36 0-1,-35 0 1,0 0 0,-1 0-16,19 0 15,-19 0 1,1 0-16,-1 0 16,36 0-1,-35 0 1,0 0-16,-1 0 31,1 0-15,0 0 46,34 0-62,-16 0 16,17 0-1,0 0 1,0 0 0,52 0-1,-87 0 1,17 0 0,-17 0-16,17 0 15,0 0 1,1 0-16,-19 0 15,19 0 1,-19 0 0,36 0-1,-17 0 1,52 17 15,-35-17-15,17 0-1,-17 0-15,-18 0 16,1 0-16,17 0 16,-18 0-1,-18 0 1,19 0 0,-19 0-1,19 0 1,17 0-1,-18 0 1,18 0 0,17 0-1,-34 0 17,17 0-17,-36 0 1,18 0-1,36 0 1,-53 0 0,-1 0-1,1 0-15,17 0 78,0 0-78,1 0 16,-19 0 0,19 0-1,-19 0-15,1 0 78,35 0-62,0 0-16,-18 0 16,36 0-1,-36 0 1,0 18 0,-17-18 62,-1 0 62,1 0-62,17 0-78,1 0 16,-19 0 0,1 18 46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2-07-04T15:47:54.2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6597 8749 0,'18'0'78,"0"0"-46,-1 0-1,1-18-16,-1 18 32,-17-17-31,18 17-16,-18-18 16,18 18-1,35 0 1,-36 0-1,-17-18 1,36 18 0,-19 0-1,19 0 1,-19 0 0,18 0-1,-17 0 16,17 0-15,-17 0 0,0 0-1,17 0 1,-17 0 0,-1 0-1,1 0 1,-1 0 31,1 0-32,0 0 1,-1 0 0,19 0 15,-19 0-16,1 0 32,0 0-15,-1 0-17,1 0 1,-1 0-1,1 0 17,0 0-17,-1 0 17,1 0-1,0 0-16,-1-17 1,71 17 0,-52 0-1,-1 17 1,53 1 0,-70 0-1,0-18-15,17 17 16,-18-17-1,1 0 1,0 18 0,-1-18 15,1 0-15,0 0-16,-1 0 31,1 0-16,17 0 1,18 0 0,-35 0-1,-1 18 1,1-18 0,0 0-1,-1 0 16,1 0-15,0 0-16,17 0 16,-17 0-1,-1 0 1,1 0 0,-1 0-1,19 0 16,17 17-15,-36-17 0,19 0-1,-19 0 1,1 0 15,-1 0-15,19 0-1,-19 0 1,19 0 0,-1 0-1,35 18 1,-52-18 0,17 0-1,-17 0 1,17 0 15,1 0-15,-19 0-1,18 0 1,-17 0 0,0 0-1,-1 0 32,-17-18-31,18 18-1,35 0 1,-35 0 0,-1 0-16,19 0 15,-1 0 16,18 0-15,-36 0 0,19 0-1,-19 0 1,1 0 0,17 0 15,0 0-16,-17 0-15,35 0 16,18 0 0,-18 0-1,-1 0 1,1 0 0,-35 0 15,35 0-16,-18 0 1,-17 0 0,-1 0-16,1 0 15,35 0 1,-18 0 0,36 0-1,-1 0 1,36 0-1,-18-17 1,-52 17 0,-1 0-1,-17 0 1,17 0 0,-17 0 15,17 0 16,-18-18-32,1 18-15,17 0 16,54-18 0,-1 18-1,18-17 1,-18 17-1,-18 0 1,-52 0 0,0 0-1,-1 0 1,1 0 93,0 0-109,34 0 16,-34 0-16,35 0 16,53 0-1,-53 0 1,70 0-1,-35 0 1,-17 0 0,-53 0-1,-1 0 1,19 0 15,34 0-31,-35 0 31,71 17-15,-18-17 0,-70 18-1,35-18 1,-18 0 0,-17 0-1,0 0 1,-1 0 15,1 0-31,70 0 16,-53 0-1,-17 0-15,17 0 16,36 0 0,-18 0 15,35 0-16,-53 0 1,0 0 0,36 0-1,-36 0 1,-17 0 15,-1 0-15,1 0 15,0 0-15,17 0 62,-17 0-78,17 0 31,-17 0-31,-1 0 0,124 0 31,-105 0-31,34 0 16,18 0 0,-70 0-1,35 0 1,-35 0-1,-1 0 1,19 0 0,-1 0-1,18 0 1,-18 0 0,0 0-1,1 0 1,-1 0 15,53 0-15,-35 0-1,0 0 1,0 0 0,17 0-1,-34 0 1,34 0-1,18 18 1,71-18 0,35 35-1,-70-18 1,-1 1 15,-52 0-31,-36-18 31,-35 35-15,18-35 15,-18-18 16,0 1 0,17 17-47,-17-18 547,18 36-422,-1-18-125,1 0 31,0 0 79,-1 0-110,1 0 15,17 0 1,-17 0 31,-18 35-47,18-35 15,-18 18 1,17-1 78,1-17 156,-18-35-219,17 35-15,-17-18-1,0 1 32,0-1-16,0 0 16,18 18-16,-18 18 157,0 0-172,35-18 62,-17 0-63,0 0 1,-1 0 0,-17-18-1,18 18 1,0-18 62,-18 1-62,0-1 15,0 1 16,0-1-32</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3.78738" units="1/cm"/>
          <inkml:channelProperty channel="Y" name="resolution" value="63.90533" units="1/cm"/>
          <inkml:channelProperty channel="T" name="resolution" value="1" units="1/dev"/>
        </inkml:channelProperties>
      </inkml:inkSource>
      <inkml:timestamp xml:id="ts0" timeString="2025-05-02T14:17:41.6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3140 7267 0,'123'0'469,"-35"18"-453,-17-1-16,194 19 15,-19-1 1,-140-35 0,53 0-1,-124 0 1,54 0-1,69 0 1,-70 0 0,-35 0-1,-35 0 1,35 0 0,-18 0-1,18 0 1,18-18-1,-1 18 1,-52 0 0,17 0-1,-17 18 1,35-18 0,0 0 15,17 0-16,-52 0 1,141 0 0,-71 0-1,35-18 1,-35 18 0,36 0-1,-54 0 1,54-17-1,-71-1 1,17 18 0,-52 0-16,0 18 15,17-1 1,0 1 0,53-18 30,-35 0-30,-17 0 0,-1 0-1,-35-18-15,18 18 16,-1 0 0,1 0-16,17 0 31,-17 0-16,-1 0-15,1 0 0,0 0 16,105 0 0,-52 0-1,-1 0 1,71 0 0,-17 0-1,-1-17 1,1-19 15,-54 36-15,-34 0-1,-19 0 1,1 0 0,0 0-1,70-17 1,-71-1-1,36 18 1,-17 0 0,16 18-1,1-18 1,89 0 0,-125 0-1,18 0 1,-17 0-1,0 0 1,-1 0 15,36 0-15,-35-18 0,70 18-1,0 0 1,71 0-1,-88 0-15,52 0 16,-70 0 0,-18 0-1,-17 0-15,52 18 16,1-1 0,-18-17-16,17 0 15,36 0 16,-70 18-31,17-18 16,-1 0 0,-34 0-1,0 0 1,-1 0 0,1 0-1,0 0 16,-1 0-15,19 0-16,-19 0 16,18 0-1,-17 0-15,35 0 32,35 0-17,-53 0 1,18 0-1,88 0 1,-17 0 0,17 0-1,-88 0-15,-35 0 16,-1 0-16,36 0 16,-35 0-1,17 0-15,18 18 16,-18-18-1,-17 0-15,0 0 16,35 0 0,-18 0-1,0 0-15,0 0 16,36 0 0,-36 0-1,-17 0-15,17 0 16,36 0 15,-18 0-15,-36 0-16,18 0 15,89 17 1,-89-17-16,18 0 16,124 0-1,-89 0-15,18 0 16,-18 18-1,35 0 1,-87-18-16,-1 0 16,35 0-1,-34 0-15,17 0 16,-18 0 0,0-18-1,0 18 1,-17 0-1,0 0 1,17 0 0,-17-18-16,34 18 15,-34 0 1,0 0-16,35 0 16,0 0-1,-1 0 1,1 0-1,-17 0 1,-1 0 0,18 0-1,-18 0 1,18 0 0,0 0-1,35 0 1,36 0 15,-71 0-15,105 0-1,-105-17 1,-35 17 0,0 0-16,34 0 15,-16 0 1,-1 0-1,71 0 1,-36 0 0,54 0-1,-54 17 1,19 1 0,-54 0-1,0-18 1,0 0-1,71-18 17,-35 18-17,-1-18 1,-52 18 0,0-17-1,-1 17 1,1 0 15,0 0 0,-1 0-15,19 0 0,34-18-1,-35 18 1,1 0 15,-19 0-31,1 0 16,17 0-1,-17 0-15,-1 0 16,72 0 0,-72 0-1,19 0 1,-19 0-16,1 0 15,17 0 1,-17 0 0,35 0-1,-18 0-15,35 0 16,-52 0 0,17 0-1,-17 0 1,0 0-1,-1 0 17,1 0-1,17 0-15,1 0-1,16 0 1,-16 0-1,17 18 1,-36-18 0,19 0-1,-19 0 1,1 0 125,-1 0-63,1 0 62,-18 17-30,18-17-95,17 18 63,-17-18-31,-18 18-31,17-18 0,1 0 46</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3.78738" units="1/cm"/>
          <inkml:channelProperty channel="Y" name="resolution" value="63.90533" units="1/cm"/>
          <inkml:channelProperty channel="T" name="resolution" value="1" units="1/dev"/>
        </inkml:channelProperties>
      </inkml:inkSource>
      <inkml:timestamp xml:id="ts0" timeString="2025-05-02T14:17:51.1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3210 9296 0,'88'0'406,"195"0"-374,-230 35-32,0-35 15,176 53 1,-123-35-1,0-1 1,-18-17 0,18 0-1,-54-17 1,37-1 0,-72 0-1,36 18 1,0 0-1,-18 0 1,18 0 31,-35 0-31,0 0-16,-18-17 15,17 17-15,-17-18 16,18 0 15,52 18-15,-52 0-1,35-17 1,-35-1 0,35 18-1,-36 0 1,36 0-1,35 0 17,-70 0-1,0 0-31,-1 0 16,1 0-1,17 0 1,36 0 15,-36 0-15,-17 0-16,52 0 15,-17 0 1,-18 0-16,1 0 16,-1 0-1,-17 0-15,17 18 16,35-18-1,-17 0 1,-17 0 15,-19 0-31,89 0 32,-18 17-17,-70-17-15,17 0 16,18 0-1,-35 0-15,17 0 16,0 0 0,36 0-1,-36 0 1,18 0 0,18 0-1,-54 0 1,18 0-1,71 0 1,-35 0 0,52 0 15,-17 0-15,18 0-1,-19 0 1,125 18-1,-142 0 1,71-1 0,-89-17-1,18 0 1,-70 0 0,0 0-1,-1 0 1,19 0-1,-19 0 17,1 0-1,0 0 0,17 0-15,0 0-1,-17 0-15,35 0 32,0 0-17,-18 0-15,35 0 16,19 0 0,69 0-1,-87 0 1,52-17-1,-34 17 1,34-18 0,-52 18 15,-18 0-15,-36 0-1,18 0 1,18 0-1,18 0 1,-18 0 0,17 0-1,-17 0 1,36 0 0,-19 0-1,18 18 1,-52-18-1,69 0 1,-34 0 0,-18 17 15,-36-17-15,36 18-1,-35-18 1,35 0-1,-35 0 1,70 0 0,0 0-1,53-18 1,-88 18 0,0 0-1,0 0 1,88 0-1,-35 0 1,53 0 0,-71 18-1,-35-18 1,-36 0 0,1 0-1,17 0-15,0 18 16,18-18-1,0 0-15,18 17 16,-36-17 0,-17 0-16,52 18 15,-17-18 1,18 0-16,-1 0 16,-17 0-1,-35 0-15,35 17 16,35-17-1,-17 0 1,-54 0 0,19 0-16,105 0 15,-53 0 1,159 0 15,-141 0-15,-18 0-1,-71 0-15,1 0 16,17 0 0,-17 0-16,0 0 15,-1 0 1,19 0 0,-19 0-1,1 0-15,-1 0 16,1 0-1,0 0-15,-1 0 16,1 0 0,0 0-1,-1 0 17,1 0-32,17 0 15,-17 0 1,17 0-16,18 0 15,0 0 1,0 0 0,35 0-1,-35 0-15,18 0 16,-19 0 0,-34-17-16,0 17 15,-1 0 1,19 0-1,-19-18 1,36 18 0,0 0-1,18-17 17,-54 17-17,19 0 1,-1 0-1,-17 0 1,-1 0 15,54 0 1,-36 0-17,18 0 1,-18 0-1,-17 0-15,17 0 16,-17 0 0,17 0-16,-17 0 15,17 0 1,-17 0 15,-1 0-15,1 0-1,35 0 1,-36 0 0,19 0-1,-1 0 1,0 0 15,18 0-15,-18-18-1,-17 18 1,35-18 15,18 18 1,-36-17-17,18 17 1,-36 0-16,19 0 15,-1 0 1,0 0-16,0 0 16,1 0-1,-19 0-15,1-18 16,35 18 0,-18 0-1,1 0 1,-1 0-16,-18 0 15,36 0 1,-17 0-16,87-35 16,-52-1-1,-36 36-15,0-17 16,18-1 15,-35 18-15,17 0 15,18 0-15,-18 0-16,18-35 15,18 35 610,-36 0-609,159-35 15,-159 17-31,71 0 16,-71 1-16,18 17 15,18 0-15,-1 0 16,-17 0 0,-35 0-16,0 0 15,-1 0 1,-17 17 0,18-17-1,0 0-15,-1 0 16,36 0-1,-35 0 1,17 18 0,-17 0 15,-1-18 0,1 0-31,0-18 31,35 18-15,-18 0 0,18 18-1,-36-18-15,1 0 16,17 0-16,1 0 16,16 0-1,37 17-15,-1-17 16,53 0-1,-71 0 1,-34 0 0,-1 0-1,-17 0-15,-1 0 16,19 0 46,-1 0-30,-17 0-17,-1 0-15,-17 18 32,18-18-17,-1 0 1,19 0-1,-19 0 1,19 0 0,17 0-1,-1 0 1,37 0 15,34 0-15,-52 18-1,-36-18 1,18 0 0,-35 0-1,17 0 1,35 0 15,-52 0-15,17 0 15,-17 0-15,0 0-1,-1 0 1,18 0 31,1 0-32,-1 0 1,18 0 0,0 0-1,17 0 1,-52 0 0,35 0-1,-18 0 1,53 0-1,-35 0 1,-35 0 0,17 0-1,1 0 1,-19 0 31,1 0-32,17 0 1,0 0 0,1 0-1,-19 0 1,19 0 0,-1 0-16,18 0 15,35 17 1,-17-17-1,-1 0 1,-17 18 0,-35-18-1,17 0-15,53 0 16,-17 17 0,-1-17 15,1 0-16,-54 0-15,1 0 16,53 53 0,-54-53-16,36 0 15,-35-17 1,-1 17-16,1-18 62,0 18-46,17 0 0,36 0-1,34-18 1,-52 18 0,-17-17-1,17 17 16,-18-18-15,53 18 0,-70 0-16,17 0 31,35 0-15,-52 0-16,35 0 15,18 0 1,-36 0-16,18 0 15,17 0 1,71 0 0,-70 0-1,17 0 1,-70 0 0,17 0-1,0 0 16,18 0 16,-35 0-31,0 0-16,17 0 16,18 0-1,-18 0-15,36 0 16,-1 0-1,-35 0-15,18 0 16,36 18 0,-72-18-16,18 0 31,18 0-15,-17 0 30,-19 0-30,1 0 0,52 17-1,-34-17 17,17 0-17,-36 0 1,1 0 15,17 0 110,-17 0-94,-1 0-16,-17 36 109</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3.78738" units="1/cm"/>
          <inkml:channelProperty channel="Y" name="resolution" value="63.90533" units="1/cm"/>
          <inkml:channelProperty channel="T" name="resolution" value="1" units="1/dev"/>
        </inkml:channelProperties>
      </inkml:inkSource>
      <inkml:timestamp xml:id="ts0" timeString="2025-05-02T14:18:04.0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3228 11183 0,'18'0'671,"17"0"-639,-18 0-32,1 0 31,0 0-15,-1 0-1,1 0 16,0 0-15,17 0 0,0 0 15,36 35-15,-54-35-16,1 0 15,0 0-15,-1 0 16,36 0-1,-35 18-15,0-18 16,17 0 0,-18 0 15,19 0 0,-19 0-31,1 0 16,0 0-1,-1 0 17,1 0-17,0 0-15,-1 0 16,1 0 0,-1 0-1,1 0 1,17 0-1,1 0 1,34 0 15,-34 0 1,-19 0-32,1 0 15,-1 0 1,19 0-1,-19 0 1,1 0-16,0 18 16,35-18-1,-18 0 1,-18 0-16,1 0 31,35 0-15,-35 0-16,-1 0 15,1 0 1,52-18 0,-17 18-1,-35 0 17,17 0-17,-17 0 1,0 0-1,17 18 1,-18-18 0,54 0-1,-53 0-15,-1 0 16,72 0 0,-37 0-1,1 0 1,-17 0-1,17-18 1,-18 18 0,0-18-1,0 18 1,-17 0 15,17 0 0,-17 0-15,0 0 0,-1 0-1,1 0 1,17 0 31,-35-17-32,18 17 1,17 0 0,-17 0-1,17 0 17,18 0-17,-18 0 1,0 0-1,1 0 1,17 0 0,-18 0-1,53 0 1,-53 0 0,1-18-1,-1 18 1,18 0-1,-36 0 1,1 0-16,17 0 16,1 0-1,-19 0 1,19 0 15,-19 0-31,1 0 16,0 0-1,-1 0-15,36 0 16,-18 0 0,-17 0-1,0 0 1,-1 0-16,19 0 16,-1 0-1,18 0 1,70-18-1,-70 1-15,35-1 16,89 0 0,87 18 15,-158 0 0,-71 0-31,54 0 16,-36 0-1,-36 0-15,71 0 16,-35-17 0,0 17-1,71-18 1,-54 1 0,-52 17-16,52-18 0,-34 18 15,-1 0-15,-17 0 16,17 0-1,-17 0-15,-1 18 16,54-18 0,-54 0-1,1 0 1,53 17 31,-54-17-32,1 0 1,-1 0 0,19 0-1,-19 0 17,36 0-17,-17 0 16,-19 0-15,18 0 0,-17-17-1,0 17 1,17 0-16,18 0 62,35 0-30,0 0-1,-70 0-15,53-18-1,34 18 1,-87 0-16,35 0 15,0 35 1,-35-35-16,-1 0 31,1 0-15,-1 18 15,36-18-15,36 0-1,16 0 1,-34-18 0,17 18-1,-35 0 1,35 0 0,-70 0-1,52 0 1,-34 0-1,-19 0 1,1 0-16,0 0 16,-1 0-16,54 18 15,-18-1 1,-18-17 0,18 0-16,35 0 31,-70 0-31,52 0 15,-34 0 1,-1 0-16,0 0 16,18 18-1,-35-18-15,-1 0 16,19 0 0,-19 0-16,19 0 15,-19 18 1,1-18 46,-1 0-46,1 0 0,35 0 15,18 0 0,17 0-15,-35 0-16,-18 0 0,0 0 15,89 0 1,-54 0 0,-52 17-16,0-17 15,17 0 1,-18 0-16,19 0 15,52 0 1,-53 0-16,159 0 31,-106 0-15,-52 0 15,34 0-15,-52 0-1,0 0 1,17 0 0,-18 0-1,1 0 1,35 0 0,-18 0-1,36 0 1,-54 0-1,19 0 1,-19 0 0,1 0-16,0 0 15,17 0 1,53 0 0,-35 0 15,0 0-16,0 0 1,0 0 0,-18 0-1,-17 0 1,17 0 0,-17 0-1,-1 0 1,1 0-1,0 0 1,-1 0 15,18 0-15,18 0 31,-17 0 0,-19 0-32,19 0 1,-1 0 0,0 0-1,0 0-15,-17 0 16,0 0-16,-1 0 15,72 0 1,-72 0-16,18 0 16,-17 0-1,35-17 1,-35 17 0,-1 0 15,1 0-31,0-18 15,34 18 1,-34 0-16,0 0 16,-1 0-1,19 0 1,17 0 0,-36 0-16,1 0 15,-1 0 1,1 0-16,53 18 15,-54-18 1,36 17 0,-17-17-1,-19 0 1,1 0 0,35 0 15,-18 0-16,18 0 1,-35 0 0,34 0-1,-16 0 17,-19 0-17,19 18 1,-19-18-1,1 0 1,17 0 0,36 0-1,-54 0 1,54 0 0,0 0-1,34 0 16,-87 0-15,35 0 0,-18 0-1,0 0 1,-17 0-16,0 0 16,17 18-1,-17-18 1,35 0-1,-36 0-15,1 0 32,-1 0 15,1 0 31,0 0-16,-1 0-31,19 0 16,-19 0-15,36 0-1,-35 0-16,17 0 1,-17 0 31,-1 0-16,1 0 16</inkml:trace>
</inkml:ink>
</file>

<file path=ppt/ink/ink7.xml><?xml version="1.0" encoding="utf-8"?>
<inkml:ink xmlns:inkml="http://www.w3.org/2003/InkML">
  <inkml:definitions>
    <inkml:context xml:id="ctx0">
      <inkml:inkSource xml:id="inkSrc0">
        <inkml:traceFormat>
          <inkml:channel name="X" type="integer" max="4480" units="cm"/>
          <inkml:channel name="Y" type="integer" max="1600" units="cm"/>
          <inkml:channel name="T" type="integer" max="2.14748E9" units="dev"/>
        </inkml:traceFormat>
        <inkml:channelProperties>
          <inkml:channelProperty channel="X" name="resolution" value="148.8372" units="1/cm"/>
          <inkml:channelProperty channel="Y" name="resolution" value="85.10638" units="1/cm"/>
          <inkml:channelProperty channel="T" name="resolution" value="1" units="1/dev"/>
        </inkml:channelProperties>
      </inkml:inkSource>
      <inkml:timestamp xml:id="ts0" timeString="2025-05-06T16:40:49.17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8625 5821 0,'0'17'110,"71"89"-95,70 18 1,71 17-1,35 18 1,53-1 0,-89-34-1,-87-54 1,-1 36 0,1-35-1,-54-1 1,54 1-1,17-1 1,-71-17 0,36 18 15,18 17-15,87 53-1,-34-17 1,-71-54-16,-1-17 15,54 35 1,-106-52-16,-18-19 16,54 36-1,-54-17-15,0-19 16,71 71 0,-71-52-1,36 17 1,-36-36-1,-17-17 1,-1 18-16,-17-1 31,18-17 1</inkml:trace>
</inkml:ink>
</file>

<file path=ppt/ink/ink8.xml><?xml version="1.0" encoding="utf-8"?>
<inkml:ink xmlns:inkml="http://www.w3.org/2003/InkML">
  <inkml:definitions>
    <inkml:context xml:id="ctx0">
      <inkml:inkSource xml:id="inkSrc0">
        <inkml:traceFormat>
          <inkml:channel name="X" type="integer" max="4480" units="cm"/>
          <inkml:channel name="Y" type="integer" max="1600" units="cm"/>
          <inkml:channel name="T" type="integer" max="2.14748E9" units="dev"/>
        </inkml:traceFormat>
        <inkml:channelProperties>
          <inkml:channelProperty channel="X" name="resolution" value="148.8372" units="1/cm"/>
          <inkml:channelProperty channel="Y" name="resolution" value="85.10638" units="1/cm"/>
          <inkml:channelProperty channel="T" name="resolution" value="1" units="1/dev"/>
        </inkml:channelProperties>
      </inkml:inkSource>
      <inkml:timestamp xml:id="ts0" timeString="2025-05-06T16:41:03.62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8431 8361 0,'0'-18'93,"53"-35"-77,106 0 0,35-52-1,-70 52 1,-19 0 0,19 0-1,35-18 1,-106 71-16,17-35 15,18 0 1,0-18-16,159-53 16,-158 71 15,69-36-31,-52 1 31,0-1-15,-18 18-1,36 0 1,-54-17 0,18-1-1,-52 18-15,-1 35 16,53-70 0,18-18-1,35 18 1,-106 53-1,107-53 17,-90 35-32,37 0 15,-36 18 17,17 17-17,18-17 1,-17-1 31,176-34-32,-230 52-15,19 1 16,17-1 0,-36 18-1,1-18 1,17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de-CH"/>
          </a:p>
        </p:txBody>
      </p:sp>
      <p:sp>
        <p:nvSpPr>
          <p:cNvPr id="3" name="Datumsplatzhalter 2"/>
          <p:cNvSpPr>
            <a:spLocks noGrp="1"/>
          </p:cNvSpPr>
          <p:nvPr>
            <p:ph type="dt" idx="1"/>
          </p:nvPr>
        </p:nvSpPr>
        <p:spPr>
          <a:xfrm>
            <a:off x="4023203" y="0"/>
            <a:ext cx="3079202" cy="512304"/>
          </a:xfrm>
          <a:prstGeom prst="rect">
            <a:avLst/>
          </a:prstGeom>
        </p:spPr>
        <p:txBody>
          <a:bodyPr vert="horz" lIns="94796" tIns="47398" rIns="94796" bIns="47398" rtlCol="0"/>
          <a:lstStyle>
            <a:lvl1pPr algn="r">
              <a:defRPr sz="1200"/>
            </a:lvl1pPr>
          </a:lstStyle>
          <a:p>
            <a:fld id="{31A11104-D83A-4F3B-9587-CECFD022F9AF}" type="datetimeFigureOut">
              <a:rPr lang="de-CH" smtClean="0"/>
              <a:t>10.05.2025</a:t>
            </a:fld>
            <a:endParaRPr lang="de-CH"/>
          </a:p>
        </p:txBody>
      </p:sp>
      <p:sp>
        <p:nvSpPr>
          <p:cNvPr id="4" name="Folienbildplatzhalter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endParaRPr lang="de-CH"/>
          </a:p>
        </p:txBody>
      </p:sp>
      <p:sp>
        <p:nvSpPr>
          <p:cNvPr id="5" name="Notizenplatzhalter 4"/>
          <p:cNvSpPr>
            <a:spLocks noGrp="1"/>
          </p:cNvSpPr>
          <p:nvPr>
            <p:ph type="body" sz="quarter" idx="3"/>
          </p:nvPr>
        </p:nvSpPr>
        <p:spPr>
          <a:xfrm>
            <a:off x="710075" y="4861155"/>
            <a:ext cx="5683914" cy="4605821"/>
          </a:xfrm>
          <a:prstGeom prst="rect">
            <a:avLst/>
          </a:prstGeom>
        </p:spPr>
        <p:txBody>
          <a:bodyPr vert="horz" lIns="94796" tIns="47398" rIns="94796" bIns="47398"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0673"/>
            <a:ext cx="3079202" cy="512303"/>
          </a:xfrm>
          <a:prstGeom prst="rect">
            <a:avLst/>
          </a:prstGeom>
        </p:spPr>
        <p:txBody>
          <a:bodyPr vert="horz" lIns="94796" tIns="47398" rIns="94796" bIns="47398" rtlCol="0" anchor="b"/>
          <a:lstStyle>
            <a:lvl1pPr algn="l">
              <a:defRPr sz="1200"/>
            </a:lvl1pPr>
          </a:lstStyle>
          <a:p>
            <a:endParaRPr lang="de-CH"/>
          </a:p>
        </p:txBody>
      </p:sp>
      <p:sp>
        <p:nvSpPr>
          <p:cNvPr id="7" name="Foliennummernplatzhalter 6"/>
          <p:cNvSpPr>
            <a:spLocks noGrp="1"/>
          </p:cNvSpPr>
          <p:nvPr>
            <p:ph type="sldNum" sz="quarter" idx="5"/>
          </p:nvPr>
        </p:nvSpPr>
        <p:spPr>
          <a:xfrm>
            <a:off x="4023203" y="9720673"/>
            <a:ext cx="3079202" cy="512303"/>
          </a:xfrm>
          <a:prstGeom prst="rect">
            <a:avLst/>
          </a:prstGeom>
        </p:spPr>
        <p:txBody>
          <a:bodyPr vert="horz" lIns="94796" tIns="47398" rIns="94796" bIns="47398" rtlCol="0" anchor="b"/>
          <a:lstStyle>
            <a:lvl1pPr algn="r">
              <a:defRPr sz="1200"/>
            </a:lvl1pPr>
          </a:lstStyle>
          <a:p>
            <a:fld id="{2767FE8B-7AEB-4305-B851-B6934FD727F7}" type="slidenum">
              <a:rPr lang="de-CH" smtClean="0"/>
              <a:t>‹Nr.›</a:t>
            </a:fld>
            <a:endParaRPr lang="de-CH"/>
          </a:p>
        </p:txBody>
      </p:sp>
    </p:spTree>
    <p:extLst>
      <p:ext uri="{BB962C8B-B14F-4D97-AF65-F5344CB8AC3E}">
        <p14:creationId xmlns:p14="http://schemas.microsoft.com/office/powerpoint/2010/main" val="229021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767FE8B-7AEB-4305-B851-B6934FD727F7}" type="slidenum">
              <a:rPr lang="de-CH" smtClean="0"/>
              <a:t>2</a:t>
            </a:fld>
            <a:endParaRPr lang="de-CH"/>
          </a:p>
        </p:txBody>
      </p:sp>
    </p:spTree>
    <p:extLst>
      <p:ext uri="{BB962C8B-B14F-4D97-AF65-F5344CB8AC3E}">
        <p14:creationId xmlns:p14="http://schemas.microsoft.com/office/powerpoint/2010/main" val="196094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Basale Beeinträchtigungen:</a:t>
            </a:r>
          </a:p>
          <a:p>
            <a:pPr marL="185715" indent="-185715">
              <a:buFontTx/>
              <a:buChar char="-"/>
            </a:pPr>
            <a:r>
              <a:rPr lang="de-DE" dirty="0"/>
              <a:t>Emotionsregulation</a:t>
            </a:r>
          </a:p>
          <a:p>
            <a:pPr marL="185715" indent="-185715">
              <a:buFontTx/>
              <a:buChar char="-"/>
            </a:pPr>
            <a:r>
              <a:rPr lang="de-DE" dirty="0"/>
              <a:t>Bindungsfähigkeit</a:t>
            </a:r>
          </a:p>
          <a:p>
            <a:pPr marL="185715" indent="-185715">
              <a:buFontTx/>
              <a:buChar char="-"/>
            </a:pPr>
            <a:endParaRPr lang="de-DE" dirty="0"/>
          </a:p>
        </p:txBody>
      </p:sp>
      <p:sp>
        <p:nvSpPr>
          <p:cNvPr id="4" name="Foliennummernplatzhalter 3"/>
          <p:cNvSpPr>
            <a:spLocks noGrp="1"/>
          </p:cNvSpPr>
          <p:nvPr>
            <p:ph type="sldNum" sz="quarter" idx="10"/>
          </p:nvPr>
        </p:nvSpPr>
        <p:spPr/>
        <p:txBody>
          <a:bodyPr/>
          <a:lstStyle/>
          <a:p>
            <a:fld id="{96168840-7F1E-497C-A109-9C41A07F4B05}" type="slidenum">
              <a:rPr lang="de-DE" smtClean="0">
                <a:solidFill>
                  <a:prstClr val="black"/>
                </a:solidFill>
              </a:rPr>
              <a:pPr/>
              <a:t>17</a:t>
            </a:fld>
            <a:endParaRPr lang="de-DE">
              <a:solidFill>
                <a:prstClr val="black"/>
              </a:solidFill>
            </a:endParaRPr>
          </a:p>
        </p:txBody>
      </p:sp>
    </p:spTree>
    <p:extLst>
      <p:ext uri="{BB962C8B-B14F-4D97-AF65-F5344CB8AC3E}">
        <p14:creationId xmlns:p14="http://schemas.microsoft.com/office/powerpoint/2010/main" val="2350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76568F7C-67D4-E932-77F5-F5C1581123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71544E0D-8692-4973-6502-7F9B90022C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COPD = chronisch obstruktive Lungenkrankheit, eng mit Rauchen verknüpft</a:t>
            </a:r>
          </a:p>
        </p:txBody>
      </p:sp>
      <p:sp>
        <p:nvSpPr>
          <p:cNvPr id="46084" name="Foliennummernplatzhalter 3">
            <a:extLst>
              <a:ext uri="{FF2B5EF4-FFF2-40B4-BE49-F238E27FC236}">
                <a16:creationId xmlns:a16="http://schemas.microsoft.com/office/drawing/2014/main" id="{A28476EB-9775-01BD-829A-416A6B4871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54B239-C2EB-47C3-874F-6BB63ACEE6C3}" type="slidenum">
              <a:rPr kumimoji="0" lang="de-DE" altLang="de-D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altLang="de-D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736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5F6070BC-967A-16AD-8042-5A96904FD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63DA1BC0-8A55-954F-16B9-5580CEE58D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COPD = chronisch obstruktive Lungenkrankheit, eng mit Rauchen verknüpft</a:t>
            </a:r>
          </a:p>
        </p:txBody>
      </p:sp>
      <p:sp>
        <p:nvSpPr>
          <p:cNvPr id="48132" name="Foliennummernplatzhalter 3">
            <a:extLst>
              <a:ext uri="{FF2B5EF4-FFF2-40B4-BE49-F238E27FC236}">
                <a16:creationId xmlns:a16="http://schemas.microsoft.com/office/drawing/2014/main" id="{DCBD1289-8CFD-D0DD-3193-610EC94555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8A29A8-0233-473C-8416-A0F151D885D9}" type="slidenum">
              <a:rPr kumimoji="0" lang="de-DE" altLang="de-D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altLang="de-D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839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FC7EF6AA-0D8C-BEC3-DBBC-2062649D30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7E704365-3BFB-14EC-9347-278A518189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COPD = chronisch obstruktive Lungenkrankheit, eng mit Rauchen verknüpft</a:t>
            </a:r>
          </a:p>
        </p:txBody>
      </p:sp>
      <p:sp>
        <p:nvSpPr>
          <p:cNvPr id="50180" name="Foliennummernplatzhalter 3">
            <a:extLst>
              <a:ext uri="{FF2B5EF4-FFF2-40B4-BE49-F238E27FC236}">
                <a16:creationId xmlns:a16="http://schemas.microsoft.com/office/drawing/2014/main" id="{6BCDD661-E454-AF00-2101-A2C4BF51B7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C87BAE-442D-4304-B6B1-A966B10AF8D4}" type="slidenum">
              <a:rPr kumimoji="0" lang="de-DE" altLang="de-D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altLang="de-D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347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458B972E-02F4-538B-31CB-EF2D07AB83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952B381A-F278-B368-5D71-47DABAC6AD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COPD = chronisch obstruktive Lungenkrankheit, eng mit Rauchen verknüpft</a:t>
            </a:r>
          </a:p>
        </p:txBody>
      </p:sp>
      <p:sp>
        <p:nvSpPr>
          <p:cNvPr id="52228" name="Foliennummernplatzhalter 3">
            <a:extLst>
              <a:ext uri="{FF2B5EF4-FFF2-40B4-BE49-F238E27FC236}">
                <a16:creationId xmlns:a16="http://schemas.microsoft.com/office/drawing/2014/main" id="{758FF30A-D444-9AFF-387F-3EE9093BF6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5B148C-DCDB-414F-A89A-A04FB05CBD6E}" type="slidenum">
              <a:rPr kumimoji="0" lang="de-DE" altLang="de-D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altLang="de-D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59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066FDDF4-C5B1-FA0E-7B91-F0A67717A4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izenplatzhalter 2">
            <a:extLst>
              <a:ext uri="{FF2B5EF4-FFF2-40B4-BE49-F238E27FC236}">
                <a16:creationId xmlns:a16="http://schemas.microsoft.com/office/drawing/2014/main" id="{FF12A84D-9575-7BA7-F40C-C92977C1F7CA}"/>
              </a:ext>
            </a:extLst>
          </p:cNvPr>
          <p:cNvSpPr>
            <a:spLocks noGrp="1"/>
          </p:cNvSpPr>
          <p:nvPr>
            <p:ph type="body" idx="1"/>
          </p:nvPr>
        </p:nvSpPr>
        <p:spPr bwMode="auto"/>
        <p:txBody>
          <a:bodyPr wrap="square" numCol="1" anchor="t" anchorCtr="0" compatLnSpc="1">
            <a:prstTxWarp prst="textNoShape">
              <a:avLst/>
            </a:prstTxWarp>
          </a:bodyPr>
          <a:lstStyle/>
          <a:p>
            <a:pPr>
              <a:defRPr/>
            </a:pPr>
            <a:r>
              <a:rPr lang="de-DE" altLang="de-DE" dirty="0"/>
              <a:t>COPD = chronisch obstruktive Lungenkrankheit, eng mit Rauchen verknüpft</a:t>
            </a:r>
          </a:p>
          <a:p>
            <a:pPr marL="177725" indent="-177725">
              <a:buFont typeface="Wingdings" panose="05000000000000000000" pitchFamily="2" charset="2"/>
              <a:buChar char="è"/>
              <a:defRPr/>
            </a:pPr>
            <a:r>
              <a:rPr lang="de-DE" altLang="de-DE" dirty="0">
                <a:sym typeface="Wingdings" panose="05000000000000000000" pitchFamily="2" charset="2"/>
              </a:rPr>
              <a:t>WS für COPD 3,9fach höher</a:t>
            </a:r>
          </a:p>
          <a:p>
            <a:pPr marL="177725" indent="-177725">
              <a:buFont typeface="Wingdings" panose="05000000000000000000" pitchFamily="2" charset="2"/>
              <a:buChar char="è"/>
              <a:defRPr/>
            </a:pPr>
            <a:r>
              <a:rPr lang="de-DE" altLang="de-DE" dirty="0">
                <a:sym typeface="Wingdings" panose="05000000000000000000" pitchFamily="2" charset="2"/>
              </a:rPr>
              <a:t>WS für sexuell übertragbare Krankheiten 2,5fach erhöht</a:t>
            </a:r>
            <a:endParaRPr lang="de-DE" altLang="de-DE" dirty="0"/>
          </a:p>
        </p:txBody>
      </p:sp>
      <p:sp>
        <p:nvSpPr>
          <p:cNvPr id="54276" name="Foliennummernplatzhalter 3">
            <a:extLst>
              <a:ext uri="{FF2B5EF4-FFF2-40B4-BE49-F238E27FC236}">
                <a16:creationId xmlns:a16="http://schemas.microsoft.com/office/drawing/2014/main" id="{6A01103A-03D8-DDC8-6797-C4054479F3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8A7A92-E5A1-44B9-A6BC-8C0757D6963B}" type="slidenum">
              <a:rPr kumimoji="0" lang="de-DE" altLang="de-D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DE" altLang="de-D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7218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CF5C65D5-FA32-A4CC-114F-47EEF7890A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34B7BB19-37E3-F665-26D6-6A0532C45F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6324" name="Foliennummernplatzhalter 3">
            <a:extLst>
              <a:ext uri="{FF2B5EF4-FFF2-40B4-BE49-F238E27FC236}">
                <a16:creationId xmlns:a16="http://schemas.microsoft.com/office/drawing/2014/main" id="{D5AB1D2A-A2A9-52DA-5A43-B0BCADDCAE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3BE7D6-0A94-482A-BE49-0652FC34EEA6}" type="slidenum">
              <a:rPr kumimoji="0" lang="de-DE" altLang="de-D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e-DE" altLang="de-D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984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BD2DC1CE-9136-4E3F-8DF4-DB41F594F0BB}"/>
              </a:ext>
            </a:extLst>
          </p:cNvPr>
          <p:cNvSpPr>
            <a:spLocks noGrp="1" noRot="1" noChangeAspect="1" noChangeArrowheads="1" noTextEdit="1"/>
          </p:cNvSpPr>
          <p:nvPr>
            <p:ph type="sldImg"/>
          </p:nvPr>
        </p:nvSpPr>
        <p:spPr bwMode="auto">
          <a:xfrm>
            <a:off x="885825" y="768350"/>
            <a:ext cx="5233988" cy="2944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52AD776E-FAE1-452B-9333-65332C1EBA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738"/>
            <a:r>
              <a:rPr lang="en-GB" altLang="de-DE"/>
              <a:t>- sehr vereinfachte Darstellung der Ergebnisse von Widom et al. (dargestellt in Abhängigkeit von der Art der Misshandlungserfahrung in G2)</a:t>
            </a:r>
          </a:p>
        </p:txBody>
      </p:sp>
      <p:sp>
        <p:nvSpPr>
          <p:cNvPr id="52228" name="Foliennummernplatzhalter 3">
            <a:extLst>
              <a:ext uri="{FF2B5EF4-FFF2-40B4-BE49-F238E27FC236}">
                <a16:creationId xmlns:a16="http://schemas.microsoft.com/office/drawing/2014/main" id="{A980CF74-9DDE-425A-8CB2-340AEF3164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E88ABC-15AA-4EFF-8D2E-91DD9166F34F}" type="slidenum">
              <a:rPr kumimoji="0" lang="en-GB"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EE60-7D35-94B7-E99D-844ACEB6BDA3}"/>
            </a:ext>
          </a:extLst>
        </p:cNvPr>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A959E5FC-0A6A-74A3-D78D-D232E0FC158C}"/>
              </a:ext>
            </a:extLst>
          </p:cNvPr>
          <p:cNvSpPr>
            <a:spLocks noGrp="1" noRot="1" noChangeAspect="1" noChangeArrowheads="1" noTextEdit="1"/>
          </p:cNvSpPr>
          <p:nvPr>
            <p:ph type="sldImg"/>
          </p:nvPr>
        </p:nvSpPr>
        <p:spPr bwMode="auto">
          <a:xfrm>
            <a:off x="885825" y="768350"/>
            <a:ext cx="5233988" cy="2944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D9B71FAE-392E-3849-3700-0F62D9BA94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738"/>
            <a:r>
              <a:rPr lang="en-GB" altLang="de-DE"/>
              <a:t>- sehr vereinfachte Darstellung der Ergebnisse von Widom et al. (dargestellt in Abhängigkeit von der Art der Misshandlungserfahrung in G2)</a:t>
            </a:r>
          </a:p>
        </p:txBody>
      </p:sp>
      <p:sp>
        <p:nvSpPr>
          <p:cNvPr id="52228" name="Foliennummernplatzhalter 3">
            <a:extLst>
              <a:ext uri="{FF2B5EF4-FFF2-40B4-BE49-F238E27FC236}">
                <a16:creationId xmlns:a16="http://schemas.microsoft.com/office/drawing/2014/main" id="{D2FA1E61-2C49-1F46-951B-EFCD2515BF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E88ABC-15AA-4EFF-8D2E-91DD9166F34F}" type="slidenum">
              <a:rPr kumimoji="0" lang="en-GB"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7241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3A269-D0BA-A1B1-47D9-F1EF3D05F6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27115B-6C43-0C93-5E45-C2255C342C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A88FAD-6BA1-329B-A1C7-D6A6388FE99D}"/>
              </a:ext>
            </a:extLst>
          </p:cNvPr>
          <p:cNvSpPr>
            <a:spLocks noGrp="1"/>
          </p:cNvSpPr>
          <p:nvPr>
            <p:ph type="body" idx="1"/>
          </p:nvPr>
        </p:nvSpPr>
        <p:spPr/>
        <p:txBody>
          <a:bodyPr/>
          <a:lstStyle/>
          <a:p>
            <a:r>
              <a:rPr lang="de-DE" dirty="0" err="1"/>
              <a:t>Cochrane</a:t>
            </a:r>
            <a:r>
              <a:rPr lang="de-DE" dirty="0"/>
              <a:t> Review 2013 Venenkamp et al.</a:t>
            </a:r>
          </a:p>
          <a:p>
            <a:r>
              <a:rPr lang="de-DE" dirty="0"/>
              <a:t>Perforation: NNT 33, Schmerzreduktion</a:t>
            </a:r>
            <a:r>
              <a:rPr lang="de-DE" baseline="0" dirty="0"/>
              <a:t> NNT 20, Nebenwirkungen NNH 14</a:t>
            </a:r>
          </a:p>
          <a:p>
            <a:r>
              <a:rPr lang="de-DE" baseline="0" dirty="0"/>
              <a:t>Thompson 2009 </a:t>
            </a:r>
            <a:r>
              <a:rPr lang="de-DE" baseline="0" dirty="0" err="1"/>
              <a:t>Pediatrics</a:t>
            </a:r>
            <a:r>
              <a:rPr lang="de-DE" baseline="0" dirty="0"/>
              <a:t>: </a:t>
            </a:r>
            <a:r>
              <a:rPr lang="de-DE" baseline="0" dirty="0" err="1"/>
              <a:t>Mastoiditis</a:t>
            </a:r>
            <a:r>
              <a:rPr lang="de-DE" baseline="0" dirty="0"/>
              <a:t>: NNT 4.831 (in 2/3 </a:t>
            </a:r>
            <a:r>
              <a:rPr lang="de-DE" baseline="0" dirty="0" err="1"/>
              <a:t>Mastoiditis</a:t>
            </a:r>
            <a:r>
              <a:rPr lang="de-DE" baseline="0" dirty="0"/>
              <a:t> ohne vorherige OMA)</a:t>
            </a:r>
            <a:endParaRPr lang="de-DE" dirty="0"/>
          </a:p>
        </p:txBody>
      </p:sp>
      <p:sp>
        <p:nvSpPr>
          <p:cNvPr id="4" name="Foliennummernplatzhalter 3">
            <a:extLst>
              <a:ext uri="{FF2B5EF4-FFF2-40B4-BE49-F238E27FC236}">
                <a16:creationId xmlns:a16="http://schemas.microsoft.com/office/drawing/2014/main" id="{8515B87C-3954-DC27-48DD-49B24FB15720}"/>
              </a:ext>
            </a:extLst>
          </p:cNvPr>
          <p:cNvSpPr>
            <a:spLocks noGrp="1"/>
          </p:cNvSpPr>
          <p:nvPr>
            <p:ph type="sldNum" sz="quarter" idx="10"/>
          </p:nvPr>
        </p:nvSpPr>
        <p:spPr/>
        <p:txBody>
          <a:bodyPr/>
          <a:lstStyle/>
          <a:p>
            <a:fld id="{ECEB66D7-20CC-014B-8726-C916A583629E}" type="slidenum">
              <a:rPr lang="de-DE" smtClean="0">
                <a:solidFill>
                  <a:prstClr val="black"/>
                </a:solidFill>
              </a:rPr>
              <a:pPr/>
              <a:t>27</a:t>
            </a:fld>
            <a:endParaRPr lang="de-DE">
              <a:solidFill>
                <a:prstClr val="black"/>
              </a:solidFill>
            </a:endParaRPr>
          </a:p>
        </p:txBody>
      </p:sp>
    </p:spTree>
    <p:extLst>
      <p:ext uri="{BB962C8B-B14F-4D97-AF65-F5344CB8AC3E}">
        <p14:creationId xmlns:p14="http://schemas.microsoft.com/office/powerpoint/2010/main" val="92337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EB66D7-20CC-014B-8726-C916A583629E}" type="slidenum">
              <a:rPr lang="de-DE" smtClean="0"/>
              <a:t>5</a:t>
            </a:fld>
            <a:endParaRPr lang="de-DE"/>
          </a:p>
        </p:txBody>
      </p:sp>
    </p:spTree>
    <p:extLst>
      <p:ext uri="{BB962C8B-B14F-4D97-AF65-F5344CB8AC3E}">
        <p14:creationId xmlns:p14="http://schemas.microsoft.com/office/powerpoint/2010/main" val="2842714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sz="1200" dirty="0">
                <a:solidFill>
                  <a:prstClr val="black"/>
                </a:solidFill>
              </a:rPr>
              <a:t>Pierce MC, Kaczor K, Aldridge S, </a:t>
            </a:r>
            <a:r>
              <a:rPr lang="de-DE" altLang="de-DE" sz="1200" dirty="0" err="1">
                <a:solidFill>
                  <a:prstClr val="black"/>
                </a:solidFill>
              </a:rPr>
              <a:t>O'Flynn</a:t>
            </a:r>
            <a:r>
              <a:rPr lang="de-DE" altLang="de-DE" sz="1200" dirty="0">
                <a:solidFill>
                  <a:prstClr val="black"/>
                </a:solidFill>
              </a:rPr>
              <a:t> J, Lorenz DJ: </a:t>
            </a:r>
            <a:r>
              <a:rPr lang="de-DE" altLang="de-DE" sz="1200" dirty="0" err="1">
                <a:solidFill>
                  <a:prstClr val="black"/>
                </a:solidFill>
              </a:rPr>
              <a:t>Bruising</a:t>
            </a:r>
            <a:r>
              <a:rPr lang="de-DE" altLang="de-DE" sz="1200" dirty="0">
                <a:solidFill>
                  <a:prstClr val="black"/>
                </a:solidFill>
              </a:rPr>
              <a:t> </a:t>
            </a:r>
            <a:r>
              <a:rPr lang="de-DE" altLang="de-DE" sz="1200" dirty="0" err="1">
                <a:solidFill>
                  <a:prstClr val="black"/>
                </a:solidFill>
              </a:rPr>
              <a:t>characteristics</a:t>
            </a:r>
            <a:r>
              <a:rPr lang="de-DE" altLang="de-DE" sz="1200" dirty="0">
                <a:solidFill>
                  <a:prstClr val="black"/>
                </a:solidFill>
              </a:rPr>
              <a:t> </a:t>
            </a:r>
            <a:r>
              <a:rPr lang="de-DE" altLang="de-DE" sz="1200" dirty="0" err="1">
                <a:solidFill>
                  <a:prstClr val="black"/>
                </a:solidFill>
              </a:rPr>
              <a:t>discriminating</a:t>
            </a:r>
            <a:r>
              <a:rPr lang="de-DE" altLang="de-DE" sz="1200" dirty="0">
                <a:solidFill>
                  <a:prstClr val="black"/>
                </a:solidFill>
              </a:rPr>
              <a:t> </a:t>
            </a:r>
            <a:r>
              <a:rPr lang="de-DE" altLang="de-DE" sz="1200" dirty="0" err="1">
                <a:solidFill>
                  <a:prstClr val="black"/>
                </a:solidFill>
              </a:rPr>
              <a:t>physical</a:t>
            </a:r>
            <a:r>
              <a:rPr lang="de-DE" altLang="de-DE" sz="1200" dirty="0">
                <a:solidFill>
                  <a:prstClr val="black"/>
                </a:solidFill>
              </a:rPr>
              <a:t> </a:t>
            </a:r>
            <a:r>
              <a:rPr lang="de-DE" altLang="de-DE" sz="1200" dirty="0" err="1">
                <a:solidFill>
                  <a:prstClr val="black"/>
                </a:solidFill>
              </a:rPr>
              <a:t>child</a:t>
            </a:r>
            <a:r>
              <a:rPr lang="de-DE" altLang="de-DE" sz="1200" dirty="0">
                <a:solidFill>
                  <a:prstClr val="black"/>
                </a:solidFill>
              </a:rPr>
              <a:t> </a:t>
            </a:r>
            <a:r>
              <a:rPr lang="de-DE" altLang="de-DE" sz="1200" dirty="0" err="1">
                <a:solidFill>
                  <a:prstClr val="black"/>
                </a:solidFill>
              </a:rPr>
              <a:t>abuse</a:t>
            </a:r>
            <a:r>
              <a:rPr lang="de-DE" altLang="de-DE" sz="1200" dirty="0">
                <a:solidFill>
                  <a:prstClr val="black"/>
                </a:solidFill>
              </a:rPr>
              <a:t> </a:t>
            </a:r>
            <a:r>
              <a:rPr lang="de-DE" altLang="de-DE" sz="1200" dirty="0" err="1">
                <a:solidFill>
                  <a:prstClr val="black"/>
                </a:solidFill>
              </a:rPr>
              <a:t>from</a:t>
            </a:r>
            <a:r>
              <a:rPr lang="de-DE" altLang="de-DE" sz="1200" dirty="0">
                <a:solidFill>
                  <a:prstClr val="black"/>
                </a:solidFill>
              </a:rPr>
              <a:t> </a:t>
            </a:r>
            <a:r>
              <a:rPr lang="de-DE" altLang="de-DE" sz="1200" dirty="0" err="1">
                <a:solidFill>
                  <a:prstClr val="black"/>
                </a:solidFill>
              </a:rPr>
              <a:t>accidental</a:t>
            </a:r>
            <a:r>
              <a:rPr lang="de-DE" altLang="de-DE" sz="1200" dirty="0">
                <a:solidFill>
                  <a:prstClr val="black"/>
                </a:solidFill>
              </a:rPr>
              <a:t> </a:t>
            </a:r>
            <a:r>
              <a:rPr lang="de-DE" altLang="de-DE" sz="1200" dirty="0" err="1">
                <a:solidFill>
                  <a:prstClr val="black"/>
                </a:solidFill>
              </a:rPr>
              <a:t>trauma</a:t>
            </a:r>
            <a:r>
              <a:rPr lang="de-DE" altLang="de-DE" sz="1200" dirty="0">
                <a:solidFill>
                  <a:prstClr val="black"/>
                </a:solidFill>
              </a:rPr>
              <a:t>. Pediatrics 2010; 125: 67-74.</a:t>
            </a:r>
          </a:p>
          <a:p>
            <a:endParaRPr lang="de-CH" dirty="0"/>
          </a:p>
        </p:txBody>
      </p:sp>
      <p:sp>
        <p:nvSpPr>
          <p:cNvPr id="4" name="Foliennummernplatzhalter 3"/>
          <p:cNvSpPr>
            <a:spLocks noGrp="1"/>
          </p:cNvSpPr>
          <p:nvPr>
            <p:ph type="sldNum" sz="quarter" idx="5"/>
          </p:nvPr>
        </p:nvSpPr>
        <p:spPr/>
        <p:txBody>
          <a:bodyPr/>
          <a:lstStyle/>
          <a:p>
            <a:pPr>
              <a:defRPr/>
            </a:pPr>
            <a:fld id="{ACEBF5E1-F4DD-42A3-8638-474B09704C12}" type="slidenum">
              <a:rPr lang="en-GB" smtClean="0"/>
              <a:pPr>
                <a:defRPr/>
              </a:pPr>
              <a:t>30</a:t>
            </a:fld>
            <a:endParaRPr lang="en-GB"/>
          </a:p>
        </p:txBody>
      </p:sp>
    </p:spTree>
    <p:extLst>
      <p:ext uri="{BB962C8B-B14F-4D97-AF65-F5344CB8AC3E}">
        <p14:creationId xmlns:p14="http://schemas.microsoft.com/office/powerpoint/2010/main" val="930993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2F78C-35B1-C8E6-1A9B-1F2FEDFC42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B863E2-DC42-E9F3-8C44-A3BD5801331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E8ED20-BD1C-A978-86CD-59F139CC238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sz="1200" dirty="0">
                <a:solidFill>
                  <a:prstClr val="black"/>
                </a:solidFill>
              </a:rPr>
              <a:t>Pierce MC, Kaczor K, Aldridge S, </a:t>
            </a:r>
            <a:r>
              <a:rPr lang="de-DE" altLang="de-DE" sz="1200" dirty="0" err="1">
                <a:solidFill>
                  <a:prstClr val="black"/>
                </a:solidFill>
              </a:rPr>
              <a:t>O'Flynn</a:t>
            </a:r>
            <a:r>
              <a:rPr lang="de-DE" altLang="de-DE" sz="1200" dirty="0">
                <a:solidFill>
                  <a:prstClr val="black"/>
                </a:solidFill>
              </a:rPr>
              <a:t> J, Lorenz DJ: </a:t>
            </a:r>
            <a:r>
              <a:rPr lang="de-DE" altLang="de-DE" sz="1200" dirty="0" err="1">
                <a:solidFill>
                  <a:prstClr val="black"/>
                </a:solidFill>
              </a:rPr>
              <a:t>Bruising</a:t>
            </a:r>
            <a:r>
              <a:rPr lang="de-DE" altLang="de-DE" sz="1200" dirty="0">
                <a:solidFill>
                  <a:prstClr val="black"/>
                </a:solidFill>
              </a:rPr>
              <a:t> </a:t>
            </a:r>
            <a:r>
              <a:rPr lang="de-DE" altLang="de-DE" sz="1200" dirty="0" err="1">
                <a:solidFill>
                  <a:prstClr val="black"/>
                </a:solidFill>
              </a:rPr>
              <a:t>characteristics</a:t>
            </a:r>
            <a:r>
              <a:rPr lang="de-DE" altLang="de-DE" sz="1200" dirty="0">
                <a:solidFill>
                  <a:prstClr val="black"/>
                </a:solidFill>
              </a:rPr>
              <a:t> </a:t>
            </a:r>
            <a:r>
              <a:rPr lang="de-DE" altLang="de-DE" sz="1200" dirty="0" err="1">
                <a:solidFill>
                  <a:prstClr val="black"/>
                </a:solidFill>
              </a:rPr>
              <a:t>discriminating</a:t>
            </a:r>
            <a:r>
              <a:rPr lang="de-DE" altLang="de-DE" sz="1200" dirty="0">
                <a:solidFill>
                  <a:prstClr val="black"/>
                </a:solidFill>
              </a:rPr>
              <a:t> </a:t>
            </a:r>
            <a:r>
              <a:rPr lang="de-DE" altLang="de-DE" sz="1200" dirty="0" err="1">
                <a:solidFill>
                  <a:prstClr val="black"/>
                </a:solidFill>
              </a:rPr>
              <a:t>physical</a:t>
            </a:r>
            <a:r>
              <a:rPr lang="de-DE" altLang="de-DE" sz="1200" dirty="0">
                <a:solidFill>
                  <a:prstClr val="black"/>
                </a:solidFill>
              </a:rPr>
              <a:t> </a:t>
            </a:r>
            <a:r>
              <a:rPr lang="de-DE" altLang="de-DE" sz="1200" dirty="0" err="1">
                <a:solidFill>
                  <a:prstClr val="black"/>
                </a:solidFill>
              </a:rPr>
              <a:t>child</a:t>
            </a:r>
            <a:r>
              <a:rPr lang="de-DE" altLang="de-DE" sz="1200" dirty="0">
                <a:solidFill>
                  <a:prstClr val="black"/>
                </a:solidFill>
              </a:rPr>
              <a:t> </a:t>
            </a:r>
            <a:r>
              <a:rPr lang="de-DE" altLang="de-DE" sz="1200" dirty="0" err="1">
                <a:solidFill>
                  <a:prstClr val="black"/>
                </a:solidFill>
              </a:rPr>
              <a:t>abuse</a:t>
            </a:r>
            <a:r>
              <a:rPr lang="de-DE" altLang="de-DE" sz="1200" dirty="0">
                <a:solidFill>
                  <a:prstClr val="black"/>
                </a:solidFill>
              </a:rPr>
              <a:t> </a:t>
            </a:r>
            <a:r>
              <a:rPr lang="de-DE" altLang="de-DE" sz="1200" dirty="0" err="1">
                <a:solidFill>
                  <a:prstClr val="black"/>
                </a:solidFill>
              </a:rPr>
              <a:t>from</a:t>
            </a:r>
            <a:r>
              <a:rPr lang="de-DE" altLang="de-DE" sz="1200" dirty="0">
                <a:solidFill>
                  <a:prstClr val="black"/>
                </a:solidFill>
              </a:rPr>
              <a:t> </a:t>
            </a:r>
            <a:r>
              <a:rPr lang="de-DE" altLang="de-DE" sz="1200" dirty="0" err="1">
                <a:solidFill>
                  <a:prstClr val="black"/>
                </a:solidFill>
              </a:rPr>
              <a:t>accidental</a:t>
            </a:r>
            <a:r>
              <a:rPr lang="de-DE" altLang="de-DE" sz="1200" dirty="0">
                <a:solidFill>
                  <a:prstClr val="black"/>
                </a:solidFill>
              </a:rPr>
              <a:t> </a:t>
            </a:r>
            <a:r>
              <a:rPr lang="de-DE" altLang="de-DE" sz="1200" dirty="0" err="1">
                <a:solidFill>
                  <a:prstClr val="black"/>
                </a:solidFill>
              </a:rPr>
              <a:t>trauma</a:t>
            </a:r>
            <a:r>
              <a:rPr lang="de-DE" altLang="de-DE" sz="1200" dirty="0">
                <a:solidFill>
                  <a:prstClr val="black"/>
                </a:solidFill>
              </a:rPr>
              <a:t>. Pediatrics 2010; 125: 67-74.</a:t>
            </a:r>
          </a:p>
          <a:p>
            <a:endParaRPr lang="de-CH" dirty="0"/>
          </a:p>
        </p:txBody>
      </p:sp>
      <p:sp>
        <p:nvSpPr>
          <p:cNvPr id="4" name="Foliennummernplatzhalter 3">
            <a:extLst>
              <a:ext uri="{FF2B5EF4-FFF2-40B4-BE49-F238E27FC236}">
                <a16:creationId xmlns:a16="http://schemas.microsoft.com/office/drawing/2014/main" id="{E02F9DE1-63A0-F776-7A7B-7024C6A5D436}"/>
              </a:ext>
            </a:extLst>
          </p:cNvPr>
          <p:cNvSpPr>
            <a:spLocks noGrp="1"/>
          </p:cNvSpPr>
          <p:nvPr>
            <p:ph type="sldNum" sz="quarter" idx="5"/>
          </p:nvPr>
        </p:nvSpPr>
        <p:spPr/>
        <p:txBody>
          <a:bodyPr/>
          <a:lstStyle/>
          <a:p>
            <a:pPr>
              <a:defRPr/>
            </a:pPr>
            <a:fld id="{ACEBF5E1-F4DD-42A3-8638-474B09704C12}" type="slidenum">
              <a:rPr lang="en-GB" smtClean="0"/>
              <a:pPr>
                <a:defRPr/>
              </a:pPr>
              <a:t>31</a:t>
            </a:fld>
            <a:endParaRPr lang="en-GB"/>
          </a:p>
        </p:txBody>
      </p:sp>
    </p:spTree>
    <p:extLst>
      <p:ext uri="{BB962C8B-B14F-4D97-AF65-F5344CB8AC3E}">
        <p14:creationId xmlns:p14="http://schemas.microsoft.com/office/powerpoint/2010/main" val="153470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Cochrane</a:t>
            </a:r>
            <a:r>
              <a:rPr lang="de-DE" dirty="0"/>
              <a:t> Review 2013 Venenkamp et al.</a:t>
            </a:r>
          </a:p>
          <a:p>
            <a:r>
              <a:rPr lang="de-DE" dirty="0"/>
              <a:t>Perforation: NNT 33, Schmerzreduktion</a:t>
            </a:r>
            <a:r>
              <a:rPr lang="de-DE" baseline="0" dirty="0"/>
              <a:t> NNT 20, Nebenwirkungen NNH 14</a:t>
            </a:r>
          </a:p>
          <a:p>
            <a:r>
              <a:rPr lang="de-DE" baseline="0" dirty="0"/>
              <a:t>Thompson 2009 </a:t>
            </a:r>
            <a:r>
              <a:rPr lang="de-DE" baseline="0" dirty="0" err="1"/>
              <a:t>Pediatrics</a:t>
            </a:r>
            <a:r>
              <a:rPr lang="de-DE" baseline="0" dirty="0"/>
              <a:t>: </a:t>
            </a:r>
            <a:r>
              <a:rPr lang="de-DE" baseline="0" dirty="0" err="1"/>
              <a:t>Mastoiditis</a:t>
            </a:r>
            <a:r>
              <a:rPr lang="de-DE" baseline="0" dirty="0"/>
              <a:t>: NNT 4.831 (in 2/3 </a:t>
            </a:r>
            <a:r>
              <a:rPr lang="de-DE" baseline="0" dirty="0" err="1"/>
              <a:t>Mastoiditis</a:t>
            </a:r>
            <a:r>
              <a:rPr lang="de-DE" baseline="0" dirty="0"/>
              <a:t> ohne vorherige OMA)</a:t>
            </a:r>
            <a:endParaRPr lang="de-DE" dirty="0"/>
          </a:p>
        </p:txBody>
      </p:sp>
      <p:sp>
        <p:nvSpPr>
          <p:cNvPr id="4" name="Foliennummernplatzhalter 3"/>
          <p:cNvSpPr>
            <a:spLocks noGrp="1"/>
          </p:cNvSpPr>
          <p:nvPr>
            <p:ph type="sldNum" sz="quarter" idx="10"/>
          </p:nvPr>
        </p:nvSpPr>
        <p:spPr/>
        <p:txBody>
          <a:bodyPr/>
          <a:lstStyle/>
          <a:p>
            <a:fld id="{ECEB66D7-20CC-014B-8726-C916A583629E}" type="slidenum">
              <a:rPr lang="de-DE" smtClean="0">
                <a:solidFill>
                  <a:prstClr val="black"/>
                </a:solidFill>
              </a:rPr>
              <a:pPr/>
              <a:t>34</a:t>
            </a:fld>
            <a:endParaRPr lang="de-DE">
              <a:solidFill>
                <a:prstClr val="black"/>
              </a:solidFill>
            </a:endParaRPr>
          </a:p>
        </p:txBody>
      </p:sp>
    </p:spTree>
    <p:extLst>
      <p:ext uri="{BB962C8B-B14F-4D97-AF65-F5344CB8AC3E}">
        <p14:creationId xmlns:p14="http://schemas.microsoft.com/office/powerpoint/2010/main" val="780952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Cochrane</a:t>
            </a:r>
            <a:r>
              <a:rPr lang="de-DE" dirty="0"/>
              <a:t> Review 2013 Venenkamp et al.</a:t>
            </a:r>
          </a:p>
          <a:p>
            <a:r>
              <a:rPr lang="de-DE" dirty="0"/>
              <a:t>Perforation: NNT 33, Schmerzreduktion</a:t>
            </a:r>
            <a:r>
              <a:rPr lang="de-DE" baseline="0" dirty="0"/>
              <a:t> NNT 20, Nebenwirkungen NNH 14</a:t>
            </a:r>
          </a:p>
          <a:p>
            <a:r>
              <a:rPr lang="de-DE" baseline="0" dirty="0"/>
              <a:t>Thompson 2009 </a:t>
            </a:r>
            <a:r>
              <a:rPr lang="de-DE" baseline="0" dirty="0" err="1"/>
              <a:t>Pediatrics</a:t>
            </a:r>
            <a:r>
              <a:rPr lang="de-DE" baseline="0" dirty="0"/>
              <a:t>: </a:t>
            </a:r>
            <a:r>
              <a:rPr lang="de-DE" baseline="0" dirty="0" err="1"/>
              <a:t>Mastoiditis</a:t>
            </a:r>
            <a:r>
              <a:rPr lang="de-DE" baseline="0" dirty="0"/>
              <a:t>: NNT 4.831 (in 2/3 </a:t>
            </a:r>
            <a:r>
              <a:rPr lang="de-DE" baseline="0" dirty="0" err="1"/>
              <a:t>Mastoiditis</a:t>
            </a:r>
            <a:r>
              <a:rPr lang="de-DE" baseline="0" dirty="0"/>
              <a:t> ohne vorherige OMA)</a:t>
            </a:r>
            <a:endParaRPr lang="de-DE" dirty="0"/>
          </a:p>
        </p:txBody>
      </p:sp>
      <p:sp>
        <p:nvSpPr>
          <p:cNvPr id="4" name="Foliennummernplatzhalter 3"/>
          <p:cNvSpPr>
            <a:spLocks noGrp="1"/>
          </p:cNvSpPr>
          <p:nvPr>
            <p:ph type="sldNum" sz="quarter" idx="10"/>
          </p:nvPr>
        </p:nvSpPr>
        <p:spPr/>
        <p:txBody>
          <a:bodyPr/>
          <a:lstStyle/>
          <a:p>
            <a:fld id="{ECEB66D7-20CC-014B-8726-C916A583629E}" type="slidenum">
              <a:rPr lang="de-DE" smtClean="0">
                <a:solidFill>
                  <a:prstClr val="black"/>
                </a:solidFill>
              </a:rPr>
              <a:pPr/>
              <a:t>35</a:t>
            </a:fld>
            <a:endParaRPr lang="de-DE">
              <a:solidFill>
                <a:prstClr val="black"/>
              </a:solidFill>
            </a:endParaRPr>
          </a:p>
        </p:txBody>
      </p:sp>
    </p:spTree>
    <p:extLst>
      <p:ext uri="{BB962C8B-B14F-4D97-AF65-F5344CB8AC3E}">
        <p14:creationId xmlns:p14="http://schemas.microsoft.com/office/powerpoint/2010/main" val="78095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nummernplatzhalter 6">
            <a:extLst>
              <a:ext uri="{FF2B5EF4-FFF2-40B4-BE49-F238E27FC236}">
                <a16:creationId xmlns:a16="http://schemas.microsoft.com/office/drawing/2014/main" id="{D359E952-4149-1B5E-B1F0-BA5C80D3C4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eaLnBrk="0" fontAlgn="base" hangingPunct="0">
              <a:spcBef>
                <a:spcPct val="30000"/>
              </a:spcBef>
              <a:spcAft>
                <a:spcPct val="0"/>
              </a:spcAft>
              <a:defRPr sz="1400">
                <a:solidFill>
                  <a:schemeClr val="tx1"/>
                </a:solidFill>
                <a:latin typeface="Calibri" panose="020F0502020204030204" pitchFamily="34" charset="0"/>
              </a:defRPr>
            </a:lvl6pPr>
            <a:lvl7pPr marL="2971800" indent="-228600" eaLnBrk="0" fontAlgn="base" hangingPunct="0">
              <a:spcBef>
                <a:spcPct val="30000"/>
              </a:spcBef>
              <a:spcAft>
                <a:spcPct val="0"/>
              </a:spcAft>
              <a:defRPr sz="1400">
                <a:solidFill>
                  <a:schemeClr val="tx1"/>
                </a:solidFill>
                <a:latin typeface="Calibri" panose="020F0502020204030204" pitchFamily="34" charset="0"/>
              </a:defRPr>
            </a:lvl7pPr>
            <a:lvl8pPr marL="3429000" indent="-228600" eaLnBrk="0" fontAlgn="base" hangingPunct="0">
              <a:spcBef>
                <a:spcPct val="30000"/>
              </a:spcBef>
              <a:spcAft>
                <a:spcPct val="0"/>
              </a:spcAft>
              <a:defRPr sz="1400">
                <a:solidFill>
                  <a:schemeClr val="tx1"/>
                </a:solidFill>
                <a:latin typeface="Calibri" panose="020F0502020204030204" pitchFamily="34" charset="0"/>
              </a:defRPr>
            </a:lvl8pPr>
            <a:lvl9pPr marL="3886200" indent="-22860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77281A66-5CBA-47A2-8162-BC7C0106BFB1}" type="slidenum">
              <a:rPr lang="de-DE" altLang="de-DE" sz="1300">
                <a:latin typeface="Arial" panose="020B0604020202020204" pitchFamily="34" charset="0"/>
              </a:rPr>
              <a:pPr>
                <a:spcBef>
                  <a:spcPct val="0"/>
                </a:spcBef>
              </a:pPr>
              <a:t>37</a:t>
            </a:fld>
            <a:endParaRPr lang="de-DE" altLang="de-DE" sz="1300">
              <a:latin typeface="Arial" panose="020B0604020202020204" pitchFamily="34" charset="0"/>
            </a:endParaRPr>
          </a:p>
        </p:txBody>
      </p:sp>
      <p:sp>
        <p:nvSpPr>
          <p:cNvPr id="28675" name="Rectangle 2">
            <a:extLst>
              <a:ext uri="{FF2B5EF4-FFF2-40B4-BE49-F238E27FC236}">
                <a16:creationId xmlns:a16="http://schemas.microsoft.com/office/drawing/2014/main" id="{B671E025-2F0E-E1CF-EFB6-F4BDA86F7C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D34B2573-8A78-DBE1-7E8B-4CA26796F6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sz="1000" i="1" u="sng"/>
              <a:t>Aktives Zuhören</a:t>
            </a:r>
            <a:r>
              <a:rPr lang="de-DE" altLang="de-DE" sz="1000" i="1"/>
              <a:t>.</a:t>
            </a:r>
            <a:r>
              <a:rPr lang="de-DE" altLang="de-DE" sz="1000"/>
              <a:t> Bei einem ungeplanten Gespräch hat der Erwachsene hauptsächlich die Aufgabe, aktiv zuzuhören. </a:t>
            </a:r>
          </a:p>
          <a:p>
            <a:pPr>
              <a:lnSpc>
                <a:spcPct val="90000"/>
              </a:lnSpc>
            </a:pPr>
            <a:r>
              <a:rPr lang="de-DE" altLang="de-DE" sz="1000"/>
              <a:t>Wenn ein Kind zu Ihnen kommt und zu verstehen gibt, dass etwas passiert ist, </a:t>
            </a:r>
            <a:r>
              <a:rPr lang="de-DE" altLang="de-DE" sz="1000" i="1"/>
              <a:t>bitten Sie das Kind zu berichten, was geschehen ist</a:t>
            </a:r>
            <a:r>
              <a:rPr lang="de-DE" altLang="de-DE" sz="1000"/>
              <a:t>. Lassen Sie das Kind sprechen, während Sie einfach zuhören. Unterbrechungen in Form von Fragen könnten ungeschickt sein, ggf. lieber später nochmal nachfragen. Wenn das Kind aufhört zu erzählen, können Sie nachfragen, ob noch mehr passiert ist. </a:t>
            </a:r>
            <a:endParaRPr lang="de-DE" altLang="de-DE" sz="1000" i="1"/>
          </a:p>
          <a:p>
            <a:pPr>
              <a:lnSpc>
                <a:spcPct val="90000"/>
              </a:lnSpc>
            </a:pPr>
            <a:r>
              <a:rPr lang="de-DE" altLang="de-DE" sz="1000" i="1"/>
              <a:t>Allgemein nachzufragen, ob noch mehr passiert ist oder ob das Kind noch mehr dazu erzählen möchte</a:t>
            </a:r>
            <a:r>
              <a:rPr lang="de-DE" altLang="de-DE" sz="1000"/>
              <a:t> ist hilfreich, denn Sie signalisieren dem Kind: „Du kannst mir alles erzählen!“</a:t>
            </a:r>
            <a:endParaRPr lang="de-DE" altLang="de-DE" sz="1000" i="1"/>
          </a:p>
          <a:p>
            <a:pPr>
              <a:lnSpc>
                <a:spcPct val="90000"/>
              </a:lnSpc>
            </a:pPr>
            <a:r>
              <a:rPr lang="de-DE" altLang="de-DE" sz="1000" i="1"/>
              <a:t>Wenn das Kind detailliert berichten möchte, geben Sie ihm den Raum dazu</a:t>
            </a:r>
            <a:r>
              <a:rPr lang="de-DE" altLang="de-DE" sz="1000"/>
              <a:t>. Falls das Kind längere Ausführungen macht, können Sie durch gelegentliches Nicken oder ein unterstützendes „mhm“ verdeutlichen, dass Sie gut zuhören und verstehen, was das Kind sagt. </a:t>
            </a:r>
          </a:p>
          <a:p>
            <a:pPr>
              <a:lnSpc>
                <a:spcPct val="90000"/>
              </a:lnSpc>
            </a:pPr>
            <a:r>
              <a:rPr lang="de-DE" altLang="de-DE" sz="1000"/>
              <a:t>Wie detailliert das Kind berichtet, kann es in dieser Situation dann aber selbst entscheiden. Anders als Ermittlungsbehörden brauchen Mitglieder pädagogischer oder Heilberufe in der Regel keine detaillierten Informationen darüber, wie oft die Handlung bzw. der Übergriff stattfand und wie es genau abgelaufen ist. </a:t>
            </a:r>
            <a:r>
              <a:rPr lang="de-DE" altLang="de-DE" sz="1000" i="1"/>
              <a:t>Es gibt deswegen keine Notwendigkeit, detailliert zu einzelnen sexuellen Handlungen nachzufragen</a:t>
            </a:r>
            <a:r>
              <a:rPr lang="de-DE" altLang="de-DE" sz="1000"/>
              <a:t>. </a:t>
            </a:r>
          </a:p>
          <a:p>
            <a:pPr>
              <a:lnSpc>
                <a:spcPct val="90000"/>
              </a:lnSpc>
            </a:pPr>
            <a:r>
              <a:rPr lang="de-DE" altLang="de-DE" sz="1000"/>
              <a:t>Sie sollten aber in Erfahrung bringen, ob es sich um Vorfälle in der Vergangenheit handelt oder ob aktuell noch die Gefahr von Missbrauchshandlungen gegeben ist, weil das für das weitere Vorgehen von Bedeutung ist.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31249-41BA-4D54-F68C-72FC5E9188C5}"/>
            </a:ext>
          </a:extLst>
        </p:cNvPr>
        <p:cNvGrpSpPr/>
        <p:nvPr/>
      </p:nvGrpSpPr>
      <p:grpSpPr>
        <a:xfrm>
          <a:off x="0" y="0"/>
          <a:ext cx="0" cy="0"/>
          <a:chOff x="0" y="0"/>
          <a:chExt cx="0" cy="0"/>
        </a:xfrm>
      </p:grpSpPr>
      <p:sp>
        <p:nvSpPr>
          <p:cNvPr id="28674" name="Foliennummernplatzhalter 6">
            <a:extLst>
              <a:ext uri="{FF2B5EF4-FFF2-40B4-BE49-F238E27FC236}">
                <a16:creationId xmlns:a16="http://schemas.microsoft.com/office/drawing/2014/main" id="{8D33753E-C729-FBF2-5F7B-A50D46E59E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eaLnBrk="0" fontAlgn="base" hangingPunct="0">
              <a:spcBef>
                <a:spcPct val="30000"/>
              </a:spcBef>
              <a:spcAft>
                <a:spcPct val="0"/>
              </a:spcAft>
              <a:defRPr sz="1400">
                <a:solidFill>
                  <a:schemeClr val="tx1"/>
                </a:solidFill>
                <a:latin typeface="Calibri" panose="020F0502020204030204" pitchFamily="34" charset="0"/>
              </a:defRPr>
            </a:lvl6pPr>
            <a:lvl7pPr marL="2971800" indent="-228600" eaLnBrk="0" fontAlgn="base" hangingPunct="0">
              <a:spcBef>
                <a:spcPct val="30000"/>
              </a:spcBef>
              <a:spcAft>
                <a:spcPct val="0"/>
              </a:spcAft>
              <a:defRPr sz="1400">
                <a:solidFill>
                  <a:schemeClr val="tx1"/>
                </a:solidFill>
                <a:latin typeface="Calibri" panose="020F0502020204030204" pitchFamily="34" charset="0"/>
              </a:defRPr>
            </a:lvl7pPr>
            <a:lvl8pPr marL="3429000" indent="-228600" eaLnBrk="0" fontAlgn="base" hangingPunct="0">
              <a:spcBef>
                <a:spcPct val="30000"/>
              </a:spcBef>
              <a:spcAft>
                <a:spcPct val="0"/>
              </a:spcAft>
              <a:defRPr sz="1400">
                <a:solidFill>
                  <a:schemeClr val="tx1"/>
                </a:solidFill>
                <a:latin typeface="Calibri" panose="020F0502020204030204" pitchFamily="34" charset="0"/>
              </a:defRPr>
            </a:lvl8pPr>
            <a:lvl9pPr marL="3886200" indent="-22860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77281A66-5CBA-47A2-8162-BC7C0106BFB1}" type="slidenum">
              <a:rPr lang="de-DE" altLang="de-DE" sz="1300">
                <a:latin typeface="Arial" panose="020B0604020202020204" pitchFamily="34" charset="0"/>
              </a:rPr>
              <a:pPr>
                <a:spcBef>
                  <a:spcPct val="0"/>
                </a:spcBef>
              </a:pPr>
              <a:t>38</a:t>
            </a:fld>
            <a:endParaRPr lang="de-DE" altLang="de-DE" sz="1300">
              <a:latin typeface="Arial" panose="020B0604020202020204" pitchFamily="34" charset="0"/>
            </a:endParaRPr>
          </a:p>
        </p:txBody>
      </p:sp>
      <p:sp>
        <p:nvSpPr>
          <p:cNvPr id="28675" name="Rectangle 2">
            <a:extLst>
              <a:ext uri="{FF2B5EF4-FFF2-40B4-BE49-F238E27FC236}">
                <a16:creationId xmlns:a16="http://schemas.microsoft.com/office/drawing/2014/main" id="{DD06E8F1-2F9F-0989-3069-E7095915B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EB15AE08-B52F-0214-7072-F9279BB25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sz="1000" i="1" u="sng"/>
              <a:t>Aktives Zuhören</a:t>
            </a:r>
            <a:r>
              <a:rPr lang="de-DE" altLang="de-DE" sz="1000" i="1"/>
              <a:t>.</a:t>
            </a:r>
            <a:r>
              <a:rPr lang="de-DE" altLang="de-DE" sz="1000"/>
              <a:t> Bei einem ungeplanten Gespräch hat der Erwachsene hauptsächlich die Aufgabe, aktiv zuzuhören. </a:t>
            </a:r>
          </a:p>
          <a:p>
            <a:pPr>
              <a:lnSpc>
                <a:spcPct val="90000"/>
              </a:lnSpc>
            </a:pPr>
            <a:r>
              <a:rPr lang="de-DE" altLang="de-DE" sz="1000"/>
              <a:t>Wenn ein Kind zu Ihnen kommt und zu verstehen gibt, dass etwas passiert ist, </a:t>
            </a:r>
            <a:r>
              <a:rPr lang="de-DE" altLang="de-DE" sz="1000" i="1"/>
              <a:t>bitten Sie das Kind zu berichten, was geschehen ist</a:t>
            </a:r>
            <a:r>
              <a:rPr lang="de-DE" altLang="de-DE" sz="1000"/>
              <a:t>. Lassen Sie das Kind sprechen, während Sie einfach zuhören. Unterbrechungen in Form von Fragen könnten ungeschickt sein, ggf. lieber später nochmal nachfragen. Wenn das Kind aufhört zu erzählen, können Sie nachfragen, ob noch mehr passiert ist. </a:t>
            </a:r>
            <a:endParaRPr lang="de-DE" altLang="de-DE" sz="1000" i="1"/>
          </a:p>
          <a:p>
            <a:pPr>
              <a:lnSpc>
                <a:spcPct val="90000"/>
              </a:lnSpc>
            </a:pPr>
            <a:r>
              <a:rPr lang="de-DE" altLang="de-DE" sz="1000" i="1"/>
              <a:t>Allgemein nachzufragen, ob noch mehr passiert ist oder ob das Kind noch mehr dazu erzählen möchte</a:t>
            </a:r>
            <a:r>
              <a:rPr lang="de-DE" altLang="de-DE" sz="1000"/>
              <a:t> ist hilfreich, denn Sie signalisieren dem Kind: „Du kannst mir alles erzählen!“</a:t>
            </a:r>
            <a:endParaRPr lang="de-DE" altLang="de-DE" sz="1000" i="1"/>
          </a:p>
          <a:p>
            <a:pPr>
              <a:lnSpc>
                <a:spcPct val="90000"/>
              </a:lnSpc>
            </a:pPr>
            <a:r>
              <a:rPr lang="de-DE" altLang="de-DE" sz="1000" i="1"/>
              <a:t>Wenn das Kind detailliert berichten möchte, geben Sie ihm den Raum dazu</a:t>
            </a:r>
            <a:r>
              <a:rPr lang="de-DE" altLang="de-DE" sz="1000"/>
              <a:t>. Falls das Kind längere Ausführungen macht, können Sie durch gelegentliches Nicken oder ein unterstützendes „mhm“ verdeutlichen, dass Sie gut zuhören und verstehen, was das Kind sagt. </a:t>
            </a:r>
          </a:p>
          <a:p>
            <a:pPr>
              <a:lnSpc>
                <a:spcPct val="90000"/>
              </a:lnSpc>
            </a:pPr>
            <a:r>
              <a:rPr lang="de-DE" altLang="de-DE" sz="1000"/>
              <a:t>Wie detailliert das Kind berichtet, kann es in dieser Situation dann aber selbst entscheiden. Anders als Ermittlungsbehörden brauchen Mitglieder pädagogischer oder Heilberufe in der Regel keine detaillierten Informationen darüber, wie oft die Handlung bzw. der Übergriff stattfand und wie es genau abgelaufen ist. </a:t>
            </a:r>
            <a:r>
              <a:rPr lang="de-DE" altLang="de-DE" sz="1000" i="1"/>
              <a:t>Es gibt deswegen keine Notwendigkeit, detailliert zu einzelnen sexuellen Handlungen nachzufragen</a:t>
            </a:r>
            <a:r>
              <a:rPr lang="de-DE" altLang="de-DE" sz="1000"/>
              <a:t>. </a:t>
            </a:r>
          </a:p>
          <a:p>
            <a:pPr>
              <a:lnSpc>
                <a:spcPct val="90000"/>
              </a:lnSpc>
            </a:pPr>
            <a:r>
              <a:rPr lang="de-DE" altLang="de-DE" sz="1000"/>
              <a:t>Sie sollten aber in Erfahrung bringen, ob es sich um Vorfälle in der Vergangenheit handelt oder ob aktuell noch die Gefahr von Missbrauchshandlungen gegeben ist, weil das für das weitere Vorgehen von Bedeutung ist. </a:t>
            </a:r>
          </a:p>
        </p:txBody>
      </p:sp>
    </p:spTree>
    <p:extLst>
      <p:ext uri="{BB962C8B-B14F-4D97-AF65-F5344CB8AC3E}">
        <p14:creationId xmlns:p14="http://schemas.microsoft.com/office/powerpoint/2010/main" val="3114123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fontAlgn="auto">
              <a:spcBef>
                <a:spcPts val="900"/>
              </a:spcBef>
              <a:buNone/>
              <a:defRPr/>
            </a:pPr>
            <a:r>
              <a:rPr lang="de-DE" sz="1200" dirty="0">
                <a:latin typeface="+mj-lt"/>
              </a:rPr>
              <a:t>Kennzeichnend ist hier, dass Gefährdungsereignisse im Interesse eines wahrgenommenen </a:t>
            </a:r>
            <a:r>
              <a:rPr lang="de-DE" sz="1200" b="1" dirty="0">
                <a:latin typeface="+mj-lt"/>
              </a:rPr>
              <a:t>höheren Gutes </a:t>
            </a:r>
            <a:r>
              <a:rPr lang="de-DE" sz="1200" dirty="0">
                <a:latin typeface="+mj-lt"/>
              </a:rPr>
              <a:t>(z.B. „Seelenheil“ des Kindes oder Familienehre)</a:t>
            </a:r>
            <a:r>
              <a:rPr lang="de-DE" sz="1200" b="1" dirty="0">
                <a:latin typeface="+mj-lt"/>
              </a:rPr>
              <a:t> </a:t>
            </a:r>
            <a:r>
              <a:rPr lang="de-DE" sz="1200" dirty="0">
                <a:latin typeface="+mj-lt"/>
              </a:rPr>
              <a:t>in Kauf genommen werden. </a:t>
            </a:r>
          </a:p>
          <a:p>
            <a:pPr marL="0" indent="0" fontAlgn="auto">
              <a:spcBef>
                <a:spcPts val="900"/>
              </a:spcBef>
              <a:buNone/>
              <a:defRPr/>
            </a:pPr>
            <a:r>
              <a:rPr lang="de-DE" sz="1200" dirty="0">
                <a:solidFill>
                  <a:srgbClr val="FF0000"/>
                </a:solidFill>
                <a:latin typeface="+mj-lt"/>
                <a:sym typeface="Wingdings" panose="05000000000000000000" pitchFamily="2" charset="2"/>
              </a:rPr>
              <a:t> </a:t>
            </a:r>
            <a:r>
              <a:rPr lang="de-DE" sz="1200" dirty="0">
                <a:solidFill>
                  <a:srgbClr val="FF0000"/>
                </a:solidFill>
                <a:latin typeface="+mj-lt"/>
              </a:rPr>
              <a:t>Entsprechend ist es wichtig, relevante normative Überzeugungen der Eltern und ihres Umfeldes herauszuarbeiten und die elterliche Responsivität gegenüber kindeswohldienlicheren Orientierungen abzuklären.</a:t>
            </a:r>
          </a:p>
          <a:p>
            <a:endParaRPr lang="de-CH" dirty="0"/>
          </a:p>
        </p:txBody>
      </p:sp>
      <p:sp>
        <p:nvSpPr>
          <p:cNvPr id="4" name="Foliennummernplatzhalter 3"/>
          <p:cNvSpPr>
            <a:spLocks noGrp="1"/>
          </p:cNvSpPr>
          <p:nvPr>
            <p:ph type="sldNum" sz="quarter" idx="5"/>
          </p:nvPr>
        </p:nvSpPr>
        <p:spPr/>
        <p:txBody>
          <a:bodyPr/>
          <a:lstStyle/>
          <a:p>
            <a:fld id="{2767FE8B-7AEB-4305-B851-B6934FD727F7}" type="slidenum">
              <a:rPr lang="de-CH" smtClean="0"/>
              <a:t>40</a:t>
            </a:fld>
            <a:endParaRPr lang="de-CH"/>
          </a:p>
        </p:txBody>
      </p:sp>
    </p:spTree>
    <p:extLst>
      <p:ext uri="{BB962C8B-B14F-4D97-AF65-F5344CB8AC3E}">
        <p14:creationId xmlns:p14="http://schemas.microsoft.com/office/powerpoint/2010/main" val="225698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457ADC6B-AB4E-FF07-C898-F54218F452F4}"/>
              </a:ext>
            </a:extLst>
          </p:cNvPr>
          <p:cNvSpPr>
            <a:spLocks noGrp="1" noRot="1" noChangeAspect="1" noChangeArrowheads="1" noTextEdit="1"/>
          </p:cNvSpPr>
          <p:nvPr>
            <p:ph type="sldImg"/>
          </p:nvPr>
        </p:nvSpPr>
        <p:spPr bwMode="auto">
          <a:xfrm>
            <a:off x="87313"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97973B23-886E-25DE-8971-84300C3CB9B9}"/>
              </a:ext>
            </a:extLst>
          </p:cNvPr>
          <p:cNvSpPr>
            <a:spLocks noGrp="1"/>
          </p:cNvSpPr>
          <p:nvPr>
            <p:ph type="body" idx="1"/>
          </p:nvPr>
        </p:nvSpPr>
        <p:spPr/>
        <p:txBody>
          <a:bodyPr>
            <a:normAutofit fontScale="25000" lnSpcReduction="20000"/>
          </a:bodyPr>
          <a:lstStyle/>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Lebensgeschichtlich verzerrte Vorstellungen von Fürsorge und Erziehung</a:t>
            </a:r>
            <a:r>
              <a:rPr lang="de-DE" sz="1800" dirty="0">
                <a:latin typeface="Arial" panose="020B0604020202020204" pitchFamily="34" charset="0"/>
                <a:ea typeface="Calibri" panose="020F0502020204030204" pitchFamily="34" charset="0"/>
                <a:cs typeface="Times New Roman" panose="02020603050405020304" pitchFamily="18" charset="0"/>
              </a:rPr>
              <a:t>: Elternteile, die in ihrer Kindheit selbst Vernachlässigung oder Misshandlung erfahren mussten, entwickeln teilweise sehr lückenhafte Vorstellungen davon, was Kinder brauchen, was zu Vernachlässigung in der nächsten Generation führt und durch sehr konkrete Anleitung aufgefangen werden kann. Teilweise entwickeln betroffene Elternteile vor dem Hintergrund negativer Erfahrungen in der Kindheit ein erhöhtes Misstrauen, das zu feindseligen Deutungen kindlicher Signale führt. Der Elternteil nimmt etwa Ablehnung bzw. bewusste Provokation wahr und fühlt sich dann berechtigt, das Kind zu bestrafen oder zu ignorieren. Auch Hilfen werden durch erhöhtes Misstrauen erschwert. Ein Weg aus dieser Falle kann über Hilfen führen, die beim Verständnis kindlicher Signale helfen und den Bindungsaufbau fördern, aber auch Raum für die geduldige Entwicklung einer positiven Hilfebeziehung schaffen.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Konflikte mit eigenen Entwicklungsaufgaben bei jungen Eltern</a:t>
            </a:r>
            <a:r>
              <a:rPr lang="de-DE" sz="1800" dirty="0">
                <a:latin typeface="Arial" panose="020B0604020202020204" pitchFamily="34" charset="0"/>
                <a:ea typeface="Calibri" panose="020F0502020204030204" pitchFamily="34" charset="0"/>
                <a:cs typeface="Times New Roman" panose="02020603050405020304" pitchFamily="18" charset="0"/>
              </a:rPr>
              <a:t>: Junge Eltern haben häufig noch wichtige eigene Entwicklungsaufgaben zu lösen, die viel Zeit und Energie erfordern (z.B. jemanden für eine Partnerschaft zu finden). Die Anforderungen durch die Bedürfnisse eines Kindes lösen dann teilweise Ärger und Wut aus, was zu Misshandlung führen kann, oder es gibt Versuche der Kompromissbildung, die in Vernachlässigung umschlagen. Lösungen bestehen hier nicht nur in der Vermittlung von Kompetenzen im Umgang mit dem Kind, sondern in der Suche nach kindeswohlverträglichen Arrangements, die Bedürfnissen des Kindes und Entwicklungsaufgaben der jungen Eltern Rechnung tragen.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Überforderung infolge generell herabgesetzter Belastbarkeit</a:t>
            </a:r>
            <a:r>
              <a:rPr lang="de-DE" sz="1800" dirty="0">
                <a:latin typeface="Arial" panose="020B0604020202020204" pitchFamily="34" charset="0"/>
                <a:ea typeface="Calibri" panose="020F0502020204030204" pitchFamily="34" charset="0"/>
                <a:cs typeface="Times New Roman" panose="02020603050405020304" pitchFamily="18" charset="0"/>
              </a:rPr>
              <a:t>: Durch eine vorübergehend (z.B. postpartale Depression) oder dauerhaft herabgesetzte Belastbarkeit kommt es zu einer Überforderung in vielen Lebensbereichen, die immer neue Krisen und belastende Lebensereignisse bedingt (z.B. ungeöffnete Post führt zu Mietkündigung und Stromsperre, Vernachlässigung führt zu Verhaltensauffälligkeiten der Kinder). Innerhalb dieser Spirale nach unten kann die Situation so eskalieren, dass es zu Misshandlungen oder einem Zusammenbruch von Fürsorge kommt. Interventionen Dritter beinhalten in der Regel Kritik, was die Eltern weiter entmutigt oder langfristig ungünstige Bewältigungsstrategien (z.B. Behörden alles versprechen) fördert. Geeignete </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fachliche </a:t>
            </a:r>
            <a:r>
              <a:rPr lang="de-DE" sz="1800" dirty="0">
                <a:latin typeface="Arial" panose="020B0604020202020204" pitchFamily="34" charset="0"/>
                <a:ea typeface="Calibri" panose="020F0502020204030204" pitchFamily="34" charset="0"/>
                <a:cs typeface="Times New Roman" panose="02020603050405020304" pitchFamily="18" charset="0"/>
              </a:rPr>
              <a:t>Intervention</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en</a:t>
            </a:r>
            <a:r>
              <a:rPr lang="de-DE" sz="1800" dirty="0">
                <a:latin typeface="Arial" panose="020B0604020202020204" pitchFamily="34" charset="0"/>
                <a:ea typeface="Calibri" panose="020F0502020204030204" pitchFamily="34" charset="0"/>
                <a:cs typeface="Times New Roman" panose="02020603050405020304" pitchFamily="18" charset="0"/>
              </a:rPr>
              <a:t> erfordern hier eine gute Abklärung, inwieweit Gründe für eine herabgesetzte Belastbarkeit verändert werden können (z.B. Depressionsbehandlung) oder Bewältigungsfähigkeiten gestärkt werden können (z.B. hauswirtschaftliches Training). Zudem sind eine Sozialarbeit, die alle betroffenen Lebensbereiche umfasst sowie eine Förderung der Mitbestimmung der Eltern wichtig.</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Suchterkrankung bindet Aufmerksamkeit, Ressourcen und Zeit der Eltern</a:t>
            </a:r>
            <a:r>
              <a:rPr lang="de-DE" sz="1800" dirty="0">
                <a:latin typeface="Arial" panose="020B0604020202020204" pitchFamily="34" charset="0"/>
                <a:ea typeface="Calibri" panose="020F0502020204030204" pitchFamily="34" charset="0"/>
                <a:cs typeface="Times New Roman" panose="02020603050405020304" pitchFamily="18" charset="0"/>
              </a:rPr>
              <a:t>: Nach Zeitbudgetstudien erfordert insbesondere eine Abhängigkeit von illegalen Suchtstoffen ähnlich viel Zeit wie eine Vollzeitbeschäftigung, nur dass dadurch die finanziellen Ressourcen der Familie auch noch deutlich gemindert werden. Zudem kann es bei einem fehlenden Suchtstoff oder einer nachlassenden Wirkung zu Aggressionen oder während der Intoxikation zu fehlenden oder ungeeigneten Reaktionen auf kindliche Bedürfnisse kommen. Kommt es im Kontext einer Suchterkrankung zu einer Kindeswohlgefährdung steht die Suchtbehandlung am Anfang der Intervention. Teilweise werden im Verlauf aber weitere psychische Belastungen oder Einschränkungen der Erziehungsfähigkeit sichtbar, die dann weitere Hilfen erforderlich machen.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Antisoziale Entwicklungsgeschichte von Eltern begünstigt Gewalt, mangelnde Regelsozialisation und Eltern-Kind</a:t>
            </a:r>
            <a:r>
              <a:rPr lang="de-DE" sz="1800" b="1"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a:t>
            </a:r>
            <a:r>
              <a:rPr lang="de-DE" sz="1800" b="1" strike="sngStrike"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de-DE" sz="1800" b="1" dirty="0">
                <a:latin typeface="Arial" panose="020B0604020202020204" pitchFamily="34" charset="0"/>
                <a:ea typeface="Calibri" panose="020F0502020204030204" pitchFamily="34" charset="0"/>
                <a:cs typeface="Times New Roman" panose="02020603050405020304" pitchFamily="18" charset="0"/>
              </a:rPr>
              <a:t>Zwangszirkel:</a:t>
            </a:r>
            <a:r>
              <a:rPr lang="de-DE" sz="1800" dirty="0">
                <a:latin typeface="Arial" panose="020B0604020202020204" pitchFamily="34" charset="0"/>
                <a:ea typeface="Calibri" panose="020F0502020204030204" pitchFamily="34" charset="0"/>
                <a:cs typeface="Times New Roman" panose="02020603050405020304" pitchFamily="18" charset="0"/>
              </a:rPr>
              <a:t> Elternteile, die in ihrer Entwicklungsgeschichte gelernt haben, sich bei Einschränkungen mit Zwang und Gewalt durchzusetzen, reagieren manchmal ohne langes Überlegen mit Gewalt auf Einschränkungen durch Kinder (z.B. anhaltendes Weinen), auch wenn sie dies unter Umständen später glaubhaft sehr bereuen. Zudem wird Fürsorge und die Vermittlung von Regeln relativ stark an eigenen Bedürfnissen ausgerichtet und bleibt daher inkonsistent, was Verhaltensauffälligkeiten bei Kindern begünstigt. Erzieherische Versuche der Kontrolle von Verhaltensauffälligkeiten in der Familie können dann zu eskalierenden, in Gewalt oder ein Ignorieren des Kindes umschlagenden Konflikten führen. Dieser Weg ist schwer zu verändern. Unter Umständen ist eine Eltern-Kind</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a:t>
            </a:r>
            <a:r>
              <a:rPr lang="de-DE" sz="1800" strike="sngStrike"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de-DE" sz="1800" dirty="0">
                <a:latin typeface="Arial" panose="020B0604020202020204" pitchFamily="34" charset="0"/>
                <a:ea typeface="Calibri" panose="020F0502020204030204" pitchFamily="34" charset="0"/>
                <a:cs typeface="Times New Roman" panose="02020603050405020304" pitchFamily="18" charset="0"/>
              </a:rPr>
              <a:t>Einrichtung in Verbindung mit einem Anti-Aggressivitätstraining und ggfs. therapeutischer Hilfe für ein bereits verhaltensauffälliges Kind geeignet.</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spcAft>
                <a:spcPts val="600"/>
              </a:spcAft>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Negative Selbstwirksamkeit von Eltern führt zu wahrgenommenem Scheitern an der Elternrolle</a:t>
            </a:r>
            <a:r>
              <a:rPr lang="de-DE" sz="1800" dirty="0">
                <a:latin typeface="Arial" panose="020B0604020202020204" pitchFamily="34" charset="0"/>
                <a:ea typeface="Calibri" panose="020F0502020204030204" pitchFamily="34" charset="0"/>
                <a:cs typeface="Times New Roman" panose="02020603050405020304" pitchFamily="18" charset="0"/>
              </a:rPr>
              <a:t>: Vor dem Hintergrund vielfachen Scheiterns in ihrem Leben nähern sich manche Eltern der neuen Aufgabe mit der Vermutung, auch an der Elternrolle zu scheitern. Gleichzeitig bestehen oft intensive Hoffnungen, das Kind möge einen positiven Wendepunkt in ihrem Leben darstellen. Wenn es dann zu Misserfolgen in der Elternrolle kommt (die viele Eltern kennen), reagieren diese Eltern manchmal mit verzweifelter Wut, was zu Misshandlung führen kann, oder sie geben auf, was zu Vernachlässigung führen kann. Liegt dieser Weg vor, scheint es wichtig vorhandene positive Ansätze im Fürsorgeverhalten zu verstärken. Häufig ist auch eine psychotherapeutische Begleitung sinnvoll.</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de-CH" dirty="0"/>
          </a:p>
        </p:txBody>
      </p:sp>
      <p:sp>
        <p:nvSpPr>
          <p:cNvPr id="33796" name="Foliennummernplatzhalter 3">
            <a:extLst>
              <a:ext uri="{FF2B5EF4-FFF2-40B4-BE49-F238E27FC236}">
                <a16:creationId xmlns:a16="http://schemas.microsoft.com/office/drawing/2014/main" id="{2B0C441B-4CDE-556D-6FDF-FFCDE6F515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693E4B-369A-492C-97AF-FC9253C1B538}" type="slidenum">
              <a:rPr kumimoji="0" lang="de-DE"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DE"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2D307A23-5B74-B810-C655-08C2DC756EDF}"/>
              </a:ext>
            </a:extLst>
          </p:cNvPr>
          <p:cNvSpPr>
            <a:spLocks noGrp="1" noRot="1" noChangeAspect="1" noChangeArrowheads="1" noTextEdit="1"/>
          </p:cNvSpPr>
          <p:nvPr>
            <p:ph type="sldImg"/>
          </p:nvPr>
        </p:nvSpPr>
        <p:spPr bwMode="auto">
          <a:xfrm>
            <a:off x="87313"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47F8B918-CC59-A7D1-29FF-A6BFB0D494AB}"/>
              </a:ext>
            </a:extLst>
          </p:cNvPr>
          <p:cNvSpPr>
            <a:spLocks noGrp="1"/>
          </p:cNvSpPr>
          <p:nvPr>
            <p:ph type="body" idx="1"/>
          </p:nvPr>
        </p:nvSpPr>
        <p:spPr/>
        <p:txBody>
          <a:bodyPr>
            <a:normAutofit fontScale="25000" lnSpcReduction="20000"/>
          </a:bodyPr>
          <a:lstStyle/>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Lebensgeschichtlich verzerrte Vorstellungen von Fürsorge und Erziehung</a:t>
            </a:r>
            <a:r>
              <a:rPr lang="de-DE" sz="1800" dirty="0">
                <a:latin typeface="Arial" panose="020B0604020202020204" pitchFamily="34" charset="0"/>
                <a:ea typeface="Calibri" panose="020F0502020204030204" pitchFamily="34" charset="0"/>
                <a:cs typeface="Times New Roman" panose="02020603050405020304" pitchFamily="18" charset="0"/>
              </a:rPr>
              <a:t>: Elternteile, die in ihrer Kindheit selbst Vernachlässigung oder Misshandlung erfahren mussten, entwickeln teilweise sehr lückenhafte Vorstellungen davon, was Kinder brauchen, was zu Vernachlässigung in der nächsten Generation führt und durch sehr konkrete Anleitung aufgefangen werden kann. Teilweise entwickeln betroffene Elternteile vor dem Hintergrund negativer Erfahrungen in der Kindheit ein erhöhtes Misstrauen, das zu feindseligen Deutungen kindlicher Signale führt. Der Elternteil nimmt etwa Ablehnung bzw. bewusste Provokation wahr und fühlt sich dann berechtigt, das Kind zu bestrafen oder zu ignorieren. Auch Hilfen werden durch erhöhtes Misstrauen erschwert. Ein Weg aus dieser Falle kann über Hilfen führen, die beim Verständnis kindlicher Signale helfen und den Bindungsaufbau fördern, aber auch Raum für die geduldige Entwicklung einer positiven Hilfebeziehung schaffen.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Konflikte mit eigenen Entwicklungsaufgaben bei jungen Eltern</a:t>
            </a:r>
            <a:r>
              <a:rPr lang="de-DE" sz="1800" dirty="0">
                <a:latin typeface="Arial" panose="020B0604020202020204" pitchFamily="34" charset="0"/>
                <a:ea typeface="Calibri" panose="020F0502020204030204" pitchFamily="34" charset="0"/>
                <a:cs typeface="Times New Roman" panose="02020603050405020304" pitchFamily="18" charset="0"/>
              </a:rPr>
              <a:t>: Junge Eltern haben häufig noch wichtige eigene Entwicklungsaufgaben zu lösen, die viel Zeit und Energie erfordern (z.B. jemanden für eine Partnerschaft zu finden). Die Anforderungen durch die Bedürfnisse eines Kindes lösen dann teilweise Ärger und Wut aus, was zu Misshandlung führen kann, oder es gibt Versuche der Kompromissbildung, die in Vernachlässigung umschlagen. Lösungen bestehen hier nicht nur in der Vermittlung von Kompetenzen im Umgang mit dem Kind, sondern in der Suche nach kindeswohlverträglichen Arrangements, die Bedürfnissen des Kindes und Entwicklungsaufgaben der jungen Eltern Rechnung tragen.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Überforderung infolge generell herabgesetzter Belastbarkeit</a:t>
            </a:r>
            <a:r>
              <a:rPr lang="de-DE" sz="1800" dirty="0">
                <a:latin typeface="Arial" panose="020B0604020202020204" pitchFamily="34" charset="0"/>
                <a:ea typeface="Calibri" panose="020F0502020204030204" pitchFamily="34" charset="0"/>
                <a:cs typeface="Times New Roman" panose="02020603050405020304" pitchFamily="18" charset="0"/>
              </a:rPr>
              <a:t>: Durch eine vorübergehend (z.B. postpartale Depression) oder dauerhaft herabgesetzte Belastbarkeit kommt es zu einer Überforderung in vielen Lebensbereichen, die immer neue Krisen und belastende Lebensereignisse bedingt (z.B. ungeöffnete Post führt zu Mietkündigung und Stromsperre, Vernachlässigung führt zu Verhaltensauffälligkeiten der Kinder). Innerhalb dieser Spirale nach unten kann die Situation so eskalieren, dass es zu Misshandlungen oder einem Zusammenbruch von Fürsorge kommt. Interventionen Dritter beinhalten in der Regel Kritik, was die Eltern weiter entmutigt oder langfristig ungünstige Bewältigungsstrategien (z.B. Behörden alles versprechen) fördert. Geeignete </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fachliche </a:t>
            </a:r>
            <a:r>
              <a:rPr lang="de-DE" sz="1800" dirty="0">
                <a:latin typeface="Arial" panose="020B0604020202020204" pitchFamily="34" charset="0"/>
                <a:ea typeface="Calibri" panose="020F0502020204030204" pitchFamily="34" charset="0"/>
                <a:cs typeface="Times New Roman" panose="02020603050405020304" pitchFamily="18" charset="0"/>
              </a:rPr>
              <a:t>Intervention</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en</a:t>
            </a:r>
            <a:r>
              <a:rPr lang="de-DE" sz="1800" dirty="0">
                <a:latin typeface="Arial" panose="020B0604020202020204" pitchFamily="34" charset="0"/>
                <a:ea typeface="Calibri" panose="020F0502020204030204" pitchFamily="34" charset="0"/>
                <a:cs typeface="Times New Roman" panose="02020603050405020304" pitchFamily="18" charset="0"/>
              </a:rPr>
              <a:t> erfordern hier eine gute Abklärung, inwieweit Gründe für eine herabgesetzte Belastbarkeit verändert werden können (z.B. Depressionsbehandlung) oder Bewältigungsfähigkeiten gestärkt werden können (z.B. hauswirtschaftliches Training). Zudem sind eine Sozialarbeit, die alle betroffenen Lebensbereiche umfasst sowie eine Förderung der Mitbestimmung der Eltern wichtig.</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Suchterkrankung bindet Aufmerksamkeit, Ressourcen und Zeit der Eltern</a:t>
            </a:r>
            <a:r>
              <a:rPr lang="de-DE" sz="1800" dirty="0">
                <a:latin typeface="Arial" panose="020B0604020202020204" pitchFamily="34" charset="0"/>
                <a:ea typeface="Calibri" panose="020F0502020204030204" pitchFamily="34" charset="0"/>
                <a:cs typeface="Times New Roman" panose="02020603050405020304" pitchFamily="18" charset="0"/>
              </a:rPr>
              <a:t>: Nach Zeitbudgetstudien erfordert insbesondere eine Abhängigkeit von illegalen Suchtstoffen ähnlich viel Zeit wie eine Vollzeitbeschäftigung, nur dass dadurch die finanziellen Ressourcen der Familie auch noch deutlich gemindert werden. Zudem kann es bei einem fehlenden Suchtstoff oder einer nachlassenden Wirkung zu Aggressionen oder während der Intoxikation zu fehlenden oder ungeeigneten Reaktionen auf kindliche Bedürfnisse kommen. Kommt es im Kontext einer Suchterkrankung zu einer Kindeswohlgefährdung steht die Suchtbehandlung am Anfang der Intervention. Teilweise werden im Verlauf aber weitere psychische Belastungen oder Einschränkungen der Erziehungsfähigkeit sichtbar, die dann weitere Hilfen erforderlich machen.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Antisoziale Entwicklungsgeschichte von Eltern begünstigt Gewalt, mangelnde Regelsozialisation und Eltern-Kind</a:t>
            </a:r>
            <a:r>
              <a:rPr lang="de-DE" sz="1800" b="1"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a:t>
            </a:r>
            <a:r>
              <a:rPr lang="de-DE" sz="1800" b="1" strike="sngStrike"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de-DE" sz="1800" b="1" dirty="0">
                <a:latin typeface="Arial" panose="020B0604020202020204" pitchFamily="34" charset="0"/>
                <a:ea typeface="Calibri" panose="020F0502020204030204" pitchFamily="34" charset="0"/>
                <a:cs typeface="Times New Roman" panose="02020603050405020304" pitchFamily="18" charset="0"/>
              </a:rPr>
              <a:t>Zwangszirkel:</a:t>
            </a:r>
            <a:r>
              <a:rPr lang="de-DE" sz="1800" dirty="0">
                <a:latin typeface="Arial" panose="020B0604020202020204" pitchFamily="34" charset="0"/>
                <a:ea typeface="Calibri" panose="020F0502020204030204" pitchFamily="34" charset="0"/>
                <a:cs typeface="Times New Roman" panose="02020603050405020304" pitchFamily="18" charset="0"/>
              </a:rPr>
              <a:t> Elternteile, die in ihrer Entwicklungsgeschichte gelernt haben, sich bei Einschränkungen mit Zwang und Gewalt durchzusetzen, reagieren manchmal ohne langes Überlegen mit Gewalt auf Einschränkungen durch Kinder (z.B. anhaltendes Weinen), auch wenn sie dies unter Umständen später glaubhaft sehr bereuen. Zudem wird Fürsorge und die Vermittlung von Regeln relativ stark an eigenen Bedürfnissen ausgerichtet und bleibt daher inkonsistent, was Verhaltensauffälligkeiten bei Kindern begünstigt. Erzieherische Versuche der Kontrolle von Verhaltensauffälligkeiten in der Familie können dann zu eskalierenden, in Gewalt oder ein Ignorieren des Kindes umschlagenden Konflikten führen. Dieser Weg ist schwer zu verändern. Unter Umständen ist eine Eltern-Kind</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a:t>
            </a:r>
            <a:r>
              <a:rPr lang="de-DE" sz="1800" strike="sngStrike"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de-DE" sz="1800" dirty="0">
                <a:latin typeface="Arial" panose="020B0604020202020204" pitchFamily="34" charset="0"/>
                <a:ea typeface="Calibri" panose="020F0502020204030204" pitchFamily="34" charset="0"/>
                <a:cs typeface="Times New Roman" panose="02020603050405020304" pitchFamily="18" charset="0"/>
              </a:rPr>
              <a:t>Einrichtung in Verbindung mit einem Anti-Aggressivitätstraining und ggfs. therapeutischer Hilfe für ein bereits verhaltensauffälliges Kind geeignet.</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spcAft>
                <a:spcPts val="600"/>
              </a:spcAft>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Negative Selbstwirksamkeit von Eltern führt zu wahrgenommenem Scheitern an der Elternrolle</a:t>
            </a:r>
            <a:r>
              <a:rPr lang="de-DE" sz="1800" dirty="0">
                <a:latin typeface="Arial" panose="020B0604020202020204" pitchFamily="34" charset="0"/>
                <a:ea typeface="Calibri" panose="020F0502020204030204" pitchFamily="34" charset="0"/>
                <a:cs typeface="Times New Roman" panose="02020603050405020304" pitchFamily="18" charset="0"/>
              </a:rPr>
              <a:t>: Vor dem Hintergrund vielfachen Scheiterns in ihrem Leben nähern sich manche Eltern der neuen Aufgabe mit der Vermutung, auch an der Elternrolle zu scheitern. Gleichzeitig bestehen oft intensive Hoffnungen, das Kind möge einen positiven Wendepunkt in ihrem Leben darstellen. Wenn es dann zu Misserfolgen in der Elternrolle kommt (die viele Eltern kennen), reagieren diese Eltern manchmal mit verzweifelter Wut, was zu Misshandlung führen kann, oder sie geben auf, was zu Vernachlässigung führen kann. Liegt dieser Weg vor, scheint es wichtig vorhandene positive Ansätze im Fürsorgeverhalten zu verstärken. Häufig ist auch eine psychotherapeutische Begleitung sinnvoll.</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de-CH" dirty="0"/>
          </a:p>
        </p:txBody>
      </p:sp>
      <p:sp>
        <p:nvSpPr>
          <p:cNvPr id="31748" name="Foliennummernplatzhalter 3">
            <a:extLst>
              <a:ext uri="{FF2B5EF4-FFF2-40B4-BE49-F238E27FC236}">
                <a16:creationId xmlns:a16="http://schemas.microsoft.com/office/drawing/2014/main" id="{906A403B-A5A1-3EB9-CE9D-DB3203AA4E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87C97-9BAB-4409-9D0A-0CF4020A239F}" type="slidenum">
              <a:rPr kumimoji="0" lang="de-DE"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e-DE"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D4DF16F4-528B-F133-5E0A-77974303E70E}"/>
              </a:ext>
            </a:extLst>
          </p:cNvPr>
          <p:cNvSpPr>
            <a:spLocks noGrp="1" noRot="1" noChangeAspect="1" noChangeArrowheads="1" noTextEdit="1"/>
          </p:cNvSpPr>
          <p:nvPr>
            <p:ph type="sldImg"/>
          </p:nvPr>
        </p:nvSpPr>
        <p:spPr bwMode="auto">
          <a:xfrm>
            <a:off x="87313"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372ABD8F-D604-53BD-D99B-0537874C7F71}"/>
              </a:ext>
            </a:extLst>
          </p:cNvPr>
          <p:cNvSpPr>
            <a:spLocks noGrp="1"/>
          </p:cNvSpPr>
          <p:nvPr>
            <p:ph type="body" idx="1"/>
          </p:nvPr>
        </p:nvSpPr>
        <p:spPr/>
        <p:txBody>
          <a:bodyPr>
            <a:normAutofit fontScale="25000" lnSpcReduction="20000"/>
          </a:bodyPr>
          <a:lstStyle/>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Lebensgeschichtlich verzerrte Vorstellungen von Fürsorge und Erziehung</a:t>
            </a:r>
            <a:r>
              <a:rPr lang="de-DE" sz="1800" dirty="0">
                <a:latin typeface="Arial" panose="020B0604020202020204" pitchFamily="34" charset="0"/>
                <a:ea typeface="Calibri" panose="020F0502020204030204" pitchFamily="34" charset="0"/>
                <a:cs typeface="Times New Roman" panose="02020603050405020304" pitchFamily="18" charset="0"/>
              </a:rPr>
              <a:t>: Elternteile, die in ihrer Kindheit selbst Vernachlässigung oder Misshandlung erfahren mussten, entwickeln teilweise sehr lückenhafte Vorstellungen davon, was Kinder brauchen, was zu Vernachlässigung in der nächsten Generation führt und durch sehr konkrete Anleitung aufgefangen werden kann. Teilweise entwickeln betroffene Elternteile vor dem Hintergrund negativer Erfahrungen in der Kindheit ein erhöhtes Misstrauen, das zu feindseligen Deutungen kindlicher Signale führt. Der Elternteil nimmt etwa Ablehnung bzw. bewusste Provokation wahr und fühlt sich dann berechtigt, das Kind zu bestrafen oder zu ignorieren. Auch Hilfen werden durch erhöhtes Misstrauen erschwert. Ein Weg aus dieser Falle kann über Hilfen führen, die beim Verständnis kindlicher Signale helfen und den Bindungsaufbau fördern, aber auch Raum für die geduldige Entwicklung einer positiven Hilfebeziehung schaffen.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Konflikte mit eigenen Entwicklungsaufgaben bei jungen Eltern</a:t>
            </a:r>
            <a:r>
              <a:rPr lang="de-DE" sz="1800" dirty="0">
                <a:latin typeface="Arial" panose="020B0604020202020204" pitchFamily="34" charset="0"/>
                <a:ea typeface="Calibri" panose="020F0502020204030204" pitchFamily="34" charset="0"/>
                <a:cs typeface="Times New Roman" panose="02020603050405020304" pitchFamily="18" charset="0"/>
              </a:rPr>
              <a:t>: Junge Eltern haben häufig noch wichtige eigene Entwicklungsaufgaben zu lösen, die viel Zeit und Energie erfordern (z.B. jemanden für eine Partnerschaft zu finden). Die Anforderungen durch die Bedürfnisse eines Kindes lösen dann teilweise Ärger und Wut aus, was zu Misshandlung führen kann, oder es gibt Versuche der Kompromissbildung, die in Vernachlässigung umschlagen. Lösungen bestehen hier nicht nur in der Vermittlung von Kompetenzen im Umgang mit dem Kind, sondern in der Suche nach kindeswohlverträglichen Arrangements, die Bedürfnissen des Kindes und Entwicklungsaufgaben der jungen Eltern Rechnung tragen.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Überforderung infolge generell herabgesetzter Belastbarkeit</a:t>
            </a:r>
            <a:r>
              <a:rPr lang="de-DE" sz="1800" dirty="0">
                <a:latin typeface="Arial" panose="020B0604020202020204" pitchFamily="34" charset="0"/>
                <a:ea typeface="Calibri" panose="020F0502020204030204" pitchFamily="34" charset="0"/>
                <a:cs typeface="Times New Roman" panose="02020603050405020304" pitchFamily="18" charset="0"/>
              </a:rPr>
              <a:t>: Durch eine vorübergehend (z.B. postpartale Depression) oder dauerhaft herabgesetzte Belastbarkeit kommt es zu einer Überforderung in vielen Lebensbereichen, die immer neue Krisen und belastende Lebensereignisse bedingt (z.B. ungeöffnete Post führt zu Mietkündigung und Stromsperre, Vernachlässigung führt zu Verhaltensauffälligkeiten der Kinder). Innerhalb dieser Spirale nach unten kann die Situation so eskalieren, dass es zu Misshandlungen oder einem Zusammenbruch von Fürsorge kommt. Interventionen Dritter beinhalten in der Regel Kritik, was die Eltern weiter entmutigt oder langfristig ungünstige Bewältigungsstrategien (z.B. Behörden alles versprechen) fördert. Geeignete </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fachliche </a:t>
            </a:r>
            <a:r>
              <a:rPr lang="de-DE" sz="1800" dirty="0">
                <a:latin typeface="Arial" panose="020B0604020202020204" pitchFamily="34" charset="0"/>
                <a:ea typeface="Calibri" panose="020F0502020204030204" pitchFamily="34" charset="0"/>
                <a:cs typeface="Times New Roman" panose="02020603050405020304" pitchFamily="18" charset="0"/>
              </a:rPr>
              <a:t>Intervention</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en</a:t>
            </a:r>
            <a:r>
              <a:rPr lang="de-DE" sz="1800" dirty="0">
                <a:latin typeface="Arial" panose="020B0604020202020204" pitchFamily="34" charset="0"/>
                <a:ea typeface="Calibri" panose="020F0502020204030204" pitchFamily="34" charset="0"/>
                <a:cs typeface="Times New Roman" panose="02020603050405020304" pitchFamily="18" charset="0"/>
              </a:rPr>
              <a:t> erfordern hier eine gute Abklärung, inwieweit Gründe für eine herabgesetzte Belastbarkeit verändert werden können (z.B. Depressionsbehandlung) oder Bewältigungsfähigkeiten gestärkt werden können (z.B. hauswirtschaftliches Training). Zudem sind eine Sozialarbeit, die alle betroffenen Lebensbereiche umfasst sowie eine Förderung der Mitbestimmung der Eltern wichtig.</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Suchterkrankung bindet Aufmerksamkeit, Ressourcen und Zeit der Eltern</a:t>
            </a:r>
            <a:r>
              <a:rPr lang="de-DE" sz="1800" dirty="0">
                <a:latin typeface="Arial" panose="020B0604020202020204" pitchFamily="34" charset="0"/>
                <a:ea typeface="Calibri" panose="020F0502020204030204" pitchFamily="34" charset="0"/>
                <a:cs typeface="Times New Roman" panose="02020603050405020304" pitchFamily="18" charset="0"/>
              </a:rPr>
              <a:t>: Nach Zeitbudgetstudien erfordert insbesondere eine Abhängigkeit von illegalen Suchtstoffen ähnlich viel Zeit wie eine Vollzeitbeschäftigung, nur dass dadurch die finanziellen Ressourcen der Familie auch noch deutlich gemindert werden. Zudem kann es bei einem fehlenden Suchtstoff oder einer nachlassenden Wirkung zu Aggressionen oder während der Intoxikation zu fehlenden oder ungeeigneten Reaktionen auf kindliche Bedürfnisse kommen. Kommt es im Kontext einer Suchterkrankung zu einer Kindeswohlgefährdung steht die Suchtbehandlung am Anfang der Intervention. Teilweise werden im Verlauf aber weitere psychische Belastungen oder Einschränkungen der Erziehungsfähigkeit sichtbar, die dann weitere Hilfen erforderlich machen.</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Antisoziale Entwicklungsgeschichte von Eltern begünstigt Gewalt, mangelnde Regelsozialisation und Eltern-Kind</a:t>
            </a:r>
            <a:r>
              <a:rPr lang="de-DE" sz="1800" b="1"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a:t>
            </a:r>
            <a:r>
              <a:rPr lang="de-DE" sz="1800" b="1" strike="sngStrike"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de-DE" sz="1800" b="1" dirty="0">
                <a:latin typeface="Arial" panose="020B0604020202020204" pitchFamily="34" charset="0"/>
                <a:ea typeface="Calibri" panose="020F0502020204030204" pitchFamily="34" charset="0"/>
                <a:cs typeface="Times New Roman" panose="02020603050405020304" pitchFamily="18" charset="0"/>
              </a:rPr>
              <a:t>Zwangszirkel:</a:t>
            </a:r>
            <a:r>
              <a:rPr lang="de-DE" sz="1800" dirty="0">
                <a:latin typeface="Arial" panose="020B0604020202020204" pitchFamily="34" charset="0"/>
                <a:ea typeface="Calibri" panose="020F0502020204030204" pitchFamily="34" charset="0"/>
                <a:cs typeface="Times New Roman" panose="02020603050405020304" pitchFamily="18" charset="0"/>
              </a:rPr>
              <a:t> Elternteile, die in ihrer Entwicklungsgeschichte gelernt haben, sich bei Einschränkungen mit Zwang und Gewalt durchzusetzen, reagieren manchmal ohne langes Überlegen mit Gewalt auf Einschränkungen durch Kinder (z.B. anhaltendes Weinen), auch wenn sie dies unter Umständen später glaubhaft sehr bereuen. Zudem wird Fürsorge und die Vermittlung von Regeln relativ stark an eigenen Bedürfnissen ausgerichtet und bleibt daher inkonsistent, was Verhaltensauffälligkeiten bei Kindern begünstigt. Erzieherische Versuche der Kontrolle von Verhaltensauffälligkeiten in der Familie können dann zu eskalierenden, in Gewalt oder ein Ignorieren des Kindes umschlagenden Konflikten führen. Dieser Weg ist schwer zu verändern. Unter Umständen ist eine Eltern-Kind</a:t>
            </a:r>
            <a:r>
              <a:rPr lang="de-DE" sz="1800" u="sng" dirty="0">
                <a:solidFill>
                  <a:srgbClr val="008080"/>
                </a:solidFill>
                <a:latin typeface="Arial" panose="020B0604020202020204" pitchFamily="34" charset="0"/>
                <a:ea typeface="Calibri" panose="020F0502020204030204" pitchFamily="34" charset="0"/>
                <a:cs typeface="Times New Roman" panose="02020603050405020304" pitchFamily="18" charset="0"/>
              </a:rPr>
              <a:t>-</a:t>
            </a:r>
            <a:r>
              <a:rPr lang="de-DE" sz="1800" strike="sngStrike"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de-DE" sz="1800" dirty="0">
                <a:latin typeface="Arial" panose="020B0604020202020204" pitchFamily="34" charset="0"/>
                <a:ea typeface="Calibri" panose="020F0502020204030204" pitchFamily="34" charset="0"/>
                <a:cs typeface="Times New Roman" panose="02020603050405020304" pitchFamily="18" charset="0"/>
              </a:rPr>
              <a:t>Einrichtung in Verbindung mit einem Anti-Aggressivitätstraining und ggfs. therapeutischer Hilfe für ein bereits verhaltensauffälliges Kind geeignet.</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500"/>
              </a:lnSpc>
              <a:spcAft>
                <a:spcPts val="600"/>
              </a:spcAft>
              <a:buFont typeface="Symbol" panose="05050102010706020507" pitchFamily="18" charset="2"/>
              <a:buChar char=""/>
              <a:defRPr/>
            </a:pPr>
            <a:r>
              <a:rPr lang="de-DE" sz="1800" b="1" dirty="0">
                <a:latin typeface="Arial" panose="020B0604020202020204" pitchFamily="34" charset="0"/>
                <a:ea typeface="Calibri" panose="020F0502020204030204" pitchFamily="34" charset="0"/>
                <a:cs typeface="Times New Roman" panose="02020603050405020304" pitchFamily="18" charset="0"/>
              </a:rPr>
              <a:t>Negative Selbstwirksamkeit von Eltern führt zu wahrgenommenem Scheitern an der Elternrolle</a:t>
            </a:r>
            <a:r>
              <a:rPr lang="de-DE" sz="1800" dirty="0">
                <a:latin typeface="Arial" panose="020B0604020202020204" pitchFamily="34" charset="0"/>
                <a:ea typeface="Calibri" panose="020F0502020204030204" pitchFamily="34" charset="0"/>
                <a:cs typeface="Times New Roman" panose="02020603050405020304" pitchFamily="18" charset="0"/>
              </a:rPr>
              <a:t>: Vor dem Hintergrund vielfachen Scheiterns in ihrem Leben nähern sich manche Eltern der neuen Aufgabe mit der Vermutung, auch an der Elternrolle zu scheitern. Gleichzeitig bestehen oft intensive Hoffnungen, das Kind möge einen positiven Wendepunkt in ihrem Leben darstellen. Wenn es dann zu Misserfolgen in der Elternrolle kommt (die viele Eltern kennen), reagieren diese Eltern manchmal mit verzweifelter Wut, was zu Misshandlung führen kann, oder sie geben auf, was zu Vernachlässigung führen kann. Liegt dieser Weg vor, scheint es wichtig vorhandene positive Ansätze im Fürsorgeverhalten zu verstärken. Häufig ist auch eine psychotherapeutische Begleitung sinnvoll.</a:t>
            </a:r>
            <a:endParaRPr lang="de-CH" sz="18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de-CH" dirty="0"/>
          </a:p>
        </p:txBody>
      </p:sp>
      <p:sp>
        <p:nvSpPr>
          <p:cNvPr id="35844" name="Foliennummernplatzhalter 3">
            <a:extLst>
              <a:ext uri="{FF2B5EF4-FFF2-40B4-BE49-F238E27FC236}">
                <a16:creationId xmlns:a16="http://schemas.microsoft.com/office/drawing/2014/main" id="{471972BC-8068-6542-AEFD-D45A3673A7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4A58D-7980-443E-A482-BE2A038A8625}" type="slidenum">
              <a:rPr kumimoji="0" lang="de-DE"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DE"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Wenn wir zur</a:t>
            </a:r>
            <a:r>
              <a:rPr lang="de-CH" baseline="0" dirty="0"/>
              <a:t> Prävalenz von Kindesmisshandlung in Europa, die aktuellsten Daten des WHO-Europa-Büros berücksichtigen, so fallen drei Punkte auf: </a:t>
            </a:r>
          </a:p>
          <a:p>
            <a:pPr marL="220942" indent="-220942" defTabSz="883768">
              <a:buFontTx/>
              <a:buAutoNum type="arabicParenR"/>
              <a:defRPr/>
            </a:pPr>
            <a:r>
              <a:rPr lang="de-CH" dirty="0"/>
              <a:t>Auch wenn sich nur</a:t>
            </a:r>
            <a:r>
              <a:rPr lang="de-CH" baseline="0" dirty="0"/>
              <a:t> das Ausmass sexuellen Missbrauchs knapp verlässlich einschätzen lässt, so ist die das Ausmass der Gewalt dennoch erschreckend, auch wenn hier breite Definitionen angewendet wurden, die auch verbale sexuelle Übergriffe umfassen</a:t>
            </a:r>
          </a:p>
          <a:p>
            <a:r>
              <a:rPr lang="de-CH" dirty="0"/>
              <a:t>2) Die Unschärfe ist für viele Formen der Gewalt</a:t>
            </a:r>
            <a:r>
              <a:rPr lang="de-CH" baseline="0" dirty="0"/>
              <a:t> ebenfalls enorm, man beachte besonders den riesigen Schwankungsbereich bei psychischer Misshandlung </a:t>
            </a:r>
          </a:p>
          <a:p>
            <a:r>
              <a:rPr lang="de-CH" baseline="0" dirty="0"/>
              <a:t>3) Gänzlich fehlen verlässliche Aussagen zu Vernachlässigung, was die Aussage zur «Vernachlässigung der Vernachlässigung» weiter unterfüttert</a:t>
            </a:r>
            <a:endParaRPr lang="de-CH" dirty="0"/>
          </a:p>
        </p:txBody>
      </p:sp>
      <p:sp>
        <p:nvSpPr>
          <p:cNvPr id="4" name="Foliennummernplatzhalter 3"/>
          <p:cNvSpPr>
            <a:spLocks noGrp="1"/>
          </p:cNvSpPr>
          <p:nvPr>
            <p:ph type="sldNum" sz="quarter" idx="10"/>
          </p:nvPr>
        </p:nvSpPr>
        <p:spPr/>
        <p:txBody>
          <a:bodyPr/>
          <a:lstStyle/>
          <a:p>
            <a:pPr>
              <a:defRPr/>
            </a:pPr>
            <a:fld id="{ACEBF5E1-F4DD-42A3-8638-474B09704C12}" type="slidenum">
              <a:rPr lang="en-GB" smtClean="0"/>
              <a:pPr>
                <a:defRPr/>
              </a:pPr>
              <a:t>6</a:t>
            </a:fld>
            <a:endParaRPr lang="en-GB"/>
          </a:p>
        </p:txBody>
      </p:sp>
    </p:spTree>
    <p:extLst>
      <p:ext uri="{BB962C8B-B14F-4D97-AF65-F5344CB8AC3E}">
        <p14:creationId xmlns:p14="http://schemas.microsoft.com/office/powerpoint/2010/main" val="1931508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defTabSz="354013">
              <a:spcAft>
                <a:spcPct val="60000"/>
              </a:spcAft>
            </a:pPr>
            <a:r>
              <a:rPr lang="de-DE" altLang="de-DE" sz="1200" dirty="0"/>
              <a:t>Die Möglichkeit, etwas falsch zu machen ist hier nicht sehr groß.</a:t>
            </a:r>
          </a:p>
          <a:p>
            <a:pPr marL="457200" indent="-457200" defTabSz="354013">
              <a:spcAft>
                <a:spcPct val="60000"/>
              </a:spcAft>
            </a:pPr>
            <a:r>
              <a:rPr lang="de-DE" altLang="de-DE" sz="1200" dirty="0"/>
              <a:t>Die größten Gefahren wären: </a:t>
            </a:r>
            <a:br>
              <a:rPr lang="de-DE" altLang="de-DE" sz="1200" dirty="0"/>
            </a:br>
            <a:r>
              <a:rPr lang="de-DE" altLang="de-DE" sz="1200" dirty="0"/>
              <a:t> - das Kind in der Absicht sich mitzuteilen nicht zu unterstützen bzw. durch  </a:t>
            </a:r>
            <a:br>
              <a:rPr lang="de-DE" altLang="de-DE" sz="1200" dirty="0"/>
            </a:br>
            <a:r>
              <a:rPr lang="de-DE" altLang="de-DE" sz="1200" dirty="0"/>
              <a:t>    zu viele Fragen und Kommentare nicht zu Wort kommen zu lassen .</a:t>
            </a:r>
            <a:br>
              <a:rPr lang="de-DE" altLang="de-DE" sz="1200" dirty="0"/>
            </a:br>
            <a:r>
              <a:rPr lang="de-DE" altLang="de-DE" sz="1200" dirty="0"/>
              <a:t>- das Kind durch eigene emotionale Betroffenheit oder inadäquat </a:t>
            </a:r>
            <a:br>
              <a:rPr lang="de-DE" altLang="de-DE" sz="1200" dirty="0"/>
            </a:br>
            <a:r>
              <a:rPr lang="de-DE" altLang="de-DE" sz="1200" dirty="0"/>
              <a:t>   wertende Äußerungen zum Schweigen zu bringen.</a:t>
            </a:r>
            <a:endParaRPr lang="de-DE" altLang="de-DE" b="1" dirty="0"/>
          </a:p>
        </p:txBody>
      </p:sp>
      <p:sp>
        <p:nvSpPr>
          <p:cNvPr id="4" name="Foliennummernplatzhalter 3"/>
          <p:cNvSpPr>
            <a:spLocks noGrp="1"/>
          </p:cNvSpPr>
          <p:nvPr>
            <p:ph type="sldNum" sz="quarter" idx="5"/>
          </p:nvPr>
        </p:nvSpPr>
        <p:spPr/>
        <p:txBody>
          <a:bodyPr/>
          <a:lstStyle/>
          <a:p>
            <a:pPr>
              <a:defRPr/>
            </a:pPr>
            <a:fld id="{71FE85D5-B29F-4A99-A25B-CE6EEA86CADD}" type="slidenum">
              <a:rPr lang="de-DE" altLang="de-DE" smtClean="0"/>
              <a:pPr>
                <a:defRPr/>
              </a:pPr>
              <a:t>48</a:t>
            </a:fld>
            <a:endParaRPr lang="de-DE" altLang="de-DE"/>
          </a:p>
        </p:txBody>
      </p:sp>
    </p:spTree>
    <p:extLst>
      <p:ext uri="{BB962C8B-B14F-4D97-AF65-F5344CB8AC3E}">
        <p14:creationId xmlns:p14="http://schemas.microsoft.com/office/powerpoint/2010/main" val="103746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B9C21520-1EA4-E881-8C23-5D27B8A17C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a:extLst>
              <a:ext uri="{FF2B5EF4-FFF2-40B4-BE49-F238E27FC236}">
                <a16:creationId xmlns:a16="http://schemas.microsoft.com/office/drawing/2014/main" id="{B9A271E5-47E8-BC87-17FF-2B7CB45AD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a:buFontTx/>
              <a:buChar char="-"/>
            </a:pPr>
            <a:r>
              <a:rPr lang="de-CH" altLang="de-DE"/>
              <a:t>52 Instrumente, die Gewalt direkt über Befragung von Kindern und Jugendlichen erfassen, 80 Instrumente retrospektiv zur Anwendung bei Erwachsenen </a:t>
            </a:r>
          </a:p>
        </p:txBody>
      </p:sp>
      <p:sp>
        <p:nvSpPr>
          <p:cNvPr id="22532" name="Foliennummernplatzhalter 3">
            <a:extLst>
              <a:ext uri="{FF2B5EF4-FFF2-40B4-BE49-F238E27FC236}">
                <a16:creationId xmlns:a16="http://schemas.microsoft.com/office/drawing/2014/main" id="{B97843D0-959E-2647-6B46-234D291962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8350"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46F160-FBDE-482D-A47A-E38929C7DA8D}" type="slidenum">
              <a:rPr kumimoji="0" lang="en-GB" altLang="de-DE"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de-DE"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Daten „sexueller Missbrauch – weite Definition“ etc. stammen aus Witt</a:t>
            </a:r>
            <a:r>
              <a:rPr lang="de-DE" baseline="0" dirty="0"/>
              <a:t> et al. 2017  (Prävalenzpaper CAPMH). Die Daten wurden 2016 mittels CTQ erhoben. In die weite Definition gingen ein: Skalenwerte von mindestens „gering bis mäßigem“ Schweregrad nach Bernstein et al. (1994) in die mittlere Definition gingen ein: Werte von mindestens „mäßig bis schwerem“ Schweregrad. In die enge Definition gingen nur Fälle mit </a:t>
            </a:r>
            <a:r>
              <a:rPr lang="de-DE" baseline="0" dirty="0" err="1"/>
              <a:t>mindestems</a:t>
            </a:r>
            <a:r>
              <a:rPr lang="de-DE" baseline="0" dirty="0"/>
              <a:t> „schwerem bis extremen“ Schweregrad ein.</a:t>
            </a:r>
          </a:p>
          <a:p>
            <a:r>
              <a:rPr lang="de-DE" baseline="0" dirty="0"/>
              <a:t>Die Fälle der PKS stammen aus </a:t>
            </a:r>
            <a:r>
              <a:rPr lang="de-DE" baseline="0"/>
              <a:t>der Statistik aus dem Jahr 2016.</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B66D7-20CC-014B-8726-C916A583629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94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A65B91EB-C896-4722-9DDE-E13FF5E49D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40616D6B-46CD-41F6-8297-20B082169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9700" name="Foliennummernplatzhalter 3">
            <a:extLst>
              <a:ext uri="{FF2B5EF4-FFF2-40B4-BE49-F238E27FC236}">
                <a16:creationId xmlns:a16="http://schemas.microsoft.com/office/drawing/2014/main" id="{09542A12-5EB2-4F42-87BD-10AEFB0D57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EC0EE-7F30-4905-984A-95FEDEF21E69}" type="slidenum">
              <a:rPr kumimoji="0" lang="de-DE" altLang="de-DE"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de-DE"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25746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A3DF7DAD-9B90-479A-9963-6DDB2F7414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a:extLst>
              <a:ext uri="{FF2B5EF4-FFF2-40B4-BE49-F238E27FC236}">
                <a16:creationId xmlns:a16="http://schemas.microsoft.com/office/drawing/2014/main" id="{564B407F-65DB-43B9-8C0E-98CF494FE5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 Einelternhaushalte: Elternkonflikte ums Kind</a:t>
            </a:r>
          </a:p>
        </p:txBody>
      </p:sp>
      <p:sp>
        <p:nvSpPr>
          <p:cNvPr id="54276" name="Foliennummernplatzhalter 3">
            <a:extLst>
              <a:ext uri="{FF2B5EF4-FFF2-40B4-BE49-F238E27FC236}">
                <a16:creationId xmlns:a16="http://schemas.microsoft.com/office/drawing/2014/main" id="{6AEF7145-DC12-40ED-A3A1-0FA2D826E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72DC7-502A-451E-AA76-18052FAAF233}" type="slidenum">
              <a:rPr kumimoji="0" lang="en-GB"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b="0" baseline="0" dirty="0"/>
              <a:t>So </a:t>
            </a:r>
            <a:r>
              <a:rPr lang="en-US" b="0" baseline="0" dirty="0" err="1"/>
              <a:t>wenig</a:t>
            </a:r>
            <a:r>
              <a:rPr lang="en-US" b="0" baseline="0" dirty="0"/>
              <a:t> </a:t>
            </a:r>
            <a:r>
              <a:rPr lang="en-US" b="0" baseline="0" dirty="0" err="1"/>
              <a:t>Aufwand</a:t>
            </a:r>
            <a:r>
              <a:rPr lang="en-US" b="0" baseline="0" dirty="0"/>
              <a:t> </a:t>
            </a:r>
            <a:r>
              <a:rPr lang="en-US" b="0" baseline="0" dirty="0" err="1"/>
              <a:t>wie</a:t>
            </a:r>
            <a:r>
              <a:rPr lang="en-US" b="0" baseline="0" dirty="0"/>
              <a:t> </a:t>
            </a:r>
            <a:r>
              <a:rPr lang="en-US" b="0" baseline="0" dirty="0" err="1"/>
              <a:t>möglich</a:t>
            </a:r>
            <a:endParaRPr lang="en-US" b="0" baseline="0" dirty="0"/>
          </a:p>
          <a:p>
            <a:pPr marL="171450" indent="-171450">
              <a:buFontTx/>
              <a:buChar char="-"/>
            </a:pPr>
            <a:endParaRPr lang="en-US" b="0" baseline="0" dirty="0"/>
          </a:p>
          <a:p>
            <a:pPr marL="171450" indent="-171450">
              <a:buFontTx/>
              <a:buChar char="-"/>
            </a:pPr>
            <a:endParaRPr lang="en-US" b="0" baseline="0" dirty="0"/>
          </a:p>
          <a:p>
            <a:pPr marL="0" indent="0" eaLnBrk="1" hangingPunct="1">
              <a:buFontTx/>
              <a:buNone/>
            </a:pPr>
            <a:r>
              <a:rPr lang="fr-CH" altLang="de-DE" sz="1200" dirty="0" err="1">
                <a:solidFill>
                  <a:srgbClr val="808080"/>
                </a:solidFill>
              </a:rPr>
              <a:t>Erfassung</a:t>
            </a:r>
            <a:r>
              <a:rPr lang="fr-CH" altLang="de-DE" sz="1200" dirty="0">
                <a:solidFill>
                  <a:srgbClr val="808080"/>
                </a:solidFill>
              </a:rPr>
              <a:t> </a:t>
            </a:r>
            <a:r>
              <a:rPr lang="fr-CH" altLang="de-DE" sz="1200" dirty="0" err="1">
                <a:solidFill>
                  <a:srgbClr val="808080"/>
                </a:solidFill>
              </a:rPr>
              <a:t>von</a:t>
            </a:r>
            <a:r>
              <a:rPr lang="fr-CH" altLang="de-DE" sz="1200" dirty="0">
                <a:solidFill>
                  <a:srgbClr val="808080"/>
                </a:solidFill>
              </a:rPr>
              <a:t> 29 </a:t>
            </a:r>
            <a:r>
              <a:rPr lang="fr-CH" altLang="de-DE" sz="1200" dirty="0" err="1">
                <a:solidFill>
                  <a:srgbClr val="808080"/>
                </a:solidFill>
              </a:rPr>
              <a:t>Variablen</a:t>
            </a:r>
            <a:r>
              <a:rPr lang="fr-CH" altLang="de-DE" sz="1200" dirty="0">
                <a:solidFill>
                  <a:srgbClr val="808080"/>
                </a:solidFill>
              </a:rPr>
              <a:t> </a:t>
            </a:r>
            <a:r>
              <a:rPr lang="fr-CH" altLang="de-DE" sz="1200" dirty="0" err="1">
                <a:solidFill>
                  <a:srgbClr val="808080"/>
                </a:solidFill>
              </a:rPr>
              <a:t>zur</a:t>
            </a:r>
            <a:r>
              <a:rPr lang="fr-CH" altLang="de-DE" sz="1200" dirty="0">
                <a:solidFill>
                  <a:srgbClr val="808080"/>
                </a:solidFill>
              </a:rPr>
              <a:t>...</a:t>
            </a:r>
            <a:endParaRPr lang="fr-CH" altLang="de-DE" sz="1200" dirty="0"/>
          </a:p>
          <a:p>
            <a:pPr marL="0" indent="0" eaLnBrk="1" hangingPunct="1"/>
            <a:r>
              <a:rPr lang="fr-CH" altLang="de-DE" sz="1200" dirty="0"/>
              <a:t>  Organisation (3 </a:t>
            </a:r>
            <a:r>
              <a:rPr lang="fr-CH" altLang="de-DE" sz="1200" dirty="0" err="1"/>
              <a:t>Variablen</a:t>
            </a:r>
            <a:r>
              <a:rPr lang="fr-CH" altLang="de-DE" sz="1200" dirty="0"/>
              <a:t>)</a:t>
            </a:r>
          </a:p>
          <a:p>
            <a:pPr marL="0" indent="0" eaLnBrk="1" hangingPunct="1"/>
            <a:r>
              <a:rPr lang="fr-CH" altLang="de-DE" sz="1200" dirty="0"/>
              <a:t>  </a:t>
            </a:r>
            <a:r>
              <a:rPr lang="fr-CH" altLang="de-DE" sz="1200" dirty="0" err="1"/>
              <a:t>fallführenden</a:t>
            </a:r>
            <a:r>
              <a:rPr lang="fr-CH" altLang="de-DE" sz="1200" dirty="0"/>
              <a:t> Person (5 </a:t>
            </a:r>
            <a:r>
              <a:rPr lang="fr-CH" altLang="de-DE" sz="1200" dirty="0" err="1"/>
              <a:t>Variablen</a:t>
            </a:r>
            <a:r>
              <a:rPr lang="fr-CH" altLang="de-DE" sz="1200" dirty="0"/>
              <a:t>)</a:t>
            </a:r>
          </a:p>
          <a:p>
            <a:pPr marL="0" indent="0" eaLnBrk="1" hangingPunct="1"/>
            <a:r>
              <a:rPr lang="fr-CH" altLang="de-DE" sz="1200" dirty="0"/>
              <a:t>  Quelle der </a:t>
            </a:r>
            <a:r>
              <a:rPr lang="fr-CH" altLang="de-DE" sz="1200" dirty="0" err="1"/>
              <a:t>Meldung</a:t>
            </a:r>
            <a:r>
              <a:rPr lang="fr-CH" altLang="de-DE" sz="1200" dirty="0"/>
              <a:t> (4 </a:t>
            </a:r>
            <a:r>
              <a:rPr lang="fr-CH" altLang="de-DE" sz="1200" dirty="0" err="1"/>
              <a:t>Variablen</a:t>
            </a:r>
            <a:r>
              <a:rPr lang="fr-CH" altLang="de-DE" sz="1200" dirty="0"/>
              <a:t>)</a:t>
            </a:r>
          </a:p>
          <a:p>
            <a:pPr marL="0" indent="0" eaLnBrk="1" hangingPunct="1"/>
            <a:r>
              <a:rPr lang="fr-CH" altLang="de-DE" sz="1200" dirty="0"/>
              <a:t>  </a:t>
            </a:r>
            <a:r>
              <a:rPr lang="fr-CH" altLang="de-DE" sz="1200" dirty="0" err="1"/>
              <a:t>Formen</a:t>
            </a:r>
            <a:r>
              <a:rPr lang="fr-CH" altLang="de-DE" sz="1200" dirty="0"/>
              <a:t> der </a:t>
            </a:r>
            <a:r>
              <a:rPr lang="fr-CH" altLang="de-DE" sz="1200" dirty="0" err="1"/>
              <a:t>Kindeswohlgefährdung</a:t>
            </a:r>
            <a:r>
              <a:rPr lang="fr-CH" altLang="de-DE" sz="1200" dirty="0"/>
              <a:t> (4 </a:t>
            </a:r>
            <a:r>
              <a:rPr lang="fr-CH" altLang="de-DE" sz="1200" dirty="0" err="1"/>
              <a:t>Variablen</a:t>
            </a:r>
            <a:r>
              <a:rPr lang="fr-CH" altLang="de-DE" sz="1200" dirty="0"/>
              <a:t>)</a:t>
            </a:r>
          </a:p>
          <a:p>
            <a:pPr marL="0" indent="0" eaLnBrk="1" hangingPunct="1"/>
            <a:r>
              <a:rPr lang="fr-CH" altLang="de-DE" sz="1200" dirty="0"/>
              <a:t>  </a:t>
            </a:r>
            <a:r>
              <a:rPr lang="fr-CH" altLang="de-DE" sz="1200" dirty="0" err="1"/>
              <a:t>betroffenes</a:t>
            </a:r>
            <a:r>
              <a:rPr lang="fr-CH" altLang="de-DE" sz="1200" dirty="0"/>
              <a:t> </a:t>
            </a:r>
            <a:r>
              <a:rPr lang="fr-CH" altLang="de-DE" sz="1200" dirty="0" err="1"/>
              <a:t>Kind</a:t>
            </a:r>
            <a:r>
              <a:rPr lang="fr-CH" altLang="de-DE" sz="1200" dirty="0"/>
              <a:t> </a:t>
            </a:r>
            <a:r>
              <a:rPr lang="fr-CH" altLang="de-DE" sz="1200" dirty="0" err="1"/>
              <a:t>und</a:t>
            </a:r>
            <a:r>
              <a:rPr lang="fr-CH" altLang="de-DE" sz="1200" dirty="0"/>
              <a:t> </a:t>
            </a:r>
            <a:r>
              <a:rPr lang="fr-CH" altLang="de-DE" sz="1200" dirty="0" err="1"/>
              <a:t>familiäres</a:t>
            </a:r>
            <a:r>
              <a:rPr lang="fr-CH" altLang="de-DE" sz="1200" dirty="0"/>
              <a:t> </a:t>
            </a:r>
            <a:r>
              <a:rPr lang="fr-CH" altLang="de-DE" sz="1200" dirty="0" err="1"/>
              <a:t>Umfeld</a:t>
            </a:r>
            <a:r>
              <a:rPr lang="fr-CH" altLang="de-DE" sz="1200" dirty="0"/>
              <a:t> (7 </a:t>
            </a:r>
            <a:r>
              <a:rPr lang="fr-CH" altLang="de-DE" sz="1200" dirty="0" err="1"/>
              <a:t>Variablen</a:t>
            </a:r>
            <a:r>
              <a:rPr lang="fr-CH" altLang="de-DE" sz="1200" dirty="0"/>
              <a:t>)</a:t>
            </a:r>
          </a:p>
          <a:p>
            <a:pPr marL="0" indent="0" eaLnBrk="1" hangingPunct="1"/>
            <a:r>
              <a:rPr lang="fr-CH" altLang="de-DE" sz="1200" dirty="0"/>
              <a:t>  </a:t>
            </a:r>
            <a:r>
              <a:rPr lang="fr-CH" altLang="de-DE" sz="1200" dirty="0" err="1"/>
              <a:t>Täter</a:t>
            </a:r>
            <a:r>
              <a:rPr lang="fr-CH" altLang="de-DE" sz="1200" dirty="0"/>
              <a:t>/in, </a:t>
            </a:r>
            <a:r>
              <a:rPr lang="fr-CH" altLang="de-DE" sz="1200" dirty="0" err="1"/>
              <a:t>Verursacher</a:t>
            </a:r>
            <a:r>
              <a:rPr lang="fr-CH" altLang="de-DE" sz="1200" dirty="0"/>
              <a:t>/in (4 </a:t>
            </a:r>
            <a:r>
              <a:rPr lang="fr-CH" altLang="de-DE" sz="1200" dirty="0" err="1"/>
              <a:t>Variablen</a:t>
            </a:r>
            <a:r>
              <a:rPr lang="fr-CH" altLang="de-DE" sz="1200" dirty="0"/>
              <a:t>)</a:t>
            </a:r>
          </a:p>
          <a:p>
            <a:pPr marL="0" indent="0" eaLnBrk="1" hangingPunct="1"/>
            <a:r>
              <a:rPr lang="fr-CH" altLang="de-DE" sz="1200" dirty="0"/>
              <a:t>  Intervention (2 </a:t>
            </a:r>
            <a:r>
              <a:rPr lang="fr-CH" altLang="de-DE" sz="1200" dirty="0" err="1"/>
              <a:t>Variablen</a:t>
            </a:r>
            <a:r>
              <a:rPr lang="fr-CH" altLang="de-DE" sz="1200" dirty="0"/>
              <a:t>)</a:t>
            </a:r>
          </a:p>
          <a:p>
            <a:pPr marL="0" indent="0">
              <a:buFontTx/>
              <a:buNone/>
            </a:pPr>
            <a:endParaRPr lang="en-GB" b="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63080-1268-489D-A555-86D1FB8BBB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50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BAA37DAC-662B-65B6-DE7C-F557ACE545B5}"/>
              </a:ext>
            </a:extLst>
          </p:cNvPr>
          <p:cNvSpPr>
            <a:spLocks noGrp="1" noRot="1" noChangeAspect="1" noTextEdit="1"/>
          </p:cNvSpPr>
          <p:nvPr>
            <p:ph type="sldImg"/>
          </p:nvPr>
        </p:nvSpPr>
        <p:spPr bwMode="auto">
          <a:xfrm>
            <a:off x="966788" y="792163"/>
            <a:ext cx="5391150" cy="3033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ACBC3F3B-27D4-3F7D-3B6D-AE2D5C55A8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indent="-176213" defTabSz="981075">
              <a:buFontTx/>
              <a:buChar char="-"/>
            </a:pPr>
            <a:r>
              <a:rPr lang="en-GB" altLang="de-DE"/>
              <a:t>Zahlen zu Misshandlung mit Todesfolge lasse ich aus, weil wir uns dieses Mal um die grosse Mehrheit der Fälle kümmern wollen, die irgendwo zwischen chronif. psych. Störung und Resilienz liegen</a:t>
            </a:r>
          </a:p>
          <a:p>
            <a:pPr marL="176213" indent="-176213" defTabSz="981075">
              <a:buFontTx/>
              <a:buChar char="-"/>
            </a:pPr>
            <a:endParaRPr lang="en-GB" altLang="de-DE"/>
          </a:p>
        </p:txBody>
      </p:sp>
      <p:sp>
        <p:nvSpPr>
          <p:cNvPr id="43012" name="Foliennummernplatzhalter 3">
            <a:extLst>
              <a:ext uri="{FF2B5EF4-FFF2-40B4-BE49-F238E27FC236}">
                <a16:creationId xmlns:a16="http://schemas.microsoft.com/office/drawing/2014/main" id="{8E7F2B0A-F97D-A42E-9DEE-7B49932A54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D7EF5-2160-49F2-BD52-9E3505561F20}" type="slidenum">
              <a:rPr kumimoji="0" lang="en-GB"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Bild ZHAW-Blau">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A15B503-5E3C-6047-5FA9-99E3E5511B1F}"/>
              </a:ext>
            </a:extLst>
          </p:cNvPr>
          <p:cNvSpPr/>
          <p:nvPr userDrawn="1"/>
        </p:nvSpPr>
        <p:spPr>
          <a:xfrm>
            <a:off x="191344" y="189000"/>
            <a:ext cx="5904000" cy="6480000"/>
          </a:xfrm>
          <a:prstGeom prst="rect">
            <a:avLst/>
          </a:prstGeom>
          <a:solidFill>
            <a:srgbClr val="006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Rectangle 5"/>
          <p:cNvSpPr>
            <a:spLocks noGrp="1" noChangeArrowheads="1"/>
          </p:cNvSpPr>
          <p:nvPr>
            <p:ph type="subTitle" idx="1" hasCustomPrompt="1"/>
          </p:nvPr>
        </p:nvSpPr>
        <p:spPr>
          <a:xfrm>
            <a:off x="1055688" y="3802365"/>
            <a:ext cx="4679950" cy="508819"/>
          </a:xfrm>
          <a:prstGeom prst="rect">
            <a:avLst/>
          </a:prstGeom>
        </p:spPr>
        <p:txBody>
          <a:bodyPr lIns="0" tIns="0" rIns="0" bIns="0"/>
          <a:lstStyle>
            <a:lvl1pPr marL="0" indent="0">
              <a:spcBef>
                <a:spcPts val="0"/>
              </a:spcBef>
              <a:buNone/>
              <a:defRPr sz="2000" b="1">
                <a:solidFill>
                  <a:schemeClr val="bg1"/>
                </a:solidFill>
              </a:defRPr>
            </a:lvl1pPr>
          </a:lstStyle>
          <a:p>
            <a:r>
              <a:rPr lang="de-CH" dirty="0"/>
              <a:t>Untertitel der Präsentation (optional)</a:t>
            </a:r>
          </a:p>
        </p:txBody>
      </p:sp>
      <p:sp>
        <p:nvSpPr>
          <p:cNvPr id="3" name="Textplatzhalter 2"/>
          <p:cNvSpPr>
            <a:spLocks noGrp="1"/>
          </p:cNvSpPr>
          <p:nvPr>
            <p:ph type="body" sz="quarter" idx="10" hasCustomPrompt="1"/>
          </p:nvPr>
        </p:nvSpPr>
        <p:spPr>
          <a:xfrm>
            <a:off x="1055686" y="5229201"/>
            <a:ext cx="4679951" cy="936649"/>
          </a:xfrm>
          <a:prstGeom prst="rect">
            <a:avLst/>
          </a:prstGeom>
        </p:spPr>
        <p:txBody>
          <a:bodyPr lIns="0" tIns="0" rIns="0" bIns="0" anchor="b"/>
          <a:lstStyle>
            <a:lvl1pPr marL="0" indent="0" algn="l">
              <a:spcBef>
                <a:spcPts val="0"/>
              </a:spcBef>
              <a:buNone/>
              <a:defRPr sz="1600">
                <a:solidFill>
                  <a:schemeClr val="bg1"/>
                </a:solidFill>
              </a:defRPr>
            </a:lvl1pPr>
          </a:lstStyle>
          <a:p>
            <a:pPr lvl="0"/>
            <a:r>
              <a:rPr lang="de-CH" dirty="0"/>
              <a:t>Name der Organisationeinheit (optional)</a:t>
            </a:r>
            <a:br>
              <a:rPr lang="de-CH" dirty="0"/>
            </a:br>
            <a:r>
              <a:rPr lang="de-CH" dirty="0"/>
              <a:t>xx. Monat 20xx</a:t>
            </a:r>
          </a:p>
        </p:txBody>
      </p:sp>
      <p:sp>
        <p:nvSpPr>
          <p:cNvPr id="9" name="Bildplatzhalter 8">
            <a:extLst>
              <a:ext uri="{FF2B5EF4-FFF2-40B4-BE49-F238E27FC236}">
                <a16:creationId xmlns:a16="http://schemas.microsoft.com/office/drawing/2014/main" id="{B2F067FB-DD5F-C05E-1F01-7CC0BFD8BD07}"/>
              </a:ext>
            </a:extLst>
          </p:cNvPr>
          <p:cNvSpPr>
            <a:spLocks noGrp="1"/>
          </p:cNvSpPr>
          <p:nvPr>
            <p:ph type="pic" sz="quarter" idx="11"/>
          </p:nvPr>
        </p:nvSpPr>
        <p:spPr>
          <a:xfrm>
            <a:off x="6096000" y="195978"/>
            <a:ext cx="5904656" cy="6479999"/>
          </a:xfrm>
          <a:prstGeom prst="rect">
            <a:avLst/>
          </a:prstGeom>
        </p:spPr>
        <p:txBody>
          <a:bodyPr/>
          <a:lstStyle/>
          <a:p>
            <a:endParaRPr lang="de-CH" dirty="0"/>
          </a:p>
        </p:txBody>
      </p:sp>
      <p:pic>
        <p:nvPicPr>
          <p:cNvPr id="4" name="Grafik 3">
            <a:extLst>
              <a:ext uri="{FF2B5EF4-FFF2-40B4-BE49-F238E27FC236}">
                <a16:creationId xmlns:a16="http://schemas.microsoft.com/office/drawing/2014/main" id="{F9851AF9-102F-4C07-319B-3E98A9E053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953" y="375683"/>
            <a:ext cx="1994630" cy="1037208"/>
          </a:xfrm>
          <a:prstGeom prst="rect">
            <a:avLst/>
          </a:prstGeom>
        </p:spPr>
      </p:pic>
      <p:sp>
        <p:nvSpPr>
          <p:cNvPr id="2" name="Rectangle 3">
            <a:extLst>
              <a:ext uri="{FF2B5EF4-FFF2-40B4-BE49-F238E27FC236}">
                <a16:creationId xmlns:a16="http://schemas.microsoft.com/office/drawing/2014/main" id="{5D907F57-AE39-3E81-F869-88D4D776A61C}"/>
              </a:ext>
            </a:extLst>
          </p:cNvPr>
          <p:cNvSpPr txBox="1">
            <a:spLocks noChangeArrowheads="1"/>
          </p:cNvSpPr>
          <p:nvPr userDrawn="1"/>
        </p:nvSpPr>
        <p:spPr bwMode="auto">
          <a:xfrm>
            <a:off x="1055688" y="2000186"/>
            <a:ext cx="46799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lang="de-CH" sz="4000" b="1" baseline="0" smtClean="0">
                <a:solidFill>
                  <a:schemeClr val="tx1"/>
                </a:solidFill>
                <a:latin typeface="+mj-lt"/>
                <a:ea typeface="+mj-ea"/>
                <a:cs typeface="+mj-cs"/>
              </a:defRPr>
            </a:lvl1pPr>
            <a:lvl2pPr algn="l" rtl="0" eaLnBrk="1" fontAlgn="base" hangingPunct="1">
              <a:lnSpc>
                <a:spcPct val="85000"/>
              </a:lnSpc>
              <a:spcBef>
                <a:spcPct val="0"/>
              </a:spcBef>
              <a:spcAft>
                <a:spcPct val="0"/>
              </a:spcAft>
              <a:defRPr sz="2400" b="1">
                <a:solidFill>
                  <a:srgbClr val="83B819"/>
                </a:solidFill>
                <a:latin typeface="Arial" charset="0"/>
              </a:defRPr>
            </a:lvl2pPr>
            <a:lvl3pPr algn="l" rtl="0" eaLnBrk="1" fontAlgn="base" hangingPunct="1">
              <a:lnSpc>
                <a:spcPct val="85000"/>
              </a:lnSpc>
              <a:spcBef>
                <a:spcPct val="0"/>
              </a:spcBef>
              <a:spcAft>
                <a:spcPct val="0"/>
              </a:spcAft>
              <a:defRPr sz="2400" b="1">
                <a:solidFill>
                  <a:srgbClr val="83B819"/>
                </a:solidFill>
                <a:latin typeface="Arial" charset="0"/>
              </a:defRPr>
            </a:lvl3pPr>
            <a:lvl4pPr algn="l" rtl="0" eaLnBrk="1" fontAlgn="base" hangingPunct="1">
              <a:lnSpc>
                <a:spcPct val="85000"/>
              </a:lnSpc>
              <a:spcBef>
                <a:spcPct val="0"/>
              </a:spcBef>
              <a:spcAft>
                <a:spcPct val="0"/>
              </a:spcAft>
              <a:defRPr sz="2400" b="1">
                <a:solidFill>
                  <a:srgbClr val="83B819"/>
                </a:solidFill>
                <a:latin typeface="Arial" charset="0"/>
              </a:defRPr>
            </a:lvl4pPr>
            <a:lvl5pPr algn="l" rtl="0" eaLnBrk="1" fontAlgn="base" hangingPunct="1">
              <a:lnSpc>
                <a:spcPct val="85000"/>
              </a:lnSpc>
              <a:spcBef>
                <a:spcPct val="0"/>
              </a:spcBef>
              <a:spcAft>
                <a:spcPct val="0"/>
              </a:spcAft>
              <a:defRPr sz="2400" b="1">
                <a:solidFill>
                  <a:srgbClr val="83B819"/>
                </a:solidFill>
                <a:latin typeface="Arial" charset="0"/>
              </a:defRPr>
            </a:lvl5pPr>
            <a:lvl6pPr marL="457200" algn="l" rtl="0" eaLnBrk="1" fontAlgn="base" hangingPunct="1">
              <a:lnSpc>
                <a:spcPct val="85000"/>
              </a:lnSpc>
              <a:spcBef>
                <a:spcPct val="0"/>
              </a:spcBef>
              <a:spcAft>
                <a:spcPct val="0"/>
              </a:spcAft>
              <a:defRPr sz="2400" b="1">
                <a:solidFill>
                  <a:srgbClr val="83B819"/>
                </a:solidFill>
                <a:latin typeface="Arial" charset="0"/>
              </a:defRPr>
            </a:lvl6pPr>
            <a:lvl7pPr marL="914400" algn="l" rtl="0" eaLnBrk="1" fontAlgn="base" hangingPunct="1">
              <a:lnSpc>
                <a:spcPct val="85000"/>
              </a:lnSpc>
              <a:spcBef>
                <a:spcPct val="0"/>
              </a:spcBef>
              <a:spcAft>
                <a:spcPct val="0"/>
              </a:spcAft>
              <a:defRPr sz="2400" b="1">
                <a:solidFill>
                  <a:srgbClr val="83B819"/>
                </a:solidFill>
                <a:latin typeface="Arial" charset="0"/>
              </a:defRPr>
            </a:lvl7pPr>
            <a:lvl8pPr marL="1371600" algn="l" rtl="0" eaLnBrk="1" fontAlgn="base" hangingPunct="1">
              <a:lnSpc>
                <a:spcPct val="85000"/>
              </a:lnSpc>
              <a:spcBef>
                <a:spcPct val="0"/>
              </a:spcBef>
              <a:spcAft>
                <a:spcPct val="0"/>
              </a:spcAft>
              <a:defRPr sz="2400" b="1">
                <a:solidFill>
                  <a:srgbClr val="83B819"/>
                </a:solidFill>
                <a:latin typeface="Arial" charset="0"/>
              </a:defRPr>
            </a:lvl8pPr>
            <a:lvl9pPr marL="1828800" algn="l" rtl="0" eaLnBrk="1" fontAlgn="base" hangingPunct="1">
              <a:lnSpc>
                <a:spcPct val="85000"/>
              </a:lnSpc>
              <a:spcBef>
                <a:spcPct val="0"/>
              </a:spcBef>
              <a:spcAft>
                <a:spcPct val="0"/>
              </a:spcAft>
              <a:defRPr sz="2400" b="1">
                <a:solidFill>
                  <a:srgbClr val="83B819"/>
                </a:solidFill>
                <a:latin typeface="Arial" charset="0"/>
              </a:defRPr>
            </a:lvl9pPr>
          </a:lstStyle>
          <a:p>
            <a:r>
              <a:rPr lang="de-CH" dirty="0">
                <a:solidFill>
                  <a:schemeClr val="bg1"/>
                </a:solidFill>
              </a:rPr>
              <a:t>Titel der Präsentation</a:t>
            </a:r>
            <a:endParaRPr lang="de-CH" kern="0" dirty="0">
              <a:solidFill>
                <a:schemeClr val="bg1"/>
              </a:solidFill>
            </a:endParaRPr>
          </a:p>
        </p:txBody>
      </p:sp>
    </p:spTree>
    <p:extLst>
      <p:ext uri="{BB962C8B-B14F-4D97-AF65-F5344CB8AC3E}">
        <p14:creationId xmlns:p14="http://schemas.microsoft.com/office/powerpoint/2010/main" val="918511351"/>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6" name="Inhaltsplatzhalter 5"/>
          <p:cNvSpPr>
            <a:spLocks noGrp="1"/>
          </p:cNvSpPr>
          <p:nvPr>
            <p:ph sz="quarter" idx="10"/>
          </p:nvPr>
        </p:nvSpPr>
        <p:spPr>
          <a:xfrm>
            <a:off x="1065949" y="1989138"/>
            <a:ext cx="4669687" cy="3816972"/>
          </a:xfrm>
        </p:spPr>
        <p:txBody>
          <a:bodyPr/>
          <a:lstStyle>
            <a:lvl1pPr>
              <a:defRPr sz="2000"/>
            </a:lvl1pPr>
            <a:lvl2pPr>
              <a:defRPr sz="2000"/>
            </a:lvl2pPr>
            <a:lvl3pPr>
              <a:defRPr sz="2000"/>
            </a:lvl3pPr>
            <a:lvl4pPr>
              <a:defRPr sz="1800"/>
            </a:lvl4pPr>
            <a:lvl5pPr>
              <a:defRPr sz="18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7" name="Inhaltsplatzhalter 5"/>
          <p:cNvSpPr>
            <a:spLocks noGrp="1"/>
          </p:cNvSpPr>
          <p:nvPr>
            <p:ph sz="quarter" idx="11"/>
          </p:nvPr>
        </p:nvSpPr>
        <p:spPr>
          <a:xfrm>
            <a:off x="6466625" y="1989138"/>
            <a:ext cx="4669687" cy="3816971"/>
          </a:xfrm>
        </p:spPr>
        <p:txBody>
          <a:bodyPr/>
          <a:lstStyle>
            <a:lvl1pPr>
              <a:defRPr sz="2000"/>
            </a:lvl1pPr>
            <a:lvl2pPr>
              <a:defRPr sz="2000"/>
            </a:lvl2pPr>
            <a:lvl3pPr>
              <a:defRPr sz="2000"/>
            </a:lvl3pPr>
            <a:lvl4pPr>
              <a:defRPr sz="1800"/>
            </a:lvl4pPr>
            <a:lvl5pPr>
              <a:defRPr sz="18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pic>
        <p:nvPicPr>
          <p:cNvPr id="2" name="Grafik 1">
            <a:extLst>
              <a:ext uri="{FF2B5EF4-FFF2-40B4-BE49-F238E27FC236}">
                <a16:creationId xmlns:a16="http://schemas.microsoft.com/office/drawing/2014/main" id="{67EFEEEA-059E-252B-8FBB-5B96A3753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3" name="Datumsplatzhalter 2">
            <a:extLst>
              <a:ext uri="{FF2B5EF4-FFF2-40B4-BE49-F238E27FC236}">
                <a16:creationId xmlns:a16="http://schemas.microsoft.com/office/drawing/2014/main" id="{FFDF9A08-8FF7-5F03-E1E7-945638275F2E}"/>
              </a:ext>
            </a:extLst>
          </p:cNvPr>
          <p:cNvSpPr>
            <a:spLocks noGrp="1"/>
          </p:cNvSpPr>
          <p:nvPr>
            <p:ph type="dt" sz="half" idx="12"/>
          </p:nvPr>
        </p:nvSpPr>
        <p:spPr/>
        <p:txBody>
          <a:bodyPr/>
          <a:lstStyle/>
          <a:p>
            <a:r>
              <a:rPr lang="de-CH"/>
              <a:t>14. März 2025</a:t>
            </a:r>
            <a:endParaRPr lang="de-CH" dirty="0"/>
          </a:p>
        </p:txBody>
      </p:sp>
      <p:sp>
        <p:nvSpPr>
          <p:cNvPr id="4" name="Fußzeilenplatzhalter 3">
            <a:extLst>
              <a:ext uri="{FF2B5EF4-FFF2-40B4-BE49-F238E27FC236}">
                <a16:creationId xmlns:a16="http://schemas.microsoft.com/office/drawing/2014/main" id="{1C5066AA-CA54-DB29-2D81-6240D767C295}"/>
              </a:ext>
            </a:extLst>
          </p:cNvPr>
          <p:cNvSpPr>
            <a:spLocks noGrp="1"/>
          </p:cNvSpPr>
          <p:nvPr>
            <p:ph type="ftr" sz="quarter" idx="13"/>
          </p:nvPr>
        </p:nvSpPr>
        <p:spPr/>
        <p:txBody>
          <a:bodyPr/>
          <a:lstStyle/>
          <a:p>
            <a:r>
              <a:rPr lang="de-DE"/>
              <a:t>Moritz Retzsch: Fausts erste Begegnung mit Gretchen</a:t>
            </a:r>
            <a:endParaRPr lang="de-CH" dirty="0"/>
          </a:p>
        </p:txBody>
      </p:sp>
      <p:sp>
        <p:nvSpPr>
          <p:cNvPr id="5" name="Foliennummernplatzhalter 4">
            <a:extLst>
              <a:ext uri="{FF2B5EF4-FFF2-40B4-BE49-F238E27FC236}">
                <a16:creationId xmlns:a16="http://schemas.microsoft.com/office/drawing/2014/main" id="{D4DECD6F-3228-C185-BF86-4F7825BA80E0}"/>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8" name="Titel 7">
            <a:extLst>
              <a:ext uri="{FF2B5EF4-FFF2-40B4-BE49-F238E27FC236}">
                <a16:creationId xmlns:a16="http://schemas.microsoft.com/office/drawing/2014/main" id="{4BBD2A46-9DC2-55D9-11AD-92ECB37ACAC1}"/>
              </a:ext>
            </a:extLst>
          </p:cNvPr>
          <p:cNvSpPr>
            <a:spLocks noGrp="1"/>
          </p:cNvSpPr>
          <p:nvPr>
            <p:ph type="title"/>
          </p:nvPr>
        </p:nvSpPr>
        <p:spPr/>
        <p:txBody>
          <a:bodyPr/>
          <a:lstStyle/>
          <a:p>
            <a:r>
              <a:rPr lang="de-CH" dirty="0"/>
              <a:t>Mastertitelformat bearbeiten</a:t>
            </a:r>
          </a:p>
        </p:txBody>
      </p:sp>
    </p:spTree>
    <p:extLst>
      <p:ext uri="{BB962C8B-B14F-4D97-AF65-F5344CB8AC3E}">
        <p14:creationId xmlns:p14="http://schemas.microsoft.com/office/powerpoint/2010/main" val="5308667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cxnSp>
        <p:nvCxnSpPr>
          <p:cNvPr id="5" name="Gerade Verbindung 4">
            <a:extLst>
              <a:ext uri="{FF2B5EF4-FFF2-40B4-BE49-F238E27FC236}">
                <a16:creationId xmlns:a16="http://schemas.microsoft.com/office/drawing/2014/main" id="{03D3A3B7-87B6-4227-BBFA-121159BC5905}"/>
              </a:ext>
            </a:extLst>
          </p:cNvPr>
          <p:cNvCxnSpPr/>
          <p:nvPr userDrawn="1"/>
        </p:nvCxnSpPr>
        <p:spPr>
          <a:xfrm>
            <a:off x="488952" y="1270000"/>
            <a:ext cx="112310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extplatzhalter 6"/>
          <p:cNvSpPr>
            <a:spLocks noGrp="1"/>
          </p:cNvSpPr>
          <p:nvPr>
            <p:ph type="body" sz="quarter" idx="13"/>
          </p:nvPr>
        </p:nvSpPr>
        <p:spPr>
          <a:xfrm>
            <a:off x="544196" y="743116"/>
            <a:ext cx="7200000" cy="327025"/>
          </a:xfrm>
        </p:spPr>
        <p:txBody>
          <a:bodyPr/>
          <a:lstStyle>
            <a:lvl1pPr marL="0" indent="0">
              <a:buFontTx/>
              <a:buNone/>
              <a:defRPr/>
            </a:lvl1pPr>
          </a:lstStyle>
          <a:p>
            <a:pPr lvl="0"/>
            <a:r>
              <a:rPr lang="de-DE"/>
              <a:t>Formatvorlagen des Textmasters bearbeiten</a:t>
            </a:r>
          </a:p>
        </p:txBody>
      </p:sp>
      <p:sp>
        <p:nvSpPr>
          <p:cNvPr id="10" name="Titel 9"/>
          <p:cNvSpPr>
            <a:spLocks noGrp="1"/>
          </p:cNvSpPr>
          <p:nvPr>
            <p:ph type="title"/>
          </p:nvPr>
        </p:nvSpPr>
        <p:spPr/>
        <p:txBody>
          <a:bodyPr/>
          <a:lstStyle/>
          <a:p>
            <a:r>
              <a:rPr lang="de-DE"/>
              <a:t>Titelmasterformat durch Klicken bearbeiten</a:t>
            </a:r>
          </a:p>
        </p:txBody>
      </p:sp>
      <p:sp>
        <p:nvSpPr>
          <p:cNvPr id="6" name="Slide Number Placeholder 5">
            <a:extLst>
              <a:ext uri="{FF2B5EF4-FFF2-40B4-BE49-F238E27FC236}">
                <a16:creationId xmlns:a16="http://schemas.microsoft.com/office/drawing/2014/main" id="{27C29B5A-32D1-4461-A1DC-C6768EAEB5DC}"/>
              </a:ext>
            </a:extLst>
          </p:cNvPr>
          <p:cNvSpPr>
            <a:spLocks noGrp="1"/>
          </p:cNvSpPr>
          <p:nvPr>
            <p:ph type="sldNum" sz="quarter" idx="14"/>
          </p:nvPr>
        </p:nvSpPr>
        <p:spPr/>
        <p:txBody>
          <a:bodyPr/>
          <a:lstStyle>
            <a:lvl1pPr>
              <a:defRPr/>
            </a:lvl1pPr>
          </a:lstStyle>
          <a:p>
            <a:pPr>
              <a:defRPr/>
            </a:pPr>
            <a:fld id="{B760D829-E840-4906-AB63-5FB375269181}" type="slidenum">
              <a:rPr lang="de-DE" altLang="de-DE"/>
              <a:pPr>
                <a:defRPr/>
              </a:pPr>
              <a:t>‹Nr.›</a:t>
            </a:fld>
            <a:endParaRPr lang="de-DE" altLang="de-DE"/>
          </a:p>
        </p:txBody>
      </p:sp>
      <p:sp>
        <p:nvSpPr>
          <p:cNvPr id="7" name="Footer Placeholder 4">
            <a:extLst>
              <a:ext uri="{FF2B5EF4-FFF2-40B4-BE49-F238E27FC236}">
                <a16:creationId xmlns:a16="http://schemas.microsoft.com/office/drawing/2014/main" id="{165C3EC1-6567-43D5-9DFB-90B4E9DC2259}"/>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Epidemiologie von Kindesmisshandlung | Prof. Dr. Andreas Jud | KJP Ulm | 27.9.2017/Ulm</a:t>
            </a:r>
          </a:p>
        </p:txBody>
      </p:sp>
    </p:spTree>
    <p:extLst>
      <p:ext uri="{BB962C8B-B14F-4D97-AF65-F5344CB8AC3E}">
        <p14:creationId xmlns:p14="http://schemas.microsoft.com/office/powerpoint/2010/main" val="3435556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5"/>
          <p:cNvSpPr>
            <a:spLocks noGrp="1"/>
          </p:cNvSpPr>
          <p:nvPr>
            <p:ph type="sldNum" sz="quarter" idx="12"/>
          </p:nvPr>
        </p:nvSpPr>
        <p:spPr/>
        <p:txBody>
          <a:bodyPr/>
          <a:lstStyle/>
          <a:p>
            <a:fld id="{43AA54D9-B87A-F84D-86CD-6E00C338952B}" type="slidenum">
              <a:rPr lang="de-DE" smtClean="0"/>
              <a:t>‹Nr.›</a:t>
            </a:fld>
            <a:endParaRPr lang="de-DE"/>
          </a:p>
        </p:txBody>
      </p:sp>
      <p:cxnSp>
        <p:nvCxnSpPr>
          <p:cNvPr id="8" name="Gerade Verbindung 4"/>
          <p:cNvCxnSpPr/>
          <p:nvPr userDrawn="1"/>
        </p:nvCxnSpPr>
        <p:spPr>
          <a:xfrm>
            <a:off x="489066" y="1270108"/>
            <a:ext cx="11231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p:cNvSpPr>
            <a:spLocks noGrp="1"/>
          </p:cNvSpPr>
          <p:nvPr>
            <p:ph type="body" sz="quarter" idx="13" hasCustomPrompt="1"/>
          </p:nvPr>
        </p:nvSpPr>
        <p:spPr>
          <a:xfrm>
            <a:off x="544196"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p:txBody>
          <a:bodyPr/>
          <a:lstStyle/>
          <a:p>
            <a:r>
              <a:rPr lang="de-DE"/>
              <a:t>Titelmasterformat durch Klicken bearbeiten</a:t>
            </a:r>
          </a:p>
        </p:txBody>
      </p:sp>
      <p:sp>
        <p:nvSpPr>
          <p:cNvPr id="12"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dirty="0">
                <a:latin typeface="Corbel" charset="0"/>
                <a:ea typeface="Corbel" charset="0"/>
                <a:cs typeface="Corbel" charset="0"/>
              </a:rPr>
              <a:t>Epidemiologie von Kindesmisshandlung | Prof. Dr. Andreas Jud | KJP Ulm | 27.9.2017/Ulm</a:t>
            </a:r>
          </a:p>
        </p:txBody>
      </p:sp>
    </p:spTree>
    <p:extLst>
      <p:ext uri="{BB962C8B-B14F-4D97-AF65-F5344CB8AC3E}">
        <p14:creationId xmlns:p14="http://schemas.microsoft.com/office/powerpoint/2010/main" val="2760652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a:xfrm>
            <a:off x="528000" y="6490598"/>
            <a:ext cx="7200000" cy="230878"/>
          </a:xfrm>
        </p:spPr>
        <p:txBody>
          <a:bodyPr/>
          <a:lstStyle/>
          <a:p>
            <a:r>
              <a:rPr lang="de-DE">
                <a:solidFill>
                  <a:prstClr val="black"/>
                </a:solidFill>
              </a:rPr>
              <a:t>Präsentationstitel | Frau Prof. Beispiel-Mustermann | Klinik/Institut/Zentrum | Datum/Ort</a:t>
            </a:r>
            <a:endParaRPr lang="de-DE" dirty="0">
              <a:solidFill>
                <a:prstClr val="black"/>
              </a:solidFill>
            </a:endParaRPr>
          </a:p>
        </p:txBody>
      </p:sp>
      <p:sp>
        <p:nvSpPr>
          <p:cNvPr id="6" name="Slide Number Placeholder 5"/>
          <p:cNvSpPr>
            <a:spLocks noGrp="1"/>
          </p:cNvSpPr>
          <p:nvPr>
            <p:ph type="sldNum" sz="quarter" idx="12"/>
          </p:nvPr>
        </p:nvSpPr>
        <p:spPr/>
        <p:txBody>
          <a:bodyPr/>
          <a:lstStyle/>
          <a:p>
            <a:fld id="{43AA54D9-B87A-F84D-86CD-6E00C338952B}" type="slidenum">
              <a:rPr lang="de-DE" smtClean="0">
                <a:solidFill>
                  <a:prstClr val="black"/>
                </a:solidFill>
              </a:rPr>
              <a:pPr/>
              <a:t>‹Nr.›</a:t>
            </a:fld>
            <a:endParaRPr lang="de-DE">
              <a:solidFill>
                <a:prstClr val="black"/>
              </a:solidFill>
            </a:endParaRPr>
          </a:p>
        </p:txBody>
      </p:sp>
      <p:cxnSp>
        <p:nvCxnSpPr>
          <p:cNvPr id="8" name="Gerade Verbindung 4"/>
          <p:cNvCxnSpPr/>
          <p:nvPr userDrawn="1"/>
        </p:nvCxnSpPr>
        <p:spPr>
          <a:xfrm>
            <a:off x="489066" y="1270108"/>
            <a:ext cx="11231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p:cNvSpPr>
            <a:spLocks noGrp="1"/>
          </p:cNvSpPr>
          <p:nvPr>
            <p:ph type="body" sz="quarter" idx="13" hasCustomPrompt="1"/>
          </p:nvPr>
        </p:nvSpPr>
        <p:spPr>
          <a:xfrm>
            <a:off x="544196"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974833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a:xfrm>
            <a:off x="528000" y="6490598"/>
            <a:ext cx="7200000" cy="230878"/>
          </a:xfrm>
        </p:spPr>
        <p:txBody>
          <a:bodyPr/>
          <a:lstStyle/>
          <a:p>
            <a:r>
              <a:rPr lang="de-DE">
                <a:solidFill>
                  <a:prstClr val="black"/>
                </a:solidFill>
              </a:rPr>
              <a:t>Präsentationstitel | Frau Prof. Beispiel-Mustermann | Klinik/Institut/Zentrum | Datum/Ort</a:t>
            </a:r>
            <a:endParaRPr lang="de-DE" dirty="0">
              <a:solidFill>
                <a:prstClr val="black"/>
              </a:solidFill>
            </a:endParaRPr>
          </a:p>
        </p:txBody>
      </p:sp>
      <p:sp>
        <p:nvSpPr>
          <p:cNvPr id="6" name="Slide Number Placeholder 5"/>
          <p:cNvSpPr>
            <a:spLocks noGrp="1"/>
          </p:cNvSpPr>
          <p:nvPr>
            <p:ph type="sldNum" sz="quarter" idx="12"/>
          </p:nvPr>
        </p:nvSpPr>
        <p:spPr/>
        <p:txBody>
          <a:bodyPr/>
          <a:lstStyle/>
          <a:p>
            <a:fld id="{43AA54D9-B87A-F84D-86CD-6E00C338952B}" type="slidenum">
              <a:rPr lang="de-DE" smtClean="0">
                <a:solidFill>
                  <a:prstClr val="black"/>
                </a:solidFill>
              </a:rPr>
              <a:pPr/>
              <a:t>‹Nr.›</a:t>
            </a:fld>
            <a:endParaRPr lang="de-DE">
              <a:solidFill>
                <a:prstClr val="black"/>
              </a:solidFill>
            </a:endParaRPr>
          </a:p>
        </p:txBody>
      </p:sp>
      <p:cxnSp>
        <p:nvCxnSpPr>
          <p:cNvPr id="8" name="Gerade Verbindung 4"/>
          <p:cNvCxnSpPr/>
          <p:nvPr userDrawn="1"/>
        </p:nvCxnSpPr>
        <p:spPr>
          <a:xfrm>
            <a:off x="489066" y="1270108"/>
            <a:ext cx="11231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p:cNvSpPr>
            <a:spLocks noGrp="1"/>
          </p:cNvSpPr>
          <p:nvPr>
            <p:ph type="body" sz="quarter" idx="13" hasCustomPrompt="1"/>
          </p:nvPr>
        </p:nvSpPr>
        <p:spPr>
          <a:xfrm>
            <a:off x="544196"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547153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a:xfrm>
            <a:off x="528000" y="6490598"/>
            <a:ext cx="7200000" cy="230878"/>
          </a:xfrm>
        </p:spPr>
        <p:txBody>
          <a:bodyPr/>
          <a:lstStyle/>
          <a:p>
            <a:r>
              <a:rPr lang="de-DE">
                <a:solidFill>
                  <a:prstClr val="black"/>
                </a:solidFill>
              </a:rPr>
              <a:t>Präsentationstitel | Frau Prof. Beispiel-Mustermann | Klinik/Institut/Zentrum | Datum/Ort</a:t>
            </a:r>
            <a:endParaRPr lang="de-DE" dirty="0">
              <a:solidFill>
                <a:prstClr val="black"/>
              </a:solidFill>
            </a:endParaRPr>
          </a:p>
        </p:txBody>
      </p:sp>
      <p:sp>
        <p:nvSpPr>
          <p:cNvPr id="6" name="Slide Number Placeholder 5"/>
          <p:cNvSpPr>
            <a:spLocks noGrp="1"/>
          </p:cNvSpPr>
          <p:nvPr>
            <p:ph type="sldNum" sz="quarter" idx="12"/>
          </p:nvPr>
        </p:nvSpPr>
        <p:spPr/>
        <p:txBody>
          <a:bodyPr/>
          <a:lstStyle/>
          <a:p>
            <a:fld id="{43AA54D9-B87A-F84D-86CD-6E00C338952B}" type="slidenum">
              <a:rPr lang="de-DE" smtClean="0">
                <a:solidFill>
                  <a:prstClr val="black"/>
                </a:solidFill>
              </a:rPr>
              <a:pPr/>
              <a:t>‹Nr.›</a:t>
            </a:fld>
            <a:endParaRPr lang="de-DE">
              <a:solidFill>
                <a:prstClr val="black"/>
              </a:solidFill>
            </a:endParaRPr>
          </a:p>
        </p:txBody>
      </p:sp>
      <p:cxnSp>
        <p:nvCxnSpPr>
          <p:cNvPr id="8" name="Gerade Verbindung 4"/>
          <p:cNvCxnSpPr/>
          <p:nvPr userDrawn="1"/>
        </p:nvCxnSpPr>
        <p:spPr>
          <a:xfrm>
            <a:off x="489066" y="1270108"/>
            <a:ext cx="11231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p:cNvSpPr>
            <a:spLocks noGrp="1"/>
          </p:cNvSpPr>
          <p:nvPr>
            <p:ph type="body" sz="quarter" idx="13" hasCustomPrompt="1"/>
          </p:nvPr>
        </p:nvSpPr>
        <p:spPr>
          <a:xfrm>
            <a:off x="544196"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994287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a:xfrm>
            <a:off x="528000" y="6490598"/>
            <a:ext cx="7200000" cy="230878"/>
          </a:xfrm>
        </p:spPr>
        <p:txBody>
          <a:bodyPr/>
          <a:lstStyle/>
          <a:p>
            <a:r>
              <a:rPr lang="de-DE">
                <a:solidFill>
                  <a:prstClr val="black"/>
                </a:solidFill>
              </a:rPr>
              <a:t>Präsentationstitel | Frau Prof. Beispiel-Mustermann | Klinik/Institut/Zentrum | Datum/Ort</a:t>
            </a:r>
            <a:endParaRPr lang="de-DE" dirty="0">
              <a:solidFill>
                <a:prstClr val="black"/>
              </a:solidFill>
            </a:endParaRPr>
          </a:p>
        </p:txBody>
      </p:sp>
      <p:sp>
        <p:nvSpPr>
          <p:cNvPr id="6" name="Slide Number Placeholder 5"/>
          <p:cNvSpPr>
            <a:spLocks noGrp="1"/>
          </p:cNvSpPr>
          <p:nvPr>
            <p:ph type="sldNum" sz="quarter" idx="12"/>
          </p:nvPr>
        </p:nvSpPr>
        <p:spPr/>
        <p:txBody>
          <a:bodyPr/>
          <a:lstStyle/>
          <a:p>
            <a:fld id="{43AA54D9-B87A-F84D-86CD-6E00C338952B}" type="slidenum">
              <a:rPr lang="de-DE" smtClean="0">
                <a:solidFill>
                  <a:prstClr val="black"/>
                </a:solidFill>
              </a:rPr>
              <a:pPr/>
              <a:t>‹Nr.›</a:t>
            </a:fld>
            <a:endParaRPr lang="de-DE">
              <a:solidFill>
                <a:prstClr val="black"/>
              </a:solidFill>
            </a:endParaRPr>
          </a:p>
        </p:txBody>
      </p:sp>
      <p:cxnSp>
        <p:nvCxnSpPr>
          <p:cNvPr id="8" name="Gerade Verbindung 4"/>
          <p:cNvCxnSpPr/>
          <p:nvPr userDrawn="1"/>
        </p:nvCxnSpPr>
        <p:spPr>
          <a:xfrm>
            <a:off x="489066" y="1270108"/>
            <a:ext cx="11231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p:cNvSpPr>
            <a:spLocks noGrp="1"/>
          </p:cNvSpPr>
          <p:nvPr>
            <p:ph type="body" sz="quarter" idx="13" hasCustomPrompt="1"/>
          </p:nvPr>
        </p:nvSpPr>
        <p:spPr>
          <a:xfrm>
            <a:off x="544196"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264039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solidFill>
                  <a:srgbClr val="445055"/>
                </a:solidFill>
              </a:rPr>
              <a:t>Thorsten Sukale &amp; Miriam Rassenhofer | Universitätsklinikum Ulm</a:t>
            </a:r>
            <a:endParaRPr lang="de-DE" dirty="0">
              <a:solidFill>
                <a:srgbClr val="445055"/>
              </a:solidFill>
            </a:endParaRPr>
          </a:p>
        </p:txBody>
      </p:sp>
      <p:sp>
        <p:nvSpPr>
          <p:cNvPr id="4" name="Slide Number Placeholder 3"/>
          <p:cNvSpPr>
            <a:spLocks noGrp="1"/>
          </p:cNvSpPr>
          <p:nvPr>
            <p:ph type="sldNum" sz="quarter" idx="12"/>
          </p:nvPr>
        </p:nvSpPr>
        <p:spPr/>
        <p:txBody>
          <a:bodyPr/>
          <a:lstStyle/>
          <a:p>
            <a:fld id="{43AA54D9-B87A-F84D-86CD-6E00C338952B}" type="slidenum">
              <a:rPr lang="de-DE" smtClean="0">
                <a:solidFill>
                  <a:srgbClr val="445055"/>
                </a:solidFill>
              </a:rPr>
              <a:pPr/>
              <a:t>‹Nr.›</a:t>
            </a:fld>
            <a:endParaRPr lang="de-DE">
              <a:solidFill>
                <a:srgbClr val="445055"/>
              </a:solidFill>
            </a:endParaRPr>
          </a:p>
        </p:txBody>
      </p:sp>
    </p:spTree>
    <p:extLst>
      <p:ext uri="{BB962C8B-B14F-4D97-AF65-F5344CB8AC3E}">
        <p14:creationId xmlns:p14="http://schemas.microsoft.com/office/powerpoint/2010/main" val="313842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cxnSp>
        <p:nvCxnSpPr>
          <p:cNvPr id="2" name="Gerade Verbindung 4">
            <a:extLst>
              <a:ext uri="{FF2B5EF4-FFF2-40B4-BE49-F238E27FC236}">
                <a16:creationId xmlns:a16="http://schemas.microsoft.com/office/drawing/2014/main" id="{2E88A16B-1443-438C-67E0-16FFF023A9B9}"/>
              </a:ext>
            </a:extLst>
          </p:cNvPr>
          <p:cNvCxnSpPr/>
          <p:nvPr userDrawn="1"/>
        </p:nvCxnSpPr>
        <p:spPr>
          <a:xfrm>
            <a:off x="488952" y="1270000"/>
            <a:ext cx="112310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extplatzhalter 6"/>
          <p:cNvSpPr>
            <a:spLocks noGrp="1"/>
          </p:cNvSpPr>
          <p:nvPr>
            <p:ph type="body" sz="quarter" idx="13"/>
          </p:nvPr>
        </p:nvSpPr>
        <p:spPr>
          <a:xfrm>
            <a:off x="544196" y="743116"/>
            <a:ext cx="7200000" cy="327025"/>
          </a:xfrm>
        </p:spPr>
        <p:txBody>
          <a:bodyPr/>
          <a:lstStyle>
            <a:lvl1pPr marL="0" indent="0">
              <a:buFontTx/>
              <a:buNone/>
              <a:defRPr/>
            </a:lvl1pPr>
          </a:lstStyle>
          <a:p>
            <a:pPr lvl="0"/>
            <a:r>
              <a:rPr lang="de-DE"/>
              <a:t>Textmasterformat bearbeiten</a:t>
            </a:r>
          </a:p>
        </p:txBody>
      </p:sp>
      <p:sp>
        <p:nvSpPr>
          <p:cNvPr id="10" name="Titel 9"/>
          <p:cNvSpPr>
            <a:spLocks noGrp="1"/>
          </p:cNvSpPr>
          <p:nvPr>
            <p:ph type="title"/>
          </p:nvPr>
        </p:nvSpPr>
        <p:spPr/>
        <p:txBody>
          <a:bodyPr/>
          <a:lstStyle/>
          <a:p>
            <a:r>
              <a:rPr lang="de-DE"/>
              <a:t>Titelmasterformat durch Klicken bearbeiten</a:t>
            </a:r>
          </a:p>
        </p:txBody>
      </p:sp>
      <p:sp>
        <p:nvSpPr>
          <p:cNvPr id="4" name="Footer Placeholder 4">
            <a:extLst>
              <a:ext uri="{FF2B5EF4-FFF2-40B4-BE49-F238E27FC236}">
                <a16:creationId xmlns:a16="http://schemas.microsoft.com/office/drawing/2014/main" id="{B9211A66-C187-D62A-DDA8-301BAC9F5650}"/>
              </a:ext>
            </a:extLst>
          </p:cNvPr>
          <p:cNvSpPr>
            <a:spLocks noGrp="1"/>
          </p:cNvSpPr>
          <p:nvPr>
            <p:ph type="ftr" sz="quarter" idx="14"/>
          </p:nvPr>
        </p:nvSpPr>
        <p:spPr/>
        <p:txBody>
          <a:bodyPr/>
          <a:lstStyle>
            <a:lvl1pPr eaLnBrk="0" hangingPunct="0">
              <a:defRPr>
                <a:latin typeface="Corbel" panose="020B0503020204020204" pitchFamily="34" charset="0"/>
                <a:ea typeface="+mn-ea"/>
                <a:cs typeface="Arial" panose="020B0604020202020204" pitchFamily="34" charset="0"/>
              </a:defRPr>
            </a:lvl1pPr>
          </a:lstStyle>
          <a:p>
            <a:pPr>
              <a:defRPr/>
            </a:pPr>
            <a:r>
              <a:rPr lang="de-DE"/>
              <a:t>Präsentationstitel | Frau Prof. Beispiel-Mustermann | Klinik/Institut/Zentrum | Datum/Ort</a:t>
            </a:r>
            <a:endParaRPr lang="de-DE" dirty="0"/>
          </a:p>
        </p:txBody>
      </p:sp>
      <p:sp>
        <p:nvSpPr>
          <p:cNvPr id="5" name="Slide Number Placeholder 5">
            <a:extLst>
              <a:ext uri="{FF2B5EF4-FFF2-40B4-BE49-F238E27FC236}">
                <a16:creationId xmlns:a16="http://schemas.microsoft.com/office/drawing/2014/main" id="{3AC3D07D-CD85-5F41-CABB-50B141E1031C}"/>
              </a:ext>
            </a:extLst>
          </p:cNvPr>
          <p:cNvSpPr>
            <a:spLocks noGrp="1"/>
          </p:cNvSpPr>
          <p:nvPr>
            <p:ph type="sldNum" sz="quarter" idx="15"/>
          </p:nvPr>
        </p:nvSpPr>
        <p:spPr/>
        <p:txBody>
          <a:bodyPr/>
          <a:lstStyle>
            <a:lvl1pPr eaLnBrk="0" hangingPunct="0">
              <a:defRPr/>
            </a:lvl1pPr>
          </a:lstStyle>
          <a:p>
            <a:fld id="{B2228BFE-E7F9-4D93-978D-239BD1B2AC3D}" type="slidenum">
              <a:rPr lang="de-DE" altLang="de-DE"/>
              <a:pPr/>
              <a:t>‹Nr.›</a:t>
            </a:fld>
            <a:endParaRPr lang="de-DE" altLang="de-DE"/>
          </a:p>
        </p:txBody>
      </p:sp>
    </p:spTree>
    <p:extLst>
      <p:ext uri="{BB962C8B-B14F-4D97-AF65-F5344CB8AC3E}">
        <p14:creationId xmlns:p14="http://schemas.microsoft.com/office/powerpoint/2010/main" val="38846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folie ZHAW-Blau">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21FDBA2-6131-95E5-851B-4C17825EC768}"/>
              </a:ext>
            </a:extLst>
          </p:cNvPr>
          <p:cNvSpPr/>
          <p:nvPr userDrawn="1"/>
        </p:nvSpPr>
        <p:spPr>
          <a:xfrm>
            <a:off x="191344" y="189000"/>
            <a:ext cx="11809312" cy="6480000"/>
          </a:xfrm>
          <a:prstGeom prst="rect">
            <a:avLst/>
          </a:prstGeom>
          <a:solidFill>
            <a:srgbClr val="006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9939" name="Rectangle 3"/>
          <p:cNvSpPr>
            <a:spLocks noGrp="1" noChangeArrowheads="1"/>
          </p:cNvSpPr>
          <p:nvPr>
            <p:ph type="ctrTitle" hasCustomPrompt="1"/>
          </p:nvPr>
        </p:nvSpPr>
        <p:spPr>
          <a:xfrm>
            <a:off x="1055689" y="2000186"/>
            <a:ext cx="4679950" cy="553998"/>
          </a:xfrm>
        </p:spPr>
        <p:txBody>
          <a:bodyPr wrap="square" lIns="0" tIns="0" rIns="0" bIns="0" anchor="t">
            <a:spAutoFit/>
          </a:bodyPr>
          <a:lstStyle>
            <a:lvl1pPr>
              <a:lnSpc>
                <a:spcPct val="90000"/>
              </a:lnSpc>
              <a:defRPr lang="de-CH" sz="4000" baseline="0" smtClean="0">
                <a:solidFill>
                  <a:schemeClr val="bg1"/>
                </a:solidFill>
              </a:defRPr>
            </a:lvl1pPr>
          </a:lstStyle>
          <a:p>
            <a:pPr lvl="0"/>
            <a:r>
              <a:rPr lang="de-CH" dirty="0"/>
              <a:t>Kapiteltitel</a:t>
            </a:r>
            <a:endParaRPr lang="de-CH" noProof="0" dirty="0"/>
          </a:p>
        </p:txBody>
      </p:sp>
      <p:sp>
        <p:nvSpPr>
          <p:cNvPr id="8" name="Rectangle 5"/>
          <p:cNvSpPr>
            <a:spLocks noGrp="1" noChangeArrowheads="1"/>
          </p:cNvSpPr>
          <p:nvPr>
            <p:ph type="subTitle" idx="1" hasCustomPrompt="1"/>
          </p:nvPr>
        </p:nvSpPr>
        <p:spPr>
          <a:xfrm>
            <a:off x="1055688" y="3796564"/>
            <a:ext cx="4679950" cy="508819"/>
          </a:xfrm>
        </p:spPr>
        <p:txBody>
          <a:bodyPr lIns="0" tIns="0" rIns="0" bIns="0"/>
          <a:lstStyle>
            <a:lvl1pPr marL="0" indent="0">
              <a:spcBef>
                <a:spcPts val="0"/>
              </a:spcBef>
              <a:buNone/>
              <a:defRPr sz="2000" b="1">
                <a:solidFill>
                  <a:schemeClr val="bg1"/>
                </a:solidFill>
              </a:defRPr>
            </a:lvl1pPr>
          </a:lstStyle>
          <a:p>
            <a:r>
              <a:rPr lang="de-CH" dirty="0"/>
              <a:t>Kapiteluntertitel (optional)</a:t>
            </a:r>
          </a:p>
        </p:txBody>
      </p:sp>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lvl1pPr>
              <a:defRPr>
                <a:solidFill>
                  <a:schemeClr val="bg1"/>
                </a:solidFill>
              </a:defRPr>
            </a:lvl1pPr>
          </a:lstStyle>
          <a:p>
            <a:fld id="{9A318C25-A7C8-BA41-A18E-2027320B4F6C}" type="slidenum">
              <a:rPr lang="de-CH" smtClean="0"/>
              <a:pPr/>
              <a:t>‹Nr.›</a:t>
            </a:fld>
            <a:endParaRPr lang="de-CH" dirty="0"/>
          </a:p>
        </p:txBody>
      </p:sp>
      <p:pic>
        <p:nvPicPr>
          <p:cNvPr id="12" name="Grafik 11">
            <a:extLst>
              <a:ext uri="{FF2B5EF4-FFF2-40B4-BE49-F238E27FC236}">
                <a16:creationId xmlns:a16="http://schemas.microsoft.com/office/drawing/2014/main" id="{4E68B187-4908-4CBD-EE81-C470153B77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83629" y="403200"/>
            <a:ext cx="1105366" cy="574790"/>
          </a:xfrm>
          <a:prstGeom prst="rect">
            <a:avLst/>
          </a:prstGeom>
        </p:spPr>
      </p:pic>
      <p:sp>
        <p:nvSpPr>
          <p:cNvPr id="2" name="Fußzeilenplatzhalter 4">
            <a:extLst>
              <a:ext uri="{FF2B5EF4-FFF2-40B4-BE49-F238E27FC236}">
                <a16:creationId xmlns:a16="http://schemas.microsoft.com/office/drawing/2014/main" id="{15B1FD26-A8BB-6B40-5132-4ABE37E925C7}"/>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solidFill>
                  <a:schemeClr val="bg1"/>
                </a:solidFill>
              </a:defRPr>
            </a:lvl1pPr>
          </a:lstStyle>
          <a:p>
            <a:r>
              <a:rPr lang="de-DE"/>
              <a:t>Moritz Retzsch: Fausts erste Begegnung mit Gretchen</a:t>
            </a:r>
            <a:endParaRPr lang="de-CH" dirty="0"/>
          </a:p>
        </p:txBody>
      </p:sp>
      <p:sp>
        <p:nvSpPr>
          <p:cNvPr id="3" name="Datumsplatzhalter 3">
            <a:extLst>
              <a:ext uri="{FF2B5EF4-FFF2-40B4-BE49-F238E27FC236}">
                <a16:creationId xmlns:a16="http://schemas.microsoft.com/office/drawing/2014/main" id="{817685C4-C9B9-E0CF-844C-C23CCB584DE7}"/>
              </a:ext>
            </a:extLst>
          </p:cNvPr>
          <p:cNvSpPr>
            <a:spLocks noGrp="1"/>
          </p:cNvSpPr>
          <p:nvPr>
            <p:ph type="dt" sz="half" idx="2"/>
          </p:nvPr>
        </p:nvSpPr>
        <p:spPr>
          <a:xfrm>
            <a:off x="1055687" y="6165850"/>
            <a:ext cx="2743199" cy="499029"/>
          </a:xfrm>
          <a:prstGeom prst="rect">
            <a:avLst/>
          </a:prstGeom>
        </p:spPr>
        <p:txBody>
          <a:bodyPr lIns="0" tIns="0" rIns="0" bIns="0" anchor="ctr"/>
          <a:lstStyle>
            <a:lvl1pPr>
              <a:defRPr sz="1000">
                <a:solidFill>
                  <a:schemeClr val="bg1"/>
                </a:solidFill>
              </a:defRPr>
            </a:lvl1pPr>
          </a:lstStyle>
          <a:p>
            <a:r>
              <a:rPr lang="de-CH"/>
              <a:t>14. März 2025</a:t>
            </a:r>
            <a:endParaRPr lang="de-CH" dirty="0"/>
          </a:p>
        </p:txBody>
      </p:sp>
    </p:spTree>
    <p:extLst>
      <p:ext uri="{BB962C8B-B14F-4D97-AF65-F5344CB8AC3E}">
        <p14:creationId xmlns:p14="http://schemas.microsoft.com/office/powerpoint/2010/main" val="42647760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ild 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9E07F13-D479-9A2A-B5BF-C059E1492026}"/>
              </a:ext>
            </a:extLst>
          </p:cNvPr>
          <p:cNvSpPr/>
          <p:nvPr userDrawn="1"/>
        </p:nvSpPr>
        <p:spPr>
          <a:xfrm>
            <a:off x="191344" y="189000"/>
            <a:ext cx="5904000" cy="6480000"/>
          </a:xfrm>
          <a:prstGeom prst="rect">
            <a:avLst/>
          </a:prstGeom>
          <a:solidFill>
            <a:srgbClr val="7D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Rectangle 5"/>
          <p:cNvSpPr>
            <a:spLocks noGrp="1" noChangeArrowheads="1"/>
          </p:cNvSpPr>
          <p:nvPr>
            <p:ph type="subTitle" idx="1" hasCustomPrompt="1"/>
          </p:nvPr>
        </p:nvSpPr>
        <p:spPr>
          <a:xfrm>
            <a:off x="1055688" y="3802365"/>
            <a:ext cx="4679950" cy="508819"/>
          </a:xfrm>
          <a:prstGeom prst="rect">
            <a:avLst/>
          </a:prstGeom>
        </p:spPr>
        <p:txBody>
          <a:bodyPr lIns="0" tIns="0" rIns="0" bIns="0"/>
          <a:lstStyle>
            <a:lvl1pPr marL="0" indent="0">
              <a:spcBef>
                <a:spcPts val="0"/>
              </a:spcBef>
              <a:buNone/>
              <a:defRPr sz="2000" b="1">
                <a:solidFill>
                  <a:schemeClr val="tx1"/>
                </a:solidFill>
              </a:defRPr>
            </a:lvl1pPr>
          </a:lstStyle>
          <a:p>
            <a:r>
              <a:rPr lang="de-CH" dirty="0"/>
              <a:t>Untertitel der Präsentation (optional)</a:t>
            </a:r>
          </a:p>
        </p:txBody>
      </p:sp>
      <p:sp>
        <p:nvSpPr>
          <p:cNvPr id="3" name="Textplatzhalter 2"/>
          <p:cNvSpPr>
            <a:spLocks noGrp="1"/>
          </p:cNvSpPr>
          <p:nvPr>
            <p:ph type="body" sz="quarter" idx="10" hasCustomPrompt="1"/>
          </p:nvPr>
        </p:nvSpPr>
        <p:spPr>
          <a:xfrm>
            <a:off x="1055686" y="5229201"/>
            <a:ext cx="4679951" cy="936649"/>
          </a:xfrm>
          <a:prstGeom prst="rect">
            <a:avLst/>
          </a:prstGeom>
        </p:spPr>
        <p:txBody>
          <a:bodyPr lIns="0" tIns="0" rIns="0" bIns="0" anchor="b"/>
          <a:lstStyle>
            <a:lvl1pPr marL="0" indent="0" algn="l">
              <a:spcBef>
                <a:spcPts val="0"/>
              </a:spcBef>
              <a:buNone/>
              <a:defRPr sz="1600">
                <a:solidFill>
                  <a:schemeClr val="tx1"/>
                </a:solidFill>
              </a:defRPr>
            </a:lvl1pPr>
          </a:lstStyle>
          <a:p>
            <a:pPr lvl="0"/>
            <a:r>
              <a:rPr lang="de-CH" dirty="0"/>
              <a:t>Name der Organisationeinheit (optional)</a:t>
            </a:r>
            <a:br>
              <a:rPr lang="de-CH" dirty="0"/>
            </a:br>
            <a:r>
              <a:rPr lang="de-CH" dirty="0"/>
              <a:t>xx. Monat 20xx</a:t>
            </a:r>
          </a:p>
        </p:txBody>
      </p:sp>
      <p:pic>
        <p:nvPicPr>
          <p:cNvPr id="2" name="Grafik 1">
            <a:extLst>
              <a:ext uri="{FF2B5EF4-FFF2-40B4-BE49-F238E27FC236}">
                <a16:creationId xmlns:a16="http://schemas.microsoft.com/office/drawing/2014/main" id="{A3073D67-DF78-75C0-C633-8AFBE1108A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953" y="375683"/>
            <a:ext cx="1994630" cy="1037207"/>
          </a:xfrm>
          <a:prstGeom prst="rect">
            <a:avLst/>
          </a:prstGeom>
        </p:spPr>
      </p:pic>
      <p:sp>
        <p:nvSpPr>
          <p:cNvPr id="9" name="Bildplatzhalter 8">
            <a:extLst>
              <a:ext uri="{FF2B5EF4-FFF2-40B4-BE49-F238E27FC236}">
                <a16:creationId xmlns:a16="http://schemas.microsoft.com/office/drawing/2014/main" id="{B2F067FB-DD5F-C05E-1F01-7CC0BFD8BD07}"/>
              </a:ext>
            </a:extLst>
          </p:cNvPr>
          <p:cNvSpPr>
            <a:spLocks noGrp="1"/>
          </p:cNvSpPr>
          <p:nvPr>
            <p:ph type="pic" sz="quarter" idx="11"/>
          </p:nvPr>
        </p:nvSpPr>
        <p:spPr>
          <a:xfrm>
            <a:off x="6096000" y="195978"/>
            <a:ext cx="5904656" cy="6479999"/>
          </a:xfrm>
          <a:prstGeom prst="rect">
            <a:avLst/>
          </a:prstGeom>
        </p:spPr>
        <p:txBody>
          <a:bodyPr/>
          <a:lstStyle/>
          <a:p>
            <a:endParaRPr lang="de-CH" dirty="0"/>
          </a:p>
        </p:txBody>
      </p:sp>
      <p:sp>
        <p:nvSpPr>
          <p:cNvPr id="5" name="Rectangle 3">
            <a:extLst>
              <a:ext uri="{FF2B5EF4-FFF2-40B4-BE49-F238E27FC236}">
                <a16:creationId xmlns:a16="http://schemas.microsoft.com/office/drawing/2014/main" id="{F2588072-E6F0-EE94-9DBE-6360FF665F09}"/>
              </a:ext>
            </a:extLst>
          </p:cNvPr>
          <p:cNvSpPr>
            <a:spLocks noGrp="1" noChangeArrowheads="1"/>
          </p:cNvSpPr>
          <p:nvPr>
            <p:ph type="ctrTitle" hasCustomPrompt="1"/>
          </p:nvPr>
        </p:nvSpPr>
        <p:spPr>
          <a:xfrm>
            <a:off x="1055688" y="2000186"/>
            <a:ext cx="4679950" cy="1107996"/>
          </a:xfrm>
        </p:spPr>
        <p:txBody>
          <a:bodyPr wrap="square" lIns="0" tIns="0" rIns="0" bIns="0" anchor="t">
            <a:spAutoFit/>
          </a:bodyPr>
          <a:lstStyle>
            <a:lvl1pPr>
              <a:lnSpc>
                <a:spcPct val="90000"/>
              </a:lnSpc>
              <a:defRPr lang="de-CH" sz="4000" baseline="0" smtClean="0">
                <a:solidFill>
                  <a:schemeClr val="tx1"/>
                </a:solidFill>
              </a:defRPr>
            </a:lvl1pPr>
          </a:lstStyle>
          <a:p>
            <a:pPr lvl="0"/>
            <a:r>
              <a:rPr lang="de-CH" dirty="0"/>
              <a:t>Titel der Präsentation</a:t>
            </a:r>
            <a:endParaRPr lang="de-CH" noProof="0" dirty="0"/>
          </a:p>
        </p:txBody>
      </p:sp>
    </p:spTree>
    <p:extLst>
      <p:ext uri="{BB962C8B-B14F-4D97-AF65-F5344CB8AC3E}">
        <p14:creationId xmlns:p14="http://schemas.microsoft.com/office/powerpoint/2010/main" val="1448642106"/>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folie Bla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57FD3D4-6214-4D48-2B8F-A665C671987F}"/>
              </a:ext>
            </a:extLst>
          </p:cNvPr>
          <p:cNvSpPr/>
          <p:nvPr userDrawn="1"/>
        </p:nvSpPr>
        <p:spPr>
          <a:xfrm>
            <a:off x="191344" y="189000"/>
            <a:ext cx="11809312" cy="6480000"/>
          </a:xfrm>
          <a:prstGeom prst="rect">
            <a:avLst/>
          </a:prstGeom>
          <a:solidFill>
            <a:srgbClr val="7D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Rectangle 5"/>
          <p:cNvSpPr>
            <a:spLocks noGrp="1" noChangeArrowheads="1"/>
          </p:cNvSpPr>
          <p:nvPr>
            <p:ph type="subTitle" idx="1" hasCustomPrompt="1"/>
          </p:nvPr>
        </p:nvSpPr>
        <p:spPr>
          <a:xfrm>
            <a:off x="1061585" y="3796564"/>
            <a:ext cx="4679950" cy="508819"/>
          </a:xfrm>
        </p:spPr>
        <p:txBody>
          <a:bodyPr lIns="0" tIns="0" rIns="0" bIns="0"/>
          <a:lstStyle>
            <a:lvl1pPr marL="0" indent="0">
              <a:spcBef>
                <a:spcPts val="0"/>
              </a:spcBef>
              <a:buNone/>
              <a:defRPr sz="2000" b="1">
                <a:solidFill>
                  <a:schemeClr val="tx1"/>
                </a:solidFill>
              </a:defRPr>
            </a:lvl1pPr>
          </a:lstStyle>
          <a:p>
            <a:r>
              <a:rPr lang="de-CH" dirty="0"/>
              <a:t>Kapiteluntertitel (optional)</a:t>
            </a:r>
          </a:p>
        </p:txBody>
      </p:sp>
      <p:pic>
        <p:nvPicPr>
          <p:cNvPr id="4" name="Grafik 3">
            <a:extLst>
              <a:ext uri="{FF2B5EF4-FFF2-40B4-BE49-F238E27FC236}">
                <a16:creationId xmlns:a16="http://schemas.microsoft.com/office/drawing/2014/main" id="{AD84C16F-51E3-E518-A67B-7621BED29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2" name="Rectangle 3">
            <a:extLst>
              <a:ext uri="{FF2B5EF4-FFF2-40B4-BE49-F238E27FC236}">
                <a16:creationId xmlns:a16="http://schemas.microsoft.com/office/drawing/2014/main" id="{C8B0765F-D19E-8007-D6A7-E09C592F6AFF}"/>
              </a:ext>
            </a:extLst>
          </p:cNvPr>
          <p:cNvSpPr>
            <a:spLocks noGrp="1" noChangeArrowheads="1"/>
          </p:cNvSpPr>
          <p:nvPr>
            <p:ph type="ctrTitle" hasCustomPrompt="1"/>
          </p:nvPr>
        </p:nvSpPr>
        <p:spPr>
          <a:xfrm>
            <a:off x="1061586" y="2000186"/>
            <a:ext cx="4679950" cy="553998"/>
          </a:xfrm>
        </p:spPr>
        <p:txBody>
          <a:bodyPr wrap="square" lIns="0" tIns="0" rIns="0" bIns="0" anchor="t">
            <a:spAutoFit/>
          </a:bodyPr>
          <a:lstStyle>
            <a:lvl1pPr>
              <a:lnSpc>
                <a:spcPct val="90000"/>
              </a:lnSpc>
              <a:defRPr lang="de-CH" sz="4000" baseline="0" smtClean="0">
                <a:solidFill>
                  <a:schemeClr val="tx1"/>
                </a:solidFill>
              </a:defRPr>
            </a:lvl1pPr>
          </a:lstStyle>
          <a:p>
            <a:pPr lvl="0"/>
            <a:r>
              <a:rPr lang="de-CH" dirty="0"/>
              <a:t>Kapiteltitel</a:t>
            </a:r>
            <a:endParaRPr lang="de-CH" noProof="0" dirty="0"/>
          </a:p>
        </p:txBody>
      </p:sp>
      <p:sp>
        <p:nvSpPr>
          <p:cNvPr id="3" name="Fußzeilenplatzhalter 4">
            <a:extLst>
              <a:ext uri="{FF2B5EF4-FFF2-40B4-BE49-F238E27FC236}">
                <a16:creationId xmlns:a16="http://schemas.microsoft.com/office/drawing/2014/main" id="{34D15506-6D94-4382-44A5-7834EF142920}"/>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lvl1pPr>
          </a:lstStyle>
          <a:p>
            <a:r>
              <a:rPr lang="de-DE"/>
              <a:t>Moritz Retzsch: Fausts erste Begegnung mit Gretchen</a:t>
            </a:r>
            <a:endParaRPr lang="de-CH" dirty="0"/>
          </a:p>
        </p:txBody>
      </p:sp>
      <p:sp>
        <p:nvSpPr>
          <p:cNvPr id="5" name="Datumsplatzhalter 3">
            <a:extLst>
              <a:ext uri="{FF2B5EF4-FFF2-40B4-BE49-F238E27FC236}">
                <a16:creationId xmlns:a16="http://schemas.microsoft.com/office/drawing/2014/main" id="{EB7EC753-F51E-8DAF-8B16-72CC513124F0}"/>
              </a:ext>
            </a:extLst>
          </p:cNvPr>
          <p:cNvSpPr>
            <a:spLocks noGrp="1"/>
          </p:cNvSpPr>
          <p:nvPr>
            <p:ph type="dt" sz="half" idx="2"/>
          </p:nvPr>
        </p:nvSpPr>
        <p:spPr>
          <a:xfrm>
            <a:off x="1055687" y="6165850"/>
            <a:ext cx="2743199" cy="499029"/>
          </a:xfrm>
          <a:prstGeom prst="rect">
            <a:avLst/>
          </a:prstGeom>
        </p:spPr>
        <p:txBody>
          <a:bodyPr lIns="0" tIns="0" rIns="0" bIns="0" anchor="ctr"/>
          <a:lstStyle>
            <a:lvl1pPr>
              <a:defRPr sz="1000"/>
            </a:lvl1pPr>
          </a:lstStyle>
          <a:p>
            <a:r>
              <a:rPr lang="de-CH"/>
              <a:t>14. März 2025</a:t>
            </a:r>
            <a:endParaRPr lang="de-CH" dirty="0"/>
          </a:p>
        </p:txBody>
      </p:sp>
    </p:spTree>
    <p:extLst>
      <p:ext uri="{BB962C8B-B14F-4D97-AF65-F5344CB8AC3E}">
        <p14:creationId xmlns:p14="http://schemas.microsoft.com/office/powerpoint/2010/main" val="374123712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folie Bild ZHAW-Blau">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52A2343-0E3A-10CA-7BA6-A287EF13A7E7}"/>
              </a:ext>
            </a:extLst>
          </p:cNvPr>
          <p:cNvSpPr/>
          <p:nvPr userDrawn="1"/>
        </p:nvSpPr>
        <p:spPr>
          <a:xfrm>
            <a:off x="6094144" y="189000"/>
            <a:ext cx="5904656" cy="6480000"/>
          </a:xfrm>
          <a:prstGeom prst="rect">
            <a:avLst/>
          </a:prstGeom>
          <a:solidFill>
            <a:srgbClr val="006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Bildplatzhalter 8">
            <a:extLst>
              <a:ext uri="{FF2B5EF4-FFF2-40B4-BE49-F238E27FC236}">
                <a16:creationId xmlns:a16="http://schemas.microsoft.com/office/drawing/2014/main" id="{B2F067FB-DD5F-C05E-1F01-7CC0BFD8BD07}"/>
              </a:ext>
            </a:extLst>
          </p:cNvPr>
          <p:cNvSpPr>
            <a:spLocks noGrp="1"/>
          </p:cNvSpPr>
          <p:nvPr>
            <p:ph type="pic" sz="quarter" idx="11"/>
          </p:nvPr>
        </p:nvSpPr>
        <p:spPr>
          <a:xfrm>
            <a:off x="191345" y="195979"/>
            <a:ext cx="5904656" cy="6466044"/>
          </a:xfrm>
        </p:spPr>
        <p:txBody>
          <a:bodyPr/>
          <a:lstStyle/>
          <a:p>
            <a:endParaRPr lang="de-CH" dirty="0"/>
          </a:p>
        </p:txBody>
      </p:sp>
      <p:sp>
        <p:nvSpPr>
          <p:cNvPr id="39939" name="Rectangle 3"/>
          <p:cNvSpPr>
            <a:spLocks noGrp="1" noChangeArrowheads="1"/>
          </p:cNvSpPr>
          <p:nvPr>
            <p:ph type="ctrTitle" hasCustomPrompt="1"/>
          </p:nvPr>
        </p:nvSpPr>
        <p:spPr>
          <a:xfrm>
            <a:off x="6456364" y="2000186"/>
            <a:ext cx="4679950" cy="553998"/>
          </a:xfrm>
        </p:spPr>
        <p:txBody>
          <a:bodyPr wrap="square" lIns="0" tIns="0" rIns="0" bIns="0" anchor="t">
            <a:spAutoFit/>
          </a:bodyPr>
          <a:lstStyle>
            <a:lvl1pPr>
              <a:lnSpc>
                <a:spcPct val="90000"/>
              </a:lnSpc>
              <a:defRPr lang="de-CH" sz="4000" baseline="0" smtClean="0">
                <a:solidFill>
                  <a:schemeClr val="bg1"/>
                </a:solidFill>
              </a:defRPr>
            </a:lvl1pPr>
          </a:lstStyle>
          <a:p>
            <a:pPr lvl="0"/>
            <a:r>
              <a:rPr lang="de-CH" dirty="0"/>
              <a:t>Kapiteltitel</a:t>
            </a:r>
            <a:endParaRPr lang="de-CH" noProof="0" dirty="0"/>
          </a:p>
        </p:txBody>
      </p:sp>
      <p:sp>
        <p:nvSpPr>
          <p:cNvPr id="8" name="Rectangle 5"/>
          <p:cNvSpPr>
            <a:spLocks noGrp="1" noChangeArrowheads="1"/>
          </p:cNvSpPr>
          <p:nvPr>
            <p:ph type="subTitle" idx="1" hasCustomPrompt="1"/>
          </p:nvPr>
        </p:nvSpPr>
        <p:spPr>
          <a:xfrm>
            <a:off x="6456363" y="3796564"/>
            <a:ext cx="4679950" cy="508819"/>
          </a:xfrm>
        </p:spPr>
        <p:txBody>
          <a:bodyPr lIns="0" tIns="0" rIns="0" bIns="0"/>
          <a:lstStyle>
            <a:lvl1pPr marL="0" indent="0">
              <a:spcBef>
                <a:spcPts val="0"/>
              </a:spcBef>
              <a:buNone/>
              <a:defRPr sz="2000" b="1">
                <a:solidFill>
                  <a:schemeClr val="bg1"/>
                </a:solidFill>
              </a:defRPr>
            </a:lvl1pPr>
          </a:lstStyle>
          <a:p>
            <a:r>
              <a:rPr lang="de-CH" dirty="0"/>
              <a:t>Kapiteluntertitel (optional)</a:t>
            </a:r>
          </a:p>
        </p:txBody>
      </p:sp>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lvl1pPr>
              <a:defRPr>
                <a:solidFill>
                  <a:schemeClr val="bg1"/>
                </a:solidFill>
              </a:defRPr>
            </a:lvl1pPr>
          </a:lstStyle>
          <a:p>
            <a:fld id="{9A318C25-A7C8-BA41-A18E-2027320B4F6C}" type="slidenum">
              <a:rPr lang="de-CH" smtClean="0"/>
              <a:pPr/>
              <a:t>‹Nr.›</a:t>
            </a:fld>
            <a:endParaRPr lang="de-CH" dirty="0"/>
          </a:p>
        </p:txBody>
      </p:sp>
      <p:pic>
        <p:nvPicPr>
          <p:cNvPr id="12" name="Grafik 11">
            <a:extLst>
              <a:ext uri="{FF2B5EF4-FFF2-40B4-BE49-F238E27FC236}">
                <a16:creationId xmlns:a16="http://schemas.microsoft.com/office/drawing/2014/main" id="{4E68B187-4908-4CBD-EE81-C470153B77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83629" y="403200"/>
            <a:ext cx="1105366" cy="574790"/>
          </a:xfrm>
          <a:prstGeom prst="rect">
            <a:avLst/>
          </a:prstGeom>
        </p:spPr>
      </p:pic>
      <p:sp>
        <p:nvSpPr>
          <p:cNvPr id="5" name="Fußzeilenplatzhalter 4">
            <a:extLst>
              <a:ext uri="{FF2B5EF4-FFF2-40B4-BE49-F238E27FC236}">
                <a16:creationId xmlns:a16="http://schemas.microsoft.com/office/drawing/2014/main" id="{14367C24-C30F-D62C-1CFE-5F79A5087889}"/>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solidFill>
                  <a:schemeClr val="bg1"/>
                </a:solidFill>
              </a:defRPr>
            </a:lvl1pPr>
          </a:lstStyle>
          <a:p>
            <a:r>
              <a:rPr lang="de-DE"/>
              <a:t>Moritz Retzsch: Fausts erste Begegnung mit Gretchen</a:t>
            </a:r>
            <a:endParaRPr lang="de-CH" dirty="0"/>
          </a:p>
        </p:txBody>
      </p:sp>
    </p:spTree>
    <p:extLst>
      <p:ext uri="{BB962C8B-B14F-4D97-AF65-F5344CB8AC3E}">
        <p14:creationId xmlns:p14="http://schemas.microsoft.com/office/powerpoint/2010/main" val="27050381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folie Bild Blau">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50C7D3E-91F2-9D43-15C7-EF34D5A63E8B}"/>
              </a:ext>
            </a:extLst>
          </p:cNvPr>
          <p:cNvSpPr/>
          <p:nvPr userDrawn="1"/>
        </p:nvSpPr>
        <p:spPr>
          <a:xfrm>
            <a:off x="6094144" y="189000"/>
            <a:ext cx="5904656" cy="6480000"/>
          </a:xfrm>
          <a:prstGeom prst="rect">
            <a:avLst/>
          </a:prstGeom>
          <a:solidFill>
            <a:srgbClr val="7D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Bildplatzhalter 8">
            <a:extLst>
              <a:ext uri="{FF2B5EF4-FFF2-40B4-BE49-F238E27FC236}">
                <a16:creationId xmlns:a16="http://schemas.microsoft.com/office/drawing/2014/main" id="{B2F067FB-DD5F-C05E-1F01-7CC0BFD8BD07}"/>
              </a:ext>
            </a:extLst>
          </p:cNvPr>
          <p:cNvSpPr>
            <a:spLocks noGrp="1"/>
          </p:cNvSpPr>
          <p:nvPr>
            <p:ph type="pic" sz="quarter" idx="11"/>
          </p:nvPr>
        </p:nvSpPr>
        <p:spPr>
          <a:xfrm>
            <a:off x="189488" y="184879"/>
            <a:ext cx="5904656" cy="6466044"/>
          </a:xfrm>
        </p:spPr>
        <p:txBody>
          <a:bodyPr/>
          <a:lstStyle/>
          <a:p>
            <a:endParaRPr lang="de-CH" dirty="0"/>
          </a:p>
        </p:txBody>
      </p:sp>
      <p:sp>
        <p:nvSpPr>
          <p:cNvPr id="8" name="Rectangle 5"/>
          <p:cNvSpPr>
            <a:spLocks noGrp="1" noChangeArrowheads="1"/>
          </p:cNvSpPr>
          <p:nvPr>
            <p:ph type="subTitle" idx="1" hasCustomPrompt="1"/>
          </p:nvPr>
        </p:nvSpPr>
        <p:spPr>
          <a:xfrm>
            <a:off x="6456363" y="3796564"/>
            <a:ext cx="4679950" cy="508819"/>
          </a:xfrm>
        </p:spPr>
        <p:txBody>
          <a:bodyPr lIns="0" tIns="0" rIns="0" bIns="0"/>
          <a:lstStyle>
            <a:lvl1pPr marL="0" indent="0">
              <a:spcBef>
                <a:spcPts val="0"/>
              </a:spcBef>
              <a:buNone/>
              <a:defRPr sz="2000" b="1">
                <a:solidFill>
                  <a:schemeClr val="tx1"/>
                </a:solidFill>
              </a:defRPr>
            </a:lvl1pPr>
          </a:lstStyle>
          <a:p>
            <a:r>
              <a:rPr lang="de-CH" dirty="0"/>
              <a:t>Kapiteluntertitel (optional)</a:t>
            </a:r>
          </a:p>
        </p:txBody>
      </p:sp>
      <p:pic>
        <p:nvPicPr>
          <p:cNvPr id="4" name="Grafik 3">
            <a:extLst>
              <a:ext uri="{FF2B5EF4-FFF2-40B4-BE49-F238E27FC236}">
                <a16:creationId xmlns:a16="http://schemas.microsoft.com/office/drawing/2014/main" id="{AD84C16F-51E3-E518-A67B-7621BED29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2" name="Rectangle 3">
            <a:extLst>
              <a:ext uri="{FF2B5EF4-FFF2-40B4-BE49-F238E27FC236}">
                <a16:creationId xmlns:a16="http://schemas.microsoft.com/office/drawing/2014/main" id="{C8B0765F-D19E-8007-D6A7-E09C592F6AFF}"/>
              </a:ext>
            </a:extLst>
          </p:cNvPr>
          <p:cNvSpPr>
            <a:spLocks noGrp="1" noChangeArrowheads="1"/>
          </p:cNvSpPr>
          <p:nvPr>
            <p:ph type="ctrTitle" hasCustomPrompt="1"/>
          </p:nvPr>
        </p:nvSpPr>
        <p:spPr>
          <a:xfrm>
            <a:off x="6456364" y="2000186"/>
            <a:ext cx="4679950" cy="553998"/>
          </a:xfrm>
        </p:spPr>
        <p:txBody>
          <a:bodyPr wrap="square" lIns="0" tIns="0" rIns="0" bIns="0" anchor="t">
            <a:spAutoFit/>
          </a:bodyPr>
          <a:lstStyle>
            <a:lvl1pPr>
              <a:lnSpc>
                <a:spcPct val="90000"/>
              </a:lnSpc>
              <a:defRPr lang="de-CH" sz="4000" baseline="0" smtClean="0">
                <a:solidFill>
                  <a:schemeClr val="tx1"/>
                </a:solidFill>
              </a:defRPr>
            </a:lvl1pPr>
          </a:lstStyle>
          <a:p>
            <a:pPr lvl="0"/>
            <a:r>
              <a:rPr lang="de-CH" dirty="0"/>
              <a:t>Kapiteltitel</a:t>
            </a:r>
            <a:endParaRPr lang="de-CH" noProof="0" dirty="0"/>
          </a:p>
        </p:txBody>
      </p:sp>
      <p:sp>
        <p:nvSpPr>
          <p:cNvPr id="3" name="Fußzeilenplatzhalter 4">
            <a:extLst>
              <a:ext uri="{FF2B5EF4-FFF2-40B4-BE49-F238E27FC236}">
                <a16:creationId xmlns:a16="http://schemas.microsoft.com/office/drawing/2014/main" id="{E407CA71-A11B-71C9-8320-4C66FE8E69DF}"/>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lvl1pPr>
          </a:lstStyle>
          <a:p>
            <a:r>
              <a:rPr lang="de-DE"/>
              <a:t>Moritz Retzsch: Fausts erste Begegnung mit Gretchen</a:t>
            </a:r>
            <a:endParaRPr lang="de-CH" dirty="0"/>
          </a:p>
        </p:txBody>
      </p:sp>
    </p:spTree>
    <p:extLst>
      <p:ext uri="{BB962C8B-B14F-4D97-AF65-F5344CB8AC3E}">
        <p14:creationId xmlns:p14="http://schemas.microsoft.com/office/powerpoint/2010/main" val="184788865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Bi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4000" y="1439999"/>
            <a:ext cx="10800000" cy="4680000"/>
          </a:xfrm>
          <a:prstGeom prst="rect">
            <a:avLst/>
          </a:prstGeom>
        </p:spPr>
        <p:txBody>
          <a:bodyPr lIns="0" rIns="0"/>
          <a:lstStyle>
            <a:lvl1pPr marL="271463" indent="-271463">
              <a:lnSpc>
                <a:spcPct val="150000"/>
              </a:lnSpc>
              <a:spcAft>
                <a:spcPts val="300"/>
              </a:spcAft>
              <a:buClr>
                <a:srgbClr val="FAA500"/>
              </a:buClr>
              <a:buSzPct val="80000"/>
              <a:buFont typeface="Wingdings" panose="05000000000000000000" pitchFamily="2" charset="2"/>
              <a:buChar char="§"/>
              <a:defRPr sz="1800">
                <a:latin typeface="Lucida Sans"/>
                <a:cs typeface="Lucida Sans"/>
              </a:defRPr>
            </a:lvl1pPr>
            <a:lvl2pPr marL="742950" indent="-285750">
              <a:lnSpc>
                <a:spcPct val="150000"/>
              </a:lnSpc>
              <a:spcAft>
                <a:spcPts val="300"/>
              </a:spcAft>
              <a:buClr>
                <a:srgbClr val="FAA500"/>
              </a:buClr>
              <a:buSzPct val="80000"/>
              <a:buFont typeface="Wingdings" panose="05000000000000000000" pitchFamily="2" charset="2"/>
              <a:buChar char="§"/>
              <a:defRPr sz="1800">
                <a:latin typeface="Lucida Sans"/>
                <a:cs typeface="Lucida Sans"/>
              </a:defRPr>
            </a:lvl2pPr>
            <a:lvl3pPr marL="1143000" indent="-228600">
              <a:lnSpc>
                <a:spcPct val="150000"/>
              </a:lnSpc>
              <a:spcAft>
                <a:spcPts val="300"/>
              </a:spcAft>
              <a:buClr>
                <a:srgbClr val="FAA500"/>
              </a:buClr>
              <a:buSzPct val="80000"/>
              <a:buFont typeface="Wingdings" panose="05000000000000000000" pitchFamily="2" charset="2"/>
              <a:buChar char="§"/>
              <a:defRPr sz="1800">
                <a:latin typeface="Lucida Sans"/>
                <a:cs typeface="Lucida Sans"/>
              </a:defRPr>
            </a:lvl3pPr>
            <a:lvl4pPr marL="1600200" indent="-228600">
              <a:lnSpc>
                <a:spcPct val="150000"/>
              </a:lnSpc>
              <a:spcAft>
                <a:spcPts val="300"/>
              </a:spcAft>
              <a:buClr>
                <a:srgbClr val="FAA500"/>
              </a:buClr>
              <a:buSzPct val="80000"/>
              <a:buFont typeface="Wingdings" panose="05000000000000000000" pitchFamily="2" charset="2"/>
              <a:buChar char="§"/>
              <a:defRPr sz="1800">
                <a:latin typeface="Lucida Sans"/>
                <a:cs typeface="Lucida Sans"/>
              </a:defRPr>
            </a:lvl4pPr>
            <a:lvl5pPr marL="2057400" indent="-228600">
              <a:lnSpc>
                <a:spcPct val="150000"/>
              </a:lnSpc>
              <a:spcAft>
                <a:spcPts val="300"/>
              </a:spcAft>
              <a:buClr>
                <a:srgbClr val="FAA500"/>
              </a:buClr>
              <a:buSzPct val="80000"/>
              <a:buFont typeface="Wingdings" panose="05000000000000000000" pitchFamily="2" charset="2"/>
              <a:buChar char="§"/>
              <a:defRPr sz="1800">
                <a:latin typeface="Lucida Sans"/>
                <a:cs typeface="Lucida Sans"/>
              </a:defRPr>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ctrTitle" hasCustomPrompt="1"/>
          </p:nvPr>
        </p:nvSpPr>
        <p:spPr>
          <a:xfrm>
            <a:off x="624000" y="360000"/>
            <a:ext cx="10800000" cy="540000"/>
          </a:xfrm>
          <a:prstGeom prst="rect">
            <a:avLst/>
          </a:prstGeom>
        </p:spPr>
        <p:txBody>
          <a:bodyPr lIns="0" rIns="0"/>
          <a:lstStyle>
            <a:lvl1pPr algn="l">
              <a:defRPr sz="2600" b="0" i="0">
                <a:solidFill>
                  <a:srgbClr val="697D91"/>
                </a:solidFill>
                <a:latin typeface="Lucida Sans"/>
                <a:cs typeface="Lucida Sans"/>
              </a:defRPr>
            </a:lvl1pPr>
          </a:lstStyle>
          <a:p>
            <a:r>
              <a:rPr lang="de-DE" dirty="0"/>
              <a:t>Titel durch Klicken hinzufügen</a:t>
            </a:r>
          </a:p>
        </p:txBody>
      </p:sp>
      <p:sp>
        <p:nvSpPr>
          <p:cNvPr id="2" name="Foliennummernplatzhalter 1"/>
          <p:cNvSpPr>
            <a:spLocks noGrp="1"/>
          </p:cNvSpPr>
          <p:nvPr>
            <p:ph type="sldNum" sz="quarter" idx="10"/>
          </p:nvPr>
        </p:nvSpPr>
        <p:spPr/>
        <p:txBody>
          <a:bodyPr rIns="0"/>
          <a:lstStyle/>
          <a:p>
            <a:fld id="{F19AE9A8-34D4-4E8C-BE9C-13C550F1BED0}" type="slidenum">
              <a:rPr lang="de-CH" smtClean="0"/>
              <a:t>‹Nr.›</a:t>
            </a:fld>
            <a:endParaRPr lang="de-CH" dirty="0"/>
          </a:p>
        </p:txBody>
      </p:sp>
    </p:spTree>
    <p:extLst>
      <p:ext uri="{BB962C8B-B14F-4D97-AF65-F5344CB8AC3E}">
        <p14:creationId xmlns:p14="http://schemas.microsoft.com/office/powerpoint/2010/main" val="2750034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65949" y="1989138"/>
            <a:ext cx="10070364" cy="3758096"/>
          </a:xfrm>
        </p:spPr>
        <p:txBody>
          <a:bodyPr/>
          <a:lstStyle>
            <a:lvl1pPr>
              <a:defRPr sz="2000"/>
            </a:lvl1pPr>
            <a:lvl2pPr>
              <a:defRPr sz="2000"/>
            </a:lvl2pPr>
            <a:lvl3pPr>
              <a:defRPr sz="2000"/>
            </a:lvl3pPr>
            <a:lvl4pPr>
              <a:defRPr sz="1800"/>
            </a:lvl4pPr>
            <a:lvl5pPr>
              <a:defRPr sz="18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pic>
        <p:nvPicPr>
          <p:cNvPr id="9" name="Grafik 8">
            <a:extLst>
              <a:ext uri="{FF2B5EF4-FFF2-40B4-BE49-F238E27FC236}">
                <a16:creationId xmlns:a16="http://schemas.microsoft.com/office/drawing/2014/main" id="{D442E88B-09EB-1A7D-100F-5FD2BA921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2" name="Datumsplatzhalter 1">
            <a:extLst>
              <a:ext uri="{FF2B5EF4-FFF2-40B4-BE49-F238E27FC236}">
                <a16:creationId xmlns:a16="http://schemas.microsoft.com/office/drawing/2014/main" id="{66A98AD6-D698-78C2-34BA-5BD16CE0826D}"/>
              </a:ext>
            </a:extLst>
          </p:cNvPr>
          <p:cNvSpPr>
            <a:spLocks noGrp="1"/>
          </p:cNvSpPr>
          <p:nvPr>
            <p:ph type="dt" sz="half" idx="10"/>
          </p:nvPr>
        </p:nvSpPr>
        <p:spPr/>
        <p:txBody>
          <a:bodyPr/>
          <a:lstStyle/>
          <a:p>
            <a:r>
              <a:rPr lang="de-CH"/>
              <a:t>14. März 2025</a:t>
            </a:r>
            <a:endParaRPr lang="de-CH" dirty="0"/>
          </a:p>
        </p:txBody>
      </p:sp>
      <p:sp>
        <p:nvSpPr>
          <p:cNvPr id="4" name="Fußzeilenplatzhalter 3">
            <a:extLst>
              <a:ext uri="{FF2B5EF4-FFF2-40B4-BE49-F238E27FC236}">
                <a16:creationId xmlns:a16="http://schemas.microsoft.com/office/drawing/2014/main" id="{4BB5BA8E-CC16-A7BB-E61D-FF9BEB0C4136}"/>
              </a:ext>
            </a:extLst>
          </p:cNvPr>
          <p:cNvSpPr>
            <a:spLocks noGrp="1"/>
          </p:cNvSpPr>
          <p:nvPr>
            <p:ph type="ftr" sz="quarter" idx="11"/>
          </p:nvPr>
        </p:nvSpPr>
        <p:spPr/>
        <p:txBody>
          <a:bodyPr/>
          <a:lstStyle/>
          <a:p>
            <a:r>
              <a:rPr lang="de-DE"/>
              <a:t>Moritz Retzsch: Fausts erste Begegnung mit Gretchen</a:t>
            </a:r>
            <a:endParaRPr lang="de-CH" dirty="0"/>
          </a:p>
        </p:txBody>
      </p:sp>
      <p:sp>
        <p:nvSpPr>
          <p:cNvPr id="10" name="Foliennummernplatzhalter 9">
            <a:extLst>
              <a:ext uri="{FF2B5EF4-FFF2-40B4-BE49-F238E27FC236}">
                <a16:creationId xmlns:a16="http://schemas.microsoft.com/office/drawing/2014/main" id="{AB60D5AB-9248-7D1C-3421-F4AEB18AAE14}"/>
              </a:ext>
            </a:extLst>
          </p:cNvPr>
          <p:cNvSpPr>
            <a:spLocks noGrp="1"/>
          </p:cNvSpPr>
          <p:nvPr>
            <p:ph type="sldNum" sz="quarter" idx="12"/>
          </p:nvPr>
        </p:nvSpPr>
        <p:spPr/>
        <p:txBody>
          <a:bodyPr/>
          <a:lstStyle/>
          <a:p>
            <a:fld id="{9A318C25-A7C8-BA41-A18E-2027320B4F6C}" type="slidenum">
              <a:rPr lang="de-CH" smtClean="0"/>
              <a:pPr/>
              <a:t>‹Nr.›</a:t>
            </a:fld>
            <a:endParaRPr lang="de-CH" dirty="0"/>
          </a:p>
        </p:txBody>
      </p:sp>
      <p:sp>
        <p:nvSpPr>
          <p:cNvPr id="11" name="Titel 10">
            <a:extLst>
              <a:ext uri="{FF2B5EF4-FFF2-40B4-BE49-F238E27FC236}">
                <a16:creationId xmlns:a16="http://schemas.microsoft.com/office/drawing/2014/main" id="{81A868AF-B028-01AA-1E4F-5915E0233049}"/>
              </a:ext>
            </a:extLst>
          </p:cNvPr>
          <p:cNvSpPr>
            <a:spLocks noGrp="1"/>
          </p:cNvSpPr>
          <p:nvPr>
            <p:ph type="title"/>
          </p:nvPr>
        </p:nvSpPr>
        <p:spPr/>
        <p:txBody>
          <a:bodyPr/>
          <a:lstStyle/>
          <a:p>
            <a:r>
              <a:rPr lang="de-CH" dirty="0"/>
              <a:t>Mastertitelformat bearbeiten</a:t>
            </a:r>
          </a:p>
        </p:txBody>
      </p:sp>
    </p:spTree>
    <p:extLst>
      <p:ext uri="{BB962C8B-B14F-4D97-AF65-F5344CB8AC3E}">
        <p14:creationId xmlns:p14="http://schemas.microsoft.com/office/powerpoint/2010/main" val="234992355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6" name="Inhaltsplatzhalter 5"/>
          <p:cNvSpPr>
            <a:spLocks noGrp="1"/>
          </p:cNvSpPr>
          <p:nvPr>
            <p:ph sz="quarter" idx="10"/>
          </p:nvPr>
        </p:nvSpPr>
        <p:spPr>
          <a:xfrm>
            <a:off x="1065949" y="1989138"/>
            <a:ext cx="4669687" cy="3816972"/>
          </a:xfrm>
        </p:spPr>
        <p:txBody>
          <a:bodyPr/>
          <a:lstStyle>
            <a:lvl1pPr>
              <a:defRPr sz="2000"/>
            </a:lvl1pPr>
            <a:lvl2pPr>
              <a:defRPr sz="2000"/>
            </a:lvl2pPr>
            <a:lvl3pPr>
              <a:defRPr sz="2000"/>
            </a:lvl3pPr>
            <a:lvl4pPr>
              <a:defRPr sz="1800"/>
            </a:lvl4pPr>
            <a:lvl5pPr>
              <a:defRPr sz="18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7" name="Inhaltsplatzhalter 5"/>
          <p:cNvSpPr>
            <a:spLocks noGrp="1"/>
          </p:cNvSpPr>
          <p:nvPr>
            <p:ph sz="quarter" idx="11"/>
          </p:nvPr>
        </p:nvSpPr>
        <p:spPr>
          <a:xfrm>
            <a:off x="6466625" y="1989138"/>
            <a:ext cx="4669687" cy="3816971"/>
          </a:xfrm>
        </p:spPr>
        <p:txBody>
          <a:bodyPr/>
          <a:lstStyle>
            <a:lvl1pPr>
              <a:defRPr sz="2000"/>
            </a:lvl1pPr>
            <a:lvl2pPr>
              <a:defRPr sz="2000"/>
            </a:lvl2pPr>
            <a:lvl3pPr>
              <a:defRPr sz="2000"/>
            </a:lvl3pPr>
            <a:lvl4pPr>
              <a:defRPr sz="1800"/>
            </a:lvl4pPr>
            <a:lvl5pPr>
              <a:defRPr sz="18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pic>
        <p:nvPicPr>
          <p:cNvPr id="2" name="Grafik 1">
            <a:extLst>
              <a:ext uri="{FF2B5EF4-FFF2-40B4-BE49-F238E27FC236}">
                <a16:creationId xmlns:a16="http://schemas.microsoft.com/office/drawing/2014/main" id="{67EFEEEA-059E-252B-8FBB-5B96A3753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3" name="Datumsplatzhalter 2">
            <a:extLst>
              <a:ext uri="{FF2B5EF4-FFF2-40B4-BE49-F238E27FC236}">
                <a16:creationId xmlns:a16="http://schemas.microsoft.com/office/drawing/2014/main" id="{FFDF9A08-8FF7-5F03-E1E7-945638275F2E}"/>
              </a:ext>
            </a:extLst>
          </p:cNvPr>
          <p:cNvSpPr>
            <a:spLocks noGrp="1"/>
          </p:cNvSpPr>
          <p:nvPr>
            <p:ph type="dt" sz="half" idx="12"/>
          </p:nvPr>
        </p:nvSpPr>
        <p:spPr/>
        <p:txBody>
          <a:bodyPr/>
          <a:lstStyle/>
          <a:p>
            <a:r>
              <a:rPr lang="de-CH"/>
              <a:t>14. März 2025</a:t>
            </a:r>
            <a:endParaRPr lang="de-CH" dirty="0"/>
          </a:p>
        </p:txBody>
      </p:sp>
      <p:sp>
        <p:nvSpPr>
          <p:cNvPr id="4" name="Fußzeilenplatzhalter 3">
            <a:extLst>
              <a:ext uri="{FF2B5EF4-FFF2-40B4-BE49-F238E27FC236}">
                <a16:creationId xmlns:a16="http://schemas.microsoft.com/office/drawing/2014/main" id="{1C5066AA-CA54-DB29-2D81-6240D767C295}"/>
              </a:ext>
            </a:extLst>
          </p:cNvPr>
          <p:cNvSpPr>
            <a:spLocks noGrp="1"/>
          </p:cNvSpPr>
          <p:nvPr>
            <p:ph type="ftr" sz="quarter" idx="13"/>
          </p:nvPr>
        </p:nvSpPr>
        <p:spPr/>
        <p:txBody>
          <a:bodyPr/>
          <a:lstStyle/>
          <a:p>
            <a:r>
              <a:rPr lang="de-DE"/>
              <a:t>Moritz Retzsch: Fausts erste Begegnung mit Gretchen</a:t>
            </a:r>
            <a:endParaRPr lang="de-CH" dirty="0"/>
          </a:p>
        </p:txBody>
      </p:sp>
      <p:sp>
        <p:nvSpPr>
          <p:cNvPr id="5" name="Foliennummernplatzhalter 4">
            <a:extLst>
              <a:ext uri="{FF2B5EF4-FFF2-40B4-BE49-F238E27FC236}">
                <a16:creationId xmlns:a16="http://schemas.microsoft.com/office/drawing/2014/main" id="{D4DECD6F-3228-C185-BF86-4F7825BA80E0}"/>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8" name="Titel 7">
            <a:extLst>
              <a:ext uri="{FF2B5EF4-FFF2-40B4-BE49-F238E27FC236}">
                <a16:creationId xmlns:a16="http://schemas.microsoft.com/office/drawing/2014/main" id="{4BBD2A46-9DC2-55D9-11AD-92ECB37ACAC1}"/>
              </a:ext>
            </a:extLst>
          </p:cNvPr>
          <p:cNvSpPr>
            <a:spLocks noGrp="1"/>
          </p:cNvSpPr>
          <p:nvPr>
            <p:ph type="title"/>
          </p:nvPr>
        </p:nvSpPr>
        <p:spPr/>
        <p:txBody>
          <a:bodyPr/>
          <a:lstStyle/>
          <a:p>
            <a:r>
              <a:rPr lang="de-CH" dirty="0"/>
              <a:t>Mastertitelformat bearbeiten</a:t>
            </a:r>
          </a:p>
        </p:txBody>
      </p:sp>
    </p:spTree>
    <p:extLst>
      <p:ext uri="{BB962C8B-B14F-4D97-AF65-F5344CB8AC3E}">
        <p14:creationId xmlns:p14="http://schemas.microsoft.com/office/powerpoint/2010/main" val="78461052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AC1BBF9-5A0C-DC61-04FE-CD3E96735B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3" name="Datumsplatzhalter 2">
            <a:extLst>
              <a:ext uri="{FF2B5EF4-FFF2-40B4-BE49-F238E27FC236}">
                <a16:creationId xmlns:a16="http://schemas.microsoft.com/office/drawing/2014/main" id="{E75AE08B-6879-E8ED-B6F1-1FD562A44B9F}"/>
              </a:ext>
            </a:extLst>
          </p:cNvPr>
          <p:cNvSpPr>
            <a:spLocks noGrp="1"/>
          </p:cNvSpPr>
          <p:nvPr>
            <p:ph type="dt" sz="half" idx="10"/>
          </p:nvPr>
        </p:nvSpPr>
        <p:spPr/>
        <p:txBody>
          <a:bodyPr/>
          <a:lstStyle/>
          <a:p>
            <a:r>
              <a:rPr lang="de-CH"/>
              <a:t>14. März 2025</a:t>
            </a:r>
            <a:endParaRPr lang="de-CH" dirty="0"/>
          </a:p>
        </p:txBody>
      </p:sp>
      <p:sp>
        <p:nvSpPr>
          <p:cNvPr id="8" name="Fußzeilenplatzhalter 7">
            <a:extLst>
              <a:ext uri="{FF2B5EF4-FFF2-40B4-BE49-F238E27FC236}">
                <a16:creationId xmlns:a16="http://schemas.microsoft.com/office/drawing/2014/main" id="{AC3BB7CA-52F5-939E-6DF7-837E9DAE1FD5}"/>
              </a:ext>
            </a:extLst>
          </p:cNvPr>
          <p:cNvSpPr>
            <a:spLocks noGrp="1"/>
          </p:cNvSpPr>
          <p:nvPr>
            <p:ph type="ftr" sz="quarter" idx="11"/>
          </p:nvPr>
        </p:nvSpPr>
        <p:spPr/>
        <p:txBody>
          <a:bodyPr/>
          <a:lstStyle/>
          <a:p>
            <a:r>
              <a:rPr lang="de-DE"/>
              <a:t>Moritz Retzsch: Fausts erste Begegnung mit Gretchen</a:t>
            </a:r>
            <a:endParaRPr lang="de-CH" dirty="0"/>
          </a:p>
        </p:txBody>
      </p:sp>
      <p:sp>
        <p:nvSpPr>
          <p:cNvPr id="9" name="Foliennummernplatzhalter 8">
            <a:extLst>
              <a:ext uri="{FF2B5EF4-FFF2-40B4-BE49-F238E27FC236}">
                <a16:creationId xmlns:a16="http://schemas.microsoft.com/office/drawing/2014/main" id="{28F9D225-0EAD-29D5-C2E2-2156C0D77CEA}"/>
              </a:ext>
            </a:extLst>
          </p:cNvPr>
          <p:cNvSpPr>
            <a:spLocks noGrp="1"/>
          </p:cNvSpPr>
          <p:nvPr>
            <p:ph type="sldNum" sz="quarter" idx="12"/>
          </p:nvPr>
        </p:nvSpPr>
        <p:spPr/>
        <p:txBody>
          <a:bodyPr/>
          <a:lstStyle/>
          <a:p>
            <a:fld id="{9A318C25-A7C8-BA41-A18E-2027320B4F6C}" type="slidenum">
              <a:rPr lang="de-CH" smtClean="0"/>
              <a:pPr/>
              <a:t>‹Nr.›</a:t>
            </a:fld>
            <a:endParaRPr lang="de-CH" dirty="0"/>
          </a:p>
        </p:txBody>
      </p:sp>
      <p:sp>
        <p:nvSpPr>
          <p:cNvPr id="10" name="Titel 9">
            <a:extLst>
              <a:ext uri="{FF2B5EF4-FFF2-40B4-BE49-F238E27FC236}">
                <a16:creationId xmlns:a16="http://schemas.microsoft.com/office/drawing/2014/main" id="{60359158-DB33-FB61-5026-54EC5454531B}"/>
              </a:ext>
            </a:extLst>
          </p:cNvPr>
          <p:cNvSpPr>
            <a:spLocks noGrp="1"/>
          </p:cNvSpPr>
          <p:nvPr>
            <p:ph type="title"/>
          </p:nvPr>
        </p:nvSpPr>
        <p:spPr/>
        <p:txBody>
          <a:bodyPr/>
          <a:lstStyle/>
          <a:p>
            <a:r>
              <a:rPr lang="de-CH" dirty="0"/>
              <a:t>Mastertitelformat bearbeiten</a:t>
            </a:r>
          </a:p>
        </p:txBody>
      </p:sp>
    </p:spTree>
    <p:extLst>
      <p:ext uri="{BB962C8B-B14F-4D97-AF65-F5344CB8AC3E}">
        <p14:creationId xmlns:p14="http://schemas.microsoft.com/office/powerpoint/2010/main" val="1084423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Bild Logo schwarz">
    <p:spTree>
      <p:nvGrpSpPr>
        <p:cNvPr id="1" name=""/>
        <p:cNvGrpSpPr/>
        <p:nvPr/>
      </p:nvGrpSpPr>
      <p:grpSpPr>
        <a:xfrm>
          <a:off x="0" y="0"/>
          <a:ext cx="0" cy="0"/>
          <a:chOff x="0" y="0"/>
          <a:chExt cx="0" cy="0"/>
        </a:xfrm>
      </p:grpSpPr>
      <p:sp>
        <p:nvSpPr>
          <p:cNvPr id="9" name="Bildplatzhalter 7">
            <a:extLst>
              <a:ext uri="{FF2B5EF4-FFF2-40B4-BE49-F238E27FC236}">
                <a16:creationId xmlns:a16="http://schemas.microsoft.com/office/drawing/2014/main" id="{48173507-77B9-9ACF-AC63-6DFC50FABA14}"/>
              </a:ext>
            </a:extLst>
          </p:cNvPr>
          <p:cNvSpPr>
            <a:spLocks noGrp="1"/>
          </p:cNvSpPr>
          <p:nvPr>
            <p:ph type="pic" sz="quarter" idx="16"/>
          </p:nvPr>
        </p:nvSpPr>
        <p:spPr>
          <a:xfrm>
            <a:off x="191344" y="193121"/>
            <a:ext cx="11808000" cy="6472800"/>
          </a:xfrm>
        </p:spPr>
        <p:txBody>
          <a:bodyPr/>
          <a:lstStyle>
            <a:lvl1pPr marL="0" indent="0">
              <a:buNone/>
              <a:defRPr/>
            </a:lvl1pPr>
          </a:lstStyle>
          <a:p>
            <a:endParaRPr lang="de-CH" dirty="0"/>
          </a:p>
        </p:txBody>
      </p:sp>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3" name="Fußzeilenplatzhalter 4">
            <a:extLst>
              <a:ext uri="{FF2B5EF4-FFF2-40B4-BE49-F238E27FC236}">
                <a16:creationId xmlns:a16="http://schemas.microsoft.com/office/drawing/2014/main" id="{34D15506-6D94-4382-44A5-7834EF142920}"/>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lvl1pPr>
          </a:lstStyle>
          <a:p>
            <a:r>
              <a:rPr lang="de-DE"/>
              <a:t>Moritz Retzsch: Fausts erste Begegnung mit Gretchen</a:t>
            </a:r>
            <a:endParaRPr lang="de-CH" dirty="0"/>
          </a:p>
        </p:txBody>
      </p:sp>
      <p:sp>
        <p:nvSpPr>
          <p:cNvPr id="5" name="Datumsplatzhalter 3">
            <a:extLst>
              <a:ext uri="{FF2B5EF4-FFF2-40B4-BE49-F238E27FC236}">
                <a16:creationId xmlns:a16="http://schemas.microsoft.com/office/drawing/2014/main" id="{EB7EC753-F51E-8DAF-8B16-72CC513124F0}"/>
              </a:ext>
            </a:extLst>
          </p:cNvPr>
          <p:cNvSpPr>
            <a:spLocks noGrp="1"/>
          </p:cNvSpPr>
          <p:nvPr>
            <p:ph type="dt" sz="half" idx="2"/>
          </p:nvPr>
        </p:nvSpPr>
        <p:spPr>
          <a:xfrm>
            <a:off x="1055687" y="6165850"/>
            <a:ext cx="2743199" cy="499029"/>
          </a:xfrm>
          <a:prstGeom prst="rect">
            <a:avLst/>
          </a:prstGeom>
        </p:spPr>
        <p:txBody>
          <a:bodyPr lIns="0" tIns="0" rIns="0" bIns="0" anchor="ctr"/>
          <a:lstStyle>
            <a:lvl1pPr>
              <a:defRPr sz="1000"/>
            </a:lvl1pPr>
          </a:lstStyle>
          <a:p>
            <a:r>
              <a:rPr lang="de-CH"/>
              <a:t>14. März 2025</a:t>
            </a:r>
            <a:endParaRPr lang="de-CH" dirty="0"/>
          </a:p>
        </p:txBody>
      </p:sp>
      <p:sp>
        <p:nvSpPr>
          <p:cNvPr id="6" name="Textplatzhalter 3">
            <a:extLst>
              <a:ext uri="{FF2B5EF4-FFF2-40B4-BE49-F238E27FC236}">
                <a16:creationId xmlns:a16="http://schemas.microsoft.com/office/drawing/2014/main" id="{10737008-B0B2-E6DE-3F0B-D99DA542A24D}"/>
              </a:ext>
            </a:extLst>
          </p:cNvPr>
          <p:cNvSpPr>
            <a:spLocks noGrp="1"/>
          </p:cNvSpPr>
          <p:nvPr>
            <p:ph type="body" sz="quarter" idx="15"/>
          </p:nvPr>
        </p:nvSpPr>
        <p:spPr>
          <a:xfrm>
            <a:off x="10583630" y="405337"/>
            <a:ext cx="1105200" cy="579600"/>
          </a:xfrm>
          <a:blipFill>
            <a:blip r:embed="rId2"/>
            <a:stretch>
              <a:fillRect/>
            </a:stretch>
          </a:blipFill>
        </p:spPr>
        <p:txBody>
          <a:bodyPr/>
          <a:lstStyle>
            <a:lvl1pPr marL="0" indent="0">
              <a:buNone/>
              <a:defRPr sz="100">
                <a:solidFill>
                  <a:schemeClr val="bg1"/>
                </a:solidFill>
              </a:defRPr>
            </a:lvl1pPr>
          </a:lstStyle>
          <a:p>
            <a:pPr lvl="0"/>
            <a:endParaRPr lang="de-CH" dirty="0"/>
          </a:p>
        </p:txBody>
      </p:sp>
    </p:spTree>
    <p:extLst>
      <p:ext uri="{BB962C8B-B14F-4D97-AF65-F5344CB8AC3E}">
        <p14:creationId xmlns:p14="http://schemas.microsoft.com/office/powerpoint/2010/main" val="331455512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r Bild Logo weiss">
    <p:spTree>
      <p:nvGrpSpPr>
        <p:cNvPr id="1" name=""/>
        <p:cNvGrpSpPr/>
        <p:nvPr/>
      </p:nvGrpSpPr>
      <p:grpSpPr>
        <a:xfrm>
          <a:off x="0" y="0"/>
          <a:ext cx="0" cy="0"/>
          <a:chOff x="0" y="0"/>
          <a:chExt cx="0" cy="0"/>
        </a:xfrm>
      </p:grpSpPr>
      <p:sp>
        <p:nvSpPr>
          <p:cNvPr id="4" name="Bildplatzhalter 7">
            <a:extLst>
              <a:ext uri="{FF2B5EF4-FFF2-40B4-BE49-F238E27FC236}">
                <a16:creationId xmlns:a16="http://schemas.microsoft.com/office/drawing/2014/main" id="{C8D6F445-D991-91B5-3475-598687B65470}"/>
              </a:ext>
            </a:extLst>
          </p:cNvPr>
          <p:cNvSpPr>
            <a:spLocks noGrp="1"/>
          </p:cNvSpPr>
          <p:nvPr>
            <p:ph type="pic" sz="quarter" idx="16"/>
          </p:nvPr>
        </p:nvSpPr>
        <p:spPr>
          <a:xfrm>
            <a:off x="191344" y="193121"/>
            <a:ext cx="11808000" cy="6472800"/>
          </a:xfrm>
        </p:spPr>
        <p:txBody>
          <a:bodyPr/>
          <a:lstStyle>
            <a:lvl1pPr marL="0" indent="0">
              <a:buNone/>
              <a:defRPr/>
            </a:lvl1pPr>
          </a:lstStyle>
          <a:p>
            <a:endParaRPr lang="de-CH" dirty="0"/>
          </a:p>
        </p:txBody>
      </p:sp>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3" name="Fußzeilenplatzhalter 4">
            <a:extLst>
              <a:ext uri="{FF2B5EF4-FFF2-40B4-BE49-F238E27FC236}">
                <a16:creationId xmlns:a16="http://schemas.microsoft.com/office/drawing/2014/main" id="{34D15506-6D94-4382-44A5-7834EF142920}"/>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lvl1pPr>
          </a:lstStyle>
          <a:p>
            <a:r>
              <a:rPr lang="de-DE"/>
              <a:t>Moritz Retzsch: Fausts erste Begegnung mit Gretchen</a:t>
            </a:r>
            <a:endParaRPr lang="de-CH" dirty="0"/>
          </a:p>
        </p:txBody>
      </p:sp>
      <p:sp>
        <p:nvSpPr>
          <p:cNvPr id="5" name="Datumsplatzhalter 3">
            <a:extLst>
              <a:ext uri="{FF2B5EF4-FFF2-40B4-BE49-F238E27FC236}">
                <a16:creationId xmlns:a16="http://schemas.microsoft.com/office/drawing/2014/main" id="{EB7EC753-F51E-8DAF-8B16-72CC513124F0}"/>
              </a:ext>
            </a:extLst>
          </p:cNvPr>
          <p:cNvSpPr>
            <a:spLocks noGrp="1"/>
          </p:cNvSpPr>
          <p:nvPr>
            <p:ph type="dt" sz="half" idx="2"/>
          </p:nvPr>
        </p:nvSpPr>
        <p:spPr>
          <a:xfrm>
            <a:off x="1055687" y="6165850"/>
            <a:ext cx="2743199" cy="499029"/>
          </a:xfrm>
          <a:prstGeom prst="rect">
            <a:avLst/>
          </a:prstGeom>
        </p:spPr>
        <p:txBody>
          <a:bodyPr lIns="0" tIns="0" rIns="0" bIns="0" anchor="ctr"/>
          <a:lstStyle>
            <a:lvl1pPr>
              <a:defRPr sz="1000"/>
            </a:lvl1pPr>
          </a:lstStyle>
          <a:p>
            <a:r>
              <a:rPr lang="de-CH"/>
              <a:t>14. März 2025</a:t>
            </a:r>
            <a:endParaRPr lang="de-CH" dirty="0"/>
          </a:p>
        </p:txBody>
      </p:sp>
      <p:sp>
        <p:nvSpPr>
          <p:cNvPr id="2" name="Textplatzhalter 3">
            <a:extLst>
              <a:ext uri="{FF2B5EF4-FFF2-40B4-BE49-F238E27FC236}">
                <a16:creationId xmlns:a16="http://schemas.microsoft.com/office/drawing/2014/main" id="{8A43B8A6-9E37-2BD9-A943-D323472E567A}"/>
              </a:ext>
            </a:extLst>
          </p:cNvPr>
          <p:cNvSpPr>
            <a:spLocks noGrp="1"/>
          </p:cNvSpPr>
          <p:nvPr>
            <p:ph type="body" sz="quarter" idx="15"/>
          </p:nvPr>
        </p:nvSpPr>
        <p:spPr>
          <a:xfrm>
            <a:off x="10583630" y="405337"/>
            <a:ext cx="1105200" cy="579600"/>
          </a:xfrm>
          <a:blipFill>
            <a:blip r:embed="rId2"/>
            <a:stretch>
              <a:fillRect/>
            </a:stretch>
          </a:blipFill>
        </p:spPr>
        <p:txBody>
          <a:bodyPr/>
          <a:lstStyle>
            <a:lvl1pPr marL="0" indent="0">
              <a:buNone/>
              <a:defRPr sz="100">
                <a:solidFill>
                  <a:schemeClr val="bg1"/>
                </a:solidFill>
              </a:defRPr>
            </a:lvl1pPr>
          </a:lstStyle>
          <a:p>
            <a:pPr lvl="0"/>
            <a:endParaRPr lang="de-CH" dirty="0"/>
          </a:p>
        </p:txBody>
      </p:sp>
    </p:spTree>
    <p:extLst>
      <p:ext uri="{BB962C8B-B14F-4D97-AF65-F5344CB8AC3E}">
        <p14:creationId xmlns:p14="http://schemas.microsoft.com/office/powerpoint/2010/main" val="344574079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7666" y="427735"/>
            <a:ext cx="6797992" cy="276999"/>
          </a:xfrm>
        </p:spPr>
        <p:txBody>
          <a:bodyPr/>
          <a:lstStyle/>
          <a:p>
            <a:r>
              <a:rPr lang="de-DE"/>
              <a:t>Titelmasterformat durch Klicken bearbeiten</a:t>
            </a:r>
            <a:endParaRPr lang="de-CH"/>
          </a:p>
        </p:txBody>
      </p:sp>
      <p:sp>
        <p:nvSpPr>
          <p:cNvPr id="3" name="Inhaltsplatzhalter 2"/>
          <p:cNvSpPr>
            <a:spLocks noGrp="1"/>
          </p:cNvSpPr>
          <p:nvPr>
            <p:ph idx="1"/>
          </p:nvPr>
        </p:nvSpPr>
        <p:spPr>
          <a:xfrm>
            <a:off x="377666" y="2459482"/>
            <a:ext cx="6797992" cy="138499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92481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5123317-B037-3391-670F-1CE9F6E1B980}"/>
              </a:ext>
            </a:extLst>
          </p:cNvPr>
          <p:cNvSpPr/>
          <p:nvPr userDrawn="1"/>
        </p:nvSpPr>
        <p:spPr>
          <a:xfrm>
            <a:off x="191344" y="189000"/>
            <a:ext cx="11809312" cy="6480000"/>
          </a:xfrm>
          <a:prstGeom prst="rect">
            <a:avLst/>
          </a:prstGeom>
          <a:solidFill>
            <a:srgbClr val="7D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Rectangle 5"/>
          <p:cNvSpPr>
            <a:spLocks noGrp="1" noChangeArrowheads="1"/>
          </p:cNvSpPr>
          <p:nvPr>
            <p:ph type="subTitle" idx="1" hasCustomPrompt="1"/>
          </p:nvPr>
        </p:nvSpPr>
        <p:spPr>
          <a:xfrm>
            <a:off x="2075771" y="3369791"/>
            <a:ext cx="9072563" cy="508819"/>
          </a:xfrm>
          <a:prstGeom prst="rect">
            <a:avLst/>
          </a:prstGeom>
        </p:spPr>
        <p:txBody>
          <a:bodyPr lIns="0" tIns="0" rIns="0" bIns="0"/>
          <a:lstStyle>
            <a:lvl1pPr marL="0" indent="0">
              <a:spcBef>
                <a:spcPts val="0"/>
              </a:spcBef>
              <a:buNone/>
              <a:defRPr sz="2400" b="1">
                <a:solidFill>
                  <a:schemeClr val="tx1"/>
                </a:solidFill>
              </a:defRPr>
            </a:lvl1pPr>
          </a:lstStyle>
          <a:p>
            <a:r>
              <a:rPr lang="de-CH" dirty="0"/>
              <a:t>Untertitel der Präsentation (optional)</a:t>
            </a:r>
          </a:p>
        </p:txBody>
      </p:sp>
      <p:sp>
        <p:nvSpPr>
          <p:cNvPr id="3" name="Textplatzhalter 2"/>
          <p:cNvSpPr>
            <a:spLocks noGrp="1"/>
          </p:cNvSpPr>
          <p:nvPr>
            <p:ph type="body" sz="quarter" idx="10" hasCustomPrompt="1"/>
          </p:nvPr>
        </p:nvSpPr>
        <p:spPr>
          <a:xfrm>
            <a:off x="2075771" y="5229201"/>
            <a:ext cx="9060542" cy="936649"/>
          </a:xfrm>
          <a:prstGeom prst="rect">
            <a:avLst/>
          </a:prstGeom>
        </p:spPr>
        <p:txBody>
          <a:bodyPr lIns="0" tIns="0" rIns="0" bIns="0" anchor="b"/>
          <a:lstStyle>
            <a:lvl1pPr marL="0" indent="0" algn="l">
              <a:spcBef>
                <a:spcPts val="0"/>
              </a:spcBef>
              <a:buNone/>
              <a:defRPr sz="1600">
                <a:solidFill>
                  <a:schemeClr val="tx1"/>
                </a:solidFill>
              </a:defRPr>
            </a:lvl1pPr>
          </a:lstStyle>
          <a:p>
            <a:pPr lvl="0"/>
            <a:r>
              <a:rPr lang="de-CH" dirty="0"/>
              <a:t>Andreas Jud (juda@zhaw.ch) </a:t>
            </a:r>
          </a:p>
          <a:p>
            <a:pPr lvl="0"/>
            <a:r>
              <a:rPr lang="de-CH" dirty="0"/>
              <a:t>IKJHF</a:t>
            </a:r>
          </a:p>
          <a:p>
            <a:pPr lvl="0"/>
            <a:r>
              <a:rPr lang="de-CH" dirty="0"/>
              <a:t>3. Oktober 2023</a:t>
            </a:r>
          </a:p>
        </p:txBody>
      </p:sp>
      <p:pic>
        <p:nvPicPr>
          <p:cNvPr id="2" name="Grafik 1">
            <a:extLst>
              <a:ext uri="{FF2B5EF4-FFF2-40B4-BE49-F238E27FC236}">
                <a16:creationId xmlns:a16="http://schemas.microsoft.com/office/drawing/2014/main" id="{A3073D67-DF78-75C0-C633-8AFBE1108A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953" y="375683"/>
            <a:ext cx="1994630" cy="1037207"/>
          </a:xfrm>
          <a:prstGeom prst="rect">
            <a:avLst/>
          </a:prstGeom>
        </p:spPr>
      </p:pic>
      <p:sp>
        <p:nvSpPr>
          <p:cNvPr id="5" name="Rectangle 3">
            <a:extLst>
              <a:ext uri="{FF2B5EF4-FFF2-40B4-BE49-F238E27FC236}">
                <a16:creationId xmlns:a16="http://schemas.microsoft.com/office/drawing/2014/main" id="{79687A3A-5661-06EE-20D4-64C7FEC35CBF}"/>
              </a:ext>
            </a:extLst>
          </p:cNvPr>
          <p:cNvSpPr>
            <a:spLocks noGrp="1" noChangeArrowheads="1"/>
          </p:cNvSpPr>
          <p:nvPr>
            <p:ph type="ctrTitle" hasCustomPrompt="1"/>
          </p:nvPr>
        </p:nvSpPr>
        <p:spPr>
          <a:xfrm>
            <a:off x="2075771" y="1989341"/>
            <a:ext cx="9072563" cy="664797"/>
          </a:xfrm>
          <a:prstGeom prst="rect">
            <a:avLst/>
          </a:prstGeom>
        </p:spPr>
        <p:txBody>
          <a:bodyPr wrap="square" lIns="0" tIns="0" rIns="0" bIns="0" anchor="t">
            <a:spAutoFit/>
          </a:bodyPr>
          <a:lstStyle>
            <a:lvl1pPr>
              <a:lnSpc>
                <a:spcPct val="90000"/>
              </a:lnSpc>
              <a:defRPr lang="de-CH" sz="4800" baseline="0" smtClean="0">
                <a:solidFill>
                  <a:schemeClr val="tx1"/>
                </a:solidFill>
              </a:defRPr>
            </a:lvl1pPr>
          </a:lstStyle>
          <a:p>
            <a:pPr lvl="0"/>
            <a:r>
              <a:rPr lang="de-CH" dirty="0"/>
              <a:t>Titel der Präsentation</a:t>
            </a:r>
            <a:endParaRPr lang="de-CH" noProof="0" dirty="0"/>
          </a:p>
        </p:txBody>
      </p:sp>
    </p:spTree>
    <p:extLst>
      <p:ext uri="{BB962C8B-B14F-4D97-AF65-F5344CB8AC3E}">
        <p14:creationId xmlns:p14="http://schemas.microsoft.com/office/powerpoint/2010/main" val="60417825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097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Freihandform 6">
            <a:extLst>
              <a:ext uri="{FF2B5EF4-FFF2-40B4-BE49-F238E27FC236}">
                <a16:creationId xmlns:a16="http://schemas.microsoft.com/office/drawing/2014/main" id="{926D526D-63CB-4E6B-BB8B-AEE18616F222}"/>
              </a:ext>
            </a:extLst>
          </p:cNvPr>
          <p:cNvSpPr/>
          <p:nvPr userDrawn="1"/>
        </p:nvSpPr>
        <p:spPr>
          <a:xfrm>
            <a:off x="527051" y="1268413"/>
            <a:ext cx="11186583" cy="5010150"/>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de-DE" sz="1600" dirty="0">
              <a:latin typeface="Corbel" charset="0"/>
              <a:ea typeface="Corbel" charset="0"/>
              <a:cs typeface="Corbel" charset="0"/>
            </a:endParaRPr>
          </a:p>
        </p:txBody>
      </p:sp>
      <p:sp>
        <p:nvSpPr>
          <p:cNvPr id="2" name="Title 1"/>
          <p:cNvSpPr>
            <a:spLocks noGrp="1"/>
          </p:cNvSpPr>
          <p:nvPr>
            <p:ph type="ctrTitle"/>
          </p:nvPr>
        </p:nvSpPr>
        <p:spPr>
          <a:xfrm>
            <a:off x="1727200" y="2709333"/>
            <a:ext cx="8737600" cy="1282323"/>
          </a:xfrm>
          <a:prstGeom prst="rect">
            <a:avLst/>
          </a:prstGeom>
        </p:spPr>
        <p:txBody>
          <a:bodyPr>
            <a:normAutofit/>
          </a:bodyPr>
          <a:lstStyle>
            <a:lvl1pPr algn="l">
              <a:defRPr sz="2800">
                <a:solidFill>
                  <a:schemeClr val="bg1"/>
                </a:solidFill>
                <a:latin typeface="Corbel" panose="020B0503020204020204" pitchFamily="34" charset="0"/>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1727200" y="4356782"/>
            <a:ext cx="8737600" cy="850218"/>
          </a:xfrm>
        </p:spPr>
        <p:txBody>
          <a:bodyPr>
            <a:normAutofit/>
          </a:bodyPr>
          <a:lstStyle>
            <a:lvl1pPr marL="0" indent="0" algn="l">
              <a:buNone/>
              <a:defRPr sz="16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2288272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cxnSp>
        <p:nvCxnSpPr>
          <p:cNvPr id="5" name="Gerade Verbindung 4">
            <a:extLst>
              <a:ext uri="{FF2B5EF4-FFF2-40B4-BE49-F238E27FC236}">
                <a16:creationId xmlns:a16="http://schemas.microsoft.com/office/drawing/2014/main" id="{03D3A3B7-87B6-4227-BBFA-121159BC5905}"/>
              </a:ext>
            </a:extLst>
          </p:cNvPr>
          <p:cNvCxnSpPr/>
          <p:nvPr userDrawn="1"/>
        </p:nvCxnSpPr>
        <p:spPr>
          <a:xfrm>
            <a:off x="488952" y="1270000"/>
            <a:ext cx="112310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extplatzhalter 6"/>
          <p:cNvSpPr>
            <a:spLocks noGrp="1"/>
          </p:cNvSpPr>
          <p:nvPr>
            <p:ph type="body" sz="quarter" idx="13"/>
          </p:nvPr>
        </p:nvSpPr>
        <p:spPr>
          <a:xfrm>
            <a:off x="544196" y="743116"/>
            <a:ext cx="7200000" cy="327025"/>
          </a:xfrm>
        </p:spPr>
        <p:txBody>
          <a:bodyPr/>
          <a:lstStyle>
            <a:lvl1pPr marL="0" indent="0">
              <a:buFontTx/>
              <a:buNone/>
              <a:defRPr/>
            </a:lvl1pPr>
          </a:lstStyle>
          <a:p>
            <a:pPr lvl="0"/>
            <a:r>
              <a:rPr lang="de-DE"/>
              <a:t>Formatvorlagen des Textmasters bearbeiten</a:t>
            </a:r>
          </a:p>
        </p:txBody>
      </p:sp>
      <p:sp>
        <p:nvSpPr>
          <p:cNvPr id="10" name="Titel 9"/>
          <p:cNvSpPr>
            <a:spLocks noGrp="1"/>
          </p:cNvSpPr>
          <p:nvPr>
            <p:ph type="title"/>
          </p:nvPr>
        </p:nvSpPr>
        <p:spPr/>
        <p:txBody>
          <a:bodyPr/>
          <a:lstStyle/>
          <a:p>
            <a:r>
              <a:rPr lang="de-DE"/>
              <a:t>Titelmasterformat durch Klicken bearbeiten</a:t>
            </a:r>
          </a:p>
        </p:txBody>
      </p:sp>
      <p:sp>
        <p:nvSpPr>
          <p:cNvPr id="6" name="Slide Number Placeholder 5">
            <a:extLst>
              <a:ext uri="{FF2B5EF4-FFF2-40B4-BE49-F238E27FC236}">
                <a16:creationId xmlns:a16="http://schemas.microsoft.com/office/drawing/2014/main" id="{27C29B5A-32D1-4461-A1DC-C6768EAEB5DC}"/>
              </a:ext>
            </a:extLst>
          </p:cNvPr>
          <p:cNvSpPr>
            <a:spLocks noGrp="1"/>
          </p:cNvSpPr>
          <p:nvPr>
            <p:ph type="sldNum" sz="quarter" idx="14"/>
          </p:nvPr>
        </p:nvSpPr>
        <p:spPr/>
        <p:txBody>
          <a:bodyPr/>
          <a:lstStyle>
            <a:lvl1pPr>
              <a:defRPr/>
            </a:lvl1pPr>
          </a:lstStyle>
          <a:p>
            <a:pPr>
              <a:defRPr/>
            </a:pPr>
            <a:fld id="{B760D829-E840-4906-AB63-5FB375269181}" type="slidenum">
              <a:rPr lang="de-DE" altLang="de-DE"/>
              <a:pPr>
                <a:defRPr/>
              </a:pPr>
              <a:t>‹Nr.›</a:t>
            </a:fld>
            <a:endParaRPr lang="de-DE" altLang="de-DE"/>
          </a:p>
        </p:txBody>
      </p:sp>
      <p:sp>
        <p:nvSpPr>
          <p:cNvPr id="7" name="Footer Placeholder 4">
            <a:extLst>
              <a:ext uri="{FF2B5EF4-FFF2-40B4-BE49-F238E27FC236}">
                <a16:creationId xmlns:a16="http://schemas.microsoft.com/office/drawing/2014/main" id="{165C3EC1-6567-43D5-9DFB-90B4E9DC2259}"/>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2225422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Freihandform 6">
            <a:extLst>
              <a:ext uri="{FF2B5EF4-FFF2-40B4-BE49-F238E27FC236}">
                <a16:creationId xmlns:a16="http://schemas.microsoft.com/office/drawing/2014/main" id="{C53CA890-E978-41D9-93C3-02C7406D644D}"/>
              </a:ext>
            </a:extLst>
          </p:cNvPr>
          <p:cNvSpPr>
            <a:spLocks/>
          </p:cNvSpPr>
          <p:nvPr userDrawn="1"/>
        </p:nvSpPr>
        <p:spPr>
          <a:xfrm>
            <a:off x="527051" y="1268413"/>
            <a:ext cx="11188700" cy="5010150"/>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endParaRPr lang="de-DE" sz="2800" b="1" dirty="0">
              <a:latin typeface="Corbel" charset="0"/>
              <a:ea typeface="Corbel" charset="0"/>
              <a:cs typeface="Corbel" charset="0"/>
            </a:endParaRPr>
          </a:p>
        </p:txBody>
      </p:sp>
      <p:sp>
        <p:nvSpPr>
          <p:cNvPr id="2" name="Title 1"/>
          <p:cNvSpPr>
            <a:spLocks noGrp="1"/>
          </p:cNvSpPr>
          <p:nvPr>
            <p:ph type="title"/>
          </p:nvPr>
        </p:nvSpPr>
        <p:spPr>
          <a:xfrm>
            <a:off x="1088572" y="2579916"/>
            <a:ext cx="4958745" cy="1657350"/>
          </a:xfrm>
          <a:prstGeom prst="rect">
            <a:avLst/>
          </a:prstGeom>
        </p:spPr>
        <p:txBody>
          <a:bodyPr>
            <a:normAutofit/>
          </a:bodyPr>
          <a:lstStyle>
            <a:lvl1pPr>
              <a:defRPr sz="2800" b="1">
                <a:solidFill>
                  <a:schemeClr val="bg1"/>
                </a:solidFill>
                <a:effectLst/>
                <a:latin typeface="Corbel" panose="020B0503020204020204" pitchFamily="34" charset="0"/>
              </a:defRPr>
            </a:lvl1pPr>
          </a:lstStyle>
          <a:p>
            <a:r>
              <a:rPr lang="de-DE" dirty="0"/>
              <a:t>Titelmasterformat durch Klicken bearbeiten</a:t>
            </a:r>
            <a:endParaRPr lang="en-US" dirty="0"/>
          </a:p>
        </p:txBody>
      </p:sp>
      <p:sp>
        <p:nvSpPr>
          <p:cNvPr id="4" name="Slide Number Placeholder 5">
            <a:extLst>
              <a:ext uri="{FF2B5EF4-FFF2-40B4-BE49-F238E27FC236}">
                <a16:creationId xmlns:a16="http://schemas.microsoft.com/office/drawing/2014/main" id="{C62CD7C4-9D0A-4287-B58B-72F5B572D1B5}"/>
              </a:ext>
            </a:extLst>
          </p:cNvPr>
          <p:cNvSpPr>
            <a:spLocks noGrp="1"/>
          </p:cNvSpPr>
          <p:nvPr>
            <p:ph type="sldNum" sz="quarter" idx="10"/>
          </p:nvPr>
        </p:nvSpPr>
        <p:spPr/>
        <p:txBody>
          <a:bodyPr/>
          <a:lstStyle>
            <a:lvl1pPr>
              <a:defRPr/>
            </a:lvl1pPr>
          </a:lstStyle>
          <a:p>
            <a:pPr>
              <a:defRPr/>
            </a:pPr>
            <a:fld id="{CEC00DFB-DC83-4961-BECE-19A5AC081AC8}" type="slidenum">
              <a:rPr lang="de-DE" altLang="de-DE"/>
              <a:pPr>
                <a:defRPr/>
              </a:pPr>
              <a:t>‹Nr.›</a:t>
            </a:fld>
            <a:endParaRPr lang="de-DE" altLang="de-DE"/>
          </a:p>
        </p:txBody>
      </p:sp>
      <p:sp>
        <p:nvSpPr>
          <p:cNvPr id="5" name="Footer Placeholder 4">
            <a:extLst>
              <a:ext uri="{FF2B5EF4-FFF2-40B4-BE49-F238E27FC236}">
                <a16:creationId xmlns:a16="http://schemas.microsoft.com/office/drawing/2014/main" id="{DC896953-8D3D-4403-B413-85F660DC5436}"/>
              </a:ext>
            </a:extLst>
          </p:cNvPr>
          <p:cNvSpPr>
            <a:spLocks noGrp="1"/>
          </p:cNvSpPr>
          <p:nvPr>
            <p:ph type="ftr" sz="quarter" idx="11"/>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4054433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in Inha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317" y="1278369"/>
            <a:ext cx="11186316"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6"/>
          <p:cNvSpPr>
            <a:spLocks noGrp="1"/>
          </p:cNvSpPr>
          <p:nvPr>
            <p:ph type="body" sz="quarter" idx="13"/>
          </p:nvPr>
        </p:nvSpPr>
        <p:spPr>
          <a:xfrm>
            <a:off x="532795" y="743116"/>
            <a:ext cx="7200000" cy="327025"/>
          </a:xfrm>
        </p:spPr>
        <p:txBody>
          <a:bodyPr/>
          <a:lstStyle>
            <a:lvl1pPr marL="0" indent="0">
              <a:buFontTx/>
              <a:buNone/>
              <a:defRPr/>
            </a:lvl1pPr>
          </a:lstStyle>
          <a:p>
            <a:pPr lvl="0"/>
            <a:r>
              <a:rPr lang="de-DE"/>
              <a:t>Formatvorlagen des Textmasters bearbeiten</a:t>
            </a:r>
          </a:p>
        </p:txBody>
      </p:sp>
      <p:sp>
        <p:nvSpPr>
          <p:cNvPr id="4" name="Slide Number Placeholder 6">
            <a:extLst>
              <a:ext uri="{FF2B5EF4-FFF2-40B4-BE49-F238E27FC236}">
                <a16:creationId xmlns:a16="http://schemas.microsoft.com/office/drawing/2014/main" id="{0422FACD-A9F3-4EA9-A91D-B8F87D140001}"/>
              </a:ext>
            </a:extLst>
          </p:cNvPr>
          <p:cNvSpPr>
            <a:spLocks noGrp="1"/>
          </p:cNvSpPr>
          <p:nvPr>
            <p:ph type="sldNum" sz="quarter" idx="14"/>
          </p:nvPr>
        </p:nvSpPr>
        <p:spPr/>
        <p:txBody>
          <a:bodyPr/>
          <a:lstStyle>
            <a:lvl1pPr>
              <a:defRPr/>
            </a:lvl1pPr>
          </a:lstStyle>
          <a:p>
            <a:pPr>
              <a:defRPr/>
            </a:pPr>
            <a:fld id="{0E5E4CF9-DE84-4E0F-A2C3-F1B74B4D7F02}" type="slidenum">
              <a:rPr lang="de-DE" altLang="de-DE"/>
              <a:pPr>
                <a:defRPr/>
              </a:pPr>
              <a:t>‹Nr.›</a:t>
            </a:fld>
            <a:endParaRPr lang="de-DE" altLang="de-DE"/>
          </a:p>
        </p:txBody>
      </p:sp>
      <p:sp>
        <p:nvSpPr>
          <p:cNvPr id="5" name="Footer Placeholder 4">
            <a:extLst>
              <a:ext uri="{FF2B5EF4-FFF2-40B4-BE49-F238E27FC236}">
                <a16:creationId xmlns:a16="http://schemas.microsoft.com/office/drawing/2014/main" id="{D2C40CE6-B50F-4BF8-BEA5-8D93194A4823}"/>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2157551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317"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0899"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6"/>
          <p:cNvSpPr>
            <a:spLocks noGrp="1"/>
          </p:cNvSpPr>
          <p:nvPr>
            <p:ph type="body" sz="quarter" idx="13"/>
          </p:nvPr>
        </p:nvSpPr>
        <p:spPr>
          <a:xfrm>
            <a:off x="532795" y="743116"/>
            <a:ext cx="7200000" cy="327025"/>
          </a:xfrm>
        </p:spPr>
        <p:txBody>
          <a:bodyPr/>
          <a:lstStyle>
            <a:lvl1pPr marL="0" indent="0">
              <a:buFontTx/>
              <a:buNone/>
              <a:defRPr/>
            </a:lvl1pPr>
          </a:lstStyle>
          <a:p>
            <a:pPr lvl="0"/>
            <a:r>
              <a:rPr lang="de-DE"/>
              <a:t>Formatvorlagen des Textmasters bearbeiten</a:t>
            </a:r>
          </a:p>
        </p:txBody>
      </p:sp>
      <p:sp>
        <p:nvSpPr>
          <p:cNvPr id="5" name="Footer Placeholder 5">
            <a:extLst>
              <a:ext uri="{FF2B5EF4-FFF2-40B4-BE49-F238E27FC236}">
                <a16:creationId xmlns:a16="http://schemas.microsoft.com/office/drawing/2014/main" id="{B436BCD4-64FA-48E7-9DCC-0AA561B9BCEF}"/>
              </a:ext>
            </a:extLst>
          </p:cNvPr>
          <p:cNvSpPr>
            <a:spLocks noGrp="1"/>
          </p:cNvSpPr>
          <p:nvPr>
            <p:ph type="ftr" sz="quarter" idx="14"/>
          </p:nvPr>
        </p:nvSpPr>
        <p:spPr/>
        <p:txBody>
          <a:bodyPr/>
          <a:lstStyle>
            <a:lvl1pPr>
              <a:defRPr>
                <a:latin typeface="Corbel" panose="020B0503020204020204" pitchFamily="34" charset="0"/>
                <a:ea typeface="+mn-ea"/>
                <a:cs typeface="Arial" panose="020B0604020202020204" pitchFamily="34" charset="0"/>
              </a:defRPr>
            </a:lvl1pPr>
          </a:lstStyle>
          <a:p>
            <a:pPr>
              <a:defRPr/>
            </a:pPr>
            <a:r>
              <a:rPr lang="de-DE"/>
              <a:t>Moritz Retzsch: Fausts erste Begegnung mit Gretchen</a:t>
            </a:r>
          </a:p>
        </p:txBody>
      </p:sp>
      <p:sp>
        <p:nvSpPr>
          <p:cNvPr id="6" name="Slide Number Placeholder 6">
            <a:extLst>
              <a:ext uri="{FF2B5EF4-FFF2-40B4-BE49-F238E27FC236}">
                <a16:creationId xmlns:a16="http://schemas.microsoft.com/office/drawing/2014/main" id="{184B0B7B-AE80-4BE4-97CF-B2C86060BC0B}"/>
              </a:ext>
            </a:extLst>
          </p:cNvPr>
          <p:cNvSpPr>
            <a:spLocks noGrp="1"/>
          </p:cNvSpPr>
          <p:nvPr>
            <p:ph type="sldNum" sz="quarter" idx="15"/>
          </p:nvPr>
        </p:nvSpPr>
        <p:spPr/>
        <p:txBody>
          <a:bodyPr/>
          <a:lstStyle>
            <a:lvl1pPr>
              <a:defRPr/>
            </a:lvl1pPr>
          </a:lstStyle>
          <a:p>
            <a:pPr>
              <a:defRPr/>
            </a:pPr>
            <a:fld id="{2F1EF8DF-08CC-4906-A074-B1E708A653D5}" type="slidenum">
              <a:rPr lang="de-DE" altLang="de-DE"/>
              <a:pPr>
                <a:defRPr/>
              </a:pPr>
              <a:t>‹Nr.›</a:t>
            </a:fld>
            <a:endParaRPr lang="de-DE" altLang="de-DE"/>
          </a:p>
        </p:txBody>
      </p:sp>
    </p:spTree>
    <p:extLst>
      <p:ext uri="{BB962C8B-B14F-4D97-AF65-F5344CB8AC3E}">
        <p14:creationId xmlns:p14="http://schemas.microsoft.com/office/powerpoint/2010/main" val="3000529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ei Inhalte - links">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6200897" y="1268414"/>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Content Placeholder 3"/>
          <p:cNvSpPr>
            <a:spLocks noGrp="1"/>
          </p:cNvSpPr>
          <p:nvPr>
            <p:ph sz="half" idx="13"/>
          </p:nvPr>
        </p:nvSpPr>
        <p:spPr>
          <a:xfrm>
            <a:off x="6200899" y="3828443"/>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6"/>
          <p:cNvSpPr>
            <a:spLocks noGrp="1"/>
          </p:cNvSpPr>
          <p:nvPr>
            <p:ph type="body" sz="quarter" idx="14"/>
          </p:nvPr>
        </p:nvSpPr>
        <p:spPr>
          <a:xfrm>
            <a:off x="527317" y="743116"/>
            <a:ext cx="7200000" cy="327025"/>
          </a:xfrm>
        </p:spPr>
        <p:txBody>
          <a:bodyPr/>
          <a:lstStyle>
            <a:lvl1pPr marL="0" indent="0">
              <a:buFontTx/>
              <a:buNone/>
              <a:defRPr/>
            </a:lvl1pPr>
          </a:lstStyle>
          <a:p>
            <a:pPr lvl="0"/>
            <a:r>
              <a:rPr lang="de-DE"/>
              <a:t>Formatvorlagen des Textmasters bearbeiten</a:t>
            </a:r>
          </a:p>
        </p:txBody>
      </p:sp>
      <p:sp>
        <p:nvSpPr>
          <p:cNvPr id="10" name="Content Placeholder 2"/>
          <p:cNvSpPr>
            <a:spLocks noGrp="1"/>
          </p:cNvSpPr>
          <p:nvPr>
            <p:ph sz="half" idx="1"/>
          </p:nvPr>
        </p:nvSpPr>
        <p:spPr>
          <a:xfrm>
            <a:off x="527317" y="1268414"/>
            <a:ext cx="5520000" cy="5005387"/>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ußzeilenplatzhalter 2">
            <a:extLst>
              <a:ext uri="{FF2B5EF4-FFF2-40B4-BE49-F238E27FC236}">
                <a16:creationId xmlns:a16="http://schemas.microsoft.com/office/drawing/2014/main" id="{59758735-6137-40F5-81FC-024147A026A4}"/>
              </a:ext>
            </a:extLst>
          </p:cNvPr>
          <p:cNvSpPr>
            <a:spLocks noGrp="1"/>
          </p:cNvSpPr>
          <p:nvPr>
            <p:ph type="ftr" sz="quarter" idx="15"/>
          </p:nvPr>
        </p:nvSpPr>
        <p:spPr/>
        <p:txBody>
          <a:bodyPr/>
          <a:lstStyle>
            <a:lvl1pPr>
              <a:defRPr/>
            </a:lvl1pPr>
          </a:lstStyle>
          <a:p>
            <a:pPr>
              <a:defRPr/>
            </a:pPr>
            <a:r>
              <a:rPr lang="de-DE"/>
              <a:t>Moritz Retzsch: Fausts erste Begegnung mit Gretchen</a:t>
            </a:r>
          </a:p>
        </p:txBody>
      </p:sp>
      <p:sp>
        <p:nvSpPr>
          <p:cNvPr id="11" name="Foliennummernplatzhalter 3">
            <a:extLst>
              <a:ext uri="{FF2B5EF4-FFF2-40B4-BE49-F238E27FC236}">
                <a16:creationId xmlns:a16="http://schemas.microsoft.com/office/drawing/2014/main" id="{B390079F-93FC-4D65-A73F-1760901FE3A8}"/>
              </a:ext>
            </a:extLst>
          </p:cNvPr>
          <p:cNvSpPr>
            <a:spLocks noGrp="1"/>
          </p:cNvSpPr>
          <p:nvPr>
            <p:ph type="sldNum" sz="quarter" idx="16"/>
          </p:nvPr>
        </p:nvSpPr>
        <p:spPr/>
        <p:txBody>
          <a:bodyPr/>
          <a:lstStyle>
            <a:lvl1pPr>
              <a:defRPr/>
            </a:lvl1pPr>
          </a:lstStyle>
          <a:p>
            <a:pPr>
              <a:defRPr/>
            </a:pPr>
            <a:fld id="{FF516CBB-2502-40E8-AC06-56D818814B37}" type="slidenum">
              <a:rPr lang="de-DE" altLang="de-DE"/>
              <a:pPr>
                <a:defRPr/>
              </a:pPr>
              <a:t>‹Nr.›</a:t>
            </a:fld>
            <a:endParaRPr lang="de-DE" altLang="de-DE"/>
          </a:p>
        </p:txBody>
      </p:sp>
    </p:spTree>
    <p:extLst>
      <p:ext uri="{BB962C8B-B14F-4D97-AF65-F5344CB8AC3E}">
        <p14:creationId xmlns:p14="http://schemas.microsoft.com/office/powerpoint/2010/main" val="2586666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rei Inhalte - rechts">
    <p:spTree>
      <p:nvGrpSpPr>
        <p:cNvPr id="1" name=""/>
        <p:cNvGrpSpPr/>
        <p:nvPr/>
      </p:nvGrpSpPr>
      <p:grpSpPr>
        <a:xfrm>
          <a:off x="0" y="0"/>
          <a:ext cx="0" cy="0"/>
          <a:chOff x="0" y="0"/>
          <a:chExt cx="0" cy="0"/>
        </a:xfrm>
      </p:grpSpPr>
      <p:sp>
        <p:nvSpPr>
          <p:cNvPr id="9" name="Textplatzhalter 6"/>
          <p:cNvSpPr>
            <a:spLocks noGrp="1"/>
          </p:cNvSpPr>
          <p:nvPr>
            <p:ph type="body" sz="quarter" idx="15"/>
          </p:nvPr>
        </p:nvSpPr>
        <p:spPr>
          <a:xfrm>
            <a:off x="527051" y="748651"/>
            <a:ext cx="7200000" cy="327025"/>
          </a:xfrm>
        </p:spPr>
        <p:txBody>
          <a:bodyPr/>
          <a:lstStyle>
            <a:lvl1pPr marL="0" indent="0">
              <a:buFontTx/>
              <a:buNone/>
              <a:defRPr/>
            </a:lvl1pPr>
          </a:lstStyle>
          <a:p>
            <a:pPr lvl="0"/>
            <a:r>
              <a:rPr lang="de-DE"/>
              <a:t>Formatvorlagen des Textmasters bearbeiten</a:t>
            </a:r>
          </a:p>
        </p:txBody>
      </p:sp>
      <p:sp>
        <p:nvSpPr>
          <p:cNvPr id="10" name="Content Placeholder 3"/>
          <p:cNvSpPr>
            <a:spLocks noGrp="1"/>
          </p:cNvSpPr>
          <p:nvPr>
            <p:ph sz="half" idx="16"/>
          </p:nvPr>
        </p:nvSpPr>
        <p:spPr>
          <a:xfrm>
            <a:off x="6200899"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3"/>
          <p:cNvSpPr>
            <a:spLocks noGrp="1"/>
          </p:cNvSpPr>
          <p:nvPr>
            <p:ph sz="half" idx="2"/>
          </p:nvPr>
        </p:nvSpPr>
        <p:spPr>
          <a:xfrm>
            <a:off x="527317" y="1265771"/>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ontent Placeholder 3"/>
          <p:cNvSpPr>
            <a:spLocks noGrp="1"/>
          </p:cNvSpPr>
          <p:nvPr>
            <p:ph sz="half" idx="13"/>
          </p:nvPr>
        </p:nvSpPr>
        <p:spPr>
          <a:xfrm>
            <a:off x="527319" y="3825800"/>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Fußzeilenplatzhalter 2">
            <a:extLst>
              <a:ext uri="{FF2B5EF4-FFF2-40B4-BE49-F238E27FC236}">
                <a16:creationId xmlns:a16="http://schemas.microsoft.com/office/drawing/2014/main" id="{25AE2189-40E7-4434-93BD-2EABDE063C1B}"/>
              </a:ext>
            </a:extLst>
          </p:cNvPr>
          <p:cNvSpPr>
            <a:spLocks noGrp="1"/>
          </p:cNvSpPr>
          <p:nvPr>
            <p:ph type="ftr" sz="quarter" idx="17"/>
          </p:nvPr>
        </p:nvSpPr>
        <p:spPr/>
        <p:txBody>
          <a:bodyPr/>
          <a:lstStyle>
            <a:lvl1pPr>
              <a:defRPr/>
            </a:lvl1pPr>
          </a:lstStyle>
          <a:p>
            <a:pPr>
              <a:defRPr/>
            </a:pPr>
            <a:r>
              <a:rPr lang="de-DE"/>
              <a:t>Moritz Retzsch: Fausts erste Begegnung mit Gretchen</a:t>
            </a:r>
          </a:p>
        </p:txBody>
      </p:sp>
      <p:sp>
        <p:nvSpPr>
          <p:cNvPr id="7" name="Foliennummernplatzhalter 3">
            <a:extLst>
              <a:ext uri="{FF2B5EF4-FFF2-40B4-BE49-F238E27FC236}">
                <a16:creationId xmlns:a16="http://schemas.microsoft.com/office/drawing/2014/main" id="{38263F40-AB60-45A6-9E90-2D8D6D53D4B5}"/>
              </a:ext>
            </a:extLst>
          </p:cNvPr>
          <p:cNvSpPr>
            <a:spLocks noGrp="1"/>
          </p:cNvSpPr>
          <p:nvPr>
            <p:ph type="sldNum" sz="quarter" idx="18"/>
          </p:nvPr>
        </p:nvSpPr>
        <p:spPr/>
        <p:txBody>
          <a:bodyPr/>
          <a:lstStyle>
            <a:lvl1pPr>
              <a:defRPr/>
            </a:lvl1pPr>
          </a:lstStyle>
          <a:p>
            <a:pPr>
              <a:defRPr/>
            </a:pPr>
            <a:fld id="{23C19DCE-8839-44F9-8A04-911C0B81597D}" type="slidenum">
              <a:rPr lang="de-DE" altLang="de-DE"/>
              <a:pPr>
                <a:defRPr/>
              </a:pPr>
              <a:t>‹Nr.›</a:t>
            </a:fld>
            <a:endParaRPr lang="de-DE" altLang="de-DE"/>
          </a:p>
        </p:txBody>
      </p:sp>
    </p:spTree>
    <p:extLst>
      <p:ext uri="{BB962C8B-B14F-4D97-AF65-F5344CB8AC3E}">
        <p14:creationId xmlns:p14="http://schemas.microsoft.com/office/powerpoint/2010/main" val="1865665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9" name="Textplatzhalter 6"/>
          <p:cNvSpPr>
            <a:spLocks noGrp="1"/>
          </p:cNvSpPr>
          <p:nvPr>
            <p:ph type="body" sz="quarter" idx="14"/>
          </p:nvPr>
        </p:nvSpPr>
        <p:spPr>
          <a:xfrm>
            <a:off x="531091" y="743116"/>
            <a:ext cx="7200000" cy="327025"/>
          </a:xfrm>
        </p:spPr>
        <p:txBody>
          <a:bodyPr/>
          <a:lstStyle>
            <a:lvl1pPr marL="0" indent="0">
              <a:buFontTx/>
              <a:buNone/>
              <a:defRPr/>
            </a:lvl1pPr>
          </a:lstStyle>
          <a:p>
            <a:pPr lvl="0"/>
            <a:r>
              <a:rPr lang="de-DE"/>
              <a:t>Formatvorlagen des Textmasters bearbeiten</a:t>
            </a:r>
          </a:p>
        </p:txBody>
      </p:sp>
      <p:sp>
        <p:nvSpPr>
          <p:cNvPr id="10" name="Content Placeholder 3"/>
          <p:cNvSpPr>
            <a:spLocks noGrp="1"/>
          </p:cNvSpPr>
          <p:nvPr>
            <p:ph sz="half" idx="2"/>
          </p:nvPr>
        </p:nvSpPr>
        <p:spPr>
          <a:xfrm>
            <a:off x="6200897" y="1268414"/>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3"/>
          <p:cNvSpPr>
            <a:spLocks noGrp="1"/>
          </p:cNvSpPr>
          <p:nvPr>
            <p:ph sz="half" idx="13"/>
          </p:nvPr>
        </p:nvSpPr>
        <p:spPr>
          <a:xfrm>
            <a:off x="6200899" y="3828443"/>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ontent Placeholder 3"/>
          <p:cNvSpPr>
            <a:spLocks noGrp="1"/>
          </p:cNvSpPr>
          <p:nvPr>
            <p:ph sz="half" idx="15"/>
          </p:nvPr>
        </p:nvSpPr>
        <p:spPr>
          <a:xfrm>
            <a:off x="527051" y="1265771"/>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p:cNvSpPr>
            <a:spLocks noGrp="1"/>
          </p:cNvSpPr>
          <p:nvPr>
            <p:ph sz="half" idx="16"/>
          </p:nvPr>
        </p:nvSpPr>
        <p:spPr>
          <a:xfrm>
            <a:off x="527052" y="3825800"/>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Fußzeilenplatzhalter 2">
            <a:extLst>
              <a:ext uri="{FF2B5EF4-FFF2-40B4-BE49-F238E27FC236}">
                <a16:creationId xmlns:a16="http://schemas.microsoft.com/office/drawing/2014/main" id="{ABDF3741-ED6A-41F9-804B-5581246040B6}"/>
              </a:ext>
            </a:extLst>
          </p:cNvPr>
          <p:cNvSpPr>
            <a:spLocks noGrp="1"/>
          </p:cNvSpPr>
          <p:nvPr>
            <p:ph type="ftr" sz="quarter" idx="17"/>
          </p:nvPr>
        </p:nvSpPr>
        <p:spPr/>
        <p:txBody>
          <a:bodyPr/>
          <a:lstStyle>
            <a:lvl1pPr>
              <a:defRPr/>
            </a:lvl1pPr>
          </a:lstStyle>
          <a:p>
            <a:pPr>
              <a:defRPr/>
            </a:pPr>
            <a:r>
              <a:rPr lang="de-DE"/>
              <a:t>Moritz Retzsch: Fausts erste Begegnung mit Gretchen</a:t>
            </a:r>
          </a:p>
        </p:txBody>
      </p:sp>
      <p:sp>
        <p:nvSpPr>
          <p:cNvPr id="8" name="Foliennummernplatzhalter 3">
            <a:extLst>
              <a:ext uri="{FF2B5EF4-FFF2-40B4-BE49-F238E27FC236}">
                <a16:creationId xmlns:a16="http://schemas.microsoft.com/office/drawing/2014/main" id="{7D41A170-0B39-4928-AAD2-776C31ACC48F}"/>
              </a:ext>
            </a:extLst>
          </p:cNvPr>
          <p:cNvSpPr>
            <a:spLocks noGrp="1"/>
          </p:cNvSpPr>
          <p:nvPr>
            <p:ph type="sldNum" sz="quarter" idx="18"/>
          </p:nvPr>
        </p:nvSpPr>
        <p:spPr/>
        <p:txBody>
          <a:bodyPr/>
          <a:lstStyle>
            <a:lvl1pPr>
              <a:defRPr/>
            </a:lvl1pPr>
          </a:lstStyle>
          <a:p>
            <a:pPr>
              <a:defRPr/>
            </a:pPr>
            <a:fld id="{6B33B2E3-1A92-46E0-840D-80D087579480}" type="slidenum">
              <a:rPr lang="de-DE" altLang="de-DE"/>
              <a:pPr>
                <a:defRPr/>
              </a:pPr>
              <a:t>‹Nr.›</a:t>
            </a:fld>
            <a:endParaRPr lang="de-DE" altLang="de-DE"/>
          </a:p>
        </p:txBody>
      </p:sp>
    </p:spTree>
    <p:extLst>
      <p:ext uri="{BB962C8B-B14F-4D97-AF65-F5344CB8AC3E}">
        <p14:creationId xmlns:p14="http://schemas.microsoft.com/office/powerpoint/2010/main" val="1785622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4" name="Gerade Verbindung 4">
            <a:extLst>
              <a:ext uri="{FF2B5EF4-FFF2-40B4-BE49-F238E27FC236}">
                <a16:creationId xmlns:a16="http://schemas.microsoft.com/office/drawing/2014/main" id="{1A322F2B-2EF3-4FCF-B404-0E4A52608CD6}"/>
              </a:ext>
            </a:extLst>
          </p:cNvPr>
          <p:cNvCxnSpPr/>
          <p:nvPr userDrawn="1"/>
        </p:nvCxnSpPr>
        <p:spPr>
          <a:xfrm>
            <a:off x="488951" y="1258888"/>
            <a:ext cx="112077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platzhalter 6"/>
          <p:cNvSpPr>
            <a:spLocks noGrp="1"/>
          </p:cNvSpPr>
          <p:nvPr>
            <p:ph type="body" sz="quarter" idx="13"/>
          </p:nvPr>
        </p:nvSpPr>
        <p:spPr>
          <a:xfrm>
            <a:off x="532795" y="743116"/>
            <a:ext cx="7200000" cy="327025"/>
          </a:xfrm>
        </p:spPr>
        <p:txBody>
          <a:bodyPr/>
          <a:lstStyle>
            <a:lvl1pPr marL="0" indent="0">
              <a:buFontTx/>
              <a:buNone/>
              <a:defRPr/>
            </a:lvl1pPr>
          </a:lstStyle>
          <a:p>
            <a:pPr lvl="0"/>
            <a:r>
              <a:rPr lang="de-DE"/>
              <a:t>Formatvorlagen des Textmasters bearbeiten</a:t>
            </a:r>
          </a:p>
        </p:txBody>
      </p:sp>
      <p:sp>
        <p:nvSpPr>
          <p:cNvPr id="3" name="Titel 2"/>
          <p:cNvSpPr>
            <a:spLocks noGrp="1"/>
          </p:cNvSpPr>
          <p:nvPr>
            <p:ph type="title"/>
          </p:nvPr>
        </p:nvSpPr>
        <p:spPr/>
        <p:txBody>
          <a:bodyPr/>
          <a:lstStyle/>
          <a:p>
            <a:r>
              <a:rPr lang="de-DE"/>
              <a:t>Titelmasterformat durch Klicken bearbeiten</a:t>
            </a:r>
          </a:p>
        </p:txBody>
      </p:sp>
      <p:sp>
        <p:nvSpPr>
          <p:cNvPr id="5" name="Slide Number Placeholder 4">
            <a:extLst>
              <a:ext uri="{FF2B5EF4-FFF2-40B4-BE49-F238E27FC236}">
                <a16:creationId xmlns:a16="http://schemas.microsoft.com/office/drawing/2014/main" id="{91557561-F760-488F-B87F-1AE226D1DB9C}"/>
              </a:ext>
            </a:extLst>
          </p:cNvPr>
          <p:cNvSpPr>
            <a:spLocks noGrp="1"/>
          </p:cNvSpPr>
          <p:nvPr>
            <p:ph type="sldNum" sz="quarter" idx="14"/>
          </p:nvPr>
        </p:nvSpPr>
        <p:spPr/>
        <p:txBody>
          <a:bodyPr/>
          <a:lstStyle>
            <a:lvl1pPr>
              <a:defRPr/>
            </a:lvl1pPr>
          </a:lstStyle>
          <a:p>
            <a:pPr>
              <a:defRPr/>
            </a:pPr>
            <a:fld id="{D9E61B49-7752-4D98-87E9-7C5D76DBA03A}" type="slidenum">
              <a:rPr lang="de-DE" altLang="de-DE"/>
              <a:pPr>
                <a:defRPr/>
              </a:pPr>
              <a:t>‹Nr.›</a:t>
            </a:fld>
            <a:endParaRPr lang="de-DE" altLang="de-DE"/>
          </a:p>
        </p:txBody>
      </p:sp>
      <p:sp>
        <p:nvSpPr>
          <p:cNvPr id="6" name="Footer Placeholder 4">
            <a:extLst>
              <a:ext uri="{FF2B5EF4-FFF2-40B4-BE49-F238E27FC236}">
                <a16:creationId xmlns:a16="http://schemas.microsoft.com/office/drawing/2014/main" id="{BCD48707-AACB-446C-8A7F-62920182289C}"/>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212986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OverTx">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a:xfrm>
            <a:off x="863601" y="692150"/>
            <a:ext cx="10892367" cy="276999"/>
          </a:xfrm>
        </p:spPr>
        <p:txBody>
          <a:bodyPr/>
          <a:lstStyle/>
          <a:p>
            <a:r>
              <a:rPr lang="de-DE"/>
              <a:t>Titelmasterformat durch Klicken bearbeiten</a:t>
            </a:r>
            <a:endParaRPr lang="de-CH"/>
          </a:p>
        </p:txBody>
      </p:sp>
      <p:sp>
        <p:nvSpPr>
          <p:cNvPr id="3" name="Inhaltsplatzhalter 2"/>
          <p:cNvSpPr>
            <a:spLocks noGrp="1"/>
          </p:cNvSpPr>
          <p:nvPr>
            <p:ph sz="quarter" idx="1"/>
          </p:nvPr>
        </p:nvSpPr>
        <p:spPr>
          <a:xfrm>
            <a:off x="863600" y="1798639"/>
            <a:ext cx="5344584" cy="138499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6411385" y="1798639"/>
            <a:ext cx="5344583" cy="138499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half" idx="3"/>
          </p:nvPr>
        </p:nvSpPr>
        <p:spPr>
          <a:xfrm>
            <a:off x="863601" y="3916363"/>
            <a:ext cx="10892367" cy="138499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Rectangle 6">
            <a:extLst>
              <a:ext uri="{FF2B5EF4-FFF2-40B4-BE49-F238E27FC236}">
                <a16:creationId xmlns:a16="http://schemas.microsoft.com/office/drawing/2014/main" id="{3502D602-5445-7FE8-5894-DBBF28DE56FA}"/>
              </a:ext>
            </a:extLst>
          </p:cNvPr>
          <p:cNvSpPr>
            <a:spLocks noGrp="1" noChangeArrowheads="1"/>
          </p:cNvSpPr>
          <p:nvPr>
            <p:ph type="sldNum" sz="quarter" idx="10"/>
          </p:nvPr>
        </p:nvSpPr>
        <p:spPr>
          <a:xfrm>
            <a:off x="5438394" y="9944862"/>
            <a:ext cx="1737264" cy="276999"/>
          </a:xfrm>
          <a:ln/>
        </p:spPr>
        <p:txBody>
          <a:bodyPr/>
          <a:lstStyle>
            <a:lvl1pPr>
              <a:defRPr/>
            </a:lvl1pPr>
          </a:lstStyle>
          <a:p>
            <a:fld id="{D55E55EF-7692-4297-9B9E-9F21F64404A5}" type="slidenum">
              <a:rPr lang="de-CH" altLang="de-DE"/>
              <a:pPr/>
              <a:t>‹Nr.›</a:t>
            </a:fld>
            <a:r>
              <a:rPr lang="de-CH" altLang="de-DE"/>
              <a:t> </a:t>
            </a:r>
          </a:p>
        </p:txBody>
      </p:sp>
    </p:spTree>
    <p:extLst>
      <p:ext uri="{BB962C8B-B14F-4D97-AF65-F5344CB8AC3E}">
        <p14:creationId xmlns:p14="http://schemas.microsoft.com/office/powerpoint/2010/main" val="32488134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33246E9-F9D7-4F93-B2AC-3AE4AEAE1059}"/>
              </a:ext>
            </a:extLst>
          </p:cNvPr>
          <p:cNvSpPr>
            <a:spLocks noGrp="1"/>
          </p:cNvSpPr>
          <p:nvPr>
            <p:ph type="sldNum" sz="quarter" idx="10"/>
          </p:nvPr>
        </p:nvSpPr>
        <p:spPr/>
        <p:txBody>
          <a:bodyPr/>
          <a:lstStyle>
            <a:lvl1pPr>
              <a:defRPr/>
            </a:lvl1pPr>
          </a:lstStyle>
          <a:p>
            <a:pPr>
              <a:defRPr/>
            </a:pPr>
            <a:fld id="{560D0DBA-84CC-4124-9882-72899EA0C379}" type="slidenum">
              <a:rPr lang="de-DE" altLang="de-DE"/>
              <a:pPr>
                <a:defRPr/>
              </a:pPr>
              <a:t>‹Nr.›</a:t>
            </a:fld>
            <a:endParaRPr lang="de-DE" altLang="de-DE"/>
          </a:p>
        </p:txBody>
      </p:sp>
      <p:sp>
        <p:nvSpPr>
          <p:cNvPr id="3" name="Footer Placeholder 4">
            <a:extLst>
              <a:ext uri="{FF2B5EF4-FFF2-40B4-BE49-F238E27FC236}">
                <a16:creationId xmlns:a16="http://schemas.microsoft.com/office/drawing/2014/main" id="{413A0CB5-9F2C-401C-8B9F-A4D518A42CB3}"/>
              </a:ext>
            </a:extLst>
          </p:cNvPr>
          <p:cNvSpPr>
            <a:spLocks noGrp="1"/>
          </p:cNvSpPr>
          <p:nvPr>
            <p:ph type="ftr" sz="quarter" idx="11"/>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1188132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Rectangle 6">
            <a:extLst>
              <a:ext uri="{FF2B5EF4-FFF2-40B4-BE49-F238E27FC236}">
                <a16:creationId xmlns:a16="http://schemas.microsoft.com/office/drawing/2014/main" id="{FD900F01-5982-4C1F-8B58-33E6F0746A3B}"/>
              </a:ext>
            </a:extLst>
          </p:cNvPr>
          <p:cNvSpPr>
            <a:spLocks noGrp="1" noChangeArrowheads="1"/>
          </p:cNvSpPr>
          <p:nvPr>
            <p:ph type="sldNum" sz="quarter" idx="10"/>
            <p:custDataLst>
              <p:tags r:id="rId1"/>
            </p:custDataLst>
          </p:nvPr>
        </p:nvSpPr>
        <p:spPr>
          <a:xfrm>
            <a:off x="1452034" y="6453188"/>
            <a:ext cx="10557933" cy="404812"/>
          </a:xfrm>
        </p:spPr>
        <p:txBody>
          <a:bodyPr/>
          <a:lstStyle>
            <a:lvl1pPr>
              <a:defRPr>
                <a:solidFill>
                  <a:srgbClr val="000000"/>
                </a:solidFill>
              </a:defRPr>
            </a:lvl1pPr>
          </a:lstStyle>
          <a:p>
            <a:pPr>
              <a:defRPr/>
            </a:pPr>
            <a:fld id="{362EEA7E-E3B3-4AF3-B22D-3319764C3410}" type="slidenum">
              <a:rPr lang="en-GB" altLang="de-DE"/>
              <a:pPr>
                <a:defRPr/>
              </a:pPr>
              <a:t>‹Nr.›</a:t>
            </a:fld>
            <a:r>
              <a:rPr lang="en-GB" altLang="de-DE"/>
              <a:t>, </a:t>
            </a:r>
            <a:fld id="{1D8AC6C8-CD0E-451F-89CC-81D31413FB66}" type="datetime1">
              <a:rPr lang="en-GB" altLang="de-DE"/>
              <a:pPr>
                <a:defRPr/>
              </a:pPr>
              <a:t>10/05/2025</a:t>
            </a:fld>
            <a:endParaRPr lang="en-GB" altLang="de-DE"/>
          </a:p>
        </p:txBody>
      </p:sp>
    </p:spTree>
    <p:extLst>
      <p:ext uri="{BB962C8B-B14F-4D97-AF65-F5344CB8AC3E}">
        <p14:creationId xmlns:p14="http://schemas.microsoft.com/office/powerpoint/2010/main" val="3983501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de-DE"/>
              <a:t>Titelmasterformat durch Klicken bearbeiten</a:t>
            </a:r>
            <a:endParaRPr lang="de-CH"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Rectangle 6">
            <a:extLst>
              <a:ext uri="{FF2B5EF4-FFF2-40B4-BE49-F238E27FC236}">
                <a16:creationId xmlns:a16="http://schemas.microsoft.com/office/drawing/2014/main" id="{4C44ABCB-6B18-4406-A741-BF0A6A0D742B}"/>
              </a:ext>
            </a:extLst>
          </p:cNvPr>
          <p:cNvSpPr>
            <a:spLocks noGrp="1" noChangeArrowheads="1"/>
          </p:cNvSpPr>
          <p:nvPr>
            <p:ph type="sldNum" sz="quarter" idx="10"/>
            <p:custDataLst>
              <p:tags r:id="rId1"/>
            </p:custDataLst>
          </p:nvPr>
        </p:nvSpPr>
        <p:spPr/>
        <p:txBody>
          <a:bodyPr/>
          <a:lstStyle>
            <a:lvl1pPr>
              <a:defRPr/>
            </a:lvl1pPr>
          </a:lstStyle>
          <a:p>
            <a:pPr>
              <a:defRPr/>
            </a:pPr>
            <a:fld id="{4B032EAB-448E-4C70-9909-0D6F0EC1B6AB}" type="slidenum">
              <a:rPr lang="de-CH" altLang="de-DE"/>
              <a:pPr>
                <a:defRPr/>
              </a:pPr>
              <a:t>‹Nr.›</a:t>
            </a:fld>
            <a:r>
              <a:rPr lang="de-CH" altLang="de-DE"/>
              <a:t>, </a:t>
            </a:r>
            <a:fld id="{CBDAFFEA-A83D-4E25-B38D-AAB5B941DB89}" type="datetime1">
              <a:rPr lang="de-CH" altLang="de-DE"/>
              <a:pPr>
                <a:defRPr/>
              </a:pPr>
              <a:t>10.05.2025</a:t>
            </a:fld>
            <a:endParaRPr lang="de-CH" altLang="de-DE"/>
          </a:p>
        </p:txBody>
      </p:sp>
    </p:spTree>
    <p:extLst>
      <p:ext uri="{BB962C8B-B14F-4D97-AF65-F5344CB8AC3E}">
        <p14:creationId xmlns:p14="http://schemas.microsoft.com/office/powerpoint/2010/main" val="2454629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p>
        </p:txBody>
      </p:sp>
      <p:sp>
        <p:nvSpPr>
          <p:cNvPr id="3" name="Content Placeholder 2"/>
          <p:cNvSpPr>
            <a:spLocks noGrp="1"/>
          </p:cNvSpPr>
          <p:nvPr>
            <p:ph idx="1"/>
          </p:nvPr>
        </p:nvSpPr>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1811015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Freihandform 6">
            <a:extLst>
              <a:ext uri="{FF2B5EF4-FFF2-40B4-BE49-F238E27FC236}">
                <a16:creationId xmlns:a16="http://schemas.microsoft.com/office/drawing/2014/main" id="{B67D73D2-9057-4EE4-0E69-4B5AB1DCAB81}"/>
              </a:ext>
            </a:extLst>
          </p:cNvPr>
          <p:cNvSpPr/>
          <p:nvPr userDrawn="1"/>
        </p:nvSpPr>
        <p:spPr>
          <a:xfrm>
            <a:off x="527051" y="1268413"/>
            <a:ext cx="11186583" cy="5010150"/>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de-DE" sz="1600" dirty="0">
              <a:latin typeface="Corbel" charset="0"/>
              <a:ea typeface="Corbel" charset="0"/>
              <a:cs typeface="Corbel" charset="0"/>
            </a:endParaRPr>
          </a:p>
        </p:txBody>
      </p:sp>
      <p:sp>
        <p:nvSpPr>
          <p:cNvPr id="2" name="Title 1"/>
          <p:cNvSpPr>
            <a:spLocks noGrp="1"/>
          </p:cNvSpPr>
          <p:nvPr>
            <p:ph type="ctrTitle"/>
          </p:nvPr>
        </p:nvSpPr>
        <p:spPr>
          <a:xfrm>
            <a:off x="1727200" y="2709333"/>
            <a:ext cx="8737600" cy="1282323"/>
          </a:xfrm>
          <a:prstGeom prst="rect">
            <a:avLst/>
          </a:prstGeom>
        </p:spPr>
        <p:txBody>
          <a:bodyPr>
            <a:normAutofit/>
          </a:bodyPr>
          <a:lstStyle>
            <a:lvl1pPr algn="l">
              <a:defRPr sz="2800">
                <a:solidFill>
                  <a:schemeClr val="bg1"/>
                </a:solidFill>
                <a:latin typeface="Corbel" panose="020B0503020204020204" pitchFamily="34" charset="0"/>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1727200" y="4356782"/>
            <a:ext cx="8737600" cy="850218"/>
          </a:xfrm>
        </p:spPr>
        <p:txBody>
          <a:bodyPr>
            <a:normAutofit/>
          </a:bodyPr>
          <a:lstStyle>
            <a:lvl1pPr marL="0" indent="0" algn="l">
              <a:buNone/>
              <a:defRPr sz="16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626189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cxnSp>
        <p:nvCxnSpPr>
          <p:cNvPr id="2" name="Gerade Verbindung 4">
            <a:extLst>
              <a:ext uri="{FF2B5EF4-FFF2-40B4-BE49-F238E27FC236}">
                <a16:creationId xmlns:a16="http://schemas.microsoft.com/office/drawing/2014/main" id="{B0777B95-7465-BF03-071B-FC6F2C5FCC36}"/>
              </a:ext>
            </a:extLst>
          </p:cNvPr>
          <p:cNvCxnSpPr/>
          <p:nvPr userDrawn="1"/>
        </p:nvCxnSpPr>
        <p:spPr>
          <a:xfrm>
            <a:off x="488952" y="1270000"/>
            <a:ext cx="112310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extplatzhalter 6"/>
          <p:cNvSpPr>
            <a:spLocks noGrp="1"/>
          </p:cNvSpPr>
          <p:nvPr>
            <p:ph type="body" sz="quarter" idx="13"/>
          </p:nvPr>
        </p:nvSpPr>
        <p:spPr>
          <a:xfrm>
            <a:off x="544196" y="743116"/>
            <a:ext cx="7200000" cy="327025"/>
          </a:xfrm>
        </p:spPr>
        <p:txBody>
          <a:bodyPr/>
          <a:lstStyle>
            <a:lvl1pPr marL="0" indent="0">
              <a:buFontTx/>
              <a:buNone/>
              <a:defRPr/>
            </a:lvl1pPr>
          </a:lstStyle>
          <a:p>
            <a:pPr lvl="0"/>
            <a:r>
              <a:rPr lang="de-DE"/>
              <a:t>Formatvorlagen des Textmasters bearbeiten</a:t>
            </a:r>
          </a:p>
        </p:txBody>
      </p:sp>
      <p:sp>
        <p:nvSpPr>
          <p:cNvPr id="10" name="Titel 9"/>
          <p:cNvSpPr>
            <a:spLocks noGrp="1"/>
          </p:cNvSpPr>
          <p:nvPr>
            <p:ph type="title"/>
          </p:nvPr>
        </p:nvSpPr>
        <p:spPr/>
        <p:txBody>
          <a:bodyPr/>
          <a:lstStyle/>
          <a:p>
            <a:r>
              <a:rPr lang="de-DE"/>
              <a:t>Titelmasterformat durch Klicken bearbeiten</a:t>
            </a:r>
          </a:p>
        </p:txBody>
      </p:sp>
      <p:sp>
        <p:nvSpPr>
          <p:cNvPr id="4" name="Slide Number Placeholder 5">
            <a:extLst>
              <a:ext uri="{FF2B5EF4-FFF2-40B4-BE49-F238E27FC236}">
                <a16:creationId xmlns:a16="http://schemas.microsoft.com/office/drawing/2014/main" id="{4029439F-B0A1-9F58-B51B-9D756808FD31}"/>
              </a:ext>
            </a:extLst>
          </p:cNvPr>
          <p:cNvSpPr>
            <a:spLocks noGrp="1"/>
          </p:cNvSpPr>
          <p:nvPr>
            <p:ph type="sldNum" sz="quarter" idx="14"/>
          </p:nvPr>
        </p:nvSpPr>
        <p:spPr/>
        <p:txBody>
          <a:bodyPr/>
          <a:lstStyle>
            <a:lvl1pPr>
              <a:defRPr/>
            </a:lvl1pPr>
          </a:lstStyle>
          <a:p>
            <a:fld id="{6913987C-C3E3-453F-A333-64FBB06197EF}" type="slidenum">
              <a:rPr lang="de-DE" altLang="de-DE"/>
              <a:pPr/>
              <a:t>‹Nr.›</a:t>
            </a:fld>
            <a:endParaRPr lang="de-DE" altLang="de-DE"/>
          </a:p>
        </p:txBody>
      </p:sp>
      <p:sp>
        <p:nvSpPr>
          <p:cNvPr id="5" name="Footer Placeholder 4">
            <a:extLst>
              <a:ext uri="{FF2B5EF4-FFF2-40B4-BE49-F238E27FC236}">
                <a16:creationId xmlns:a16="http://schemas.microsoft.com/office/drawing/2014/main" id="{11A41A33-61C7-AFDA-53D1-6B8DAA410A62}"/>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2230581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Freihandform 6">
            <a:extLst>
              <a:ext uri="{FF2B5EF4-FFF2-40B4-BE49-F238E27FC236}">
                <a16:creationId xmlns:a16="http://schemas.microsoft.com/office/drawing/2014/main" id="{16C14C89-17F0-DF63-80A8-16A23DF508A2}"/>
              </a:ext>
            </a:extLst>
          </p:cNvPr>
          <p:cNvSpPr>
            <a:spLocks/>
          </p:cNvSpPr>
          <p:nvPr userDrawn="1"/>
        </p:nvSpPr>
        <p:spPr>
          <a:xfrm>
            <a:off x="527051" y="1268413"/>
            <a:ext cx="11188700" cy="5010150"/>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endParaRPr lang="de-DE" sz="2800" b="1" dirty="0">
              <a:latin typeface="Corbel" charset="0"/>
              <a:ea typeface="Corbel" charset="0"/>
              <a:cs typeface="Corbel" charset="0"/>
            </a:endParaRPr>
          </a:p>
        </p:txBody>
      </p:sp>
      <p:sp>
        <p:nvSpPr>
          <p:cNvPr id="2" name="Title 1"/>
          <p:cNvSpPr>
            <a:spLocks noGrp="1"/>
          </p:cNvSpPr>
          <p:nvPr>
            <p:ph type="title"/>
          </p:nvPr>
        </p:nvSpPr>
        <p:spPr>
          <a:xfrm>
            <a:off x="1088572" y="2579916"/>
            <a:ext cx="4958745" cy="1657350"/>
          </a:xfrm>
          <a:prstGeom prst="rect">
            <a:avLst/>
          </a:prstGeom>
        </p:spPr>
        <p:txBody>
          <a:bodyPr>
            <a:normAutofit/>
          </a:bodyPr>
          <a:lstStyle>
            <a:lvl1pPr>
              <a:defRPr sz="2800" b="1">
                <a:solidFill>
                  <a:schemeClr val="bg1"/>
                </a:solidFill>
                <a:effectLst/>
                <a:latin typeface="Corbel" panose="020B0503020204020204" pitchFamily="34" charset="0"/>
              </a:defRPr>
            </a:lvl1pPr>
          </a:lstStyle>
          <a:p>
            <a:r>
              <a:rPr lang="de-DE" dirty="0"/>
              <a:t>Titelmasterformat durch Klicken bearbeiten</a:t>
            </a:r>
            <a:endParaRPr lang="en-US" dirty="0"/>
          </a:p>
        </p:txBody>
      </p:sp>
      <p:sp>
        <p:nvSpPr>
          <p:cNvPr id="4" name="Slide Number Placeholder 5">
            <a:extLst>
              <a:ext uri="{FF2B5EF4-FFF2-40B4-BE49-F238E27FC236}">
                <a16:creationId xmlns:a16="http://schemas.microsoft.com/office/drawing/2014/main" id="{D75F0E00-B29E-10B6-326E-D5797579F612}"/>
              </a:ext>
            </a:extLst>
          </p:cNvPr>
          <p:cNvSpPr>
            <a:spLocks noGrp="1"/>
          </p:cNvSpPr>
          <p:nvPr>
            <p:ph type="sldNum" sz="quarter" idx="10"/>
          </p:nvPr>
        </p:nvSpPr>
        <p:spPr/>
        <p:txBody>
          <a:bodyPr/>
          <a:lstStyle>
            <a:lvl1pPr>
              <a:defRPr/>
            </a:lvl1pPr>
          </a:lstStyle>
          <a:p>
            <a:fld id="{62659E77-703A-4C65-B3CA-792C4586AFD6}" type="slidenum">
              <a:rPr lang="de-DE" altLang="de-DE"/>
              <a:pPr/>
              <a:t>‹Nr.›</a:t>
            </a:fld>
            <a:endParaRPr lang="de-DE" altLang="de-DE"/>
          </a:p>
        </p:txBody>
      </p:sp>
      <p:sp>
        <p:nvSpPr>
          <p:cNvPr id="5" name="Footer Placeholder 4">
            <a:extLst>
              <a:ext uri="{FF2B5EF4-FFF2-40B4-BE49-F238E27FC236}">
                <a16:creationId xmlns:a16="http://schemas.microsoft.com/office/drawing/2014/main" id="{4B60DAB4-8038-F869-BA5F-6F6143D427A2}"/>
              </a:ext>
            </a:extLst>
          </p:cNvPr>
          <p:cNvSpPr>
            <a:spLocks noGrp="1"/>
          </p:cNvSpPr>
          <p:nvPr>
            <p:ph type="ftr" sz="quarter" idx="11"/>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120258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in Inha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317" y="1278369"/>
            <a:ext cx="11186316"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6"/>
          <p:cNvSpPr>
            <a:spLocks noGrp="1"/>
          </p:cNvSpPr>
          <p:nvPr>
            <p:ph type="body" sz="quarter" idx="13"/>
          </p:nvPr>
        </p:nvSpPr>
        <p:spPr>
          <a:xfrm>
            <a:off x="532795" y="743116"/>
            <a:ext cx="7200000" cy="327025"/>
          </a:xfrm>
        </p:spPr>
        <p:txBody>
          <a:bodyPr/>
          <a:lstStyle>
            <a:lvl1pPr marL="0" indent="0">
              <a:buFontTx/>
              <a:buNone/>
              <a:defRPr/>
            </a:lvl1pPr>
          </a:lstStyle>
          <a:p>
            <a:pPr lvl="0"/>
            <a:r>
              <a:rPr lang="de-DE"/>
              <a:t>Formatvorlagen des Textmasters bearbeiten</a:t>
            </a:r>
          </a:p>
        </p:txBody>
      </p:sp>
      <p:sp>
        <p:nvSpPr>
          <p:cNvPr id="2" name="Slide Number Placeholder 6">
            <a:extLst>
              <a:ext uri="{FF2B5EF4-FFF2-40B4-BE49-F238E27FC236}">
                <a16:creationId xmlns:a16="http://schemas.microsoft.com/office/drawing/2014/main" id="{030BE0B5-D8FC-8A97-EE96-49F4F619F31C}"/>
              </a:ext>
            </a:extLst>
          </p:cNvPr>
          <p:cNvSpPr>
            <a:spLocks noGrp="1"/>
          </p:cNvSpPr>
          <p:nvPr>
            <p:ph type="sldNum" sz="quarter" idx="14"/>
          </p:nvPr>
        </p:nvSpPr>
        <p:spPr/>
        <p:txBody>
          <a:bodyPr/>
          <a:lstStyle>
            <a:lvl1pPr>
              <a:defRPr/>
            </a:lvl1pPr>
          </a:lstStyle>
          <a:p>
            <a:fld id="{C827D934-4B2E-474C-8186-F44448CE0BE2}" type="slidenum">
              <a:rPr lang="de-DE" altLang="de-DE"/>
              <a:pPr/>
              <a:t>‹Nr.›</a:t>
            </a:fld>
            <a:endParaRPr lang="de-DE" altLang="de-DE"/>
          </a:p>
        </p:txBody>
      </p:sp>
      <p:sp>
        <p:nvSpPr>
          <p:cNvPr id="4" name="Footer Placeholder 4">
            <a:extLst>
              <a:ext uri="{FF2B5EF4-FFF2-40B4-BE49-F238E27FC236}">
                <a16:creationId xmlns:a16="http://schemas.microsoft.com/office/drawing/2014/main" id="{A33C11C6-6059-269F-E823-BEF58C9A3C41}"/>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2536821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317"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0899"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6"/>
          <p:cNvSpPr>
            <a:spLocks noGrp="1"/>
          </p:cNvSpPr>
          <p:nvPr>
            <p:ph type="body" sz="quarter" idx="13"/>
          </p:nvPr>
        </p:nvSpPr>
        <p:spPr>
          <a:xfrm>
            <a:off x="532795" y="743116"/>
            <a:ext cx="7200000" cy="327025"/>
          </a:xfrm>
        </p:spPr>
        <p:txBody>
          <a:bodyPr/>
          <a:lstStyle>
            <a:lvl1pPr marL="0" indent="0">
              <a:buFontTx/>
              <a:buNone/>
              <a:defRPr/>
            </a:lvl1pPr>
          </a:lstStyle>
          <a:p>
            <a:pPr lvl="0"/>
            <a:r>
              <a:rPr lang="de-DE"/>
              <a:t>Formatvorlagen des Textmasters bearbeiten</a:t>
            </a:r>
          </a:p>
        </p:txBody>
      </p:sp>
      <p:sp>
        <p:nvSpPr>
          <p:cNvPr id="2" name="Footer Placeholder 5">
            <a:extLst>
              <a:ext uri="{FF2B5EF4-FFF2-40B4-BE49-F238E27FC236}">
                <a16:creationId xmlns:a16="http://schemas.microsoft.com/office/drawing/2014/main" id="{80BA76D0-2CC6-317D-6293-2034CCFDD89F}"/>
              </a:ext>
            </a:extLst>
          </p:cNvPr>
          <p:cNvSpPr>
            <a:spLocks noGrp="1"/>
          </p:cNvSpPr>
          <p:nvPr>
            <p:ph type="ftr" sz="quarter" idx="14"/>
          </p:nvPr>
        </p:nvSpPr>
        <p:spPr/>
        <p:txBody>
          <a:bodyPr/>
          <a:lstStyle>
            <a:lvl1pPr>
              <a:defRPr>
                <a:latin typeface="Corbel" panose="020B0503020204020204" pitchFamily="34" charset="0"/>
                <a:ea typeface="+mn-ea"/>
                <a:cs typeface="Arial" panose="020B0604020202020204" pitchFamily="34" charset="0"/>
              </a:defRPr>
            </a:lvl1pPr>
          </a:lstStyle>
          <a:p>
            <a:pPr>
              <a:defRPr/>
            </a:pPr>
            <a:r>
              <a:rPr lang="de-DE"/>
              <a:t>Moritz Retzsch: Fausts erste Begegnung mit Gretchen</a:t>
            </a:r>
          </a:p>
        </p:txBody>
      </p:sp>
      <p:sp>
        <p:nvSpPr>
          <p:cNvPr id="5" name="Slide Number Placeholder 6">
            <a:extLst>
              <a:ext uri="{FF2B5EF4-FFF2-40B4-BE49-F238E27FC236}">
                <a16:creationId xmlns:a16="http://schemas.microsoft.com/office/drawing/2014/main" id="{908D58AD-40BE-4E24-E2DB-ADB661687907}"/>
              </a:ext>
            </a:extLst>
          </p:cNvPr>
          <p:cNvSpPr>
            <a:spLocks noGrp="1"/>
          </p:cNvSpPr>
          <p:nvPr>
            <p:ph type="sldNum" sz="quarter" idx="15"/>
          </p:nvPr>
        </p:nvSpPr>
        <p:spPr/>
        <p:txBody>
          <a:bodyPr/>
          <a:lstStyle>
            <a:lvl1pPr>
              <a:defRPr/>
            </a:lvl1pPr>
          </a:lstStyle>
          <a:p>
            <a:fld id="{F6126AD5-22E0-4937-8B72-A2EC4B830D74}" type="slidenum">
              <a:rPr lang="de-DE" altLang="de-DE"/>
              <a:pPr/>
              <a:t>‹Nr.›</a:t>
            </a:fld>
            <a:endParaRPr lang="de-DE" altLang="de-DE"/>
          </a:p>
        </p:txBody>
      </p:sp>
    </p:spTree>
    <p:extLst>
      <p:ext uri="{BB962C8B-B14F-4D97-AF65-F5344CB8AC3E}">
        <p14:creationId xmlns:p14="http://schemas.microsoft.com/office/powerpoint/2010/main" val="3391540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rei Inhalte - links">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6200897" y="1268414"/>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Content Placeholder 3"/>
          <p:cNvSpPr>
            <a:spLocks noGrp="1"/>
          </p:cNvSpPr>
          <p:nvPr>
            <p:ph sz="half" idx="13"/>
          </p:nvPr>
        </p:nvSpPr>
        <p:spPr>
          <a:xfrm>
            <a:off x="6200899" y="3828443"/>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6"/>
          <p:cNvSpPr>
            <a:spLocks noGrp="1"/>
          </p:cNvSpPr>
          <p:nvPr>
            <p:ph type="body" sz="quarter" idx="14"/>
          </p:nvPr>
        </p:nvSpPr>
        <p:spPr>
          <a:xfrm>
            <a:off x="527317" y="743116"/>
            <a:ext cx="7200000" cy="327025"/>
          </a:xfrm>
        </p:spPr>
        <p:txBody>
          <a:bodyPr/>
          <a:lstStyle>
            <a:lvl1pPr marL="0" indent="0">
              <a:buFontTx/>
              <a:buNone/>
              <a:defRPr/>
            </a:lvl1pPr>
          </a:lstStyle>
          <a:p>
            <a:pPr lvl="0"/>
            <a:r>
              <a:rPr lang="de-DE"/>
              <a:t>Formatvorlagen des Textmasters bearbeiten</a:t>
            </a:r>
          </a:p>
        </p:txBody>
      </p:sp>
      <p:sp>
        <p:nvSpPr>
          <p:cNvPr id="10" name="Content Placeholder 2"/>
          <p:cNvSpPr>
            <a:spLocks noGrp="1"/>
          </p:cNvSpPr>
          <p:nvPr>
            <p:ph sz="half" idx="1"/>
          </p:nvPr>
        </p:nvSpPr>
        <p:spPr>
          <a:xfrm>
            <a:off x="527317" y="1268414"/>
            <a:ext cx="5520000" cy="5005387"/>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Fußzeilenplatzhalter 2">
            <a:extLst>
              <a:ext uri="{FF2B5EF4-FFF2-40B4-BE49-F238E27FC236}">
                <a16:creationId xmlns:a16="http://schemas.microsoft.com/office/drawing/2014/main" id="{C54249C7-69F1-81C5-01EF-8DC844F8FE9C}"/>
              </a:ext>
            </a:extLst>
          </p:cNvPr>
          <p:cNvSpPr>
            <a:spLocks noGrp="1"/>
          </p:cNvSpPr>
          <p:nvPr>
            <p:ph type="ftr" sz="quarter" idx="15"/>
          </p:nvPr>
        </p:nvSpPr>
        <p:spPr/>
        <p:txBody>
          <a:bodyPr/>
          <a:lstStyle>
            <a:lvl1pPr>
              <a:defRPr/>
            </a:lvl1pPr>
          </a:lstStyle>
          <a:p>
            <a:pPr>
              <a:defRPr/>
            </a:pPr>
            <a:r>
              <a:rPr lang="de-DE"/>
              <a:t>Moritz Retzsch: Fausts erste Begegnung mit Gretchen</a:t>
            </a:r>
          </a:p>
        </p:txBody>
      </p:sp>
      <p:sp>
        <p:nvSpPr>
          <p:cNvPr id="3" name="Foliennummernplatzhalter 3">
            <a:extLst>
              <a:ext uri="{FF2B5EF4-FFF2-40B4-BE49-F238E27FC236}">
                <a16:creationId xmlns:a16="http://schemas.microsoft.com/office/drawing/2014/main" id="{79D3AB20-6373-60F1-C800-B719FEBD7B86}"/>
              </a:ext>
            </a:extLst>
          </p:cNvPr>
          <p:cNvSpPr>
            <a:spLocks noGrp="1"/>
          </p:cNvSpPr>
          <p:nvPr>
            <p:ph type="sldNum" sz="quarter" idx="16"/>
          </p:nvPr>
        </p:nvSpPr>
        <p:spPr/>
        <p:txBody>
          <a:bodyPr/>
          <a:lstStyle>
            <a:lvl1pPr>
              <a:defRPr/>
            </a:lvl1pPr>
          </a:lstStyle>
          <a:p>
            <a:fld id="{EEC1F290-EE44-4D2A-BD9A-BE51C92A48EE}" type="slidenum">
              <a:rPr lang="de-DE" altLang="de-DE"/>
              <a:pPr/>
              <a:t>‹Nr.›</a:t>
            </a:fld>
            <a:endParaRPr lang="de-DE" altLang="de-DE"/>
          </a:p>
        </p:txBody>
      </p:sp>
    </p:spTree>
    <p:extLst>
      <p:ext uri="{BB962C8B-B14F-4D97-AF65-F5344CB8AC3E}">
        <p14:creationId xmlns:p14="http://schemas.microsoft.com/office/powerpoint/2010/main" val="212102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63601" y="692150"/>
            <a:ext cx="10892367" cy="276999"/>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863600" y="1798639"/>
            <a:ext cx="5344584" cy="138499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411385" y="1798639"/>
            <a:ext cx="5344583" cy="138499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6">
            <a:extLst>
              <a:ext uri="{FF2B5EF4-FFF2-40B4-BE49-F238E27FC236}">
                <a16:creationId xmlns:a16="http://schemas.microsoft.com/office/drawing/2014/main" id="{2B2FF307-BBD1-BED4-C727-BB997C0B1C0B}"/>
              </a:ext>
            </a:extLst>
          </p:cNvPr>
          <p:cNvSpPr>
            <a:spLocks noGrp="1" noChangeArrowheads="1"/>
          </p:cNvSpPr>
          <p:nvPr>
            <p:ph type="sldNum" sz="quarter" idx="10"/>
          </p:nvPr>
        </p:nvSpPr>
        <p:spPr>
          <a:xfrm>
            <a:off x="5438394" y="9944862"/>
            <a:ext cx="1737264" cy="276999"/>
          </a:xfrm>
          <a:ln/>
        </p:spPr>
        <p:txBody>
          <a:bodyPr/>
          <a:lstStyle>
            <a:lvl1pPr>
              <a:defRPr/>
            </a:lvl1pPr>
          </a:lstStyle>
          <a:p>
            <a:fld id="{1F8B9C5B-98FD-4F66-8BC3-347240B47628}" type="slidenum">
              <a:rPr lang="de-CH" altLang="de-DE"/>
              <a:pPr/>
              <a:t>‹Nr.›</a:t>
            </a:fld>
            <a:r>
              <a:rPr lang="de-CH" altLang="de-DE"/>
              <a:t> </a:t>
            </a:r>
          </a:p>
        </p:txBody>
      </p:sp>
    </p:spTree>
    <p:extLst>
      <p:ext uri="{BB962C8B-B14F-4D97-AF65-F5344CB8AC3E}">
        <p14:creationId xmlns:p14="http://schemas.microsoft.com/office/powerpoint/2010/main" val="1074576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rei Inhalte - rechts">
    <p:spTree>
      <p:nvGrpSpPr>
        <p:cNvPr id="1" name=""/>
        <p:cNvGrpSpPr/>
        <p:nvPr/>
      </p:nvGrpSpPr>
      <p:grpSpPr>
        <a:xfrm>
          <a:off x="0" y="0"/>
          <a:ext cx="0" cy="0"/>
          <a:chOff x="0" y="0"/>
          <a:chExt cx="0" cy="0"/>
        </a:xfrm>
      </p:grpSpPr>
      <p:sp>
        <p:nvSpPr>
          <p:cNvPr id="9" name="Textplatzhalter 6"/>
          <p:cNvSpPr>
            <a:spLocks noGrp="1"/>
          </p:cNvSpPr>
          <p:nvPr>
            <p:ph type="body" sz="quarter" idx="15"/>
          </p:nvPr>
        </p:nvSpPr>
        <p:spPr>
          <a:xfrm>
            <a:off x="527051" y="748651"/>
            <a:ext cx="7200000" cy="327025"/>
          </a:xfrm>
        </p:spPr>
        <p:txBody>
          <a:bodyPr/>
          <a:lstStyle>
            <a:lvl1pPr marL="0" indent="0">
              <a:buFontTx/>
              <a:buNone/>
              <a:defRPr/>
            </a:lvl1pPr>
          </a:lstStyle>
          <a:p>
            <a:pPr lvl="0"/>
            <a:r>
              <a:rPr lang="de-DE"/>
              <a:t>Formatvorlagen des Textmasters bearbeiten</a:t>
            </a:r>
          </a:p>
        </p:txBody>
      </p:sp>
      <p:sp>
        <p:nvSpPr>
          <p:cNvPr id="10" name="Content Placeholder 3"/>
          <p:cNvSpPr>
            <a:spLocks noGrp="1"/>
          </p:cNvSpPr>
          <p:nvPr>
            <p:ph sz="half" idx="16"/>
          </p:nvPr>
        </p:nvSpPr>
        <p:spPr>
          <a:xfrm>
            <a:off x="6200899"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3"/>
          <p:cNvSpPr>
            <a:spLocks noGrp="1"/>
          </p:cNvSpPr>
          <p:nvPr>
            <p:ph sz="half" idx="2"/>
          </p:nvPr>
        </p:nvSpPr>
        <p:spPr>
          <a:xfrm>
            <a:off x="527317" y="1265771"/>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ontent Placeholder 3"/>
          <p:cNvSpPr>
            <a:spLocks noGrp="1"/>
          </p:cNvSpPr>
          <p:nvPr>
            <p:ph sz="half" idx="13"/>
          </p:nvPr>
        </p:nvSpPr>
        <p:spPr>
          <a:xfrm>
            <a:off x="527319" y="3825800"/>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Fußzeilenplatzhalter 2">
            <a:extLst>
              <a:ext uri="{FF2B5EF4-FFF2-40B4-BE49-F238E27FC236}">
                <a16:creationId xmlns:a16="http://schemas.microsoft.com/office/drawing/2014/main" id="{529352D6-D197-5DC1-831C-3DF136F94CEB}"/>
              </a:ext>
            </a:extLst>
          </p:cNvPr>
          <p:cNvSpPr>
            <a:spLocks noGrp="1"/>
          </p:cNvSpPr>
          <p:nvPr>
            <p:ph type="ftr" sz="quarter" idx="17"/>
          </p:nvPr>
        </p:nvSpPr>
        <p:spPr/>
        <p:txBody>
          <a:bodyPr/>
          <a:lstStyle>
            <a:lvl1pPr>
              <a:defRPr/>
            </a:lvl1pPr>
          </a:lstStyle>
          <a:p>
            <a:pPr>
              <a:defRPr/>
            </a:pPr>
            <a:r>
              <a:rPr lang="de-DE"/>
              <a:t>Moritz Retzsch: Fausts erste Begegnung mit Gretchen</a:t>
            </a:r>
          </a:p>
        </p:txBody>
      </p:sp>
      <p:sp>
        <p:nvSpPr>
          <p:cNvPr id="3" name="Foliennummernplatzhalter 3">
            <a:extLst>
              <a:ext uri="{FF2B5EF4-FFF2-40B4-BE49-F238E27FC236}">
                <a16:creationId xmlns:a16="http://schemas.microsoft.com/office/drawing/2014/main" id="{5F6F62F9-8408-9D09-5491-AC2B3FFB167F}"/>
              </a:ext>
            </a:extLst>
          </p:cNvPr>
          <p:cNvSpPr>
            <a:spLocks noGrp="1"/>
          </p:cNvSpPr>
          <p:nvPr>
            <p:ph type="sldNum" sz="quarter" idx="18"/>
          </p:nvPr>
        </p:nvSpPr>
        <p:spPr/>
        <p:txBody>
          <a:bodyPr/>
          <a:lstStyle>
            <a:lvl1pPr>
              <a:defRPr/>
            </a:lvl1pPr>
          </a:lstStyle>
          <a:p>
            <a:fld id="{55E64C67-871E-4726-A85C-2E20077CEAAA}" type="slidenum">
              <a:rPr lang="de-DE" altLang="de-DE"/>
              <a:pPr/>
              <a:t>‹Nr.›</a:t>
            </a:fld>
            <a:endParaRPr lang="de-DE" altLang="de-DE"/>
          </a:p>
        </p:txBody>
      </p:sp>
    </p:spTree>
    <p:extLst>
      <p:ext uri="{BB962C8B-B14F-4D97-AF65-F5344CB8AC3E}">
        <p14:creationId xmlns:p14="http://schemas.microsoft.com/office/powerpoint/2010/main" val="3121803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9" name="Textplatzhalter 6"/>
          <p:cNvSpPr>
            <a:spLocks noGrp="1"/>
          </p:cNvSpPr>
          <p:nvPr>
            <p:ph type="body" sz="quarter" idx="14"/>
          </p:nvPr>
        </p:nvSpPr>
        <p:spPr>
          <a:xfrm>
            <a:off x="531091" y="743116"/>
            <a:ext cx="7200000" cy="327025"/>
          </a:xfrm>
        </p:spPr>
        <p:txBody>
          <a:bodyPr/>
          <a:lstStyle>
            <a:lvl1pPr marL="0" indent="0">
              <a:buFontTx/>
              <a:buNone/>
              <a:defRPr/>
            </a:lvl1pPr>
          </a:lstStyle>
          <a:p>
            <a:pPr lvl="0"/>
            <a:r>
              <a:rPr lang="de-DE"/>
              <a:t>Formatvorlagen des Textmasters bearbeiten</a:t>
            </a:r>
          </a:p>
        </p:txBody>
      </p:sp>
      <p:sp>
        <p:nvSpPr>
          <p:cNvPr id="10" name="Content Placeholder 3"/>
          <p:cNvSpPr>
            <a:spLocks noGrp="1"/>
          </p:cNvSpPr>
          <p:nvPr>
            <p:ph sz="half" idx="2"/>
          </p:nvPr>
        </p:nvSpPr>
        <p:spPr>
          <a:xfrm>
            <a:off x="6200897" y="1268414"/>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3"/>
          <p:cNvSpPr>
            <a:spLocks noGrp="1"/>
          </p:cNvSpPr>
          <p:nvPr>
            <p:ph sz="half" idx="13"/>
          </p:nvPr>
        </p:nvSpPr>
        <p:spPr>
          <a:xfrm>
            <a:off x="6200899" y="3828443"/>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ontent Placeholder 3"/>
          <p:cNvSpPr>
            <a:spLocks noGrp="1"/>
          </p:cNvSpPr>
          <p:nvPr>
            <p:ph sz="half" idx="15"/>
          </p:nvPr>
        </p:nvSpPr>
        <p:spPr>
          <a:xfrm>
            <a:off x="527051" y="1265771"/>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p:cNvSpPr>
            <a:spLocks noGrp="1"/>
          </p:cNvSpPr>
          <p:nvPr>
            <p:ph sz="half" idx="16"/>
          </p:nvPr>
        </p:nvSpPr>
        <p:spPr>
          <a:xfrm>
            <a:off x="527052" y="3825800"/>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Fußzeilenplatzhalter 2">
            <a:extLst>
              <a:ext uri="{FF2B5EF4-FFF2-40B4-BE49-F238E27FC236}">
                <a16:creationId xmlns:a16="http://schemas.microsoft.com/office/drawing/2014/main" id="{46D9CD76-AA44-828C-A95E-2BFA98D8D555}"/>
              </a:ext>
            </a:extLst>
          </p:cNvPr>
          <p:cNvSpPr>
            <a:spLocks noGrp="1"/>
          </p:cNvSpPr>
          <p:nvPr>
            <p:ph type="ftr" sz="quarter" idx="17"/>
          </p:nvPr>
        </p:nvSpPr>
        <p:spPr/>
        <p:txBody>
          <a:bodyPr/>
          <a:lstStyle>
            <a:lvl1pPr>
              <a:defRPr/>
            </a:lvl1pPr>
          </a:lstStyle>
          <a:p>
            <a:pPr>
              <a:defRPr/>
            </a:pPr>
            <a:r>
              <a:rPr lang="de-DE"/>
              <a:t>Moritz Retzsch: Fausts erste Begegnung mit Gretchen</a:t>
            </a:r>
          </a:p>
        </p:txBody>
      </p:sp>
      <p:sp>
        <p:nvSpPr>
          <p:cNvPr id="3" name="Foliennummernplatzhalter 3">
            <a:extLst>
              <a:ext uri="{FF2B5EF4-FFF2-40B4-BE49-F238E27FC236}">
                <a16:creationId xmlns:a16="http://schemas.microsoft.com/office/drawing/2014/main" id="{A74B5B17-F7F0-496E-0A8B-24121CB58A0E}"/>
              </a:ext>
            </a:extLst>
          </p:cNvPr>
          <p:cNvSpPr>
            <a:spLocks noGrp="1"/>
          </p:cNvSpPr>
          <p:nvPr>
            <p:ph type="sldNum" sz="quarter" idx="18"/>
          </p:nvPr>
        </p:nvSpPr>
        <p:spPr/>
        <p:txBody>
          <a:bodyPr/>
          <a:lstStyle>
            <a:lvl1pPr>
              <a:defRPr/>
            </a:lvl1pPr>
          </a:lstStyle>
          <a:p>
            <a:fld id="{038F6FA8-89CC-4C52-9141-B5A2DD34D801}" type="slidenum">
              <a:rPr lang="de-DE" altLang="de-DE"/>
              <a:pPr/>
              <a:t>‹Nr.›</a:t>
            </a:fld>
            <a:endParaRPr lang="de-DE" altLang="de-DE"/>
          </a:p>
        </p:txBody>
      </p:sp>
    </p:spTree>
    <p:extLst>
      <p:ext uri="{BB962C8B-B14F-4D97-AF65-F5344CB8AC3E}">
        <p14:creationId xmlns:p14="http://schemas.microsoft.com/office/powerpoint/2010/main" val="1659435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2" name="Gerade Verbindung 4">
            <a:extLst>
              <a:ext uri="{FF2B5EF4-FFF2-40B4-BE49-F238E27FC236}">
                <a16:creationId xmlns:a16="http://schemas.microsoft.com/office/drawing/2014/main" id="{7C43E2A2-46B2-C697-AAF0-973BEC336D57}"/>
              </a:ext>
            </a:extLst>
          </p:cNvPr>
          <p:cNvCxnSpPr/>
          <p:nvPr userDrawn="1"/>
        </p:nvCxnSpPr>
        <p:spPr>
          <a:xfrm>
            <a:off x="488951" y="1258888"/>
            <a:ext cx="112077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platzhalter 6"/>
          <p:cNvSpPr>
            <a:spLocks noGrp="1"/>
          </p:cNvSpPr>
          <p:nvPr>
            <p:ph type="body" sz="quarter" idx="13"/>
          </p:nvPr>
        </p:nvSpPr>
        <p:spPr>
          <a:xfrm>
            <a:off x="532795" y="743116"/>
            <a:ext cx="7200000" cy="327025"/>
          </a:xfrm>
        </p:spPr>
        <p:txBody>
          <a:bodyPr/>
          <a:lstStyle>
            <a:lvl1pPr marL="0" indent="0">
              <a:buFontTx/>
              <a:buNone/>
              <a:defRPr/>
            </a:lvl1pPr>
          </a:lstStyle>
          <a:p>
            <a:pPr lvl="0"/>
            <a:r>
              <a:rPr lang="de-DE"/>
              <a:t>Formatvorlagen des Textmasters bearbeiten</a:t>
            </a:r>
          </a:p>
        </p:txBody>
      </p:sp>
      <p:sp>
        <p:nvSpPr>
          <p:cNvPr id="3" name="Titel 2"/>
          <p:cNvSpPr>
            <a:spLocks noGrp="1"/>
          </p:cNvSpPr>
          <p:nvPr>
            <p:ph type="title"/>
          </p:nvPr>
        </p:nvSpPr>
        <p:spPr/>
        <p:txBody>
          <a:bodyPr/>
          <a:lstStyle/>
          <a:p>
            <a:r>
              <a:rPr lang="de-DE"/>
              <a:t>Titelmasterformat durch Klicken bearbeiten</a:t>
            </a:r>
          </a:p>
        </p:txBody>
      </p:sp>
      <p:sp>
        <p:nvSpPr>
          <p:cNvPr id="4" name="Slide Number Placeholder 4">
            <a:extLst>
              <a:ext uri="{FF2B5EF4-FFF2-40B4-BE49-F238E27FC236}">
                <a16:creationId xmlns:a16="http://schemas.microsoft.com/office/drawing/2014/main" id="{1026FE77-6469-DDC2-92D9-B557C77CF8FC}"/>
              </a:ext>
            </a:extLst>
          </p:cNvPr>
          <p:cNvSpPr>
            <a:spLocks noGrp="1"/>
          </p:cNvSpPr>
          <p:nvPr>
            <p:ph type="sldNum" sz="quarter" idx="14"/>
          </p:nvPr>
        </p:nvSpPr>
        <p:spPr/>
        <p:txBody>
          <a:bodyPr/>
          <a:lstStyle>
            <a:lvl1pPr>
              <a:defRPr/>
            </a:lvl1pPr>
          </a:lstStyle>
          <a:p>
            <a:fld id="{D7CAB9AA-7AAF-4CA4-8763-5DB0CE707399}" type="slidenum">
              <a:rPr lang="de-DE" altLang="de-DE"/>
              <a:pPr/>
              <a:t>‹Nr.›</a:t>
            </a:fld>
            <a:endParaRPr lang="de-DE" altLang="de-DE"/>
          </a:p>
        </p:txBody>
      </p:sp>
      <p:sp>
        <p:nvSpPr>
          <p:cNvPr id="5" name="Footer Placeholder 4">
            <a:extLst>
              <a:ext uri="{FF2B5EF4-FFF2-40B4-BE49-F238E27FC236}">
                <a16:creationId xmlns:a16="http://schemas.microsoft.com/office/drawing/2014/main" id="{1BFC2B2B-1403-5EC4-8953-21F5426BA3A7}"/>
              </a:ext>
            </a:extLst>
          </p:cNvPr>
          <p:cNvSpPr>
            <a:spLocks noGrp="1"/>
          </p:cNvSpPr>
          <p:nvPr>
            <p:ph type="ftr" sz="quarter" idx="15"/>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97093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561E480-A249-A18B-960D-C6536242A3A4}"/>
              </a:ext>
            </a:extLst>
          </p:cNvPr>
          <p:cNvSpPr>
            <a:spLocks noGrp="1"/>
          </p:cNvSpPr>
          <p:nvPr>
            <p:ph type="sldNum" sz="quarter" idx="10"/>
          </p:nvPr>
        </p:nvSpPr>
        <p:spPr/>
        <p:txBody>
          <a:bodyPr/>
          <a:lstStyle>
            <a:lvl1pPr>
              <a:defRPr/>
            </a:lvl1pPr>
          </a:lstStyle>
          <a:p>
            <a:fld id="{91ACF0B8-0B61-4127-AA01-A00D337345D6}" type="slidenum">
              <a:rPr lang="de-DE" altLang="de-DE"/>
              <a:pPr/>
              <a:t>‹Nr.›</a:t>
            </a:fld>
            <a:endParaRPr lang="de-DE" altLang="de-DE"/>
          </a:p>
        </p:txBody>
      </p:sp>
      <p:sp>
        <p:nvSpPr>
          <p:cNvPr id="3" name="Footer Placeholder 4">
            <a:extLst>
              <a:ext uri="{FF2B5EF4-FFF2-40B4-BE49-F238E27FC236}">
                <a16:creationId xmlns:a16="http://schemas.microsoft.com/office/drawing/2014/main" id="{B5D2FE37-1A04-62CA-EAF6-C5843E14C937}"/>
              </a:ext>
            </a:extLst>
          </p:cNvPr>
          <p:cNvSpPr>
            <a:spLocks noGrp="1"/>
          </p:cNvSpPr>
          <p:nvPr>
            <p:ph type="ftr" sz="quarter" idx="11"/>
          </p:nvPr>
        </p:nvSpPr>
        <p:spPr/>
        <p:txBody>
          <a:bodyPr/>
          <a:lstStyle>
            <a:lvl1pPr algn="l">
              <a:defRPr sz="900">
                <a:solidFill>
                  <a:schemeClr val="tx1"/>
                </a:solidFill>
                <a:latin typeface="Corbel" charset="0"/>
              </a:defRPr>
            </a:lvl1pPr>
          </a:lstStyle>
          <a:p>
            <a:pPr>
              <a:defRPr/>
            </a:pPr>
            <a:r>
              <a:rPr lang="de-DE"/>
              <a:t>Moritz Retzsch: Fausts erste Begegnung mit Gretchen</a:t>
            </a:r>
          </a:p>
        </p:txBody>
      </p:sp>
    </p:spTree>
    <p:extLst>
      <p:ext uri="{BB962C8B-B14F-4D97-AF65-F5344CB8AC3E}">
        <p14:creationId xmlns:p14="http://schemas.microsoft.com/office/powerpoint/2010/main" val="3528194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Rectangle 6">
            <a:extLst>
              <a:ext uri="{FF2B5EF4-FFF2-40B4-BE49-F238E27FC236}">
                <a16:creationId xmlns:a16="http://schemas.microsoft.com/office/drawing/2014/main" id="{F5D3AE9B-BE80-BFCE-3893-B3314A1A02D3}"/>
              </a:ext>
            </a:extLst>
          </p:cNvPr>
          <p:cNvSpPr>
            <a:spLocks noGrp="1" noChangeArrowheads="1"/>
          </p:cNvSpPr>
          <p:nvPr>
            <p:ph type="sldNum" sz="quarter" idx="10"/>
            <p:custDataLst>
              <p:tags r:id="rId1"/>
            </p:custDataLst>
          </p:nvPr>
        </p:nvSpPr>
        <p:spPr>
          <a:xfrm>
            <a:off x="1452034" y="6453188"/>
            <a:ext cx="10557933" cy="404812"/>
          </a:xfrm>
        </p:spPr>
        <p:txBody>
          <a:bodyPr/>
          <a:lstStyle>
            <a:lvl1pPr>
              <a:defRPr>
                <a:solidFill>
                  <a:srgbClr val="000000"/>
                </a:solidFill>
              </a:defRPr>
            </a:lvl1pPr>
          </a:lstStyle>
          <a:p>
            <a:fld id="{AD9E4C7E-9DB7-4C6C-B4CB-C054E4842252}" type="slidenum">
              <a:rPr lang="en-GB" altLang="de-DE"/>
              <a:pPr/>
              <a:t>‹Nr.›</a:t>
            </a:fld>
            <a:r>
              <a:rPr lang="en-GB" altLang="de-DE"/>
              <a:t>, </a:t>
            </a:r>
            <a:fld id="{64CC472B-925F-405B-84A8-6B75977E192D}" type="datetime1">
              <a:rPr lang="en-GB" altLang="de-DE"/>
              <a:pPr/>
              <a:t>10/05/2025</a:t>
            </a:fld>
            <a:endParaRPr lang="en-GB" altLang="de-DE"/>
          </a:p>
        </p:txBody>
      </p:sp>
    </p:spTree>
    <p:extLst>
      <p:ext uri="{BB962C8B-B14F-4D97-AF65-F5344CB8AC3E}">
        <p14:creationId xmlns:p14="http://schemas.microsoft.com/office/powerpoint/2010/main" val="1905543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de-DE"/>
              <a:t>Titelmasterformat durch Klicken bearbeiten</a:t>
            </a:r>
            <a:endParaRPr lang="de-CH"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Rectangle 6">
            <a:extLst>
              <a:ext uri="{FF2B5EF4-FFF2-40B4-BE49-F238E27FC236}">
                <a16:creationId xmlns:a16="http://schemas.microsoft.com/office/drawing/2014/main" id="{095A3CA8-F576-91A4-468B-8FAFBAA785D8}"/>
              </a:ext>
            </a:extLst>
          </p:cNvPr>
          <p:cNvSpPr>
            <a:spLocks noGrp="1" noChangeArrowheads="1"/>
          </p:cNvSpPr>
          <p:nvPr>
            <p:ph type="sldNum" sz="quarter" idx="10"/>
            <p:custDataLst>
              <p:tags r:id="rId1"/>
            </p:custDataLst>
          </p:nvPr>
        </p:nvSpPr>
        <p:spPr/>
        <p:txBody>
          <a:bodyPr/>
          <a:lstStyle>
            <a:lvl1pPr>
              <a:defRPr/>
            </a:lvl1pPr>
          </a:lstStyle>
          <a:p>
            <a:fld id="{BBE8B23C-A8EC-46D3-B128-64AC36297C67}" type="slidenum">
              <a:rPr lang="de-CH" altLang="de-DE"/>
              <a:pPr/>
              <a:t>‹Nr.›</a:t>
            </a:fld>
            <a:r>
              <a:rPr lang="de-CH" altLang="de-DE"/>
              <a:t>, </a:t>
            </a:r>
            <a:fld id="{457E4BB1-7F49-4596-ADB5-57464049A635}" type="datetime1">
              <a:rPr lang="de-CH" altLang="de-DE"/>
              <a:pPr/>
              <a:t>10.05.2025</a:t>
            </a:fld>
            <a:endParaRPr lang="de-CH" altLang="de-DE"/>
          </a:p>
        </p:txBody>
      </p:sp>
    </p:spTree>
    <p:extLst>
      <p:ext uri="{BB962C8B-B14F-4D97-AF65-F5344CB8AC3E}">
        <p14:creationId xmlns:p14="http://schemas.microsoft.com/office/powerpoint/2010/main" val="3705240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p>
        </p:txBody>
      </p:sp>
      <p:sp>
        <p:nvSpPr>
          <p:cNvPr id="3" name="Content Placeholder 2"/>
          <p:cNvSpPr>
            <a:spLocks noGrp="1"/>
          </p:cNvSpPr>
          <p:nvPr>
            <p:ph idx="1"/>
          </p:nvPr>
        </p:nvSpPr>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3238325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Freihandform 6"/>
          <p:cNvSpPr/>
          <p:nvPr userDrawn="1"/>
        </p:nvSpPr>
        <p:spPr>
          <a:xfrm>
            <a:off x="527050" y="1268413"/>
            <a:ext cx="11186583" cy="5009615"/>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gradFill>
            <a:gsLst>
              <a:gs pos="39000">
                <a:srgbClr val="00ADC3"/>
              </a:gs>
              <a:gs pos="0">
                <a:srgbClr val="00ADD4"/>
              </a:gs>
              <a:gs pos="86000">
                <a:srgbClr val="31A77C"/>
              </a:gs>
              <a:gs pos="62000">
                <a:srgbClr val="00ADB1"/>
              </a:gs>
              <a:gs pos="100000">
                <a:srgbClr val="61A047"/>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de-DE" sz="1600" dirty="0">
              <a:latin typeface="Corbel" charset="0"/>
              <a:ea typeface="Corbel" charset="0"/>
              <a:cs typeface="Corbel" charset="0"/>
            </a:endParaRPr>
          </a:p>
        </p:txBody>
      </p:sp>
      <p:sp>
        <p:nvSpPr>
          <p:cNvPr id="2" name="Title 1"/>
          <p:cNvSpPr>
            <a:spLocks noGrp="1"/>
          </p:cNvSpPr>
          <p:nvPr>
            <p:ph type="ctrTitle"/>
          </p:nvPr>
        </p:nvSpPr>
        <p:spPr>
          <a:xfrm>
            <a:off x="1727200" y="2709333"/>
            <a:ext cx="8737600" cy="1282323"/>
          </a:xfrm>
          <a:prstGeom prst="rect">
            <a:avLst/>
          </a:prstGeom>
        </p:spPr>
        <p:txBody>
          <a:bodyPr anchor="b">
            <a:normAutofit/>
          </a:bodyPr>
          <a:lstStyle>
            <a:lvl1pPr algn="l">
              <a:defRPr sz="2800">
                <a:solidFill>
                  <a:schemeClr val="bg1"/>
                </a:solidFill>
                <a:latin typeface="Corbel" panose="020B0503020204020204" pitchFamily="34" charset="0"/>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1727200" y="4356782"/>
            <a:ext cx="8737600" cy="850218"/>
          </a:xfrm>
        </p:spPr>
        <p:txBody>
          <a:bodyPr>
            <a:normAutofit/>
          </a:bodyPr>
          <a:lstStyle>
            <a:lvl1pPr marL="0" indent="0" algn="l">
              <a:buNone/>
              <a:defRPr sz="16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183881988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2528888"/>
            <a:ext cx="8733536" cy="3744912"/>
          </a:xfrm>
        </p:spPr>
        <p:txBody>
          <a:bodyP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5"/>
          <p:cNvSpPr>
            <a:spLocks noGrp="1"/>
          </p:cNvSpPr>
          <p:nvPr>
            <p:ph type="sldNum" sz="quarter" idx="12"/>
          </p:nvPr>
        </p:nvSpPr>
        <p:spPr/>
        <p:txBody>
          <a:bodyPr/>
          <a:lstStyle/>
          <a:p>
            <a:fld id="{43AA54D9-B87A-F84D-86CD-6E00C338952B}" type="slidenum">
              <a:rPr lang="de-DE" smtClean="0"/>
              <a:t>‹Nr.›</a:t>
            </a:fld>
            <a:endParaRPr lang="de-DE"/>
          </a:p>
        </p:txBody>
      </p:sp>
      <p:cxnSp>
        <p:nvCxnSpPr>
          <p:cNvPr id="8" name="Gerade Verbindung 4"/>
          <p:cNvCxnSpPr/>
          <p:nvPr userDrawn="1"/>
        </p:nvCxnSpPr>
        <p:spPr>
          <a:xfrm>
            <a:off x="489066" y="1270108"/>
            <a:ext cx="11231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p:cNvSpPr>
            <a:spLocks noGrp="1"/>
          </p:cNvSpPr>
          <p:nvPr>
            <p:ph type="body" sz="quarter" idx="13" hasCustomPrompt="1"/>
          </p:nvPr>
        </p:nvSpPr>
        <p:spPr>
          <a:xfrm>
            <a:off x="544196"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p:txBody>
          <a:bodyPr/>
          <a:lstStyle/>
          <a:p>
            <a:r>
              <a:rPr lang="de-DE"/>
              <a:t>Titelmasterformat durch Klicken bearbeiten</a:t>
            </a:r>
          </a:p>
        </p:txBody>
      </p:sp>
      <p:sp>
        <p:nvSpPr>
          <p:cNvPr id="12"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Tree>
    <p:extLst>
      <p:ext uri="{BB962C8B-B14F-4D97-AF65-F5344CB8AC3E}">
        <p14:creationId xmlns:p14="http://schemas.microsoft.com/office/powerpoint/2010/main" val="455473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7" name="Freihandform 6"/>
          <p:cNvSpPr>
            <a:spLocks/>
          </p:cNvSpPr>
          <p:nvPr userDrawn="1"/>
        </p:nvSpPr>
        <p:spPr>
          <a:xfrm>
            <a:off x="527051" y="1268413"/>
            <a:ext cx="11188800" cy="5009615"/>
          </a:xfrm>
          <a:custGeom>
            <a:avLst/>
            <a:gdLst>
              <a:gd name="connsiteX0" fmla="*/ 1878201 w 8405403"/>
              <a:gd name="connsiteY0" fmla="*/ 0 h 5019140"/>
              <a:gd name="connsiteX1" fmla="*/ 8405403 w 8405403"/>
              <a:gd name="connsiteY1" fmla="*/ 0 h 5019140"/>
              <a:gd name="connsiteX2" fmla="*/ 8405403 w 8405403"/>
              <a:gd name="connsiteY2" fmla="*/ 5019140 h 5019140"/>
              <a:gd name="connsiteX3" fmla="*/ 1892301 w 8405403"/>
              <a:gd name="connsiteY3" fmla="*/ 5019140 h 5019140"/>
              <a:gd name="connsiteX4" fmla="*/ 1878201 w 8405403"/>
              <a:gd name="connsiteY4" fmla="*/ 5019140 h 5019140"/>
              <a:gd name="connsiteX5" fmla="*/ 1878201 w 8405403"/>
              <a:gd name="connsiteY5" fmla="*/ 5018511 h 5019140"/>
              <a:gd name="connsiteX6" fmla="*/ 1698824 w 8405403"/>
              <a:gd name="connsiteY6" fmla="*/ 5010507 h 5019140"/>
              <a:gd name="connsiteX7" fmla="*/ 0 w 8405403"/>
              <a:gd name="connsiteY7" fmla="*/ 3347028 h 5019140"/>
              <a:gd name="connsiteX8" fmla="*/ 844 w 8405403"/>
              <a:gd name="connsiteY8" fmla="*/ 3332267 h 5019140"/>
              <a:gd name="connsiteX9" fmla="*/ 0 w 8405403"/>
              <a:gd name="connsiteY9" fmla="*/ 3332267 h 5019140"/>
              <a:gd name="connsiteX10" fmla="*/ 0 w 8405403"/>
              <a:gd name="connsiteY10" fmla="*/ 1 h 5019140"/>
              <a:gd name="connsiteX11" fmla="*/ 1878201 w 8405403"/>
              <a:gd name="connsiteY11" fmla="*/ 1 h 50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403" h="5019140">
                <a:moveTo>
                  <a:pt x="1878201" y="0"/>
                </a:moveTo>
                <a:lnTo>
                  <a:pt x="8405403" y="0"/>
                </a:lnTo>
                <a:lnTo>
                  <a:pt x="8405403" y="5019140"/>
                </a:lnTo>
                <a:lnTo>
                  <a:pt x="1892301" y="5019140"/>
                </a:lnTo>
                <a:lnTo>
                  <a:pt x="1878201" y="5019140"/>
                </a:lnTo>
                <a:lnTo>
                  <a:pt x="1878201" y="5018511"/>
                </a:lnTo>
                <a:lnTo>
                  <a:pt x="1698824" y="5010507"/>
                </a:lnTo>
                <a:cubicBezTo>
                  <a:pt x="744620" y="4924878"/>
                  <a:pt x="0" y="4212793"/>
                  <a:pt x="0" y="3347028"/>
                </a:cubicBezTo>
                <a:lnTo>
                  <a:pt x="844" y="3332267"/>
                </a:lnTo>
                <a:lnTo>
                  <a:pt x="0" y="3332267"/>
                </a:lnTo>
                <a:lnTo>
                  <a:pt x="0" y="1"/>
                </a:lnTo>
                <a:lnTo>
                  <a:pt x="1878201" y="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800" b="1" dirty="0">
              <a:effectLst/>
              <a:latin typeface="Corbel" charset="0"/>
              <a:ea typeface="Corbel" charset="0"/>
              <a:cs typeface="Corbel" charset="0"/>
            </a:endParaRPr>
          </a:p>
        </p:txBody>
      </p:sp>
      <p:sp>
        <p:nvSpPr>
          <p:cNvPr id="2" name="Title 1"/>
          <p:cNvSpPr>
            <a:spLocks noGrp="1"/>
          </p:cNvSpPr>
          <p:nvPr>
            <p:ph type="title"/>
          </p:nvPr>
        </p:nvSpPr>
        <p:spPr>
          <a:xfrm>
            <a:off x="1088572" y="2579916"/>
            <a:ext cx="4958745" cy="1657350"/>
          </a:xfrm>
          <a:prstGeom prst="rect">
            <a:avLst/>
          </a:prstGeom>
        </p:spPr>
        <p:txBody>
          <a:bodyPr anchor="b">
            <a:normAutofit/>
          </a:bodyPr>
          <a:lstStyle>
            <a:lvl1pPr>
              <a:defRPr sz="2800" b="1">
                <a:solidFill>
                  <a:schemeClr val="bg1"/>
                </a:solidFill>
                <a:effectLst/>
                <a:latin typeface="Corbel" panose="020B0503020204020204" pitchFamily="34" charset="0"/>
              </a:defRPr>
            </a:lvl1pPr>
          </a:lstStyle>
          <a:p>
            <a:r>
              <a:rPr lang="de-DE" dirty="0"/>
              <a:t>Titelmasterformat durch Klicken bearbeiten</a:t>
            </a:r>
            <a:endParaRPr lang="en-US" dirty="0"/>
          </a:p>
        </p:txBody>
      </p:sp>
      <p:sp>
        <p:nvSpPr>
          <p:cNvPr id="6" name="Slide Number Placeholder 5"/>
          <p:cNvSpPr>
            <a:spLocks noGrp="1"/>
          </p:cNvSpPr>
          <p:nvPr>
            <p:ph type="sldNum" sz="quarter" idx="12"/>
          </p:nvPr>
        </p:nvSpPr>
        <p:spPr/>
        <p:txBody>
          <a:bodyPr/>
          <a:lstStyle/>
          <a:p>
            <a:fld id="{43AA54D9-B87A-F84D-86CD-6E00C338952B}" type="slidenum">
              <a:rPr lang="de-DE" smtClean="0"/>
              <a:t>‹Nr.›</a:t>
            </a:fld>
            <a:endParaRPr lang="de-DE"/>
          </a:p>
        </p:txBody>
      </p:sp>
      <p:sp>
        <p:nvSpPr>
          <p:cNvPr id="8"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Tree>
    <p:extLst>
      <p:ext uri="{BB962C8B-B14F-4D97-AF65-F5344CB8AC3E}">
        <p14:creationId xmlns:p14="http://schemas.microsoft.com/office/powerpoint/2010/main" val="36299579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863601" y="692150"/>
            <a:ext cx="10892367" cy="492443"/>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863601" y="1798639"/>
            <a:ext cx="10892367" cy="276999"/>
          </a:xfrm>
        </p:spPr>
        <p:txBody>
          <a:bodyPr/>
          <a:lstStyle/>
          <a:p>
            <a:pPr lvl="0"/>
            <a:endParaRPr lang="de-CH" noProof="0"/>
          </a:p>
        </p:txBody>
      </p:sp>
      <p:sp>
        <p:nvSpPr>
          <p:cNvPr id="4" name="Rectangle 6">
            <a:extLst>
              <a:ext uri="{FF2B5EF4-FFF2-40B4-BE49-F238E27FC236}">
                <a16:creationId xmlns:a16="http://schemas.microsoft.com/office/drawing/2014/main" id="{D57EC612-408A-3677-85AA-6790A5E8C44E}"/>
              </a:ext>
            </a:extLst>
          </p:cNvPr>
          <p:cNvSpPr>
            <a:spLocks noGrp="1" noChangeArrowheads="1"/>
          </p:cNvSpPr>
          <p:nvPr>
            <p:ph type="sldNum" sz="quarter" idx="10"/>
          </p:nvPr>
        </p:nvSpPr>
        <p:spPr>
          <a:xfrm>
            <a:off x="254939" y="6427834"/>
            <a:ext cx="216534" cy="307777"/>
          </a:xfrm>
          <a:ln/>
        </p:spPr>
        <p:txBody>
          <a:bodyPr/>
          <a:lstStyle>
            <a:lvl1pPr>
              <a:defRPr/>
            </a:lvl1pPr>
          </a:lstStyle>
          <a:p>
            <a:fld id="{B4712C1B-0F6F-420D-8BE3-1DD3949AA1AB}" type="slidenum">
              <a:rPr lang="de-CH" altLang="de-DE"/>
              <a:pPr/>
              <a:t>‹Nr.›</a:t>
            </a:fld>
            <a:r>
              <a:rPr lang="de-CH" altLang="de-DE"/>
              <a:t> </a:t>
            </a:r>
          </a:p>
        </p:txBody>
      </p:sp>
    </p:spTree>
    <p:extLst>
      <p:ext uri="{BB962C8B-B14F-4D97-AF65-F5344CB8AC3E}">
        <p14:creationId xmlns:p14="http://schemas.microsoft.com/office/powerpoint/2010/main" val="3572613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in Inha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317" y="1278369"/>
            <a:ext cx="11186316"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6"/>
          <p:cNvSpPr>
            <a:spLocks noGrp="1"/>
          </p:cNvSpPr>
          <p:nvPr>
            <p:ph type="sldNum" sz="quarter" idx="12"/>
          </p:nvPr>
        </p:nvSpPr>
        <p:spPr/>
        <p:txBody>
          <a:bodyPr/>
          <a:lstStyle/>
          <a:p>
            <a:fld id="{43AA54D9-B87A-F84D-86CD-6E00C338952B}" type="slidenum">
              <a:rPr lang="de-DE" smtClean="0"/>
              <a:t>‹Nr.›</a:t>
            </a:fld>
            <a:endParaRPr lang="de-DE"/>
          </a:p>
        </p:txBody>
      </p:sp>
      <p:sp>
        <p:nvSpPr>
          <p:cNvPr id="8" name="Textplatzhalter 6"/>
          <p:cNvSpPr>
            <a:spLocks noGrp="1"/>
          </p:cNvSpPr>
          <p:nvPr>
            <p:ph type="body" sz="quarter" idx="13" hasCustomPrompt="1"/>
          </p:nvPr>
        </p:nvSpPr>
        <p:spPr>
          <a:xfrm>
            <a:off x="532795"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6"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Tree>
    <p:extLst>
      <p:ext uri="{BB962C8B-B14F-4D97-AF65-F5344CB8AC3E}">
        <p14:creationId xmlns:p14="http://schemas.microsoft.com/office/powerpoint/2010/main" val="722402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317"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0899"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Footer Placeholder 5"/>
          <p:cNvSpPr>
            <a:spLocks noGrp="1"/>
          </p:cNvSpPr>
          <p:nvPr>
            <p:ph type="ftr" sz="quarter" idx="11"/>
          </p:nvPr>
        </p:nvSpPr>
        <p:spPr/>
        <p:txBody>
          <a:bodyPr/>
          <a:lstStyle/>
          <a:p>
            <a:r>
              <a:rPr lang="de-DE"/>
              <a:t>Moritz Retzsch: Fausts erste Begegnung mit Gretchen</a:t>
            </a:r>
            <a:endParaRPr lang="de-DE" dirty="0"/>
          </a:p>
        </p:txBody>
      </p:sp>
      <p:sp>
        <p:nvSpPr>
          <p:cNvPr id="7" name="Slide Number Placeholder 6"/>
          <p:cNvSpPr>
            <a:spLocks noGrp="1"/>
          </p:cNvSpPr>
          <p:nvPr>
            <p:ph type="sldNum" sz="quarter" idx="12"/>
          </p:nvPr>
        </p:nvSpPr>
        <p:spPr/>
        <p:txBody>
          <a:bodyPr/>
          <a:lstStyle/>
          <a:p>
            <a:fld id="{43AA54D9-B87A-F84D-86CD-6E00C338952B}" type="slidenum">
              <a:rPr lang="de-DE" smtClean="0"/>
              <a:t>‹Nr.›</a:t>
            </a:fld>
            <a:endParaRPr lang="de-DE"/>
          </a:p>
        </p:txBody>
      </p:sp>
      <p:sp>
        <p:nvSpPr>
          <p:cNvPr id="8" name="Textplatzhalter 6"/>
          <p:cNvSpPr>
            <a:spLocks noGrp="1"/>
          </p:cNvSpPr>
          <p:nvPr>
            <p:ph type="body" sz="quarter" idx="13" hasCustomPrompt="1"/>
          </p:nvPr>
        </p:nvSpPr>
        <p:spPr>
          <a:xfrm>
            <a:off x="532795"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Tree>
    <p:extLst>
      <p:ext uri="{BB962C8B-B14F-4D97-AF65-F5344CB8AC3E}">
        <p14:creationId xmlns:p14="http://schemas.microsoft.com/office/powerpoint/2010/main" val="23663873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rei Inhalte - links">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6200897" y="1268414"/>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Fußzeilenplatzhalter 2"/>
          <p:cNvSpPr>
            <a:spLocks noGrp="1"/>
          </p:cNvSpPr>
          <p:nvPr>
            <p:ph type="ftr" sz="quarter" idx="10"/>
          </p:nvPr>
        </p:nvSpPr>
        <p:spPr/>
        <p:txBody>
          <a:body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
        <p:nvSpPr>
          <p:cNvPr id="4" name="Foliennummernplatzhalter 3"/>
          <p:cNvSpPr>
            <a:spLocks noGrp="1"/>
          </p:cNvSpPr>
          <p:nvPr>
            <p:ph type="sldNum" sz="quarter" idx="11"/>
          </p:nvPr>
        </p:nvSpPr>
        <p:spPr/>
        <p:txBody>
          <a:bodyPr/>
          <a:lstStyle/>
          <a:p>
            <a:fld id="{43AA54D9-B87A-F84D-86CD-6E00C338952B}" type="slidenum">
              <a:rPr lang="de-DE" smtClean="0"/>
              <a:pPr/>
              <a:t>‹Nr.›</a:t>
            </a:fld>
            <a:endParaRPr lang="de-DE"/>
          </a:p>
        </p:txBody>
      </p:sp>
      <p:sp>
        <p:nvSpPr>
          <p:cNvPr id="8" name="Content Placeholder 3"/>
          <p:cNvSpPr>
            <a:spLocks noGrp="1"/>
          </p:cNvSpPr>
          <p:nvPr>
            <p:ph sz="half" idx="13"/>
          </p:nvPr>
        </p:nvSpPr>
        <p:spPr>
          <a:xfrm>
            <a:off x="6200899" y="3828443"/>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6"/>
          <p:cNvSpPr>
            <a:spLocks noGrp="1"/>
          </p:cNvSpPr>
          <p:nvPr>
            <p:ph type="body" sz="quarter" idx="14" hasCustomPrompt="1"/>
          </p:nvPr>
        </p:nvSpPr>
        <p:spPr>
          <a:xfrm>
            <a:off x="527317"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Content Placeholder 2"/>
          <p:cNvSpPr>
            <a:spLocks noGrp="1"/>
          </p:cNvSpPr>
          <p:nvPr>
            <p:ph sz="half" idx="1"/>
          </p:nvPr>
        </p:nvSpPr>
        <p:spPr>
          <a:xfrm>
            <a:off x="527317" y="1268414"/>
            <a:ext cx="5520000" cy="5005387"/>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220004754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rei Inhalte - rechts">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
        <p:nvSpPr>
          <p:cNvPr id="4" name="Foliennummernplatzhalter 3"/>
          <p:cNvSpPr>
            <a:spLocks noGrp="1"/>
          </p:cNvSpPr>
          <p:nvPr>
            <p:ph type="sldNum" sz="quarter" idx="11"/>
          </p:nvPr>
        </p:nvSpPr>
        <p:spPr/>
        <p:txBody>
          <a:bodyPr/>
          <a:lstStyle/>
          <a:p>
            <a:fld id="{43AA54D9-B87A-F84D-86CD-6E00C338952B}" type="slidenum">
              <a:rPr lang="de-DE" smtClean="0"/>
              <a:pPr/>
              <a:t>‹Nr.›</a:t>
            </a:fld>
            <a:endParaRPr lang="de-DE"/>
          </a:p>
        </p:txBody>
      </p:sp>
      <p:sp>
        <p:nvSpPr>
          <p:cNvPr id="9" name="Textplatzhalter 6"/>
          <p:cNvSpPr>
            <a:spLocks noGrp="1"/>
          </p:cNvSpPr>
          <p:nvPr>
            <p:ph type="body" sz="quarter" idx="15" hasCustomPrompt="1"/>
          </p:nvPr>
        </p:nvSpPr>
        <p:spPr>
          <a:xfrm>
            <a:off x="527051" y="748651"/>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Content Placeholder 3"/>
          <p:cNvSpPr>
            <a:spLocks noGrp="1"/>
          </p:cNvSpPr>
          <p:nvPr>
            <p:ph sz="half" idx="16"/>
          </p:nvPr>
        </p:nvSpPr>
        <p:spPr>
          <a:xfrm>
            <a:off x="6200899" y="1278369"/>
            <a:ext cx="5520000" cy="5004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3"/>
          <p:cNvSpPr>
            <a:spLocks noGrp="1"/>
          </p:cNvSpPr>
          <p:nvPr>
            <p:ph sz="half" idx="2"/>
          </p:nvPr>
        </p:nvSpPr>
        <p:spPr>
          <a:xfrm>
            <a:off x="527317" y="1265771"/>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ontent Placeholder 3"/>
          <p:cNvSpPr>
            <a:spLocks noGrp="1"/>
          </p:cNvSpPr>
          <p:nvPr>
            <p:ph sz="half" idx="13"/>
          </p:nvPr>
        </p:nvSpPr>
        <p:spPr>
          <a:xfrm>
            <a:off x="527319" y="3825800"/>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2087153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
        <p:nvSpPr>
          <p:cNvPr id="4" name="Foliennummernplatzhalter 3"/>
          <p:cNvSpPr>
            <a:spLocks noGrp="1"/>
          </p:cNvSpPr>
          <p:nvPr>
            <p:ph type="sldNum" sz="quarter" idx="11"/>
          </p:nvPr>
        </p:nvSpPr>
        <p:spPr/>
        <p:txBody>
          <a:bodyPr/>
          <a:lstStyle/>
          <a:p>
            <a:fld id="{43AA54D9-B87A-F84D-86CD-6E00C338952B}" type="slidenum">
              <a:rPr lang="de-DE" smtClean="0"/>
              <a:pPr/>
              <a:t>‹Nr.›</a:t>
            </a:fld>
            <a:endParaRPr lang="de-DE"/>
          </a:p>
        </p:txBody>
      </p:sp>
      <p:sp>
        <p:nvSpPr>
          <p:cNvPr id="9" name="Textplatzhalter 6"/>
          <p:cNvSpPr>
            <a:spLocks noGrp="1"/>
          </p:cNvSpPr>
          <p:nvPr>
            <p:ph type="body" sz="quarter" idx="14" hasCustomPrompt="1"/>
          </p:nvPr>
        </p:nvSpPr>
        <p:spPr>
          <a:xfrm>
            <a:off x="531091"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10" name="Content Placeholder 3"/>
          <p:cNvSpPr>
            <a:spLocks noGrp="1"/>
          </p:cNvSpPr>
          <p:nvPr>
            <p:ph sz="half" idx="2"/>
          </p:nvPr>
        </p:nvSpPr>
        <p:spPr>
          <a:xfrm>
            <a:off x="6200897" y="1268414"/>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3"/>
          <p:cNvSpPr>
            <a:spLocks noGrp="1"/>
          </p:cNvSpPr>
          <p:nvPr>
            <p:ph sz="half" idx="13"/>
          </p:nvPr>
        </p:nvSpPr>
        <p:spPr>
          <a:xfrm>
            <a:off x="6200899" y="3828443"/>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ontent Placeholder 3"/>
          <p:cNvSpPr>
            <a:spLocks noGrp="1"/>
          </p:cNvSpPr>
          <p:nvPr>
            <p:ph sz="half" idx="15"/>
          </p:nvPr>
        </p:nvSpPr>
        <p:spPr>
          <a:xfrm>
            <a:off x="527051" y="1265771"/>
            <a:ext cx="5520000" cy="24479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p:cNvSpPr>
            <a:spLocks noGrp="1"/>
          </p:cNvSpPr>
          <p:nvPr>
            <p:ph sz="half" idx="16"/>
          </p:nvPr>
        </p:nvSpPr>
        <p:spPr>
          <a:xfrm>
            <a:off x="527052" y="3825800"/>
            <a:ext cx="5520000" cy="2448000"/>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429430137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3AA54D9-B87A-F84D-86CD-6E00C338952B}" type="slidenum">
              <a:rPr lang="de-DE" smtClean="0"/>
              <a:t>‹Nr.›</a:t>
            </a:fld>
            <a:endParaRPr lang="de-DE"/>
          </a:p>
        </p:txBody>
      </p:sp>
      <p:cxnSp>
        <p:nvCxnSpPr>
          <p:cNvPr id="8" name="Gerade Verbindung 4"/>
          <p:cNvCxnSpPr/>
          <p:nvPr userDrawn="1"/>
        </p:nvCxnSpPr>
        <p:spPr>
          <a:xfrm>
            <a:off x="489067" y="1258888"/>
            <a:ext cx="112072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platzhalter 6"/>
          <p:cNvSpPr>
            <a:spLocks noGrp="1"/>
          </p:cNvSpPr>
          <p:nvPr>
            <p:ph type="body" sz="quarter" idx="13" hasCustomPrompt="1"/>
          </p:nvPr>
        </p:nvSpPr>
        <p:spPr>
          <a:xfrm>
            <a:off x="532795" y="743116"/>
            <a:ext cx="72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
        <p:nvSpPr>
          <p:cNvPr id="3" name="Titel 2"/>
          <p:cNvSpPr>
            <a:spLocks noGrp="1"/>
          </p:cNvSpPr>
          <p:nvPr>
            <p:ph type="title"/>
          </p:nvPr>
        </p:nvSpPr>
        <p:spPr/>
        <p:txBody>
          <a:bodyPr/>
          <a:lstStyle/>
          <a:p>
            <a:r>
              <a:rPr lang="de-DE"/>
              <a:t>Titelmasterformat durch Klicken bearbeiten</a:t>
            </a:r>
          </a:p>
        </p:txBody>
      </p:sp>
      <p:sp>
        <p:nvSpPr>
          <p:cNvPr id="9"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Tree>
    <p:extLst>
      <p:ext uri="{BB962C8B-B14F-4D97-AF65-F5344CB8AC3E}">
        <p14:creationId xmlns:p14="http://schemas.microsoft.com/office/powerpoint/2010/main" val="120323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AA54D9-B87A-F84D-86CD-6E00C338952B}" type="slidenum">
              <a:rPr lang="de-DE" smtClean="0"/>
              <a:t>‹Nr.›</a:t>
            </a:fld>
            <a:endParaRPr lang="de-DE"/>
          </a:p>
        </p:txBody>
      </p:sp>
      <p:sp>
        <p:nvSpPr>
          <p:cNvPr id="5"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Tree>
    <p:extLst>
      <p:ext uri="{BB962C8B-B14F-4D97-AF65-F5344CB8AC3E}">
        <p14:creationId xmlns:p14="http://schemas.microsoft.com/office/powerpoint/2010/main" val="3506596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a:t>Click to edit Master title style</a:t>
            </a:r>
          </a:p>
        </p:txBody>
      </p:sp>
      <p:sp>
        <p:nvSpPr>
          <p:cNvPr id="3" name="Rectangle 6"/>
          <p:cNvSpPr>
            <a:spLocks noGrp="1" noChangeArrowheads="1"/>
          </p:cNvSpPr>
          <p:nvPr>
            <p:ph type="sldNum" sz="quarter" idx="10"/>
            <p:custDataLst>
              <p:tags r:id="rId2"/>
            </p:custDataLst>
          </p:nvPr>
        </p:nvSpPr>
        <p:spPr>
          <a:xfrm>
            <a:off x="1452034" y="6453188"/>
            <a:ext cx="10557933" cy="404812"/>
          </a:xfrm>
          <a:prstGeom prst="rect">
            <a:avLst/>
          </a:prstGeom>
          <a:ln/>
        </p:spPr>
        <p:txBody>
          <a:bodyPr/>
          <a:lstStyle>
            <a:lvl1pPr>
              <a:defRPr/>
            </a:lvl1pPr>
          </a:lstStyle>
          <a:p>
            <a:pPr>
              <a:defRPr/>
            </a:pPr>
            <a:fld id="{90950F41-342F-45FD-9767-8585F05CCFC8}" type="slidenum">
              <a:rPr lang="en-GB" smtClean="0">
                <a:solidFill>
                  <a:srgbClr val="000000"/>
                </a:solidFill>
              </a:rPr>
              <a:pPr>
                <a:defRPr/>
              </a:pPr>
              <a:t>‹Nr.›</a:t>
            </a:fld>
            <a:r>
              <a:rPr lang="en-GB" dirty="0">
                <a:solidFill>
                  <a:srgbClr val="000000"/>
                </a:solidFill>
              </a:rPr>
              <a:t>, </a:t>
            </a:r>
            <a:fld id="{0483D060-B025-4ACE-962A-23BAB8DEC0FD}" type="datetime1">
              <a:rPr lang="en-GB" smtClean="0">
                <a:solidFill>
                  <a:srgbClr val="000000"/>
                </a:solidFill>
              </a:rPr>
              <a:pPr>
                <a:defRPr/>
              </a:pPr>
              <a:t>10/05/2025</a:t>
            </a:fld>
            <a:endParaRPr lang="en-GB" dirty="0">
              <a:solidFill>
                <a:srgbClr val="000000"/>
              </a:solidFill>
            </a:endParaRPr>
          </a:p>
        </p:txBody>
      </p:sp>
    </p:spTree>
    <p:extLst>
      <p:ext uri="{BB962C8B-B14F-4D97-AF65-F5344CB8AC3E}">
        <p14:creationId xmlns:p14="http://schemas.microsoft.com/office/powerpoint/2010/main" val="286709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63A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de-DE"/>
              <a:t>Moritz Retzsch: Fausts erste Begegnung mit Gretchen</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de-CH"/>
              <a:t>14. März 2025</a:t>
            </a:r>
            <a:endParaRPr lang="en-US"/>
          </a:p>
        </p:txBody>
      </p:sp>
      <p:sp>
        <p:nvSpPr>
          <p:cNvPr id="5" name="Holder 5"/>
          <p:cNvSpPr>
            <a:spLocks noGrp="1"/>
          </p:cNvSpPr>
          <p:nvPr>
            <p:ph type="sldNum" sz="quarter" idx="7"/>
          </p:nvPr>
        </p:nvSpPr>
        <p:spPr/>
        <p:txBody>
          <a:bodyPr lIns="0" tIns="0" rIns="0" bIns="0"/>
          <a:lstStyle>
            <a:lvl1pPr>
              <a:defRPr sz="1000" b="0" i="0">
                <a:solidFill>
                  <a:srgbClr val="0063A6"/>
                </a:solidFill>
                <a:latin typeface="Arial MT"/>
                <a:cs typeface="Arial MT"/>
              </a:defRPr>
            </a:lvl1pPr>
          </a:lstStyle>
          <a:p>
            <a:pPr marL="38100">
              <a:lnSpc>
                <a:spcPct val="100000"/>
              </a:lnSpc>
            </a:pPr>
            <a:fld id="{81D60167-4931-47E6-BA6A-407CBD079E47}" type="slidenum">
              <a:rPr spc="-5" dirty="0"/>
              <a:t>‹Nr.›</a:t>
            </a:fld>
            <a:endParaRPr spc="-5" dirty="0"/>
          </a:p>
        </p:txBody>
      </p:sp>
    </p:spTree>
    <p:extLst>
      <p:ext uri="{BB962C8B-B14F-4D97-AF65-F5344CB8AC3E}">
        <p14:creationId xmlns:p14="http://schemas.microsoft.com/office/powerpoint/2010/main" val="404162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Kapitelfolie Bild Blau">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50C7D3E-91F2-9D43-15C7-EF34D5A63E8B}"/>
              </a:ext>
            </a:extLst>
          </p:cNvPr>
          <p:cNvSpPr/>
          <p:nvPr userDrawn="1"/>
        </p:nvSpPr>
        <p:spPr>
          <a:xfrm>
            <a:off x="6094144" y="189000"/>
            <a:ext cx="5904656" cy="6480000"/>
          </a:xfrm>
          <a:prstGeom prst="rect">
            <a:avLst/>
          </a:prstGeom>
          <a:solidFill>
            <a:srgbClr val="7D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Bildplatzhalter 8">
            <a:extLst>
              <a:ext uri="{FF2B5EF4-FFF2-40B4-BE49-F238E27FC236}">
                <a16:creationId xmlns:a16="http://schemas.microsoft.com/office/drawing/2014/main" id="{B2F067FB-DD5F-C05E-1F01-7CC0BFD8BD07}"/>
              </a:ext>
            </a:extLst>
          </p:cNvPr>
          <p:cNvSpPr>
            <a:spLocks noGrp="1"/>
          </p:cNvSpPr>
          <p:nvPr>
            <p:ph type="pic" sz="quarter" idx="11"/>
          </p:nvPr>
        </p:nvSpPr>
        <p:spPr>
          <a:xfrm>
            <a:off x="189488" y="184879"/>
            <a:ext cx="5904656" cy="6466044"/>
          </a:xfrm>
        </p:spPr>
        <p:txBody>
          <a:bodyPr/>
          <a:lstStyle/>
          <a:p>
            <a:endParaRPr lang="de-CH" dirty="0"/>
          </a:p>
        </p:txBody>
      </p:sp>
      <p:sp>
        <p:nvSpPr>
          <p:cNvPr id="8" name="Rectangle 5"/>
          <p:cNvSpPr>
            <a:spLocks noGrp="1" noChangeArrowheads="1"/>
          </p:cNvSpPr>
          <p:nvPr>
            <p:ph type="subTitle" idx="1" hasCustomPrompt="1"/>
          </p:nvPr>
        </p:nvSpPr>
        <p:spPr>
          <a:xfrm>
            <a:off x="6456363" y="3796564"/>
            <a:ext cx="4679950" cy="508819"/>
          </a:xfrm>
        </p:spPr>
        <p:txBody>
          <a:bodyPr lIns="0" tIns="0" rIns="0" bIns="0"/>
          <a:lstStyle>
            <a:lvl1pPr marL="0" indent="0">
              <a:spcBef>
                <a:spcPts val="0"/>
              </a:spcBef>
              <a:buNone/>
              <a:defRPr sz="2000" b="1">
                <a:solidFill>
                  <a:schemeClr val="tx1"/>
                </a:solidFill>
              </a:defRPr>
            </a:lvl1pPr>
          </a:lstStyle>
          <a:p>
            <a:r>
              <a:rPr lang="de-CH" dirty="0"/>
              <a:t>Kapiteluntertitel (optional)</a:t>
            </a:r>
          </a:p>
        </p:txBody>
      </p:sp>
      <p:pic>
        <p:nvPicPr>
          <p:cNvPr id="4" name="Grafik 3">
            <a:extLst>
              <a:ext uri="{FF2B5EF4-FFF2-40B4-BE49-F238E27FC236}">
                <a16:creationId xmlns:a16="http://schemas.microsoft.com/office/drawing/2014/main" id="{AD84C16F-51E3-E518-A67B-7621BED29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10" name="Foliennummernplatzhalter 9">
            <a:extLst>
              <a:ext uri="{FF2B5EF4-FFF2-40B4-BE49-F238E27FC236}">
                <a16:creationId xmlns:a16="http://schemas.microsoft.com/office/drawing/2014/main" id="{40A6FEDB-8B60-1D56-BB43-6DB7B7048A7A}"/>
              </a:ext>
            </a:extLst>
          </p:cNvPr>
          <p:cNvSpPr>
            <a:spLocks noGrp="1"/>
          </p:cNvSpPr>
          <p:nvPr>
            <p:ph type="sldNum" sz="quarter" idx="14"/>
          </p:nvPr>
        </p:nvSpPr>
        <p:spPr/>
        <p:txBody>
          <a:bodyPr/>
          <a:lstStyle/>
          <a:p>
            <a:fld id="{9A318C25-A7C8-BA41-A18E-2027320B4F6C}" type="slidenum">
              <a:rPr lang="de-CH" smtClean="0"/>
              <a:pPr/>
              <a:t>‹Nr.›</a:t>
            </a:fld>
            <a:endParaRPr lang="de-CH" dirty="0"/>
          </a:p>
        </p:txBody>
      </p:sp>
      <p:sp>
        <p:nvSpPr>
          <p:cNvPr id="2" name="Rectangle 3">
            <a:extLst>
              <a:ext uri="{FF2B5EF4-FFF2-40B4-BE49-F238E27FC236}">
                <a16:creationId xmlns:a16="http://schemas.microsoft.com/office/drawing/2014/main" id="{C8B0765F-D19E-8007-D6A7-E09C592F6AFF}"/>
              </a:ext>
            </a:extLst>
          </p:cNvPr>
          <p:cNvSpPr>
            <a:spLocks noGrp="1" noChangeArrowheads="1"/>
          </p:cNvSpPr>
          <p:nvPr>
            <p:ph type="ctrTitle" hasCustomPrompt="1"/>
          </p:nvPr>
        </p:nvSpPr>
        <p:spPr>
          <a:xfrm>
            <a:off x="6456364" y="2000186"/>
            <a:ext cx="4679950" cy="553998"/>
          </a:xfrm>
        </p:spPr>
        <p:txBody>
          <a:bodyPr wrap="square" lIns="0" tIns="0" rIns="0" bIns="0" anchor="t">
            <a:spAutoFit/>
          </a:bodyPr>
          <a:lstStyle>
            <a:lvl1pPr>
              <a:lnSpc>
                <a:spcPct val="90000"/>
              </a:lnSpc>
              <a:defRPr lang="de-CH" sz="4000" baseline="0" smtClean="0">
                <a:solidFill>
                  <a:schemeClr val="tx1"/>
                </a:solidFill>
              </a:defRPr>
            </a:lvl1pPr>
          </a:lstStyle>
          <a:p>
            <a:pPr lvl="0"/>
            <a:r>
              <a:rPr lang="de-CH" dirty="0"/>
              <a:t>Kapiteltitel</a:t>
            </a:r>
            <a:endParaRPr lang="de-CH" noProof="0" dirty="0"/>
          </a:p>
        </p:txBody>
      </p:sp>
      <p:sp>
        <p:nvSpPr>
          <p:cNvPr id="3" name="Fußzeilenplatzhalter 4">
            <a:extLst>
              <a:ext uri="{FF2B5EF4-FFF2-40B4-BE49-F238E27FC236}">
                <a16:creationId xmlns:a16="http://schemas.microsoft.com/office/drawing/2014/main" id="{E407CA71-A11B-71C9-8320-4C66FE8E69DF}"/>
              </a:ext>
            </a:extLst>
          </p:cNvPr>
          <p:cNvSpPr>
            <a:spLocks noGrp="1"/>
          </p:cNvSpPr>
          <p:nvPr>
            <p:ph type="ftr" sz="quarter" idx="3"/>
          </p:nvPr>
        </p:nvSpPr>
        <p:spPr>
          <a:xfrm>
            <a:off x="6456363" y="6165850"/>
            <a:ext cx="4032125" cy="499029"/>
          </a:xfrm>
          <a:prstGeom prst="rect">
            <a:avLst/>
          </a:prstGeom>
        </p:spPr>
        <p:txBody>
          <a:bodyPr lIns="0" tIns="0" rIns="0" bIns="0" anchor="ctr"/>
          <a:lstStyle>
            <a:lvl1pPr>
              <a:defRPr sz="1000"/>
            </a:lvl1pPr>
          </a:lstStyle>
          <a:p>
            <a:r>
              <a:rPr lang="de-DE"/>
              <a:t>Moritz Retzsch: Fausts erste Begegnung mit Gretchen</a:t>
            </a:r>
            <a:endParaRPr lang="de-CH" dirty="0"/>
          </a:p>
        </p:txBody>
      </p:sp>
    </p:spTree>
    <p:extLst>
      <p:ext uri="{BB962C8B-B14F-4D97-AF65-F5344CB8AC3E}">
        <p14:creationId xmlns:p14="http://schemas.microsoft.com/office/powerpoint/2010/main" val="179346517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65949" y="1989138"/>
            <a:ext cx="10070364" cy="3758096"/>
          </a:xfrm>
        </p:spPr>
        <p:txBody>
          <a:bodyPr/>
          <a:lstStyle>
            <a:lvl1pPr>
              <a:defRPr sz="2000"/>
            </a:lvl1pPr>
            <a:lvl2pPr>
              <a:defRPr sz="2000"/>
            </a:lvl2pPr>
            <a:lvl3pPr>
              <a:defRPr sz="2000"/>
            </a:lvl3pPr>
            <a:lvl4pPr>
              <a:defRPr sz="1800"/>
            </a:lvl4pPr>
            <a:lvl5pPr>
              <a:defRPr sz="18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pic>
        <p:nvPicPr>
          <p:cNvPr id="9" name="Grafik 8">
            <a:extLst>
              <a:ext uri="{FF2B5EF4-FFF2-40B4-BE49-F238E27FC236}">
                <a16:creationId xmlns:a16="http://schemas.microsoft.com/office/drawing/2014/main" id="{D442E88B-09EB-1A7D-100F-5FD2BA921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630" y="404813"/>
            <a:ext cx="1105366" cy="574790"/>
          </a:xfrm>
          <a:prstGeom prst="rect">
            <a:avLst/>
          </a:prstGeom>
        </p:spPr>
      </p:pic>
      <p:sp>
        <p:nvSpPr>
          <p:cNvPr id="2" name="Datumsplatzhalter 1">
            <a:extLst>
              <a:ext uri="{FF2B5EF4-FFF2-40B4-BE49-F238E27FC236}">
                <a16:creationId xmlns:a16="http://schemas.microsoft.com/office/drawing/2014/main" id="{66A98AD6-D698-78C2-34BA-5BD16CE0826D}"/>
              </a:ext>
            </a:extLst>
          </p:cNvPr>
          <p:cNvSpPr>
            <a:spLocks noGrp="1"/>
          </p:cNvSpPr>
          <p:nvPr>
            <p:ph type="dt" sz="half" idx="10"/>
          </p:nvPr>
        </p:nvSpPr>
        <p:spPr/>
        <p:txBody>
          <a:bodyPr/>
          <a:lstStyle/>
          <a:p>
            <a:r>
              <a:rPr lang="de-CH"/>
              <a:t>14. März 2025</a:t>
            </a:r>
            <a:endParaRPr lang="de-CH" dirty="0"/>
          </a:p>
        </p:txBody>
      </p:sp>
      <p:sp>
        <p:nvSpPr>
          <p:cNvPr id="4" name="Fußzeilenplatzhalter 3">
            <a:extLst>
              <a:ext uri="{FF2B5EF4-FFF2-40B4-BE49-F238E27FC236}">
                <a16:creationId xmlns:a16="http://schemas.microsoft.com/office/drawing/2014/main" id="{4BB5BA8E-CC16-A7BB-E61D-FF9BEB0C4136}"/>
              </a:ext>
            </a:extLst>
          </p:cNvPr>
          <p:cNvSpPr>
            <a:spLocks noGrp="1"/>
          </p:cNvSpPr>
          <p:nvPr>
            <p:ph type="ftr" sz="quarter" idx="11"/>
          </p:nvPr>
        </p:nvSpPr>
        <p:spPr/>
        <p:txBody>
          <a:bodyPr/>
          <a:lstStyle/>
          <a:p>
            <a:r>
              <a:rPr lang="de-DE"/>
              <a:t>Moritz Retzsch: Fausts erste Begegnung mit Gretchen</a:t>
            </a:r>
            <a:endParaRPr lang="de-CH" dirty="0"/>
          </a:p>
        </p:txBody>
      </p:sp>
      <p:sp>
        <p:nvSpPr>
          <p:cNvPr id="10" name="Foliennummernplatzhalter 9">
            <a:extLst>
              <a:ext uri="{FF2B5EF4-FFF2-40B4-BE49-F238E27FC236}">
                <a16:creationId xmlns:a16="http://schemas.microsoft.com/office/drawing/2014/main" id="{AB60D5AB-9248-7D1C-3421-F4AEB18AAE14}"/>
              </a:ext>
            </a:extLst>
          </p:cNvPr>
          <p:cNvSpPr>
            <a:spLocks noGrp="1"/>
          </p:cNvSpPr>
          <p:nvPr>
            <p:ph type="sldNum" sz="quarter" idx="12"/>
          </p:nvPr>
        </p:nvSpPr>
        <p:spPr/>
        <p:txBody>
          <a:bodyPr/>
          <a:lstStyle/>
          <a:p>
            <a:fld id="{9A318C25-A7C8-BA41-A18E-2027320B4F6C}" type="slidenum">
              <a:rPr lang="de-CH" smtClean="0"/>
              <a:pPr/>
              <a:t>‹Nr.›</a:t>
            </a:fld>
            <a:endParaRPr lang="de-CH" dirty="0"/>
          </a:p>
        </p:txBody>
      </p:sp>
      <p:sp>
        <p:nvSpPr>
          <p:cNvPr id="11" name="Titel 10">
            <a:extLst>
              <a:ext uri="{FF2B5EF4-FFF2-40B4-BE49-F238E27FC236}">
                <a16:creationId xmlns:a16="http://schemas.microsoft.com/office/drawing/2014/main" id="{81A868AF-B028-01AA-1E4F-5915E0233049}"/>
              </a:ext>
            </a:extLst>
          </p:cNvPr>
          <p:cNvSpPr>
            <a:spLocks noGrp="1"/>
          </p:cNvSpPr>
          <p:nvPr>
            <p:ph type="title"/>
          </p:nvPr>
        </p:nvSpPr>
        <p:spPr/>
        <p:txBody>
          <a:bodyPr/>
          <a:lstStyle/>
          <a:p>
            <a:r>
              <a:rPr lang="de-CH" dirty="0"/>
              <a:t>Mastertitelformat bearbeiten</a:t>
            </a:r>
          </a:p>
        </p:txBody>
      </p:sp>
    </p:spTree>
    <p:extLst>
      <p:ext uri="{BB962C8B-B14F-4D97-AF65-F5344CB8AC3E}">
        <p14:creationId xmlns:p14="http://schemas.microsoft.com/office/powerpoint/2010/main" val="26108761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6.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6.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051200" y="981075"/>
            <a:ext cx="9720000" cy="8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Titelmasterformat durch Klicken bearbeiten</a:t>
            </a:r>
          </a:p>
        </p:txBody>
      </p:sp>
      <p:sp>
        <p:nvSpPr>
          <p:cNvPr id="2" name="Foliennummernplatzhalter 5">
            <a:extLst>
              <a:ext uri="{FF2B5EF4-FFF2-40B4-BE49-F238E27FC236}">
                <a16:creationId xmlns:a16="http://schemas.microsoft.com/office/drawing/2014/main" id="{0C6F3A7B-7E96-37F4-80C1-6DDA994CAD13}"/>
              </a:ext>
            </a:extLst>
          </p:cNvPr>
          <p:cNvSpPr>
            <a:spLocks noGrp="1"/>
          </p:cNvSpPr>
          <p:nvPr>
            <p:ph type="sldNum" sz="quarter" idx="4"/>
          </p:nvPr>
        </p:nvSpPr>
        <p:spPr>
          <a:xfrm>
            <a:off x="10632503" y="6165850"/>
            <a:ext cx="503809" cy="499029"/>
          </a:xfrm>
          <a:prstGeom prst="rect">
            <a:avLst/>
          </a:prstGeom>
        </p:spPr>
        <p:txBody>
          <a:bodyPr lIns="0" tIns="0" rIns="0" bIns="0" anchor="ctr"/>
          <a:lstStyle>
            <a:lvl1pPr algn="r">
              <a:defRPr sz="1000">
                <a:solidFill>
                  <a:schemeClr val="tx1"/>
                </a:solidFill>
              </a:defRPr>
            </a:lvl1pPr>
          </a:lstStyle>
          <a:p>
            <a:fld id="{9A318C25-A7C8-BA41-A18E-2027320B4F6C}" type="slidenum">
              <a:rPr lang="de-CH" smtClean="0"/>
              <a:pPr/>
              <a:t>‹Nr.›</a:t>
            </a:fld>
            <a:endParaRPr lang="de-CH" dirty="0"/>
          </a:p>
        </p:txBody>
      </p:sp>
      <p:sp>
        <p:nvSpPr>
          <p:cNvPr id="3" name="Fußzeilenplatzhalter 4">
            <a:extLst>
              <a:ext uri="{FF2B5EF4-FFF2-40B4-BE49-F238E27FC236}">
                <a16:creationId xmlns:a16="http://schemas.microsoft.com/office/drawing/2014/main" id="{7A8F42C1-A72B-B2FF-716E-FB10F0DD4A38}"/>
              </a:ext>
            </a:extLst>
          </p:cNvPr>
          <p:cNvSpPr>
            <a:spLocks noGrp="1"/>
          </p:cNvSpPr>
          <p:nvPr>
            <p:ph type="ftr" sz="quarter" idx="3"/>
          </p:nvPr>
        </p:nvSpPr>
        <p:spPr>
          <a:xfrm>
            <a:off x="6465600" y="6165850"/>
            <a:ext cx="4032125" cy="499029"/>
          </a:xfrm>
          <a:prstGeom prst="rect">
            <a:avLst/>
          </a:prstGeom>
        </p:spPr>
        <p:txBody>
          <a:bodyPr lIns="0" tIns="0" rIns="0" bIns="0" anchor="ctr"/>
          <a:lstStyle>
            <a:lvl1pPr>
              <a:defRPr sz="1000">
                <a:solidFill>
                  <a:schemeClr val="tx1"/>
                </a:solidFill>
              </a:defRPr>
            </a:lvl1pPr>
          </a:lstStyle>
          <a:p>
            <a:r>
              <a:rPr lang="de-DE"/>
              <a:t>Moritz Retzsch: Fausts erste Begegnung mit Gretchen</a:t>
            </a:r>
            <a:endParaRPr lang="de-CH" dirty="0"/>
          </a:p>
        </p:txBody>
      </p:sp>
      <p:sp>
        <p:nvSpPr>
          <p:cNvPr id="4" name="Datumsplatzhalter 3">
            <a:extLst>
              <a:ext uri="{FF2B5EF4-FFF2-40B4-BE49-F238E27FC236}">
                <a16:creationId xmlns:a16="http://schemas.microsoft.com/office/drawing/2014/main" id="{1DC5E4B9-37AA-11AB-9B58-32B93CC2257D}"/>
              </a:ext>
            </a:extLst>
          </p:cNvPr>
          <p:cNvSpPr>
            <a:spLocks noGrp="1"/>
          </p:cNvSpPr>
          <p:nvPr>
            <p:ph type="dt" sz="half" idx="2"/>
          </p:nvPr>
        </p:nvSpPr>
        <p:spPr>
          <a:xfrm>
            <a:off x="1065950" y="6165850"/>
            <a:ext cx="2732936" cy="499029"/>
          </a:xfrm>
          <a:prstGeom prst="rect">
            <a:avLst/>
          </a:prstGeom>
        </p:spPr>
        <p:txBody>
          <a:bodyPr lIns="0" tIns="0" rIns="0" bIns="0" anchor="ctr"/>
          <a:lstStyle>
            <a:lvl1pPr>
              <a:defRPr sz="1000">
                <a:solidFill>
                  <a:schemeClr val="tx1"/>
                </a:solidFill>
              </a:defRPr>
            </a:lvl1pPr>
          </a:lstStyle>
          <a:p>
            <a:r>
              <a:rPr lang="de-CH"/>
              <a:t>14. März 2025</a:t>
            </a:r>
            <a:endParaRPr lang="de-CH" dirty="0"/>
          </a:p>
        </p:txBody>
      </p:sp>
      <p:sp>
        <p:nvSpPr>
          <p:cNvPr id="5" name="Rectangle 3">
            <a:extLst>
              <a:ext uri="{FF2B5EF4-FFF2-40B4-BE49-F238E27FC236}">
                <a16:creationId xmlns:a16="http://schemas.microsoft.com/office/drawing/2014/main" id="{C8908929-A951-36F3-7011-69A5CCC69B34}"/>
              </a:ext>
            </a:extLst>
          </p:cNvPr>
          <p:cNvSpPr>
            <a:spLocks noGrp="1" noChangeArrowheads="1"/>
          </p:cNvSpPr>
          <p:nvPr>
            <p:ph type="body" idx="1"/>
          </p:nvPr>
        </p:nvSpPr>
        <p:spPr bwMode="auto">
          <a:xfrm>
            <a:off x="1065950" y="1999921"/>
            <a:ext cx="8076184" cy="416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Tree>
    <p:extLst>
      <p:ext uri="{BB962C8B-B14F-4D97-AF65-F5344CB8AC3E}">
        <p14:creationId xmlns:p14="http://schemas.microsoft.com/office/powerpoint/2010/main" val="367587700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79" r:id="rId3"/>
    <p:sldLayoutId id="2147483783" r:id="rId4"/>
    <p:sldLayoutId id="2147483784" r:id="rId5"/>
    <p:sldLayoutId id="2147483785" r:id="rId6"/>
    <p:sldLayoutId id="2147483787" r:id="rId7"/>
    <p:sldLayoutId id="2147483790" r:id="rId8"/>
    <p:sldLayoutId id="2147483795" r:id="rId9"/>
    <p:sldLayoutId id="2147483796" r:id="rId10"/>
    <p:sldLayoutId id="2147483839" r:id="rId11"/>
    <p:sldLayoutId id="2147483841" r:id="rId12"/>
    <p:sldLayoutId id="2147483843" r:id="rId13"/>
    <p:sldLayoutId id="2147483844" r:id="rId14"/>
    <p:sldLayoutId id="2147483845" r:id="rId15"/>
    <p:sldLayoutId id="2147483846" r:id="rId16"/>
    <p:sldLayoutId id="2147483850" r:id="rId17"/>
    <p:sldLayoutId id="2147483851" r:id="rId18"/>
  </p:sldLayoutIdLst>
  <p:hf hdr="0" ftr="0"/>
  <p:txStyles>
    <p:titleStyle>
      <a:lvl1pPr algn="l" rtl="0" eaLnBrk="1" fontAlgn="base" hangingPunct="1">
        <a:lnSpc>
          <a:spcPct val="85000"/>
        </a:lnSpc>
        <a:spcBef>
          <a:spcPct val="0"/>
        </a:spcBef>
        <a:spcAft>
          <a:spcPct val="0"/>
        </a:spcAft>
        <a:defRPr sz="3200" b="1">
          <a:solidFill>
            <a:schemeClr val="tx1"/>
          </a:solidFill>
          <a:latin typeface="+mj-lt"/>
          <a:ea typeface="+mj-ea"/>
          <a:cs typeface="+mj-cs"/>
        </a:defRPr>
      </a:lvl1pPr>
      <a:lvl2pPr algn="l" rtl="0" eaLnBrk="1" fontAlgn="base" hangingPunct="1">
        <a:lnSpc>
          <a:spcPct val="85000"/>
        </a:lnSpc>
        <a:spcBef>
          <a:spcPct val="0"/>
        </a:spcBef>
        <a:spcAft>
          <a:spcPct val="0"/>
        </a:spcAft>
        <a:defRPr sz="2400" b="1">
          <a:solidFill>
            <a:srgbClr val="83B819"/>
          </a:solidFill>
          <a:latin typeface="Arial" charset="0"/>
        </a:defRPr>
      </a:lvl2pPr>
      <a:lvl3pPr algn="l" rtl="0" eaLnBrk="1" fontAlgn="base" hangingPunct="1">
        <a:lnSpc>
          <a:spcPct val="85000"/>
        </a:lnSpc>
        <a:spcBef>
          <a:spcPct val="0"/>
        </a:spcBef>
        <a:spcAft>
          <a:spcPct val="0"/>
        </a:spcAft>
        <a:defRPr sz="2400" b="1">
          <a:solidFill>
            <a:srgbClr val="83B819"/>
          </a:solidFill>
          <a:latin typeface="Arial" charset="0"/>
        </a:defRPr>
      </a:lvl3pPr>
      <a:lvl4pPr algn="l" rtl="0" eaLnBrk="1" fontAlgn="base" hangingPunct="1">
        <a:lnSpc>
          <a:spcPct val="85000"/>
        </a:lnSpc>
        <a:spcBef>
          <a:spcPct val="0"/>
        </a:spcBef>
        <a:spcAft>
          <a:spcPct val="0"/>
        </a:spcAft>
        <a:defRPr sz="2400" b="1">
          <a:solidFill>
            <a:srgbClr val="83B819"/>
          </a:solidFill>
          <a:latin typeface="Arial" charset="0"/>
        </a:defRPr>
      </a:lvl4pPr>
      <a:lvl5pPr algn="l" rtl="0" eaLnBrk="1" fontAlgn="base" hangingPunct="1">
        <a:lnSpc>
          <a:spcPct val="85000"/>
        </a:lnSpc>
        <a:spcBef>
          <a:spcPct val="0"/>
        </a:spcBef>
        <a:spcAft>
          <a:spcPct val="0"/>
        </a:spcAft>
        <a:defRPr sz="2400" b="1">
          <a:solidFill>
            <a:srgbClr val="83B819"/>
          </a:solidFill>
          <a:latin typeface="Arial" charset="0"/>
        </a:defRPr>
      </a:lvl5pPr>
      <a:lvl6pPr marL="457200" algn="l" rtl="0" eaLnBrk="1" fontAlgn="base" hangingPunct="1">
        <a:lnSpc>
          <a:spcPct val="85000"/>
        </a:lnSpc>
        <a:spcBef>
          <a:spcPct val="0"/>
        </a:spcBef>
        <a:spcAft>
          <a:spcPct val="0"/>
        </a:spcAft>
        <a:defRPr sz="2400" b="1">
          <a:solidFill>
            <a:srgbClr val="83B819"/>
          </a:solidFill>
          <a:latin typeface="Arial" charset="0"/>
        </a:defRPr>
      </a:lvl6pPr>
      <a:lvl7pPr marL="914400" algn="l" rtl="0" eaLnBrk="1" fontAlgn="base" hangingPunct="1">
        <a:lnSpc>
          <a:spcPct val="85000"/>
        </a:lnSpc>
        <a:spcBef>
          <a:spcPct val="0"/>
        </a:spcBef>
        <a:spcAft>
          <a:spcPct val="0"/>
        </a:spcAft>
        <a:defRPr sz="2400" b="1">
          <a:solidFill>
            <a:srgbClr val="83B819"/>
          </a:solidFill>
          <a:latin typeface="Arial" charset="0"/>
        </a:defRPr>
      </a:lvl7pPr>
      <a:lvl8pPr marL="1371600" algn="l" rtl="0" eaLnBrk="1" fontAlgn="base" hangingPunct="1">
        <a:lnSpc>
          <a:spcPct val="85000"/>
        </a:lnSpc>
        <a:spcBef>
          <a:spcPct val="0"/>
        </a:spcBef>
        <a:spcAft>
          <a:spcPct val="0"/>
        </a:spcAft>
        <a:defRPr sz="2400" b="1">
          <a:solidFill>
            <a:srgbClr val="83B819"/>
          </a:solidFill>
          <a:latin typeface="Arial" charset="0"/>
        </a:defRPr>
      </a:lvl8pPr>
      <a:lvl9pPr marL="1828800" algn="l" rtl="0" eaLnBrk="1" fontAlgn="base" hangingPunct="1">
        <a:lnSpc>
          <a:spcPct val="85000"/>
        </a:lnSpc>
        <a:spcBef>
          <a:spcPct val="0"/>
        </a:spcBef>
        <a:spcAft>
          <a:spcPct val="0"/>
        </a:spcAft>
        <a:defRPr sz="2400" b="1">
          <a:solidFill>
            <a:srgbClr val="83B819"/>
          </a:solidFill>
          <a:latin typeface="Arial" charset="0"/>
        </a:defRPr>
      </a:lvl9pPr>
    </p:titleStyle>
    <p:bodyStyle>
      <a:lvl1pPr marL="179388" indent="-1793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ea typeface="+mn-ea"/>
          <a:cs typeface="+mn-cs"/>
        </a:defRPr>
      </a:lvl1pPr>
      <a:lvl2pPr marL="360000" indent="-180975"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2pPr>
      <a:lvl3pPr marL="540000" indent="-158750"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3pPr>
      <a:lvl4pPr marL="720000" indent="-1666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4pPr>
      <a:lvl5pPr marL="900000" indent="-17303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5pPr>
      <a:lvl6pPr marL="24590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6pPr>
      <a:lvl7pPr marL="29162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7pPr>
      <a:lvl8pPr marL="33734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8pPr>
      <a:lvl9pPr marL="38306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userDrawn="1">
          <p15:clr>
            <a:srgbClr val="F26B43"/>
          </p15:clr>
        </p15:guide>
        <p15:guide id="8" pos="3840" userDrawn="1">
          <p15:clr>
            <a:srgbClr val="F26B43"/>
          </p15:clr>
        </p15:guide>
        <p15:guide id="9" pos="4067" userDrawn="1">
          <p15:clr>
            <a:srgbClr val="F26B43"/>
          </p15:clr>
        </p15:guide>
        <p15:guide id="10" pos="3613" userDrawn="1">
          <p15:clr>
            <a:srgbClr val="F26B43"/>
          </p15:clr>
        </p15:guide>
        <p15:guide id="12" pos="7015" userDrawn="1">
          <p15:clr>
            <a:srgbClr val="F26B43"/>
          </p15:clr>
        </p15:guide>
        <p15:guide id="13" orient="horz" pos="3884" userDrawn="1">
          <p15:clr>
            <a:srgbClr val="F26B43"/>
          </p15:clr>
        </p15:guide>
        <p15:guide id="14" pos="665" userDrawn="1">
          <p15:clr>
            <a:srgbClr val="F26B43"/>
          </p15:clr>
        </p15:guide>
        <p15:guide id="15" orient="horz" pos="12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051200" y="981075"/>
            <a:ext cx="9720000" cy="8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Titelmasterformat durch Klicken bearbeiten</a:t>
            </a:r>
          </a:p>
        </p:txBody>
      </p:sp>
      <p:sp>
        <p:nvSpPr>
          <p:cNvPr id="38915" name="Rectangle 3"/>
          <p:cNvSpPr>
            <a:spLocks noGrp="1" noChangeArrowheads="1"/>
          </p:cNvSpPr>
          <p:nvPr>
            <p:ph type="body" idx="1"/>
          </p:nvPr>
        </p:nvSpPr>
        <p:spPr bwMode="auto">
          <a:xfrm>
            <a:off x="1065950" y="1999921"/>
            <a:ext cx="8076184" cy="416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2" name="Foliennummernplatzhalter 5">
            <a:extLst>
              <a:ext uri="{FF2B5EF4-FFF2-40B4-BE49-F238E27FC236}">
                <a16:creationId xmlns:a16="http://schemas.microsoft.com/office/drawing/2014/main" id="{0C6F3A7B-7E96-37F4-80C1-6DDA994CAD13}"/>
              </a:ext>
            </a:extLst>
          </p:cNvPr>
          <p:cNvSpPr>
            <a:spLocks noGrp="1"/>
          </p:cNvSpPr>
          <p:nvPr>
            <p:ph type="sldNum" sz="quarter" idx="4"/>
          </p:nvPr>
        </p:nvSpPr>
        <p:spPr>
          <a:xfrm>
            <a:off x="10632503" y="6165850"/>
            <a:ext cx="503809" cy="499029"/>
          </a:xfrm>
          <a:prstGeom prst="rect">
            <a:avLst/>
          </a:prstGeom>
        </p:spPr>
        <p:txBody>
          <a:bodyPr lIns="0" tIns="0" rIns="0" bIns="0" anchor="ctr"/>
          <a:lstStyle>
            <a:lvl1pPr algn="r">
              <a:defRPr sz="1000">
                <a:solidFill>
                  <a:schemeClr val="tx1"/>
                </a:solidFill>
              </a:defRPr>
            </a:lvl1pPr>
          </a:lstStyle>
          <a:p>
            <a:fld id="{9A318C25-A7C8-BA41-A18E-2027320B4F6C}" type="slidenum">
              <a:rPr lang="de-CH" smtClean="0"/>
              <a:pPr/>
              <a:t>‹Nr.›</a:t>
            </a:fld>
            <a:endParaRPr lang="de-CH" dirty="0"/>
          </a:p>
        </p:txBody>
      </p:sp>
      <p:sp>
        <p:nvSpPr>
          <p:cNvPr id="3" name="Fußzeilenplatzhalter 4">
            <a:extLst>
              <a:ext uri="{FF2B5EF4-FFF2-40B4-BE49-F238E27FC236}">
                <a16:creationId xmlns:a16="http://schemas.microsoft.com/office/drawing/2014/main" id="{7A8F42C1-A72B-B2FF-716E-FB10F0DD4A38}"/>
              </a:ext>
            </a:extLst>
          </p:cNvPr>
          <p:cNvSpPr>
            <a:spLocks noGrp="1"/>
          </p:cNvSpPr>
          <p:nvPr>
            <p:ph type="ftr" sz="quarter" idx="3"/>
          </p:nvPr>
        </p:nvSpPr>
        <p:spPr>
          <a:xfrm>
            <a:off x="6465600" y="6165850"/>
            <a:ext cx="4032125" cy="499029"/>
          </a:xfrm>
          <a:prstGeom prst="rect">
            <a:avLst/>
          </a:prstGeom>
        </p:spPr>
        <p:txBody>
          <a:bodyPr lIns="0" tIns="0" rIns="0" bIns="0" anchor="ctr"/>
          <a:lstStyle>
            <a:lvl1pPr>
              <a:defRPr sz="1000">
                <a:solidFill>
                  <a:schemeClr val="tx1"/>
                </a:solidFill>
              </a:defRPr>
            </a:lvl1pPr>
          </a:lstStyle>
          <a:p>
            <a:r>
              <a:rPr lang="de-DE"/>
              <a:t>Moritz Retzsch: Fausts erste Begegnung mit Gretchen</a:t>
            </a:r>
            <a:endParaRPr lang="de-CH" dirty="0"/>
          </a:p>
        </p:txBody>
      </p:sp>
      <p:sp>
        <p:nvSpPr>
          <p:cNvPr id="4" name="Datumsplatzhalter 3">
            <a:extLst>
              <a:ext uri="{FF2B5EF4-FFF2-40B4-BE49-F238E27FC236}">
                <a16:creationId xmlns:a16="http://schemas.microsoft.com/office/drawing/2014/main" id="{1DC5E4B9-37AA-11AB-9B58-32B93CC2257D}"/>
              </a:ext>
            </a:extLst>
          </p:cNvPr>
          <p:cNvSpPr>
            <a:spLocks noGrp="1"/>
          </p:cNvSpPr>
          <p:nvPr>
            <p:ph type="dt" sz="half" idx="2"/>
          </p:nvPr>
        </p:nvSpPr>
        <p:spPr>
          <a:xfrm>
            <a:off x="1065950" y="6165850"/>
            <a:ext cx="2732936" cy="499029"/>
          </a:xfrm>
          <a:prstGeom prst="rect">
            <a:avLst/>
          </a:prstGeom>
        </p:spPr>
        <p:txBody>
          <a:bodyPr lIns="0" tIns="0" rIns="0" bIns="0" anchor="ctr"/>
          <a:lstStyle>
            <a:lvl1pPr>
              <a:defRPr sz="1000">
                <a:solidFill>
                  <a:schemeClr val="tx1"/>
                </a:solidFill>
              </a:defRPr>
            </a:lvl1pPr>
          </a:lstStyle>
          <a:p>
            <a:r>
              <a:rPr lang="de-CH"/>
              <a:t>14. März 2025</a:t>
            </a:r>
            <a:endParaRPr lang="de-CH" dirty="0"/>
          </a:p>
        </p:txBody>
      </p:sp>
    </p:spTree>
    <p:extLst>
      <p:ext uri="{BB962C8B-B14F-4D97-AF65-F5344CB8AC3E}">
        <p14:creationId xmlns:p14="http://schemas.microsoft.com/office/powerpoint/2010/main" val="2513929027"/>
      </p:ext>
    </p:extLst>
  </p:cSld>
  <p:clrMap bg1="lt1" tx1="dk1" bg2="lt2" tx2="dk2" accent1="accent1" accent2="accent2" accent3="accent3" accent4="accent4" accent5="accent5" accent6="accent6" hlink="hlink" folHlink="folHlink"/>
  <p:sldLayoutIdLst>
    <p:sldLayoutId id="2147483766" r:id="rId1"/>
    <p:sldLayoutId id="2147483767" r:id="rId2"/>
  </p:sldLayoutIdLst>
  <p:hf hdr="0" ftr="0"/>
  <p:txStyles>
    <p:titleStyle>
      <a:lvl1pPr algn="l" rtl="0" eaLnBrk="1" fontAlgn="base" hangingPunct="1">
        <a:lnSpc>
          <a:spcPct val="85000"/>
        </a:lnSpc>
        <a:spcBef>
          <a:spcPct val="0"/>
        </a:spcBef>
        <a:spcAft>
          <a:spcPct val="0"/>
        </a:spcAft>
        <a:defRPr sz="3200" b="1">
          <a:solidFill>
            <a:schemeClr val="tx1"/>
          </a:solidFill>
          <a:latin typeface="+mj-lt"/>
          <a:ea typeface="+mj-ea"/>
          <a:cs typeface="+mj-cs"/>
        </a:defRPr>
      </a:lvl1pPr>
      <a:lvl2pPr algn="l" rtl="0" eaLnBrk="1" fontAlgn="base" hangingPunct="1">
        <a:lnSpc>
          <a:spcPct val="85000"/>
        </a:lnSpc>
        <a:spcBef>
          <a:spcPct val="0"/>
        </a:spcBef>
        <a:spcAft>
          <a:spcPct val="0"/>
        </a:spcAft>
        <a:defRPr sz="2400" b="1">
          <a:solidFill>
            <a:srgbClr val="83B819"/>
          </a:solidFill>
          <a:latin typeface="Arial" charset="0"/>
        </a:defRPr>
      </a:lvl2pPr>
      <a:lvl3pPr algn="l" rtl="0" eaLnBrk="1" fontAlgn="base" hangingPunct="1">
        <a:lnSpc>
          <a:spcPct val="85000"/>
        </a:lnSpc>
        <a:spcBef>
          <a:spcPct val="0"/>
        </a:spcBef>
        <a:spcAft>
          <a:spcPct val="0"/>
        </a:spcAft>
        <a:defRPr sz="2400" b="1">
          <a:solidFill>
            <a:srgbClr val="83B819"/>
          </a:solidFill>
          <a:latin typeface="Arial" charset="0"/>
        </a:defRPr>
      </a:lvl3pPr>
      <a:lvl4pPr algn="l" rtl="0" eaLnBrk="1" fontAlgn="base" hangingPunct="1">
        <a:lnSpc>
          <a:spcPct val="85000"/>
        </a:lnSpc>
        <a:spcBef>
          <a:spcPct val="0"/>
        </a:spcBef>
        <a:spcAft>
          <a:spcPct val="0"/>
        </a:spcAft>
        <a:defRPr sz="2400" b="1">
          <a:solidFill>
            <a:srgbClr val="83B819"/>
          </a:solidFill>
          <a:latin typeface="Arial" charset="0"/>
        </a:defRPr>
      </a:lvl4pPr>
      <a:lvl5pPr algn="l" rtl="0" eaLnBrk="1" fontAlgn="base" hangingPunct="1">
        <a:lnSpc>
          <a:spcPct val="85000"/>
        </a:lnSpc>
        <a:spcBef>
          <a:spcPct val="0"/>
        </a:spcBef>
        <a:spcAft>
          <a:spcPct val="0"/>
        </a:spcAft>
        <a:defRPr sz="2400" b="1">
          <a:solidFill>
            <a:srgbClr val="83B819"/>
          </a:solidFill>
          <a:latin typeface="Arial" charset="0"/>
        </a:defRPr>
      </a:lvl5pPr>
      <a:lvl6pPr marL="457200" algn="l" rtl="0" eaLnBrk="1" fontAlgn="base" hangingPunct="1">
        <a:lnSpc>
          <a:spcPct val="85000"/>
        </a:lnSpc>
        <a:spcBef>
          <a:spcPct val="0"/>
        </a:spcBef>
        <a:spcAft>
          <a:spcPct val="0"/>
        </a:spcAft>
        <a:defRPr sz="2400" b="1">
          <a:solidFill>
            <a:srgbClr val="83B819"/>
          </a:solidFill>
          <a:latin typeface="Arial" charset="0"/>
        </a:defRPr>
      </a:lvl6pPr>
      <a:lvl7pPr marL="914400" algn="l" rtl="0" eaLnBrk="1" fontAlgn="base" hangingPunct="1">
        <a:lnSpc>
          <a:spcPct val="85000"/>
        </a:lnSpc>
        <a:spcBef>
          <a:spcPct val="0"/>
        </a:spcBef>
        <a:spcAft>
          <a:spcPct val="0"/>
        </a:spcAft>
        <a:defRPr sz="2400" b="1">
          <a:solidFill>
            <a:srgbClr val="83B819"/>
          </a:solidFill>
          <a:latin typeface="Arial" charset="0"/>
        </a:defRPr>
      </a:lvl7pPr>
      <a:lvl8pPr marL="1371600" algn="l" rtl="0" eaLnBrk="1" fontAlgn="base" hangingPunct="1">
        <a:lnSpc>
          <a:spcPct val="85000"/>
        </a:lnSpc>
        <a:spcBef>
          <a:spcPct val="0"/>
        </a:spcBef>
        <a:spcAft>
          <a:spcPct val="0"/>
        </a:spcAft>
        <a:defRPr sz="2400" b="1">
          <a:solidFill>
            <a:srgbClr val="83B819"/>
          </a:solidFill>
          <a:latin typeface="Arial" charset="0"/>
        </a:defRPr>
      </a:lvl8pPr>
      <a:lvl9pPr marL="1828800" algn="l" rtl="0" eaLnBrk="1" fontAlgn="base" hangingPunct="1">
        <a:lnSpc>
          <a:spcPct val="85000"/>
        </a:lnSpc>
        <a:spcBef>
          <a:spcPct val="0"/>
        </a:spcBef>
        <a:spcAft>
          <a:spcPct val="0"/>
        </a:spcAft>
        <a:defRPr sz="2400" b="1">
          <a:solidFill>
            <a:srgbClr val="83B819"/>
          </a:solidFill>
          <a:latin typeface="Arial" charset="0"/>
        </a:defRPr>
      </a:lvl9pPr>
    </p:titleStyle>
    <p:bodyStyle>
      <a:lvl1pPr marL="179388" indent="-1793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ea typeface="+mn-ea"/>
          <a:cs typeface="+mn-cs"/>
        </a:defRPr>
      </a:lvl1pPr>
      <a:lvl2pPr marL="360000" indent="-180975"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2pPr>
      <a:lvl3pPr marL="540000" indent="-158750"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3pPr>
      <a:lvl4pPr marL="720000" indent="-1666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4pPr>
      <a:lvl5pPr marL="900000" indent="-17303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5pPr>
      <a:lvl6pPr marL="24590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6pPr>
      <a:lvl7pPr marL="29162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7pPr>
      <a:lvl8pPr marL="33734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8pPr>
      <a:lvl9pPr marL="38306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5" orient="horz" pos="618" userDrawn="1">
          <p15:clr>
            <a:srgbClr val="F26B43"/>
          </p15:clr>
        </p15:guide>
        <p15:guide id="8" pos="3840" userDrawn="1">
          <p15:clr>
            <a:srgbClr val="F26B43"/>
          </p15:clr>
        </p15:guide>
        <p15:guide id="9" pos="4067" userDrawn="1">
          <p15:clr>
            <a:srgbClr val="F26B43"/>
          </p15:clr>
        </p15:guide>
        <p15:guide id="10" pos="3613" userDrawn="1">
          <p15:clr>
            <a:srgbClr val="F26B43"/>
          </p15:clr>
        </p15:guide>
        <p15:guide id="12" pos="7015" userDrawn="1">
          <p15:clr>
            <a:srgbClr val="F26B43"/>
          </p15:clr>
        </p15:guide>
        <p15:guide id="13" orient="horz" pos="3884" userDrawn="1">
          <p15:clr>
            <a:srgbClr val="F26B43"/>
          </p15:clr>
        </p15:guide>
        <p15:guide id="14" pos="6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051200" y="981075"/>
            <a:ext cx="9720000" cy="8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Titelmasterformat durch Klicken bearbeiten</a:t>
            </a:r>
          </a:p>
        </p:txBody>
      </p:sp>
      <p:sp>
        <p:nvSpPr>
          <p:cNvPr id="38915" name="Rectangle 3"/>
          <p:cNvSpPr>
            <a:spLocks noGrp="1" noChangeArrowheads="1"/>
          </p:cNvSpPr>
          <p:nvPr>
            <p:ph type="body" idx="1"/>
          </p:nvPr>
        </p:nvSpPr>
        <p:spPr bwMode="auto">
          <a:xfrm>
            <a:off x="1065950" y="1999921"/>
            <a:ext cx="8076184" cy="416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2" name="Foliennummernplatzhalter 5">
            <a:extLst>
              <a:ext uri="{FF2B5EF4-FFF2-40B4-BE49-F238E27FC236}">
                <a16:creationId xmlns:a16="http://schemas.microsoft.com/office/drawing/2014/main" id="{0C6F3A7B-7E96-37F4-80C1-6DDA994CAD13}"/>
              </a:ext>
            </a:extLst>
          </p:cNvPr>
          <p:cNvSpPr>
            <a:spLocks noGrp="1"/>
          </p:cNvSpPr>
          <p:nvPr>
            <p:ph type="sldNum" sz="quarter" idx="4"/>
          </p:nvPr>
        </p:nvSpPr>
        <p:spPr>
          <a:xfrm>
            <a:off x="10632503" y="6165850"/>
            <a:ext cx="503809" cy="499029"/>
          </a:xfrm>
          <a:prstGeom prst="rect">
            <a:avLst/>
          </a:prstGeom>
        </p:spPr>
        <p:txBody>
          <a:bodyPr lIns="0" tIns="0" rIns="0" bIns="0" anchor="ctr"/>
          <a:lstStyle>
            <a:lvl1pPr algn="r">
              <a:defRPr sz="1000">
                <a:solidFill>
                  <a:schemeClr val="tx1"/>
                </a:solidFill>
              </a:defRPr>
            </a:lvl1pPr>
          </a:lstStyle>
          <a:p>
            <a:fld id="{9A318C25-A7C8-BA41-A18E-2027320B4F6C}" type="slidenum">
              <a:rPr lang="de-CH" smtClean="0"/>
              <a:pPr/>
              <a:t>‹Nr.›</a:t>
            </a:fld>
            <a:endParaRPr lang="de-CH" dirty="0"/>
          </a:p>
        </p:txBody>
      </p:sp>
      <p:sp>
        <p:nvSpPr>
          <p:cNvPr id="3" name="Fußzeilenplatzhalter 4">
            <a:extLst>
              <a:ext uri="{FF2B5EF4-FFF2-40B4-BE49-F238E27FC236}">
                <a16:creationId xmlns:a16="http://schemas.microsoft.com/office/drawing/2014/main" id="{7A8F42C1-A72B-B2FF-716E-FB10F0DD4A38}"/>
              </a:ext>
            </a:extLst>
          </p:cNvPr>
          <p:cNvSpPr>
            <a:spLocks noGrp="1"/>
          </p:cNvSpPr>
          <p:nvPr>
            <p:ph type="ftr" sz="quarter" idx="3"/>
          </p:nvPr>
        </p:nvSpPr>
        <p:spPr>
          <a:xfrm>
            <a:off x="6465600" y="6165850"/>
            <a:ext cx="4032125" cy="499029"/>
          </a:xfrm>
          <a:prstGeom prst="rect">
            <a:avLst/>
          </a:prstGeom>
        </p:spPr>
        <p:txBody>
          <a:bodyPr lIns="0" tIns="0" rIns="0" bIns="0" anchor="ctr"/>
          <a:lstStyle>
            <a:lvl1pPr>
              <a:defRPr sz="1000">
                <a:solidFill>
                  <a:schemeClr val="tx1"/>
                </a:solidFill>
              </a:defRPr>
            </a:lvl1pPr>
          </a:lstStyle>
          <a:p>
            <a:r>
              <a:rPr lang="de-DE"/>
              <a:t>Moritz Retzsch: Fausts erste Begegnung mit Gretchen</a:t>
            </a:r>
            <a:endParaRPr lang="de-CH" dirty="0"/>
          </a:p>
        </p:txBody>
      </p:sp>
      <p:sp>
        <p:nvSpPr>
          <p:cNvPr id="4" name="Datumsplatzhalter 3">
            <a:extLst>
              <a:ext uri="{FF2B5EF4-FFF2-40B4-BE49-F238E27FC236}">
                <a16:creationId xmlns:a16="http://schemas.microsoft.com/office/drawing/2014/main" id="{1DC5E4B9-37AA-11AB-9B58-32B93CC2257D}"/>
              </a:ext>
            </a:extLst>
          </p:cNvPr>
          <p:cNvSpPr>
            <a:spLocks noGrp="1"/>
          </p:cNvSpPr>
          <p:nvPr>
            <p:ph type="dt" sz="half" idx="2"/>
          </p:nvPr>
        </p:nvSpPr>
        <p:spPr>
          <a:xfrm>
            <a:off x="1065950" y="6165850"/>
            <a:ext cx="2732936" cy="499029"/>
          </a:xfrm>
          <a:prstGeom prst="rect">
            <a:avLst/>
          </a:prstGeom>
        </p:spPr>
        <p:txBody>
          <a:bodyPr lIns="0" tIns="0" rIns="0" bIns="0" anchor="ctr"/>
          <a:lstStyle>
            <a:lvl1pPr>
              <a:defRPr sz="1000">
                <a:solidFill>
                  <a:schemeClr val="tx1"/>
                </a:solidFill>
              </a:defRPr>
            </a:lvl1pPr>
          </a:lstStyle>
          <a:p>
            <a:r>
              <a:rPr lang="de-CH"/>
              <a:t>14. März 2025</a:t>
            </a:r>
            <a:endParaRPr lang="de-CH" dirty="0"/>
          </a:p>
        </p:txBody>
      </p:sp>
    </p:spTree>
    <p:extLst>
      <p:ext uri="{BB962C8B-B14F-4D97-AF65-F5344CB8AC3E}">
        <p14:creationId xmlns:p14="http://schemas.microsoft.com/office/powerpoint/2010/main" val="2803454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92" r:id="rId3"/>
  </p:sldLayoutIdLst>
  <p:hf hdr="0" ftr="0"/>
  <p:txStyles>
    <p:titleStyle>
      <a:lvl1pPr algn="l" rtl="0" eaLnBrk="1" fontAlgn="base" hangingPunct="1">
        <a:lnSpc>
          <a:spcPct val="85000"/>
        </a:lnSpc>
        <a:spcBef>
          <a:spcPct val="0"/>
        </a:spcBef>
        <a:spcAft>
          <a:spcPct val="0"/>
        </a:spcAft>
        <a:defRPr sz="3200" b="1">
          <a:solidFill>
            <a:schemeClr val="tx1"/>
          </a:solidFill>
          <a:latin typeface="+mj-lt"/>
          <a:ea typeface="+mj-ea"/>
          <a:cs typeface="+mj-cs"/>
        </a:defRPr>
      </a:lvl1pPr>
      <a:lvl2pPr algn="l" rtl="0" eaLnBrk="1" fontAlgn="base" hangingPunct="1">
        <a:lnSpc>
          <a:spcPct val="85000"/>
        </a:lnSpc>
        <a:spcBef>
          <a:spcPct val="0"/>
        </a:spcBef>
        <a:spcAft>
          <a:spcPct val="0"/>
        </a:spcAft>
        <a:defRPr sz="2400" b="1">
          <a:solidFill>
            <a:srgbClr val="83B819"/>
          </a:solidFill>
          <a:latin typeface="Arial" charset="0"/>
        </a:defRPr>
      </a:lvl2pPr>
      <a:lvl3pPr algn="l" rtl="0" eaLnBrk="1" fontAlgn="base" hangingPunct="1">
        <a:lnSpc>
          <a:spcPct val="85000"/>
        </a:lnSpc>
        <a:spcBef>
          <a:spcPct val="0"/>
        </a:spcBef>
        <a:spcAft>
          <a:spcPct val="0"/>
        </a:spcAft>
        <a:defRPr sz="2400" b="1">
          <a:solidFill>
            <a:srgbClr val="83B819"/>
          </a:solidFill>
          <a:latin typeface="Arial" charset="0"/>
        </a:defRPr>
      </a:lvl3pPr>
      <a:lvl4pPr algn="l" rtl="0" eaLnBrk="1" fontAlgn="base" hangingPunct="1">
        <a:lnSpc>
          <a:spcPct val="85000"/>
        </a:lnSpc>
        <a:spcBef>
          <a:spcPct val="0"/>
        </a:spcBef>
        <a:spcAft>
          <a:spcPct val="0"/>
        </a:spcAft>
        <a:defRPr sz="2400" b="1">
          <a:solidFill>
            <a:srgbClr val="83B819"/>
          </a:solidFill>
          <a:latin typeface="Arial" charset="0"/>
        </a:defRPr>
      </a:lvl4pPr>
      <a:lvl5pPr algn="l" rtl="0" eaLnBrk="1" fontAlgn="base" hangingPunct="1">
        <a:lnSpc>
          <a:spcPct val="85000"/>
        </a:lnSpc>
        <a:spcBef>
          <a:spcPct val="0"/>
        </a:spcBef>
        <a:spcAft>
          <a:spcPct val="0"/>
        </a:spcAft>
        <a:defRPr sz="2400" b="1">
          <a:solidFill>
            <a:srgbClr val="83B819"/>
          </a:solidFill>
          <a:latin typeface="Arial" charset="0"/>
        </a:defRPr>
      </a:lvl5pPr>
      <a:lvl6pPr marL="457200" algn="l" rtl="0" eaLnBrk="1" fontAlgn="base" hangingPunct="1">
        <a:lnSpc>
          <a:spcPct val="85000"/>
        </a:lnSpc>
        <a:spcBef>
          <a:spcPct val="0"/>
        </a:spcBef>
        <a:spcAft>
          <a:spcPct val="0"/>
        </a:spcAft>
        <a:defRPr sz="2400" b="1">
          <a:solidFill>
            <a:srgbClr val="83B819"/>
          </a:solidFill>
          <a:latin typeface="Arial" charset="0"/>
        </a:defRPr>
      </a:lvl6pPr>
      <a:lvl7pPr marL="914400" algn="l" rtl="0" eaLnBrk="1" fontAlgn="base" hangingPunct="1">
        <a:lnSpc>
          <a:spcPct val="85000"/>
        </a:lnSpc>
        <a:spcBef>
          <a:spcPct val="0"/>
        </a:spcBef>
        <a:spcAft>
          <a:spcPct val="0"/>
        </a:spcAft>
        <a:defRPr sz="2400" b="1">
          <a:solidFill>
            <a:srgbClr val="83B819"/>
          </a:solidFill>
          <a:latin typeface="Arial" charset="0"/>
        </a:defRPr>
      </a:lvl7pPr>
      <a:lvl8pPr marL="1371600" algn="l" rtl="0" eaLnBrk="1" fontAlgn="base" hangingPunct="1">
        <a:lnSpc>
          <a:spcPct val="85000"/>
        </a:lnSpc>
        <a:spcBef>
          <a:spcPct val="0"/>
        </a:spcBef>
        <a:spcAft>
          <a:spcPct val="0"/>
        </a:spcAft>
        <a:defRPr sz="2400" b="1">
          <a:solidFill>
            <a:srgbClr val="83B819"/>
          </a:solidFill>
          <a:latin typeface="Arial" charset="0"/>
        </a:defRPr>
      </a:lvl8pPr>
      <a:lvl9pPr marL="1828800" algn="l" rtl="0" eaLnBrk="1" fontAlgn="base" hangingPunct="1">
        <a:lnSpc>
          <a:spcPct val="85000"/>
        </a:lnSpc>
        <a:spcBef>
          <a:spcPct val="0"/>
        </a:spcBef>
        <a:spcAft>
          <a:spcPct val="0"/>
        </a:spcAft>
        <a:defRPr sz="2400" b="1">
          <a:solidFill>
            <a:srgbClr val="83B819"/>
          </a:solidFill>
          <a:latin typeface="Arial" charset="0"/>
        </a:defRPr>
      </a:lvl9pPr>
    </p:titleStyle>
    <p:bodyStyle>
      <a:lvl1pPr marL="179388" indent="-1793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ea typeface="+mn-ea"/>
          <a:cs typeface="+mn-cs"/>
        </a:defRPr>
      </a:lvl1pPr>
      <a:lvl2pPr marL="360000" indent="-180975"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2pPr>
      <a:lvl3pPr marL="540000" indent="-158750"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3pPr>
      <a:lvl4pPr marL="720000" indent="-1666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4pPr>
      <a:lvl5pPr marL="900000" indent="-17303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5pPr>
      <a:lvl6pPr marL="24590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6pPr>
      <a:lvl7pPr marL="29162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7pPr>
      <a:lvl8pPr marL="33734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8pPr>
      <a:lvl9pPr marL="38306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5" orient="horz" pos="618" userDrawn="1">
          <p15:clr>
            <a:srgbClr val="F26B43"/>
          </p15:clr>
        </p15:guide>
        <p15:guide id="8" pos="3840" userDrawn="1">
          <p15:clr>
            <a:srgbClr val="F26B43"/>
          </p15:clr>
        </p15:guide>
        <p15:guide id="9" pos="4067" userDrawn="1">
          <p15:clr>
            <a:srgbClr val="F26B43"/>
          </p15:clr>
        </p15:guide>
        <p15:guide id="10" pos="3613" userDrawn="1">
          <p15:clr>
            <a:srgbClr val="F26B43"/>
          </p15:clr>
        </p15:guide>
        <p15:guide id="12" pos="7015" userDrawn="1">
          <p15:clr>
            <a:srgbClr val="F26B43"/>
          </p15:clr>
        </p15:guide>
        <p15:guide id="13" orient="horz" pos="3884" userDrawn="1">
          <p15:clr>
            <a:srgbClr val="F26B43"/>
          </p15:clr>
        </p15:guide>
        <p15:guide id="14" pos="6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051200" y="981075"/>
            <a:ext cx="9709737" cy="8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Titelmasterformat durch Klicken bearbeiten</a:t>
            </a:r>
          </a:p>
        </p:txBody>
      </p:sp>
      <p:sp>
        <p:nvSpPr>
          <p:cNvPr id="38915" name="Rectangle 3"/>
          <p:cNvSpPr>
            <a:spLocks noGrp="1" noChangeArrowheads="1"/>
          </p:cNvSpPr>
          <p:nvPr>
            <p:ph type="body" idx="1"/>
          </p:nvPr>
        </p:nvSpPr>
        <p:spPr bwMode="auto">
          <a:xfrm>
            <a:off x="1065949" y="1989138"/>
            <a:ext cx="9709737"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2" name="Foliennummernplatzhalter 5">
            <a:extLst>
              <a:ext uri="{FF2B5EF4-FFF2-40B4-BE49-F238E27FC236}">
                <a16:creationId xmlns:a16="http://schemas.microsoft.com/office/drawing/2014/main" id="{0C6F3A7B-7E96-37F4-80C1-6DDA994CAD13}"/>
              </a:ext>
            </a:extLst>
          </p:cNvPr>
          <p:cNvSpPr>
            <a:spLocks noGrp="1"/>
          </p:cNvSpPr>
          <p:nvPr>
            <p:ph type="sldNum" sz="quarter" idx="4"/>
          </p:nvPr>
        </p:nvSpPr>
        <p:spPr>
          <a:xfrm>
            <a:off x="10632503" y="6165850"/>
            <a:ext cx="503809" cy="499029"/>
          </a:xfrm>
          <a:prstGeom prst="rect">
            <a:avLst/>
          </a:prstGeom>
        </p:spPr>
        <p:txBody>
          <a:bodyPr lIns="0" tIns="0" rIns="0" bIns="0" anchor="ctr"/>
          <a:lstStyle>
            <a:lvl1pPr algn="r">
              <a:defRPr sz="1000">
                <a:solidFill>
                  <a:schemeClr val="tx1"/>
                </a:solidFill>
              </a:defRPr>
            </a:lvl1pPr>
          </a:lstStyle>
          <a:p>
            <a:fld id="{9A318C25-A7C8-BA41-A18E-2027320B4F6C}" type="slidenum">
              <a:rPr lang="de-CH" smtClean="0"/>
              <a:pPr/>
              <a:t>‹Nr.›</a:t>
            </a:fld>
            <a:endParaRPr lang="de-CH" dirty="0"/>
          </a:p>
        </p:txBody>
      </p:sp>
      <p:sp>
        <p:nvSpPr>
          <p:cNvPr id="3" name="Fußzeilenplatzhalter 4">
            <a:extLst>
              <a:ext uri="{FF2B5EF4-FFF2-40B4-BE49-F238E27FC236}">
                <a16:creationId xmlns:a16="http://schemas.microsoft.com/office/drawing/2014/main" id="{7A8F42C1-A72B-B2FF-716E-FB10F0DD4A38}"/>
              </a:ext>
            </a:extLst>
          </p:cNvPr>
          <p:cNvSpPr>
            <a:spLocks noGrp="1"/>
          </p:cNvSpPr>
          <p:nvPr>
            <p:ph type="ftr" sz="quarter" idx="3"/>
          </p:nvPr>
        </p:nvSpPr>
        <p:spPr>
          <a:xfrm>
            <a:off x="6465600" y="6165850"/>
            <a:ext cx="4032125" cy="499029"/>
          </a:xfrm>
          <a:prstGeom prst="rect">
            <a:avLst/>
          </a:prstGeom>
        </p:spPr>
        <p:txBody>
          <a:bodyPr lIns="0" tIns="0" rIns="0" bIns="0" anchor="ctr"/>
          <a:lstStyle>
            <a:lvl1pPr>
              <a:defRPr sz="1000">
                <a:solidFill>
                  <a:schemeClr val="tx1"/>
                </a:solidFill>
              </a:defRPr>
            </a:lvl1pPr>
          </a:lstStyle>
          <a:p>
            <a:r>
              <a:rPr lang="de-DE"/>
              <a:t>Moritz Retzsch: Fausts erste Begegnung mit Gretchen</a:t>
            </a:r>
            <a:endParaRPr lang="de-CH" dirty="0"/>
          </a:p>
        </p:txBody>
      </p:sp>
      <p:sp>
        <p:nvSpPr>
          <p:cNvPr id="4" name="Datumsplatzhalter 3">
            <a:extLst>
              <a:ext uri="{FF2B5EF4-FFF2-40B4-BE49-F238E27FC236}">
                <a16:creationId xmlns:a16="http://schemas.microsoft.com/office/drawing/2014/main" id="{1DC5E4B9-37AA-11AB-9B58-32B93CC2257D}"/>
              </a:ext>
            </a:extLst>
          </p:cNvPr>
          <p:cNvSpPr>
            <a:spLocks noGrp="1"/>
          </p:cNvSpPr>
          <p:nvPr>
            <p:ph type="dt" sz="half" idx="2"/>
          </p:nvPr>
        </p:nvSpPr>
        <p:spPr>
          <a:xfrm>
            <a:off x="1065949" y="6165850"/>
            <a:ext cx="2732937" cy="499029"/>
          </a:xfrm>
          <a:prstGeom prst="rect">
            <a:avLst/>
          </a:prstGeom>
        </p:spPr>
        <p:txBody>
          <a:bodyPr lIns="0" tIns="0" rIns="0" bIns="0" anchor="ctr"/>
          <a:lstStyle>
            <a:lvl1pPr>
              <a:defRPr sz="1000">
                <a:solidFill>
                  <a:schemeClr val="tx1"/>
                </a:solidFill>
              </a:defRPr>
            </a:lvl1pPr>
          </a:lstStyle>
          <a:p>
            <a:r>
              <a:rPr lang="de-CH"/>
              <a:t>14. März 2025</a:t>
            </a:r>
            <a:endParaRPr lang="de-CH" dirty="0"/>
          </a:p>
        </p:txBody>
      </p:sp>
    </p:spTree>
    <p:extLst>
      <p:ext uri="{BB962C8B-B14F-4D97-AF65-F5344CB8AC3E}">
        <p14:creationId xmlns:p14="http://schemas.microsoft.com/office/powerpoint/2010/main" val="7139534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68" r:id="rId4"/>
    <p:sldLayoutId id="2147483769" r:id="rId5"/>
    <p:sldLayoutId id="2147483789" r:id="rId6"/>
    <p:sldLayoutId id="2147483794" r:id="rId7"/>
  </p:sldLayoutIdLst>
  <p:hf hdr="0" ftr="0"/>
  <p:txStyles>
    <p:titleStyle>
      <a:lvl1pPr algn="l" rtl="0" eaLnBrk="1" fontAlgn="base" hangingPunct="1">
        <a:lnSpc>
          <a:spcPct val="85000"/>
        </a:lnSpc>
        <a:spcBef>
          <a:spcPct val="0"/>
        </a:spcBef>
        <a:spcAft>
          <a:spcPct val="0"/>
        </a:spcAft>
        <a:defRPr sz="3200" b="1">
          <a:solidFill>
            <a:schemeClr val="tx1"/>
          </a:solidFill>
          <a:latin typeface="+mj-lt"/>
          <a:ea typeface="+mj-ea"/>
          <a:cs typeface="+mj-cs"/>
        </a:defRPr>
      </a:lvl1pPr>
      <a:lvl2pPr algn="l" rtl="0" eaLnBrk="1" fontAlgn="base" hangingPunct="1">
        <a:lnSpc>
          <a:spcPct val="85000"/>
        </a:lnSpc>
        <a:spcBef>
          <a:spcPct val="0"/>
        </a:spcBef>
        <a:spcAft>
          <a:spcPct val="0"/>
        </a:spcAft>
        <a:defRPr sz="2400" b="1">
          <a:solidFill>
            <a:srgbClr val="83B819"/>
          </a:solidFill>
          <a:latin typeface="Arial" charset="0"/>
        </a:defRPr>
      </a:lvl2pPr>
      <a:lvl3pPr algn="l" rtl="0" eaLnBrk="1" fontAlgn="base" hangingPunct="1">
        <a:lnSpc>
          <a:spcPct val="85000"/>
        </a:lnSpc>
        <a:spcBef>
          <a:spcPct val="0"/>
        </a:spcBef>
        <a:spcAft>
          <a:spcPct val="0"/>
        </a:spcAft>
        <a:defRPr sz="2400" b="1">
          <a:solidFill>
            <a:srgbClr val="83B819"/>
          </a:solidFill>
          <a:latin typeface="Arial" charset="0"/>
        </a:defRPr>
      </a:lvl3pPr>
      <a:lvl4pPr algn="l" rtl="0" eaLnBrk="1" fontAlgn="base" hangingPunct="1">
        <a:lnSpc>
          <a:spcPct val="85000"/>
        </a:lnSpc>
        <a:spcBef>
          <a:spcPct val="0"/>
        </a:spcBef>
        <a:spcAft>
          <a:spcPct val="0"/>
        </a:spcAft>
        <a:defRPr sz="2400" b="1">
          <a:solidFill>
            <a:srgbClr val="83B819"/>
          </a:solidFill>
          <a:latin typeface="Arial" charset="0"/>
        </a:defRPr>
      </a:lvl4pPr>
      <a:lvl5pPr algn="l" rtl="0" eaLnBrk="1" fontAlgn="base" hangingPunct="1">
        <a:lnSpc>
          <a:spcPct val="85000"/>
        </a:lnSpc>
        <a:spcBef>
          <a:spcPct val="0"/>
        </a:spcBef>
        <a:spcAft>
          <a:spcPct val="0"/>
        </a:spcAft>
        <a:defRPr sz="2400" b="1">
          <a:solidFill>
            <a:srgbClr val="83B819"/>
          </a:solidFill>
          <a:latin typeface="Arial" charset="0"/>
        </a:defRPr>
      </a:lvl5pPr>
      <a:lvl6pPr marL="457200" algn="l" rtl="0" eaLnBrk="1" fontAlgn="base" hangingPunct="1">
        <a:lnSpc>
          <a:spcPct val="85000"/>
        </a:lnSpc>
        <a:spcBef>
          <a:spcPct val="0"/>
        </a:spcBef>
        <a:spcAft>
          <a:spcPct val="0"/>
        </a:spcAft>
        <a:defRPr sz="2400" b="1">
          <a:solidFill>
            <a:srgbClr val="83B819"/>
          </a:solidFill>
          <a:latin typeface="Arial" charset="0"/>
        </a:defRPr>
      </a:lvl6pPr>
      <a:lvl7pPr marL="914400" algn="l" rtl="0" eaLnBrk="1" fontAlgn="base" hangingPunct="1">
        <a:lnSpc>
          <a:spcPct val="85000"/>
        </a:lnSpc>
        <a:spcBef>
          <a:spcPct val="0"/>
        </a:spcBef>
        <a:spcAft>
          <a:spcPct val="0"/>
        </a:spcAft>
        <a:defRPr sz="2400" b="1">
          <a:solidFill>
            <a:srgbClr val="83B819"/>
          </a:solidFill>
          <a:latin typeface="Arial" charset="0"/>
        </a:defRPr>
      </a:lvl7pPr>
      <a:lvl8pPr marL="1371600" algn="l" rtl="0" eaLnBrk="1" fontAlgn="base" hangingPunct="1">
        <a:lnSpc>
          <a:spcPct val="85000"/>
        </a:lnSpc>
        <a:spcBef>
          <a:spcPct val="0"/>
        </a:spcBef>
        <a:spcAft>
          <a:spcPct val="0"/>
        </a:spcAft>
        <a:defRPr sz="2400" b="1">
          <a:solidFill>
            <a:srgbClr val="83B819"/>
          </a:solidFill>
          <a:latin typeface="Arial" charset="0"/>
        </a:defRPr>
      </a:lvl8pPr>
      <a:lvl9pPr marL="1828800" algn="l" rtl="0" eaLnBrk="1" fontAlgn="base" hangingPunct="1">
        <a:lnSpc>
          <a:spcPct val="85000"/>
        </a:lnSpc>
        <a:spcBef>
          <a:spcPct val="0"/>
        </a:spcBef>
        <a:spcAft>
          <a:spcPct val="0"/>
        </a:spcAft>
        <a:defRPr sz="2400" b="1">
          <a:solidFill>
            <a:srgbClr val="83B819"/>
          </a:solidFill>
          <a:latin typeface="Arial" charset="0"/>
        </a:defRPr>
      </a:lvl9pPr>
    </p:titleStyle>
    <p:bodyStyle>
      <a:lvl1pPr marL="179388" indent="-1793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ea typeface="+mn-ea"/>
          <a:cs typeface="+mn-cs"/>
        </a:defRPr>
      </a:lvl1pPr>
      <a:lvl2pPr marL="360000" indent="-180975"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2pPr>
      <a:lvl3pPr marL="540000" indent="-158750"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2000">
          <a:solidFill>
            <a:schemeClr val="tx1"/>
          </a:solidFill>
          <a:latin typeface="+mn-lt"/>
        </a:defRPr>
      </a:lvl3pPr>
      <a:lvl4pPr marL="720000" indent="-16668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4pPr>
      <a:lvl5pPr marL="900000" indent="-173038" algn="l" rtl="0" eaLnBrk="1" fontAlgn="base" hangingPunct="1">
        <a:lnSpc>
          <a:spcPct val="110000"/>
        </a:lnSpc>
        <a:spcBef>
          <a:spcPct val="30000"/>
        </a:spcBef>
        <a:spcAft>
          <a:spcPct val="0"/>
        </a:spcAft>
        <a:buClr>
          <a:schemeClr val="bg2">
            <a:lumMod val="10000"/>
          </a:schemeClr>
        </a:buClr>
        <a:buSzPct val="100000"/>
        <a:buFont typeface="Arial" panose="020B0604020202020204" pitchFamily="34" charset="0"/>
        <a:buChar char="•"/>
        <a:defRPr sz="1800">
          <a:solidFill>
            <a:schemeClr val="tx1"/>
          </a:solidFill>
          <a:latin typeface="+mn-lt"/>
        </a:defRPr>
      </a:lvl5pPr>
      <a:lvl6pPr marL="24590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6pPr>
      <a:lvl7pPr marL="29162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7pPr>
      <a:lvl8pPr marL="33734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8pPr>
      <a:lvl9pPr marL="3830638" indent="-173038" algn="l" rtl="0" eaLnBrk="1" fontAlgn="base" hangingPunct="1">
        <a:lnSpc>
          <a:spcPct val="110000"/>
        </a:lnSpc>
        <a:spcBef>
          <a:spcPct val="30000"/>
        </a:spcBef>
        <a:spcAft>
          <a:spcPct val="0"/>
        </a:spcAft>
        <a:buClr>
          <a:srgbClr val="83B819"/>
        </a:buClr>
        <a:buSzPct val="120000"/>
        <a:buChar char="-"/>
        <a:defRPr>
          <a:solidFill>
            <a:srgbClr val="333333"/>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userDrawn="1">
          <p15:clr>
            <a:srgbClr val="F26B43"/>
          </p15:clr>
        </p15:guide>
        <p15:guide id="8" pos="3840" userDrawn="1">
          <p15:clr>
            <a:srgbClr val="F26B43"/>
          </p15:clr>
        </p15:guide>
        <p15:guide id="9" pos="4067" userDrawn="1">
          <p15:clr>
            <a:srgbClr val="F26B43"/>
          </p15:clr>
        </p15:guide>
        <p15:guide id="10" pos="3613" userDrawn="1">
          <p15:clr>
            <a:srgbClr val="F26B43"/>
          </p15:clr>
        </p15:guide>
        <p15:guide id="12" pos="7015" userDrawn="1">
          <p15:clr>
            <a:srgbClr val="F26B43"/>
          </p15:clr>
        </p15:guide>
        <p15:guide id="13" orient="horz" pos="3884" userDrawn="1">
          <p15:clr>
            <a:srgbClr val="F26B43"/>
          </p15:clr>
        </p15:guide>
        <p15:guide id="14" pos="665" userDrawn="1">
          <p15:clr>
            <a:srgbClr val="F26B43"/>
          </p15:clr>
        </p15:guide>
        <p15:guide id="15" orient="horz" pos="125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687ACC0-F864-4E63-8F9F-3A5EE63B9631}"/>
              </a:ext>
            </a:extLst>
          </p:cNvPr>
          <p:cNvSpPr>
            <a:spLocks noGrp="1"/>
          </p:cNvSpPr>
          <p:nvPr>
            <p:ph type="ftr" sz="quarter" idx="3"/>
          </p:nvPr>
        </p:nvSpPr>
        <p:spPr>
          <a:xfrm>
            <a:off x="527051" y="6491289"/>
            <a:ext cx="7200900" cy="230187"/>
          </a:xfrm>
          <a:prstGeom prst="rect">
            <a:avLst/>
          </a:prstGeom>
        </p:spPr>
        <p:txBody>
          <a:bodyPr vert="horz" lIns="0" tIns="45720" rIns="91440" bIns="45720" rtlCol="0" anchor="ctr"/>
          <a:lstStyle>
            <a:lvl1pPr algn="l">
              <a:defRPr sz="900">
                <a:solidFill>
                  <a:schemeClr val="tx1"/>
                </a:solidFill>
                <a:latin typeface="Corbel" charset="0"/>
                <a:ea typeface="Corbel" charset="0"/>
                <a:cs typeface="Corbel" charset="0"/>
              </a:defRPr>
            </a:lvl1pPr>
          </a:lstStyle>
          <a:p>
            <a:pPr>
              <a:defRPr/>
            </a:pPr>
            <a:r>
              <a:rPr lang="de-DE"/>
              <a:t>Moritz Retzsch: Fausts erste Begegnung mit Gretchen</a:t>
            </a:r>
          </a:p>
        </p:txBody>
      </p:sp>
      <p:sp>
        <p:nvSpPr>
          <p:cNvPr id="1027" name="Text Placeholder 2">
            <a:extLst>
              <a:ext uri="{FF2B5EF4-FFF2-40B4-BE49-F238E27FC236}">
                <a16:creationId xmlns:a16="http://schemas.microsoft.com/office/drawing/2014/main" id="{0B22822D-7525-4C41-AFC7-40D9F7CF83C6}"/>
              </a:ext>
            </a:extLst>
          </p:cNvPr>
          <p:cNvSpPr>
            <a:spLocks noGrp="1"/>
          </p:cNvSpPr>
          <p:nvPr>
            <p:ph type="body" idx="1"/>
          </p:nvPr>
        </p:nvSpPr>
        <p:spPr bwMode="auto">
          <a:xfrm>
            <a:off x="1727201" y="2528888"/>
            <a:ext cx="873336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6" name="Slide Number Placeholder 5">
            <a:extLst>
              <a:ext uri="{FF2B5EF4-FFF2-40B4-BE49-F238E27FC236}">
                <a16:creationId xmlns:a16="http://schemas.microsoft.com/office/drawing/2014/main" id="{839C3911-AF81-448F-B165-1160E35A4AD0}"/>
              </a:ext>
            </a:extLst>
          </p:cNvPr>
          <p:cNvSpPr>
            <a:spLocks noGrp="1"/>
          </p:cNvSpPr>
          <p:nvPr>
            <p:ph type="sldNum" sz="quarter" idx="4"/>
          </p:nvPr>
        </p:nvSpPr>
        <p:spPr>
          <a:xfrm>
            <a:off x="10033000" y="6491289"/>
            <a:ext cx="1686984" cy="230187"/>
          </a:xfrm>
          <a:prstGeom prst="rect">
            <a:avLst/>
          </a:prstGeom>
        </p:spPr>
        <p:txBody>
          <a:bodyPr vert="horz" wrap="square" lIns="91440" tIns="45720" rIns="0" bIns="45720" numCol="1" anchor="ctr" anchorCtr="0" compatLnSpc="1">
            <a:prstTxWarp prst="textNoShape">
              <a:avLst/>
            </a:prstTxWarp>
          </a:bodyPr>
          <a:lstStyle>
            <a:lvl1pPr algn="r">
              <a:defRPr sz="900">
                <a:latin typeface="Corbel" panose="020B0503020204020204" pitchFamily="34" charset="0"/>
              </a:defRPr>
            </a:lvl1pPr>
          </a:lstStyle>
          <a:p>
            <a:pPr>
              <a:defRPr/>
            </a:pPr>
            <a:fld id="{79CBEAD4-EBA5-46E1-BB27-DACCD37D3BEF}" type="slidenum">
              <a:rPr lang="de-DE" altLang="de-DE"/>
              <a:pPr>
                <a:defRPr/>
              </a:pPr>
              <a:t>‹Nr.›</a:t>
            </a:fld>
            <a:endParaRPr lang="de-DE" altLang="de-DE"/>
          </a:p>
        </p:txBody>
      </p:sp>
      <p:sp>
        <p:nvSpPr>
          <p:cNvPr id="1029" name="Titelplatzhalter 9">
            <a:extLst>
              <a:ext uri="{FF2B5EF4-FFF2-40B4-BE49-F238E27FC236}">
                <a16:creationId xmlns:a16="http://schemas.microsoft.com/office/drawing/2014/main" id="{198D5FB3-EA60-4375-BCCC-066782E15D15}"/>
              </a:ext>
            </a:extLst>
          </p:cNvPr>
          <p:cNvSpPr>
            <a:spLocks noGrp="1"/>
          </p:cNvSpPr>
          <p:nvPr>
            <p:ph type="title"/>
          </p:nvPr>
        </p:nvSpPr>
        <p:spPr bwMode="auto">
          <a:xfrm>
            <a:off x="1727200" y="1628775"/>
            <a:ext cx="8737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de-DE" altLang="de-DE"/>
              <a:t>Titelmasterformat durch Klicken bearbeiten</a:t>
            </a:r>
          </a:p>
        </p:txBody>
      </p:sp>
      <p:pic>
        <p:nvPicPr>
          <p:cNvPr id="1030" name="Bild 5">
            <a:extLst>
              <a:ext uri="{FF2B5EF4-FFF2-40B4-BE49-F238E27FC236}">
                <a16:creationId xmlns:a16="http://schemas.microsoft.com/office/drawing/2014/main" id="{B1D1CE96-D45A-4D7B-B68E-CD69406ACDA6}"/>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095317" y="376238"/>
            <a:ext cx="2641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8953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hf hdr="0" ftr="0"/>
  <p:txStyles>
    <p:titleStyle>
      <a:lvl1pPr algn="l" rtl="0" eaLnBrk="0" fontAlgn="base" hangingPunct="0">
        <a:lnSpc>
          <a:spcPct val="90000"/>
        </a:lnSpc>
        <a:spcBef>
          <a:spcPct val="0"/>
        </a:spcBef>
        <a:spcAft>
          <a:spcPct val="0"/>
        </a:spcAft>
        <a:defRPr sz="2000" b="1" kern="1200">
          <a:solidFill>
            <a:schemeClr val="tx1"/>
          </a:solidFill>
          <a:latin typeface="Corbel" panose="020B0503020204020204" pitchFamily="34" charset="0"/>
          <a:ea typeface="+mj-ea"/>
          <a:cs typeface="+mj-cs"/>
        </a:defRPr>
      </a:lvl1pPr>
      <a:lvl2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2pPr>
      <a:lvl3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3pPr>
      <a:lvl4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4pPr>
      <a:lvl5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5pPr>
      <a:lvl6pPr marL="457200" algn="l" rtl="0" fontAlgn="base">
        <a:lnSpc>
          <a:spcPct val="90000"/>
        </a:lnSpc>
        <a:spcBef>
          <a:spcPct val="0"/>
        </a:spcBef>
        <a:spcAft>
          <a:spcPct val="0"/>
        </a:spcAft>
        <a:defRPr sz="2000" b="1">
          <a:solidFill>
            <a:schemeClr val="tx1"/>
          </a:solidFill>
          <a:latin typeface="Corbel" panose="020B0503020204020204" pitchFamily="34" charset="0"/>
        </a:defRPr>
      </a:lvl6pPr>
      <a:lvl7pPr marL="914400" algn="l" rtl="0" fontAlgn="base">
        <a:lnSpc>
          <a:spcPct val="90000"/>
        </a:lnSpc>
        <a:spcBef>
          <a:spcPct val="0"/>
        </a:spcBef>
        <a:spcAft>
          <a:spcPct val="0"/>
        </a:spcAft>
        <a:defRPr sz="2000" b="1">
          <a:solidFill>
            <a:schemeClr val="tx1"/>
          </a:solidFill>
          <a:latin typeface="Corbel" panose="020B0503020204020204" pitchFamily="34" charset="0"/>
        </a:defRPr>
      </a:lvl7pPr>
      <a:lvl8pPr marL="1371600" algn="l" rtl="0" fontAlgn="base">
        <a:lnSpc>
          <a:spcPct val="90000"/>
        </a:lnSpc>
        <a:spcBef>
          <a:spcPct val="0"/>
        </a:spcBef>
        <a:spcAft>
          <a:spcPct val="0"/>
        </a:spcAft>
        <a:defRPr sz="2000" b="1">
          <a:solidFill>
            <a:schemeClr val="tx1"/>
          </a:solidFill>
          <a:latin typeface="Corbel" panose="020B0503020204020204" pitchFamily="34" charset="0"/>
        </a:defRPr>
      </a:lvl8pPr>
      <a:lvl9pPr marL="1828800" algn="l" rtl="0" fontAlgn="base">
        <a:lnSpc>
          <a:spcPct val="90000"/>
        </a:lnSpc>
        <a:spcBef>
          <a:spcPct val="0"/>
        </a:spcBef>
        <a:spcAft>
          <a:spcPct val="0"/>
        </a:spcAft>
        <a:defRPr sz="2000" b="1">
          <a:solidFill>
            <a:schemeClr val="tx1"/>
          </a:solidFill>
          <a:latin typeface="Corbel" panose="020B0503020204020204" pitchFamily="34" charset="0"/>
        </a:defRPr>
      </a:lvl9pPr>
    </p:titleStyle>
    <p:bodyStyle>
      <a:lvl1pPr marL="177800"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1pPr>
      <a:lvl2pPr marL="355600"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541338" indent="-185738"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3pPr>
      <a:lvl4pPr marL="719138"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896938"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6713EB-D8F4-5B55-B9BF-63BC77828F05}"/>
              </a:ext>
            </a:extLst>
          </p:cNvPr>
          <p:cNvSpPr>
            <a:spLocks noGrp="1"/>
          </p:cNvSpPr>
          <p:nvPr>
            <p:ph type="ftr" sz="quarter" idx="3"/>
          </p:nvPr>
        </p:nvSpPr>
        <p:spPr>
          <a:xfrm>
            <a:off x="527051" y="6491289"/>
            <a:ext cx="7200900" cy="230187"/>
          </a:xfrm>
          <a:prstGeom prst="rect">
            <a:avLst/>
          </a:prstGeom>
        </p:spPr>
        <p:txBody>
          <a:bodyPr vert="horz" lIns="0" tIns="45720" rIns="91440" bIns="45720" rtlCol="0" anchor="ctr"/>
          <a:lstStyle>
            <a:lvl1pPr algn="l">
              <a:defRPr sz="900">
                <a:solidFill>
                  <a:schemeClr val="tx1"/>
                </a:solidFill>
                <a:latin typeface="Corbel" charset="0"/>
                <a:ea typeface="Corbel" charset="0"/>
                <a:cs typeface="Corbel" charset="0"/>
              </a:defRPr>
            </a:lvl1pPr>
          </a:lstStyle>
          <a:p>
            <a:pPr>
              <a:defRPr/>
            </a:pPr>
            <a:r>
              <a:rPr lang="de-DE"/>
              <a:t>Moritz Retzsch: Fausts erste Begegnung mit Gretchen</a:t>
            </a:r>
          </a:p>
        </p:txBody>
      </p:sp>
      <p:sp>
        <p:nvSpPr>
          <p:cNvPr id="1027" name="Text Placeholder 2">
            <a:extLst>
              <a:ext uri="{FF2B5EF4-FFF2-40B4-BE49-F238E27FC236}">
                <a16:creationId xmlns:a16="http://schemas.microsoft.com/office/drawing/2014/main" id="{9F90388A-52D1-661E-976B-6A901AEE71CB}"/>
              </a:ext>
            </a:extLst>
          </p:cNvPr>
          <p:cNvSpPr>
            <a:spLocks noGrp="1"/>
          </p:cNvSpPr>
          <p:nvPr>
            <p:ph type="body" idx="1"/>
          </p:nvPr>
        </p:nvSpPr>
        <p:spPr bwMode="auto">
          <a:xfrm>
            <a:off x="1727201" y="2528888"/>
            <a:ext cx="873336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6" name="Slide Number Placeholder 5">
            <a:extLst>
              <a:ext uri="{FF2B5EF4-FFF2-40B4-BE49-F238E27FC236}">
                <a16:creationId xmlns:a16="http://schemas.microsoft.com/office/drawing/2014/main" id="{69CCF87B-8E8C-CF6B-C86B-834F693A76A9}"/>
              </a:ext>
            </a:extLst>
          </p:cNvPr>
          <p:cNvSpPr>
            <a:spLocks noGrp="1"/>
          </p:cNvSpPr>
          <p:nvPr>
            <p:ph type="sldNum" sz="quarter" idx="4"/>
          </p:nvPr>
        </p:nvSpPr>
        <p:spPr>
          <a:xfrm>
            <a:off x="10033000" y="6491289"/>
            <a:ext cx="1686984" cy="230187"/>
          </a:xfrm>
          <a:prstGeom prst="rect">
            <a:avLst/>
          </a:prstGeom>
        </p:spPr>
        <p:txBody>
          <a:bodyPr vert="horz" wrap="square" lIns="91440" tIns="45720" rIns="0" bIns="45720" numCol="1" anchor="ctr" anchorCtr="0" compatLnSpc="1">
            <a:prstTxWarp prst="textNoShape">
              <a:avLst/>
            </a:prstTxWarp>
          </a:bodyPr>
          <a:lstStyle>
            <a:lvl1pPr algn="r">
              <a:defRPr sz="900">
                <a:latin typeface="Corbel" panose="020B0503020204020204" pitchFamily="34" charset="0"/>
              </a:defRPr>
            </a:lvl1pPr>
          </a:lstStyle>
          <a:p>
            <a:fld id="{6BEBF8AF-9A9B-470B-9F0F-B6455851DF12}" type="slidenum">
              <a:rPr lang="de-DE" altLang="de-DE"/>
              <a:pPr/>
              <a:t>‹Nr.›</a:t>
            </a:fld>
            <a:endParaRPr lang="de-DE" altLang="de-DE"/>
          </a:p>
        </p:txBody>
      </p:sp>
      <p:sp>
        <p:nvSpPr>
          <p:cNvPr id="1029" name="Titelplatzhalter 9">
            <a:extLst>
              <a:ext uri="{FF2B5EF4-FFF2-40B4-BE49-F238E27FC236}">
                <a16:creationId xmlns:a16="http://schemas.microsoft.com/office/drawing/2014/main" id="{77549CAC-C7E9-7AA4-238E-7DB4957DBFB3}"/>
              </a:ext>
            </a:extLst>
          </p:cNvPr>
          <p:cNvSpPr>
            <a:spLocks noGrp="1"/>
          </p:cNvSpPr>
          <p:nvPr>
            <p:ph type="title"/>
          </p:nvPr>
        </p:nvSpPr>
        <p:spPr bwMode="auto">
          <a:xfrm>
            <a:off x="1727200" y="1628775"/>
            <a:ext cx="8737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de-DE" altLang="de-DE"/>
              <a:t>Titelmasterformat durch Klicken bearbeiten</a:t>
            </a:r>
          </a:p>
        </p:txBody>
      </p:sp>
      <p:pic>
        <p:nvPicPr>
          <p:cNvPr id="1030" name="Bild 5">
            <a:extLst>
              <a:ext uri="{FF2B5EF4-FFF2-40B4-BE49-F238E27FC236}">
                <a16:creationId xmlns:a16="http://schemas.microsoft.com/office/drawing/2014/main" id="{3ABDE0E0-828D-A4B5-AE8D-1FD5F270CE6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095317" y="376238"/>
            <a:ext cx="2641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94881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hf hdr="0" ftr="0"/>
  <p:txStyles>
    <p:titleStyle>
      <a:lvl1pPr algn="l" rtl="0" eaLnBrk="0" fontAlgn="base" hangingPunct="0">
        <a:lnSpc>
          <a:spcPct val="90000"/>
        </a:lnSpc>
        <a:spcBef>
          <a:spcPct val="0"/>
        </a:spcBef>
        <a:spcAft>
          <a:spcPct val="0"/>
        </a:spcAft>
        <a:defRPr sz="2000" b="1" kern="1200">
          <a:solidFill>
            <a:schemeClr val="tx1"/>
          </a:solidFill>
          <a:latin typeface="Corbel" panose="020B0503020204020204" pitchFamily="34" charset="0"/>
          <a:ea typeface="+mj-ea"/>
          <a:cs typeface="+mj-cs"/>
        </a:defRPr>
      </a:lvl1pPr>
      <a:lvl2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2pPr>
      <a:lvl3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3pPr>
      <a:lvl4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4pPr>
      <a:lvl5pPr algn="l" rtl="0" eaLnBrk="0" fontAlgn="base" hangingPunct="0">
        <a:lnSpc>
          <a:spcPct val="90000"/>
        </a:lnSpc>
        <a:spcBef>
          <a:spcPct val="0"/>
        </a:spcBef>
        <a:spcAft>
          <a:spcPct val="0"/>
        </a:spcAft>
        <a:defRPr sz="2000" b="1">
          <a:solidFill>
            <a:schemeClr val="tx1"/>
          </a:solidFill>
          <a:latin typeface="Corbel" panose="020B0503020204020204" pitchFamily="34" charset="0"/>
        </a:defRPr>
      </a:lvl5pPr>
      <a:lvl6pPr marL="457200" algn="l" rtl="0" fontAlgn="base">
        <a:lnSpc>
          <a:spcPct val="90000"/>
        </a:lnSpc>
        <a:spcBef>
          <a:spcPct val="0"/>
        </a:spcBef>
        <a:spcAft>
          <a:spcPct val="0"/>
        </a:spcAft>
        <a:defRPr sz="2000" b="1">
          <a:solidFill>
            <a:schemeClr val="tx1"/>
          </a:solidFill>
          <a:latin typeface="Corbel" panose="020B0503020204020204" pitchFamily="34" charset="0"/>
        </a:defRPr>
      </a:lvl6pPr>
      <a:lvl7pPr marL="914400" algn="l" rtl="0" fontAlgn="base">
        <a:lnSpc>
          <a:spcPct val="90000"/>
        </a:lnSpc>
        <a:spcBef>
          <a:spcPct val="0"/>
        </a:spcBef>
        <a:spcAft>
          <a:spcPct val="0"/>
        </a:spcAft>
        <a:defRPr sz="2000" b="1">
          <a:solidFill>
            <a:schemeClr val="tx1"/>
          </a:solidFill>
          <a:latin typeface="Corbel" panose="020B0503020204020204" pitchFamily="34" charset="0"/>
        </a:defRPr>
      </a:lvl7pPr>
      <a:lvl8pPr marL="1371600" algn="l" rtl="0" fontAlgn="base">
        <a:lnSpc>
          <a:spcPct val="90000"/>
        </a:lnSpc>
        <a:spcBef>
          <a:spcPct val="0"/>
        </a:spcBef>
        <a:spcAft>
          <a:spcPct val="0"/>
        </a:spcAft>
        <a:defRPr sz="2000" b="1">
          <a:solidFill>
            <a:schemeClr val="tx1"/>
          </a:solidFill>
          <a:latin typeface="Corbel" panose="020B0503020204020204" pitchFamily="34" charset="0"/>
        </a:defRPr>
      </a:lvl8pPr>
      <a:lvl9pPr marL="1828800" algn="l" rtl="0" fontAlgn="base">
        <a:lnSpc>
          <a:spcPct val="90000"/>
        </a:lnSpc>
        <a:spcBef>
          <a:spcPct val="0"/>
        </a:spcBef>
        <a:spcAft>
          <a:spcPct val="0"/>
        </a:spcAft>
        <a:defRPr sz="2000" b="1">
          <a:solidFill>
            <a:schemeClr val="tx1"/>
          </a:solidFill>
          <a:latin typeface="Corbel" panose="020B0503020204020204" pitchFamily="34" charset="0"/>
        </a:defRPr>
      </a:lvl9pPr>
    </p:titleStyle>
    <p:bodyStyle>
      <a:lvl1pPr marL="177800"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1pPr>
      <a:lvl2pPr marL="355600"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541338" indent="-185738"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3pPr>
      <a:lvl4pPr marL="719138"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896938" indent="-177800" algn="l" rtl="0" eaLnBrk="0" fontAlgn="base" hangingPunct="0">
        <a:spcBef>
          <a:spcPts val="600"/>
        </a:spcBef>
        <a:spcAft>
          <a:spcPct val="0"/>
        </a:spcAft>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28000" y="6490598"/>
            <a:ext cx="7200000" cy="230878"/>
          </a:xfrm>
          <a:prstGeom prst="rect">
            <a:avLst/>
          </a:prstGeom>
        </p:spPr>
        <p:txBody>
          <a:bodyPr vert="horz" lIns="0" tIns="45720" rIns="91440" bIns="45720" rtlCol="0" anchor="ctr"/>
          <a:lstStyle>
            <a:lvl1pPr algn="l">
              <a:defRPr sz="900">
                <a:solidFill>
                  <a:schemeClr val="tx1"/>
                </a:solidFill>
                <a:latin typeface="Corbel" panose="020B0503020204020204" pitchFamily="34" charset="0"/>
              </a:defRPr>
            </a:lvl1pPr>
          </a:lstStyle>
          <a:p>
            <a:r>
              <a:rPr lang="de-DE">
                <a:latin typeface="Corbel" charset="0"/>
                <a:ea typeface="Corbel" charset="0"/>
                <a:cs typeface="Corbel" charset="0"/>
              </a:rPr>
              <a:t>Moritz Retzsch: Fausts erste Begegnung mit Gretchen</a:t>
            </a:r>
            <a:endParaRPr lang="de-DE" dirty="0">
              <a:latin typeface="Corbel" charset="0"/>
              <a:ea typeface="Corbel" charset="0"/>
              <a:cs typeface="Corbel" charset="0"/>
            </a:endParaRPr>
          </a:p>
        </p:txBody>
      </p:sp>
      <p:sp>
        <p:nvSpPr>
          <p:cNvPr id="3" name="Text Placeholder 2"/>
          <p:cNvSpPr>
            <a:spLocks noGrp="1"/>
          </p:cNvSpPr>
          <p:nvPr>
            <p:ph type="body" idx="1"/>
          </p:nvPr>
        </p:nvSpPr>
        <p:spPr>
          <a:xfrm>
            <a:off x="1727200" y="2528889"/>
            <a:ext cx="8733536" cy="3744911"/>
          </a:xfrm>
          <a:prstGeom prst="rect">
            <a:avLst/>
          </a:prstGeom>
        </p:spPr>
        <p:txBody>
          <a:bodyPr vert="horz" lIns="0" tIns="45720" rIns="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4"/>
          </p:nvPr>
        </p:nvSpPr>
        <p:spPr>
          <a:xfrm>
            <a:off x="10033634" y="6490598"/>
            <a:ext cx="1687265" cy="230878"/>
          </a:xfrm>
          <a:prstGeom prst="rect">
            <a:avLst/>
          </a:prstGeom>
        </p:spPr>
        <p:txBody>
          <a:bodyPr vert="horz" lIns="91440" tIns="45720" rIns="0" bIns="45720" rtlCol="0" anchor="ctr"/>
          <a:lstStyle>
            <a:lvl1pPr algn="r">
              <a:defRPr sz="900">
                <a:solidFill>
                  <a:schemeClr val="tx1"/>
                </a:solidFill>
                <a:latin typeface="Corbel" panose="020B0503020204020204" pitchFamily="34" charset="0"/>
              </a:defRPr>
            </a:lvl1pPr>
          </a:lstStyle>
          <a:p>
            <a:fld id="{43AA54D9-B87A-F84D-86CD-6E00C338952B}" type="slidenum">
              <a:rPr lang="de-DE" smtClean="0"/>
              <a:pPr/>
              <a:t>‹Nr.›</a:t>
            </a:fld>
            <a:endParaRPr lang="de-DE"/>
          </a:p>
        </p:txBody>
      </p:sp>
      <p:sp>
        <p:nvSpPr>
          <p:cNvPr id="10" name="Titelplatzhalter 9"/>
          <p:cNvSpPr>
            <a:spLocks noGrp="1"/>
          </p:cNvSpPr>
          <p:nvPr>
            <p:ph type="title"/>
          </p:nvPr>
        </p:nvSpPr>
        <p:spPr>
          <a:xfrm>
            <a:off x="1727200" y="1628774"/>
            <a:ext cx="8737600" cy="755651"/>
          </a:xfrm>
          <a:prstGeom prst="rect">
            <a:avLst/>
          </a:prstGeom>
        </p:spPr>
        <p:txBody>
          <a:bodyPr vert="horz" lIns="0" tIns="45720" rIns="0" bIns="45720" rtlCol="0" anchor="b">
            <a:normAutofit/>
          </a:bodyPr>
          <a:lstStyle/>
          <a:p>
            <a:r>
              <a:rPr lang="de-DE" dirty="0"/>
              <a:t>Titelmasterformat durch Klicken bearbeiten</a:t>
            </a:r>
          </a:p>
        </p:txBody>
      </p:sp>
      <p:pic>
        <p:nvPicPr>
          <p:cNvPr id="8" name="Bild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95859" y="376898"/>
            <a:ext cx="2640000" cy="673200"/>
          </a:xfrm>
          <a:prstGeom prst="rect">
            <a:avLst/>
          </a:prstGeom>
        </p:spPr>
      </p:pic>
    </p:spTree>
    <p:extLst>
      <p:ext uri="{BB962C8B-B14F-4D97-AF65-F5344CB8AC3E}">
        <p14:creationId xmlns:p14="http://schemas.microsoft.com/office/powerpoint/2010/main" val="92131516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p:txStyles>
    <p:titleStyle>
      <a:lvl1pPr algn="l" defTabSz="914400" rtl="0" eaLnBrk="1" latinLnBrk="0" hangingPunct="1">
        <a:lnSpc>
          <a:spcPct val="90000"/>
        </a:lnSpc>
        <a:spcBef>
          <a:spcPct val="0"/>
        </a:spcBef>
        <a:buNone/>
        <a:defRPr sz="2000" b="1" kern="1200">
          <a:solidFill>
            <a:schemeClr val="tx1"/>
          </a:solidFill>
          <a:latin typeface="Corbel" panose="020B0503020204020204" pitchFamily="34" charset="0"/>
          <a:ea typeface="+mj-ea"/>
          <a:cs typeface="+mj-cs"/>
        </a:defRPr>
      </a:lvl1pPr>
    </p:titleStyle>
    <p:bodyStyle>
      <a:lvl1pPr marL="177800"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16">
          <p15:clr>
            <a:srgbClr val="F26B43"/>
          </p15:clr>
        </p15:guide>
        <p15:guide id="2" pos="4944">
          <p15:clr>
            <a:srgbClr val="F26B43"/>
          </p15:clr>
        </p15:guide>
        <p15:guide id="3" orient="horz" pos="1502">
          <p15:clr>
            <a:srgbClr val="F26B43"/>
          </p15:clr>
        </p15:guide>
        <p15:guide id="4" orient="horz" pos="1593">
          <p15:clr>
            <a:srgbClr val="F26B43"/>
          </p15:clr>
        </p15:guide>
        <p15:guide id="5" orient="horz" pos="3952">
          <p15:clr>
            <a:srgbClr val="F26B43"/>
          </p15:clr>
        </p15:guide>
        <p15:guide id="6" pos="249">
          <p15:clr>
            <a:srgbClr val="F26B43"/>
          </p15:clr>
        </p15:guide>
        <p15:guide id="7" pos="5534">
          <p15:clr>
            <a:srgbClr val="F26B43"/>
          </p15:clr>
        </p15:guide>
        <p15:guide id="8" orient="horz" pos="1026">
          <p15:clr>
            <a:srgbClr val="F26B43"/>
          </p15:clr>
        </p15:guide>
        <p15:guide id="9" orient="horz" pos="618">
          <p15:clr>
            <a:srgbClr val="F26B43"/>
          </p15:clr>
        </p15:guide>
        <p15:guide id="10" orient="horz" pos="799">
          <p15:clr>
            <a:srgbClr val="F26B43"/>
          </p15:clr>
        </p15:guide>
        <p15:guide id="11" orient="horz" pos="2409">
          <p15:clr>
            <a:srgbClr val="F26B43"/>
          </p15:clr>
        </p15:guide>
        <p15:guide id="12" orient="horz" pos="2341">
          <p15:clr>
            <a:srgbClr val="F26B43"/>
          </p15:clr>
        </p15:guide>
        <p15:guide id="13" pos="2857">
          <p15:clr>
            <a:srgbClr val="F26B43"/>
          </p15:clr>
        </p15:guide>
        <p15:guide id="14" pos="29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customXml" Target="../ink/ink4.xml"/><Relationship Id="rId7" Type="http://schemas.openxmlformats.org/officeDocument/2006/relationships/image" Target="../media/image340.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customXml" Target="../ink/ink5.xml"/><Relationship Id="rId5" Type="http://schemas.openxmlformats.org/officeDocument/2006/relationships/image" Target="../media/image330.png"/><Relationship Id="rId9" Type="http://schemas.openxmlformats.org/officeDocument/2006/relationships/image" Target="../media/image3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kokes.ch/application/files/4515/5533/1616/Merkblatt_Melderechte-Meldepflichten_Version_Maerz_2019_definitiv.pdf" TargetMode="Externa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customXml" Target="../ink/ink8.xml"/><Relationship Id="rId4" Type="http://schemas.openxmlformats.org/officeDocument/2006/relationships/image" Target="../media/image4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customXml" Target="../ink/ink2.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2FE06ED-DB13-4FEB-C8C4-C5A0CAD149FF}"/>
              </a:ext>
            </a:extLst>
          </p:cNvPr>
          <p:cNvSpPr>
            <a:spLocks noGrp="1"/>
          </p:cNvSpPr>
          <p:nvPr>
            <p:ph type="body" sz="quarter" idx="10"/>
          </p:nvPr>
        </p:nvSpPr>
        <p:spPr/>
        <p:txBody>
          <a:bodyPr/>
          <a:lstStyle/>
          <a:p>
            <a:r>
              <a:rPr lang="de-CH" dirty="0"/>
              <a:t>Prof. Dr. Andreas Jud</a:t>
            </a:r>
          </a:p>
          <a:p>
            <a:endParaRPr lang="de-CH" dirty="0"/>
          </a:p>
          <a:p>
            <a:r>
              <a:rPr lang="de-CH" sz="1800" b="1" i="0" u="none" strike="noStrike" baseline="0" dirty="0">
                <a:solidFill>
                  <a:srgbClr val="000000"/>
                </a:solidFill>
                <a:latin typeface="HelveticaRounded LT Std Bd"/>
              </a:rPr>
              <a:t>JHAS</a:t>
            </a:r>
            <a:endParaRPr lang="de-CH" dirty="0"/>
          </a:p>
          <a:p>
            <a:r>
              <a:rPr lang="de-CH" dirty="0"/>
              <a:t>10. Mai 2025</a:t>
            </a:r>
          </a:p>
        </p:txBody>
      </p:sp>
      <p:sp>
        <p:nvSpPr>
          <p:cNvPr id="2" name="Titel 1">
            <a:extLst>
              <a:ext uri="{FF2B5EF4-FFF2-40B4-BE49-F238E27FC236}">
                <a16:creationId xmlns:a16="http://schemas.microsoft.com/office/drawing/2014/main" id="{C3D22495-8A20-4C6C-B0BC-20AAA1F95454}"/>
              </a:ext>
            </a:extLst>
          </p:cNvPr>
          <p:cNvSpPr>
            <a:spLocks noGrp="1"/>
          </p:cNvSpPr>
          <p:nvPr>
            <p:ph type="ctrTitle"/>
          </p:nvPr>
        </p:nvSpPr>
        <p:spPr>
          <a:xfrm>
            <a:off x="2075771" y="2276872"/>
            <a:ext cx="8844765" cy="997196"/>
          </a:xfrm>
        </p:spPr>
        <p:txBody>
          <a:bodyPr/>
          <a:lstStyle/>
          <a:p>
            <a:r>
              <a:rPr lang="de-DE" sz="3600" dirty="0"/>
              <a:t>Pädiatrie: Misshandelte Kinder </a:t>
            </a:r>
            <a:br>
              <a:rPr lang="de-DE" sz="3600" dirty="0"/>
            </a:br>
            <a:r>
              <a:rPr lang="de-DE" sz="3600" dirty="0"/>
              <a:t>erkennen und behandeln</a:t>
            </a:r>
            <a:endParaRPr lang="de-DE" sz="3200" dirty="0"/>
          </a:p>
        </p:txBody>
      </p:sp>
    </p:spTree>
    <p:extLst>
      <p:ext uri="{BB962C8B-B14F-4D97-AF65-F5344CB8AC3E}">
        <p14:creationId xmlns:p14="http://schemas.microsoft.com/office/powerpoint/2010/main" val="4002965787"/>
      </p:ext>
    </p:extLst>
  </p:cSld>
  <p:clrMapOvr>
    <a:masterClrMapping/>
  </p:clrMapOvr>
  <mc:AlternateContent xmlns:mc="http://schemas.openxmlformats.org/markup-compatibility/2006" xmlns:p14="http://schemas.microsoft.com/office/powerpoint/2010/main">
    <mc:Choice Requires="p14">
      <p:transition spd="slow" p14:dur="2000" advTm="22089"/>
    </mc:Choice>
    <mc:Fallback xmlns="">
      <p:transition spd="slow" advTm="2208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1F5E-9BA9-A6A5-3B8A-39E498B4C867}"/>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672A4BBD-2603-176D-81E2-9ED5ACB9E98E}"/>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10</a:t>
            </a:fld>
            <a:endParaRPr lang="de-CH"/>
          </a:p>
        </p:txBody>
      </p:sp>
      <p:sp>
        <p:nvSpPr>
          <p:cNvPr id="1035" name="Title 4">
            <a:extLst>
              <a:ext uri="{FF2B5EF4-FFF2-40B4-BE49-F238E27FC236}">
                <a16:creationId xmlns:a16="http://schemas.microsoft.com/office/drawing/2014/main" id="{B8E23D88-2556-8B44-8F9D-27DDE363F105}"/>
              </a:ext>
            </a:extLst>
          </p:cNvPr>
          <p:cNvSpPr>
            <a:spLocks noGrp="1"/>
          </p:cNvSpPr>
          <p:nvPr>
            <p:ph type="ctrTitle"/>
          </p:nvPr>
        </p:nvSpPr>
        <p:spPr>
          <a:xfrm>
            <a:off x="6456364" y="2000186"/>
            <a:ext cx="4679950" cy="1412694"/>
          </a:xfrm>
        </p:spPr>
        <p:txBody>
          <a:bodyPr/>
          <a:lstStyle/>
          <a:p>
            <a:r>
              <a:rPr lang="en-US" sz="3400" dirty="0" err="1"/>
              <a:t>Häufigkeit</a:t>
            </a:r>
            <a:r>
              <a:rPr lang="en-US" sz="3400" dirty="0"/>
              <a:t> von </a:t>
            </a:r>
            <a:r>
              <a:rPr lang="en-US" sz="3400" dirty="0" err="1"/>
              <a:t>Kindessmisshandlung</a:t>
            </a:r>
            <a:r>
              <a:rPr lang="en-US" sz="3400" dirty="0"/>
              <a:t> in der Schweiz</a:t>
            </a:r>
          </a:p>
        </p:txBody>
      </p:sp>
      <p:sp>
        <p:nvSpPr>
          <p:cNvPr id="2" name="Untertitel 1">
            <a:extLst>
              <a:ext uri="{FF2B5EF4-FFF2-40B4-BE49-F238E27FC236}">
                <a16:creationId xmlns:a16="http://schemas.microsoft.com/office/drawing/2014/main" id="{D72798A5-2916-9DE7-B8DC-D643D1BCFDC4}"/>
              </a:ext>
            </a:extLst>
          </p:cNvPr>
          <p:cNvSpPr>
            <a:spLocks noGrp="1"/>
          </p:cNvSpPr>
          <p:nvPr>
            <p:ph type="subTitle" idx="1"/>
          </p:nvPr>
        </p:nvSpPr>
        <p:spPr/>
        <p:txBody>
          <a:bodyPr/>
          <a:lstStyle/>
          <a:p>
            <a:endParaRPr lang="de-CH" dirty="0"/>
          </a:p>
        </p:txBody>
      </p:sp>
      <p:sp>
        <p:nvSpPr>
          <p:cNvPr id="3" name="Bildplatzhalter 2">
            <a:extLst>
              <a:ext uri="{FF2B5EF4-FFF2-40B4-BE49-F238E27FC236}">
                <a16:creationId xmlns:a16="http://schemas.microsoft.com/office/drawing/2014/main" id="{A14BB331-2716-5468-CEC4-0F28E90D5BD9}"/>
              </a:ext>
            </a:extLst>
          </p:cNvPr>
          <p:cNvSpPr>
            <a:spLocks noGrp="1"/>
          </p:cNvSpPr>
          <p:nvPr>
            <p:ph type="pic" sz="quarter" idx="11"/>
          </p:nvPr>
        </p:nvSpPr>
        <p:spPr/>
        <p:txBody>
          <a:bodyPr/>
          <a:lstStyle/>
          <a:p>
            <a:endParaRPr lang="de-CH"/>
          </a:p>
        </p:txBody>
      </p:sp>
      <p:pic>
        <p:nvPicPr>
          <p:cNvPr id="4" name="Grafik 3">
            <a:extLst>
              <a:ext uri="{FF2B5EF4-FFF2-40B4-BE49-F238E27FC236}">
                <a16:creationId xmlns:a16="http://schemas.microsoft.com/office/drawing/2014/main" id="{4E9025F4-FFF5-38D6-4975-6044DF9EF317}"/>
              </a:ext>
            </a:extLst>
          </p:cNvPr>
          <p:cNvPicPr>
            <a:picLocks noChangeAspect="1"/>
          </p:cNvPicPr>
          <p:nvPr/>
        </p:nvPicPr>
        <p:blipFill>
          <a:blip r:embed="rId2"/>
          <a:srcRect l="20469" t="16688" r="29490" b="5936"/>
          <a:stretch/>
        </p:blipFill>
        <p:spPr>
          <a:xfrm>
            <a:off x="189489" y="184878"/>
            <a:ext cx="5906512" cy="6484481"/>
          </a:xfrm>
          <a:prstGeom prst="rect">
            <a:avLst/>
          </a:prstGeom>
          <a:noFill/>
        </p:spPr>
      </p:pic>
      <p:pic>
        <p:nvPicPr>
          <p:cNvPr id="5" name="Grafik 4">
            <a:extLst>
              <a:ext uri="{FF2B5EF4-FFF2-40B4-BE49-F238E27FC236}">
                <a16:creationId xmlns:a16="http://schemas.microsoft.com/office/drawing/2014/main" id="{98C81CA5-2F9A-32D6-E26A-52B5109D49E2}"/>
              </a:ext>
            </a:extLst>
          </p:cNvPr>
          <p:cNvPicPr>
            <a:picLocks noChangeAspect="1"/>
          </p:cNvPicPr>
          <p:nvPr/>
        </p:nvPicPr>
        <p:blipFill>
          <a:blip r:embed="rId3"/>
          <a:stretch>
            <a:fillRect/>
          </a:stretch>
        </p:blipFill>
        <p:spPr>
          <a:xfrm>
            <a:off x="407368" y="377459"/>
            <a:ext cx="4048690" cy="1419423"/>
          </a:xfrm>
          <a:prstGeom prst="rect">
            <a:avLst/>
          </a:prstGeom>
        </p:spPr>
      </p:pic>
    </p:spTree>
    <p:extLst>
      <p:ext uri="{BB962C8B-B14F-4D97-AF65-F5344CB8AC3E}">
        <p14:creationId xmlns:p14="http://schemas.microsoft.com/office/powerpoint/2010/main" val="699081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0F05-BBFE-120D-89EE-15BB4E66CD01}"/>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C610C47-D43A-A424-F3DF-4C75DDE27CFA}"/>
              </a:ext>
            </a:extLst>
          </p:cNvPr>
          <p:cNvSpPr>
            <a:spLocks noGrp="1"/>
          </p:cNvSpPr>
          <p:nvPr>
            <p:ph type="sldNum" sz="quarter" idx="12"/>
          </p:nvPr>
        </p:nvSpPr>
        <p:spPr/>
        <p:txBody>
          <a:bodyPr/>
          <a:lstStyle/>
          <a:p>
            <a:fld id="{C827D934-4B2E-474C-8186-F44448CE0BE2}" type="slidenum">
              <a:rPr lang="de-DE" altLang="de-DE" smtClean="0"/>
              <a:pPr/>
              <a:t>11</a:t>
            </a:fld>
            <a:endParaRPr lang="de-DE" altLang="de-DE"/>
          </a:p>
        </p:txBody>
      </p:sp>
      <p:sp>
        <p:nvSpPr>
          <p:cNvPr id="4" name="Titel 3">
            <a:extLst>
              <a:ext uri="{FF2B5EF4-FFF2-40B4-BE49-F238E27FC236}">
                <a16:creationId xmlns:a16="http://schemas.microsoft.com/office/drawing/2014/main" id="{00FE1813-CFB4-8AFD-5D58-496D89991F7F}"/>
              </a:ext>
            </a:extLst>
          </p:cNvPr>
          <p:cNvSpPr>
            <a:spLocks noGrp="1"/>
          </p:cNvSpPr>
          <p:nvPr>
            <p:ph type="title"/>
          </p:nvPr>
        </p:nvSpPr>
        <p:spPr>
          <a:xfrm>
            <a:off x="739352" y="637567"/>
            <a:ext cx="9720000" cy="830338"/>
          </a:xfrm>
        </p:spPr>
        <p:txBody>
          <a:bodyPr/>
          <a:lstStyle/>
          <a:p>
            <a:r>
              <a:rPr lang="de-DE" altLang="de-DE" sz="2600" b="1" dirty="0"/>
              <a:t>Elterliches Bestrafungsverhalten</a:t>
            </a:r>
            <a:br>
              <a:rPr lang="de-DE" altLang="de-DE" sz="2200" b="1" dirty="0"/>
            </a:br>
            <a:r>
              <a:rPr lang="de-DE" altLang="de-DE" sz="2200" b="0" dirty="0" err="1"/>
              <a:t>Schöbi</a:t>
            </a:r>
            <a:r>
              <a:rPr lang="de-DE" altLang="de-DE" sz="2200" b="0" dirty="0"/>
              <a:t> et al. (2020)</a:t>
            </a:r>
            <a:br>
              <a:rPr lang="de-CH" sz="2200" b="0" dirty="0"/>
            </a:br>
            <a:endParaRPr lang="de-CH" sz="2200" b="0" dirty="0"/>
          </a:p>
        </p:txBody>
      </p:sp>
      <p:pic>
        <p:nvPicPr>
          <p:cNvPr id="5" name="Grafik 4">
            <a:extLst>
              <a:ext uri="{FF2B5EF4-FFF2-40B4-BE49-F238E27FC236}">
                <a16:creationId xmlns:a16="http://schemas.microsoft.com/office/drawing/2014/main" id="{4B9AA552-2A63-EB33-5963-D3EC9853644B}"/>
              </a:ext>
            </a:extLst>
          </p:cNvPr>
          <p:cNvPicPr>
            <a:picLocks noChangeAspect="1"/>
          </p:cNvPicPr>
          <p:nvPr/>
        </p:nvPicPr>
        <p:blipFill>
          <a:blip r:embed="rId2"/>
          <a:srcRect l="50716" t="3294"/>
          <a:stretch/>
        </p:blipFill>
        <p:spPr>
          <a:xfrm>
            <a:off x="11183628" y="1268760"/>
            <a:ext cx="673012" cy="5396119"/>
          </a:xfrm>
          <a:prstGeom prst="rect">
            <a:avLst/>
          </a:prstGeom>
        </p:spPr>
      </p:pic>
      <p:pic>
        <p:nvPicPr>
          <p:cNvPr id="7" name="Grafik 6">
            <a:extLst>
              <a:ext uri="{FF2B5EF4-FFF2-40B4-BE49-F238E27FC236}">
                <a16:creationId xmlns:a16="http://schemas.microsoft.com/office/drawing/2014/main" id="{1ABE93E3-A160-9FFB-A26D-8B957E9CDB60}"/>
              </a:ext>
            </a:extLst>
          </p:cNvPr>
          <p:cNvPicPr>
            <a:picLocks noChangeAspect="1"/>
          </p:cNvPicPr>
          <p:nvPr/>
        </p:nvPicPr>
        <p:blipFill>
          <a:blip r:embed="rId3"/>
          <a:stretch>
            <a:fillRect/>
          </a:stretch>
        </p:blipFill>
        <p:spPr>
          <a:xfrm>
            <a:off x="623392" y="1844824"/>
            <a:ext cx="7807324" cy="4706210"/>
          </a:xfrm>
          <a:prstGeom prst="rect">
            <a:avLst/>
          </a:prstGeom>
        </p:spPr>
      </p:pic>
      <p:pic>
        <p:nvPicPr>
          <p:cNvPr id="6" name="Grafik 5">
            <a:extLst>
              <a:ext uri="{FF2B5EF4-FFF2-40B4-BE49-F238E27FC236}">
                <a16:creationId xmlns:a16="http://schemas.microsoft.com/office/drawing/2014/main" id="{2D1E2FFF-F916-0A48-BC1C-B022A5336C49}"/>
              </a:ext>
            </a:extLst>
          </p:cNvPr>
          <p:cNvPicPr>
            <a:picLocks noChangeAspect="1"/>
          </p:cNvPicPr>
          <p:nvPr/>
        </p:nvPicPr>
        <p:blipFill>
          <a:blip r:embed="rId4"/>
          <a:stretch>
            <a:fillRect/>
          </a:stretch>
        </p:blipFill>
        <p:spPr>
          <a:xfrm>
            <a:off x="6023992" y="553925"/>
            <a:ext cx="2777092" cy="913980"/>
          </a:xfrm>
          <a:prstGeom prst="rect">
            <a:avLst/>
          </a:prstGeom>
        </p:spPr>
      </p:pic>
      <p:pic>
        <p:nvPicPr>
          <p:cNvPr id="9" name="Grafik 8">
            <a:extLst>
              <a:ext uri="{FF2B5EF4-FFF2-40B4-BE49-F238E27FC236}">
                <a16:creationId xmlns:a16="http://schemas.microsoft.com/office/drawing/2014/main" id="{98A656B4-1415-B616-BEE0-60570457A2BE}"/>
              </a:ext>
            </a:extLst>
          </p:cNvPr>
          <p:cNvPicPr>
            <a:picLocks noChangeAspect="1"/>
          </p:cNvPicPr>
          <p:nvPr/>
        </p:nvPicPr>
        <p:blipFill>
          <a:blip r:embed="rId5"/>
          <a:stretch>
            <a:fillRect/>
          </a:stretch>
        </p:blipFill>
        <p:spPr>
          <a:xfrm>
            <a:off x="8942003" y="1648884"/>
            <a:ext cx="2233770" cy="5209116"/>
          </a:xfrm>
          <a:prstGeom prst="rect">
            <a:avLst/>
          </a:prstGeom>
        </p:spPr>
      </p:pic>
    </p:spTree>
    <p:extLst>
      <p:ext uri="{BB962C8B-B14F-4D97-AF65-F5344CB8AC3E}">
        <p14:creationId xmlns:p14="http://schemas.microsoft.com/office/powerpoint/2010/main" val="389075976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9">
            <a:extLst>
              <a:ext uri="{FF2B5EF4-FFF2-40B4-BE49-F238E27FC236}">
                <a16:creationId xmlns:a16="http://schemas.microsoft.com/office/drawing/2014/main" id="{8F6C7E8E-9962-438E-B07C-227F031EF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26" b="13860"/>
          <a:stretch>
            <a:fillRect/>
          </a:stretch>
        </p:blipFill>
        <p:spPr bwMode="auto">
          <a:xfrm>
            <a:off x="360197" y="349552"/>
            <a:ext cx="5908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Grafik 2">
            <a:extLst>
              <a:ext uri="{FF2B5EF4-FFF2-40B4-BE49-F238E27FC236}">
                <a16:creationId xmlns:a16="http://schemas.microsoft.com/office/drawing/2014/main" id="{92F2190A-2F03-4668-9011-203F2D2E0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625" t="28999" r="38188" b="36000"/>
          <a:stretch>
            <a:fillRect/>
          </a:stretch>
        </p:blipFill>
        <p:spPr bwMode="auto">
          <a:xfrm>
            <a:off x="5951984" y="1418000"/>
            <a:ext cx="50451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863C7399-1C1A-436F-B273-2AA9E30A62D6}"/>
              </a:ext>
            </a:extLst>
          </p:cNvPr>
          <p:cNvSpPr txBox="1"/>
          <p:nvPr/>
        </p:nvSpPr>
        <p:spPr>
          <a:xfrm>
            <a:off x="1127448" y="4010943"/>
            <a:ext cx="4464496" cy="1631216"/>
          </a:xfrm>
          <a:prstGeom prst="rect">
            <a:avLst/>
          </a:prstGeom>
          <a:noFill/>
        </p:spPr>
        <p:txBody>
          <a:bodyPr wrap="square">
            <a:spAutoFit/>
          </a:bodyPr>
          <a:lstStyle/>
          <a:p>
            <a:pPr eaLnBrk="0" hangingPunct="0">
              <a:defRPr/>
            </a:pPr>
            <a:r>
              <a:rPr lang="de-CH" sz="2000" b="1" dirty="0">
                <a:solidFill>
                  <a:srgbClr val="445055"/>
                </a:solidFill>
                <a:latin typeface="+mj-lt"/>
                <a:cs typeface="Arial" panose="020B0604020202020204" pitchFamily="34" charset="0"/>
              </a:rPr>
              <a:t>Grosse regionale Unterschiede </a:t>
            </a:r>
            <a:br>
              <a:rPr lang="de-CH" sz="2000" dirty="0">
                <a:solidFill>
                  <a:srgbClr val="445055"/>
                </a:solidFill>
                <a:latin typeface="+mj-lt"/>
                <a:cs typeface="Arial" panose="020B0604020202020204" pitchFamily="34" charset="0"/>
              </a:rPr>
            </a:br>
            <a:r>
              <a:rPr lang="de-CH" sz="2000" dirty="0">
                <a:solidFill>
                  <a:srgbClr val="445055"/>
                </a:solidFill>
                <a:latin typeface="+mj-lt"/>
                <a:cs typeface="Arial" panose="020B0604020202020204" pitchFamily="34" charset="0"/>
              </a:rPr>
              <a:t>bei bekannt gewordenen Fällen von Vernachlässigung verknüpft mit</a:t>
            </a:r>
          </a:p>
          <a:p>
            <a:pPr marL="342900" indent="-342900" eaLnBrk="0" hangingPunct="0">
              <a:buFont typeface="Arial" panose="020B0604020202020204" pitchFamily="34" charset="0"/>
              <a:buChar char="•"/>
              <a:defRPr/>
            </a:pPr>
            <a:r>
              <a:rPr lang="de-CH" sz="2000" dirty="0">
                <a:solidFill>
                  <a:srgbClr val="445055"/>
                </a:solidFill>
                <a:latin typeface="+mj-lt"/>
                <a:cs typeface="Arial" panose="020B0604020202020204" pitchFamily="34" charset="0"/>
              </a:rPr>
              <a:t>mit organisationalen und</a:t>
            </a:r>
          </a:p>
          <a:p>
            <a:pPr marL="342900" indent="-342900" eaLnBrk="0" hangingPunct="0">
              <a:buFont typeface="Arial" panose="020B0604020202020204" pitchFamily="34" charset="0"/>
              <a:buChar char="•"/>
              <a:defRPr/>
            </a:pPr>
            <a:r>
              <a:rPr lang="de-CH" sz="2000" dirty="0">
                <a:solidFill>
                  <a:srgbClr val="445055"/>
                </a:solidFill>
                <a:latin typeface="+mj-lt"/>
                <a:cs typeface="Arial" panose="020B0604020202020204" pitchFamily="34" charset="0"/>
              </a:rPr>
              <a:t>sozial-strukturellen Merkmalen</a:t>
            </a:r>
          </a:p>
        </p:txBody>
      </p:sp>
      <p:sp>
        <p:nvSpPr>
          <p:cNvPr id="9" name="Textfeld 8">
            <a:extLst>
              <a:ext uri="{FF2B5EF4-FFF2-40B4-BE49-F238E27FC236}">
                <a16:creationId xmlns:a16="http://schemas.microsoft.com/office/drawing/2014/main" id="{769447C9-5403-4602-94CB-D8A64FE2F684}"/>
              </a:ext>
            </a:extLst>
          </p:cNvPr>
          <p:cNvSpPr txBox="1"/>
          <p:nvPr/>
        </p:nvSpPr>
        <p:spPr>
          <a:xfrm>
            <a:off x="6240464" y="4010943"/>
            <a:ext cx="5256136" cy="1938992"/>
          </a:xfrm>
          <a:prstGeom prst="rect">
            <a:avLst/>
          </a:prstGeom>
          <a:noFill/>
        </p:spPr>
        <p:txBody>
          <a:bodyPr wrap="square">
            <a:spAutoFit/>
          </a:bodyPr>
          <a:lstStyle/>
          <a:p>
            <a:pPr eaLnBrk="0" hangingPunct="0">
              <a:defRPr/>
            </a:pPr>
            <a:r>
              <a:rPr lang="de-CH" sz="2000" dirty="0">
                <a:solidFill>
                  <a:srgbClr val="445055"/>
                </a:solidFill>
                <a:latin typeface="+mj-lt"/>
                <a:cs typeface="Arial" panose="020B0604020202020204" pitchFamily="34" charset="0"/>
              </a:rPr>
              <a:t>signifikante Zusammenhänge </a:t>
            </a:r>
          </a:p>
          <a:p>
            <a:pPr marL="342900" indent="-342900" eaLnBrk="0" hangingPunct="0">
              <a:buFont typeface="Arial" panose="020B0604020202020204" pitchFamily="34" charset="0"/>
              <a:buChar char="•"/>
              <a:defRPr/>
            </a:pPr>
            <a:r>
              <a:rPr lang="de-CH" sz="2000" dirty="0">
                <a:solidFill>
                  <a:srgbClr val="445055"/>
                </a:solidFill>
                <a:latin typeface="+mj-lt"/>
                <a:cs typeface="Arial" panose="020B0604020202020204" pitchFamily="34" charset="0"/>
              </a:rPr>
              <a:t>sprachlich-kulturelle Unterschieden</a:t>
            </a:r>
          </a:p>
          <a:p>
            <a:pPr marL="342900" indent="-342900" eaLnBrk="0" hangingPunct="0">
              <a:buFont typeface="Arial" panose="020B0604020202020204" pitchFamily="34" charset="0"/>
              <a:buChar char="•"/>
              <a:defRPr/>
            </a:pPr>
            <a:r>
              <a:rPr lang="de-CH" sz="2000" dirty="0">
                <a:solidFill>
                  <a:srgbClr val="445055"/>
                </a:solidFill>
                <a:latin typeface="+mj-lt"/>
                <a:cs typeface="Arial" panose="020B0604020202020204" pitchFamily="34" charset="0"/>
              </a:rPr>
              <a:t>Sozialhilferate</a:t>
            </a:r>
          </a:p>
          <a:p>
            <a:pPr marL="342900" indent="-342900" eaLnBrk="0" hangingPunct="0">
              <a:buFont typeface="Arial" panose="020B0604020202020204" pitchFamily="34" charset="0"/>
              <a:buChar char="•"/>
              <a:defRPr/>
            </a:pPr>
            <a:r>
              <a:rPr lang="de-CH" sz="2000" dirty="0">
                <a:solidFill>
                  <a:srgbClr val="445055"/>
                </a:solidFill>
                <a:latin typeface="+mj-lt"/>
                <a:cs typeface="Arial" panose="020B0604020202020204" pitchFamily="34" charset="0"/>
              </a:rPr>
              <a:t>Wohnungsleerstand (negativ)</a:t>
            </a:r>
          </a:p>
          <a:p>
            <a:pPr marL="342900" indent="-342900" eaLnBrk="0" hangingPunct="0">
              <a:buFont typeface="Arial" panose="020B0604020202020204" pitchFamily="34" charset="0"/>
              <a:buChar char="•"/>
              <a:defRPr/>
            </a:pPr>
            <a:r>
              <a:rPr lang="de-CH" sz="2000" dirty="0">
                <a:solidFill>
                  <a:srgbClr val="445055"/>
                </a:solidFill>
                <a:latin typeface="+mj-lt"/>
                <a:cs typeface="Arial" panose="020B0604020202020204" pitchFamily="34" charset="0"/>
              </a:rPr>
              <a:t>Anz. </a:t>
            </a:r>
            <a:r>
              <a:rPr lang="de-CH" sz="2000" dirty="0" err="1">
                <a:solidFill>
                  <a:srgbClr val="445055"/>
                </a:solidFill>
                <a:latin typeface="+mj-lt"/>
                <a:cs typeface="Arial" panose="020B0604020202020204" pitchFamily="34" charset="0"/>
              </a:rPr>
              <a:t>Einelternhaushalte</a:t>
            </a:r>
            <a:r>
              <a:rPr lang="de-CH" sz="2000" dirty="0">
                <a:solidFill>
                  <a:srgbClr val="445055"/>
                </a:solidFill>
                <a:latin typeface="+mj-lt"/>
                <a:cs typeface="Arial" panose="020B0604020202020204" pitchFamily="34" charset="0"/>
              </a:rPr>
              <a:t> (negativ)</a:t>
            </a:r>
          </a:p>
          <a:p>
            <a:pPr marL="342900" indent="-342900" eaLnBrk="0" hangingPunct="0">
              <a:buFontTx/>
              <a:buChar char="-"/>
              <a:defRPr/>
            </a:pPr>
            <a:endParaRPr lang="de-CH" sz="2000" dirty="0">
              <a:solidFill>
                <a:srgbClr val="445055"/>
              </a:solidFill>
              <a:latin typeface="+mj-lt"/>
              <a:cs typeface="Arial" panose="020B0604020202020204" pitchFamily="34" charset="0"/>
            </a:endParaRPr>
          </a:p>
        </p:txBody>
      </p:sp>
      <p:sp>
        <p:nvSpPr>
          <p:cNvPr id="3" name="Titel 2">
            <a:extLst>
              <a:ext uri="{FF2B5EF4-FFF2-40B4-BE49-F238E27FC236}">
                <a16:creationId xmlns:a16="http://schemas.microsoft.com/office/drawing/2014/main" id="{C58AF778-50D0-9C40-5152-A76F438B5B2A}"/>
              </a:ext>
            </a:extLst>
          </p:cNvPr>
          <p:cNvSpPr>
            <a:spLocks noGrp="1"/>
          </p:cNvSpPr>
          <p:nvPr>
            <p:ph type="title"/>
          </p:nvPr>
        </p:nvSpPr>
        <p:spPr>
          <a:xfrm>
            <a:off x="772662" y="1236539"/>
            <a:ext cx="9720000" cy="830338"/>
          </a:xfrm>
        </p:spPr>
        <p:txBody>
          <a:bodyPr/>
          <a:lstStyle/>
          <a:p>
            <a:r>
              <a:rPr lang="fr-CH" altLang="de-DE" sz="3200" b="1" dirty="0">
                <a:solidFill>
                  <a:srgbClr val="FF6699"/>
                </a:solidFill>
                <a:latin typeface="Corbel" panose="020B0503020204020204" pitchFamily="34" charset="0"/>
              </a:rPr>
              <a:t>All about the structures?</a:t>
            </a:r>
            <a:endParaRPr lang="de-CH" dirty="0"/>
          </a:p>
        </p:txBody>
      </p:sp>
      <p:pic>
        <p:nvPicPr>
          <p:cNvPr id="6" name="Picture 2">
            <a:extLst>
              <a:ext uri="{FF2B5EF4-FFF2-40B4-BE49-F238E27FC236}">
                <a16:creationId xmlns:a16="http://schemas.microsoft.com/office/drawing/2014/main" id="{5011BB06-980C-27E2-F91D-671A1ECB1A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333"/>
          <a:stretch/>
        </p:blipFill>
        <p:spPr bwMode="auto">
          <a:xfrm>
            <a:off x="8616280" y="172656"/>
            <a:ext cx="1656184" cy="102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33"/>
          <a:stretch/>
        </p:blipFill>
        <p:spPr bwMode="auto">
          <a:xfrm>
            <a:off x="8616280" y="172656"/>
            <a:ext cx="1656184" cy="102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a:extLst>
              <a:ext uri="{FF2B5EF4-FFF2-40B4-BE49-F238E27FC236}">
                <a16:creationId xmlns:a16="http://schemas.microsoft.com/office/drawing/2014/main" id="{64D3B3DF-8E3B-26FF-C59E-6623F698E4CE}"/>
              </a:ext>
            </a:extLst>
          </p:cNvPr>
          <p:cNvSpPr>
            <a:spLocks noGrp="1"/>
          </p:cNvSpPr>
          <p:nvPr>
            <p:ph type="title"/>
          </p:nvPr>
        </p:nvSpPr>
        <p:spPr/>
        <p:txBody>
          <a:bodyPr/>
          <a:lstStyle/>
          <a:p>
            <a:r>
              <a:rPr lang="de-CH" b="1" dirty="0"/>
              <a:t>Durchschnittsalter bei Erfassung</a:t>
            </a:r>
            <a:br>
              <a:rPr lang="de-DE" b="1" dirty="0"/>
            </a:br>
            <a:endParaRPr lang="de-CH" dirty="0"/>
          </a:p>
        </p:txBody>
      </p:sp>
      <p:pic>
        <p:nvPicPr>
          <p:cNvPr id="4" name="Grafik 3"/>
          <p:cNvPicPr>
            <a:picLocks noChangeAspect="1"/>
          </p:cNvPicPr>
          <p:nvPr/>
        </p:nvPicPr>
        <p:blipFill rotWithShape="1">
          <a:blip r:embed="rId4"/>
          <a:srcRect r="7759"/>
          <a:stretch/>
        </p:blipFill>
        <p:spPr>
          <a:xfrm>
            <a:off x="1420800" y="1700808"/>
            <a:ext cx="9571744" cy="4737058"/>
          </a:xfrm>
          <a:prstGeom prst="rect">
            <a:avLst/>
          </a:prstGeom>
        </p:spPr>
      </p:pic>
      <p:sp>
        <p:nvSpPr>
          <p:cNvPr id="6" name="Rechteck 5"/>
          <p:cNvSpPr/>
          <p:nvPr/>
        </p:nvSpPr>
        <p:spPr>
          <a:xfrm>
            <a:off x="2135560" y="1768629"/>
            <a:ext cx="1008112" cy="364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CH" dirty="0">
              <a:solidFill>
                <a:prstClr val="white"/>
              </a:solidFill>
              <a:latin typeface="Corbel" charset="0"/>
              <a:ea typeface="Corbel" charset="0"/>
              <a:cs typeface="Corbel" charset="0"/>
            </a:endParaRPr>
          </a:p>
        </p:txBody>
      </p:sp>
    </p:spTree>
    <p:extLst>
      <p:ext uri="{BB962C8B-B14F-4D97-AF65-F5344CB8AC3E}">
        <p14:creationId xmlns:p14="http://schemas.microsoft.com/office/powerpoint/2010/main" val="201465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C830-0BD7-FBE5-B5D8-E227361BB604}"/>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7BDB1EDC-252A-0D32-0F46-37D8CE66C84A}"/>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14</a:t>
            </a:fld>
            <a:endParaRPr lang="de-CH"/>
          </a:p>
        </p:txBody>
      </p:sp>
      <p:sp>
        <p:nvSpPr>
          <p:cNvPr id="1035" name="Title 4">
            <a:extLst>
              <a:ext uri="{FF2B5EF4-FFF2-40B4-BE49-F238E27FC236}">
                <a16:creationId xmlns:a16="http://schemas.microsoft.com/office/drawing/2014/main" id="{0DD3C944-467A-51F9-BE82-33C4622BF508}"/>
              </a:ext>
            </a:extLst>
          </p:cNvPr>
          <p:cNvSpPr>
            <a:spLocks noGrp="1"/>
          </p:cNvSpPr>
          <p:nvPr>
            <p:ph type="ctrTitle"/>
          </p:nvPr>
        </p:nvSpPr>
        <p:spPr>
          <a:xfrm>
            <a:off x="6456364" y="2000186"/>
            <a:ext cx="4679950" cy="470898"/>
          </a:xfrm>
        </p:spPr>
        <p:txBody>
          <a:bodyPr/>
          <a:lstStyle/>
          <a:p>
            <a:r>
              <a:rPr lang="en-US" sz="3400" dirty="0"/>
              <a:t>Was </a:t>
            </a:r>
            <a:r>
              <a:rPr lang="en-US" sz="3400" dirty="0" err="1"/>
              <a:t>folgt</a:t>
            </a:r>
            <a:r>
              <a:rPr lang="en-US" sz="3400" dirty="0"/>
              <a:t>? </a:t>
            </a:r>
          </a:p>
        </p:txBody>
      </p:sp>
      <p:sp>
        <p:nvSpPr>
          <p:cNvPr id="8" name="Textplatzhalter 6">
            <a:extLst>
              <a:ext uri="{FF2B5EF4-FFF2-40B4-BE49-F238E27FC236}">
                <a16:creationId xmlns:a16="http://schemas.microsoft.com/office/drawing/2014/main" id="{B5528603-E36E-BD39-EA08-B97C96C4F829}"/>
              </a:ext>
            </a:extLst>
          </p:cNvPr>
          <p:cNvSpPr txBox="1">
            <a:spLocks/>
          </p:cNvSpPr>
          <p:nvPr/>
        </p:nvSpPr>
        <p:spPr bwMode="auto">
          <a:xfrm rot="16200000">
            <a:off x="5157578" y="5503997"/>
            <a:ext cx="2364434" cy="34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ts val="600"/>
              </a:spcBef>
              <a:buFont typeface="Arial" panose="020B0604020202020204" pitchFamily="34" charset="0"/>
              <a:buChar char="•"/>
              <a:defRPr sz="1600">
                <a:solidFill>
                  <a:schemeClr val="tx1"/>
                </a:solidFill>
                <a:latin typeface="Corbel" panose="020B0503020204020204" pitchFamily="34" charset="0"/>
              </a:defRPr>
            </a:lvl1pPr>
            <a:lvl2pPr marL="355600" indent="-177800">
              <a:spcBef>
                <a:spcPts val="600"/>
              </a:spcBef>
              <a:buFont typeface="Arial" panose="020B0604020202020204" pitchFamily="34" charset="0"/>
              <a:buChar char="•"/>
              <a:defRPr sz="1600">
                <a:solidFill>
                  <a:schemeClr val="tx1"/>
                </a:solidFill>
                <a:latin typeface="Corbel" panose="020B0503020204020204" pitchFamily="34" charset="0"/>
              </a:defRPr>
            </a:lvl2pPr>
            <a:lvl3pPr marL="541338" indent="-185738">
              <a:spcBef>
                <a:spcPts val="600"/>
              </a:spcBef>
              <a:buFont typeface="Arial" panose="020B0604020202020204" pitchFamily="34" charset="0"/>
              <a:buChar char="•"/>
              <a:defRPr sz="1600">
                <a:solidFill>
                  <a:schemeClr val="tx1"/>
                </a:solidFill>
                <a:latin typeface="Corbel" panose="020B0503020204020204" pitchFamily="34" charset="0"/>
              </a:defRPr>
            </a:lvl3pPr>
            <a:lvl4pPr marL="719138" indent="-177800">
              <a:spcBef>
                <a:spcPts val="600"/>
              </a:spcBef>
              <a:buFont typeface="Arial" panose="020B0604020202020204" pitchFamily="34" charset="0"/>
              <a:buChar char="•"/>
              <a:defRPr sz="1600">
                <a:solidFill>
                  <a:schemeClr val="tx1"/>
                </a:solidFill>
                <a:latin typeface="Corbel" panose="020B0503020204020204" pitchFamily="34" charset="0"/>
              </a:defRPr>
            </a:lvl4pPr>
            <a:lvl5pPr marL="896938" indent="-177800">
              <a:spcBef>
                <a:spcPts val="600"/>
              </a:spcBef>
              <a:buFont typeface="Arial" panose="020B0604020202020204" pitchFamily="34" charset="0"/>
              <a:buChar char="•"/>
              <a:defRPr sz="1600">
                <a:solidFill>
                  <a:schemeClr val="tx1"/>
                </a:solidFill>
                <a:latin typeface="Corbel" panose="020B0503020204020204" pitchFamily="34" charset="0"/>
              </a:defRPr>
            </a:lvl5pPr>
            <a:lvl6pPr marL="13541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6pPr>
            <a:lvl7pPr marL="18113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7pPr>
            <a:lvl8pPr marL="22685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8pPr>
            <a:lvl9pPr marL="27257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9pPr>
          </a:lstStyle>
          <a:p>
            <a:pPr algn="ctr">
              <a:buFontTx/>
              <a:buNone/>
            </a:pPr>
            <a:r>
              <a:rPr lang="de-CH" altLang="de-DE" dirty="0"/>
              <a:t>Bildquelle: ChatGPT</a:t>
            </a:r>
          </a:p>
        </p:txBody>
      </p:sp>
      <p:pic>
        <p:nvPicPr>
          <p:cNvPr id="6" name="Bildplatzhalter 5">
            <a:extLst>
              <a:ext uri="{FF2B5EF4-FFF2-40B4-BE49-F238E27FC236}">
                <a16:creationId xmlns:a16="http://schemas.microsoft.com/office/drawing/2014/main" id="{D35016CD-C78C-E088-7AFB-68951350A85D}"/>
              </a:ext>
            </a:extLst>
          </p:cNvPr>
          <p:cNvPicPr>
            <a:picLocks noGrp="1" noChangeAspect="1"/>
          </p:cNvPicPr>
          <p:nvPr>
            <p:ph type="pic" sz="quarter" idx="11"/>
          </p:nvPr>
        </p:nvPicPr>
        <p:blipFill>
          <a:blip r:embed="rId2"/>
          <a:srcRect t="5090" b="5090"/>
          <a:stretch/>
        </p:blipFill>
        <p:spPr/>
      </p:pic>
    </p:spTree>
    <p:extLst>
      <p:ext uri="{BB962C8B-B14F-4D97-AF65-F5344CB8AC3E}">
        <p14:creationId xmlns:p14="http://schemas.microsoft.com/office/powerpoint/2010/main" val="3655177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0B15213D-65F7-8134-575F-5561250D97C1}"/>
              </a:ext>
            </a:extLst>
          </p:cNvPr>
          <p:cNvSpPr>
            <a:spLocks noGrp="1" noChangeArrowheads="1"/>
          </p:cNvSpPr>
          <p:nvPr>
            <p:ph type="title"/>
          </p:nvPr>
        </p:nvSpPr>
        <p:spPr/>
        <p:txBody>
          <a:bodyPr/>
          <a:lstStyle/>
          <a:p>
            <a:r>
              <a:rPr lang="en-US" altLang="de-DE" dirty="0" err="1"/>
              <a:t>Intensität</a:t>
            </a:r>
            <a:r>
              <a:rPr lang="en-US" altLang="de-DE" dirty="0"/>
              <a:t> der </a:t>
            </a:r>
            <a:r>
              <a:rPr lang="en-US" altLang="de-DE" dirty="0" err="1"/>
              <a:t>Folgen</a:t>
            </a:r>
            <a:endParaRPr lang="en-GB" altLang="de-DE" dirty="0"/>
          </a:p>
        </p:txBody>
      </p:sp>
      <p:sp>
        <p:nvSpPr>
          <p:cNvPr id="2" name="Pfeil nach links und rechts 1">
            <a:extLst>
              <a:ext uri="{FF2B5EF4-FFF2-40B4-BE49-F238E27FC236}">
                <a16:creationId xmlns:a16="http://schemas.microsoft.com/office/drawing/2014/main" id="{B9C56A41-CF26-1F06-F089-3B8B24EBE13E}"/>
              </a:ext>
            </a:extLst>
          </p:cNvPr>
          <p:cNvSpPr/>
          <p:nvPr/>
        </p:nvSpPr>
        <p:spPr>
          <a:xfrm>
            <a:off x="2208214" y="3573463"/>
            <a:ext cx="8135937" cy="647700"/>
          </a:xfrm>
          <a:prstGeom prst="leftRightArrow">
            <a:avLst/>
          </a:prstGeom>
          <a:gradFill flip="none" rotWithShape="1">
            <a:gsLst>
              <a:gs pos="64000">
                <a:schemeClr val="accent1">
                  <a:lumMod val="75000"/>
                </a:schemeClr>
              </a:gs>
              <a:gs pos="37000">
                <a:srgbClr val="C30000">
                  <a:lumMod val="78000"/>
                </a:srgbClr>
              </a:gs>
              <a:gs pos="12000">
                <a:srgbClr val="990000">
                  <a:lumMod val="58000"/>
                </a:srgbClr>
              </a:gs>
              <a:gs pos="89000">
                <a:schemeClr val="accent2">
                  <a:lumMod val="20000"/>
                  <a:lumOff val="80000"/>
                </a:schemeClr>
              </a:gs>
              <a:gs pos="100000">
                <a:schemeClr val="accent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de-CH">
              <a:solidFill>
                <a:srgbClr val="FFFFFF"/>
              </a:solidFill>
              <a:latin typeface="Verdana"/>
            </a:endParaRPr>
          </a:p>
        </p:txBody>
      </p:sp>
      <p:sp>
        <p:nvSpPr>
          <p:cNvPr id="41988" name="Textfeld 2">
            <a:extLst>
              <a:ext uri="{FF2B5EF4-FFF2-40B4-BE49-F238E27FC236}">
                <a16:creationId xmlns:a16="http://schemas.microsoft.com/office/drawing/2014/main" id="{F0F3944F-1AE6-82A8-B9D7-98F0F67613BD}"/>
              </a:ext>
            </a:extLst>
          </p:cNvPr>
          <p:cNvSpPr txBox="1">
            <a:spLocks noChangeArrowheads="1"/>
          </p:cNvSpPr>
          <p:nvPr/>
        </p:nvSpPr>
        <p:spPr bwMode="auto">
          <a:xfrm>
            <a:off x="1487487" y="2824163"/>
            <a:ext cx="244792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CH" altLang="de-DE">
                <a:solidFill>
                  <a:srgbClr val="000000"/>
                </a:solidFill>
              </a:rPr>
              <a:t>Misshandlung mit Todesfolge</a:t>
            </a:r>
          </a:p>
        </p:txBody>
      </p:sp>
      <p:sp>
        <p:nvSpPr>
          <p:cNvPr id="41989" name="Textfeld 5">
            <a:extLst>
              <a:ext uri="{FF2B5EF4-FFF2-40B4-BE49-F238E27FC236}">
                <a16:creationId xmlns:a16="http://schemas.microsoft.com/office/drawing/2014/main" id="{CE483E44-1A9F-9E42-6AEE-B1250607FC4B}"/>
              </a:ext>
            </a:extLst>
          </p:cNvPr>
          <p:cNvSpPr txBox="1">
            <a:spLocks noChangeArrowheads="1"/>
          </p:cNvSpPr>
          <p:nvPr/>
        </p:nvSpPr>
        <p:spPr bwMode="auto">
          <a:xfrm>
            <a:off x="8759826" y="3116264"/>
            <a:ext cx="190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CH" altLang="de-DE">
                <a:solidFill>
                  <a:srgbClr val="000000"/>
                </a:solidFill>
              </a:rPr>
              <a:t>Resilienz</a:t>
            </a:r>
          </a:p>
        </p:txBody>
      </p:sp>
      <p:sp>
        <p:nvSpPr>
          <p:cNvPr id="41990" name="Textfeld 6">
            <a:extLst>
              <a:ext uri="{FF2B5EF4-FFF2-40B4-BE49-F238E27FC236}">
                <a16:creationId xmlns:a16="http://schemas.microsoft.com/office/drawing/2014/main" id="{B027AA53-C8B4-91C2-B2A9-C90F0ED6942E}"/>
              </a:ext>
            </a:extLst>
          </p:cNvPr>
          <p:cNvSpPr txBox="1">
            <a:spLocks noChangeArrowheads="1"/>
          </p:cNvSpPr>
          <p:nvPr/>
        </p:nvSpPr>
        <p:spPr bwMode="auto">
          <a:xfrm>
            <a:off x="3432176" y="4116388"/>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CH" altLang="de-DE">
                <a:solidFill>
                  <a:srgbClr val="000000"/>
                </a:solidFill>
              </a:rPr>
              <a:t>chronifizierte psychische Störung</a:t>
            </a:r>
          </a:p>
        </p:txBody>
      </p:sp>
      <p:sp>
        <p:nvSpPr>
          <p:cNvPr id="41991" name="Textfeld 7">
            <a:extLst>
              <a:ext uri="{FF2B5EF4-FFF2-40B4-BE49-F238E27FC236}">
                <a16:creationId xmlns:a16="http://schemas.microsoft.com/office/drawing/2014/main" id="{716082A2-3606-A7C2-F917-96E49858C2DB}"/>
              </a:ext>
            </a:extLst>
          </p:cNvPr>
          <p:cNvSpPr txBox="1">
            <a:spLocks noChangeArrowheads="1"/>
          </p:cNvSpPr>
          <p:nvPr/>
        </p:nvSpPr>
        <p:spPr bwMode="auto">
          <a:xfrm>
            <a:off x="6816726" y="4116389"/>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CH" altLang="de-DE">
                <a:solidFill>
                  <a:srgbClr val="000000"/>
                </a:solidFill>
              </a:rPr>
              <a:t>temporäre psychische Beeinträchtigung</a:t>
            </a:r>
          </a:p>
        </p:txBody>
      </p:sp>
      <p:sp>
        <p:nvSpPr>
          <p:cNvPr id="41992" name="Textfeld 8">
            <a:extLst>
              <a:ext uri="{FF2B5EF4-FFF2-40B4-BE49-F238E27FC236}">
                <a16:creationId xmlns:a16="http://schemas.microsoft.com/office/drawing/2014/main" id="{B6A07547-0423-B847-35D7-FB6CB993AE68}"/>
              </a:ext>
            </a:extLst>
          </p:cNvPr>
          <p:cNvSpPr txBox="1">
            <a:spLocks noChangeArrowheads="1"/>
          </p:cNvSpPr>
          <p:nvPr/>
        </p:nvSpPr>
        <p:spPr bwMode="auto">
          <a:xfrm>
            <a:off x="3143251" y="4797425"/>
            <a:ext cx="2447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CH" altLang="de-DE">
                <a:solidFill>
                  <a:srgbClr val="000000"/>
                </a:solidFill>
              </a:rPr>
              <a:t>dauerhafte Lähmung</a:t>
            </a:r>
          </a:p>
        </p:txBody>
      </p:sp>
      <p:sp>
        <p:nvSpPr>
          <p:cNvPr id="41993" name="Textfeld 9">
            <a:extLst>
              <a:ext uri="{FF2B5EF4-FFF2-40B4-BE49-F238E27FC236}">
                <a16:creationId xmlns:a16="http://schemas.microsoft.com/office/drawing/2014/main" id="{D249AF20-628D-F1C8-9475-8F8A6BBEB1F9}"/>
              </a:ext>
            </a:extLst>
          </p:cNvPr>
          <p:cNvSpPr txBox="1">
            <a:spLocks noChangeArrowheads="1"/>
          </p:cNvSpPr>
          <p:nvPr/>
        </p:nvSpPr>
        <p:spPr bwMode="auto">
          <a:xfrm>
            <a:off x="7175501" y="5148263"/>
            <a:ext cx="2449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CH" altLang="de-DE">
                <a:solidFill>
                  <a:srgbClr val="000000"/>
                </a:solidFill>
              </a:rPr>
              <a:t>Hämatome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975F6074-9783-BE73-4814-A799A7E40FF1}"/>
              </a:ext>
            </a:extLst>
          </p:cNvPr>
          <p:cNvSpPr>
            <a:spLocks noGrp="1"/>
          </p:cNvSpPr>
          <p:nvPr>
            <p:ph idx="1"/>
          </p:nvPr>
        </p:nvSpPr>
        <p:spPr/>
        <p:txBody>
          <a:bodyPr/>
          <a:lstStyle/>
          <a:p>
            <a:r>
              <a:rPr lang="de-DE" dirty="0"/>
              <a:t>höhere </a:t>
            </a:r>
            <a:r>
              <a:rPr lang="de-DE" b="1" dirty="0"/>
              <a:t>psychischen Belastung</a:t>
            </a:r>
            <a:r>
              <a:rPr lang="de-DE" dirty="0"/>
              <a:t>, niedrigeren Lebenszufriedenheit und weniger Lebenssinn vor (z.B. Glaus et al., 2021; Rössler et al., 2016; Weibel et al., 2017)</a:t>
            </a:r>
          </a:p>
          <a:p>
            <a:r>
              <a:rPr lang="de-DE" dirty="0"/>
              <a:t>generelle Erhöhung der </a:t>
            </a:r>
            <a:r>
              <a:rPr lang="de-DE" b="1" dirty="0"/>
              <a:t>psychopathologischen Belastung</a:t>
            </a:r>
            <a:r>
              <a:rPr lang="de-DE" dirty="0"/>
              <a:t>, besonders deutlicher Zusammenhang mit Angststörungen (</a:t>
            </a:r>
            <a:r>
              <a:rPr lang="de-DE" dirty="0" err="1"/>
              <a:t>Kassis</a:t>
            </a:r>
            <a:r>
              <a:rPr lang="de-DE" dirty="0"/>
              <a:t> et al., 2024, </a:t>
            </a:r>
            <a:r>
              <a:rPr lang="de-DE" dirty="0" err="1"/>
              <a:t>Xu</a:t>
            </a:r>
            <a:r>
              <a:rPr lang="de-DE" dirty="0"/>
              <a:t> et al., 2022)</a:t>
            </a:r>
          </a:p>
          <a:p>
            <a:r>
              <a:rPr lang="de-DE" b="1" dirty="0"/>
              <a:t>Resilienz: </a:t>
            </a:r>
            <a:r>
              <a:rPr lang="de-DE" dirty="0"/>
              <a:t>Jugendliche mit einzelnen, isolierten Erfahrungen von Kindesmisshandlung sind meist in der Lage, diese Erlebnisse zu verarbeiten (Lätsch et al., 2017). </a:t>
            </a:r>
          </a:p>
          <a:p>
            <a:r>
              <a:rPr lang="de-DE" dirty="0"/>
              <a:t>Das gilt jedoch nicht für </a:t>
            </a:r>
            <a:r>
              <a:rPr lang="de-DE" b="1" dirty="0"/>
              <a:t>psychische Misshandlung</a:t>
            </a:r>
            <a:r>
              <a:rPr lang="de-DE" dirty="0"/>
              <a:t>, die auch bei isoliertem Vorkommen einen eigenständigen negativen Effekt auf die psychische Gesundheit zu haben scheinen (Lätsch et al., 2017, </a:t>
            </a:r>
            <a:r>
              <a:rPr lang="de-DE" dirty="0" err="1"/>
              <a:t>Rameckers</a:t>
            </a:r>
            <a:r>
              <a:rPr lang="de-DE" dirty="0"/>
              <a:t> et al., 2021). </a:t>
            </a:r>
            <a:endParaRPr lang="de-CH" dirty="0"/>
          </a:p>
        </p:txBody>
      </p:sp>
      <p:sp>
        <p:nvSpPr>
          <p:cNvPr id="4" name="Foliennummernplatzhalter 3">
            <a:extLst>
              <a:ext uri="{FF2B5EF4-FFF2-40B4-BE49-F238E27FC236}">
                <a16:creationId xmlns:a16="http://schemas.microsoft.com/office/drawing/2014/main" id="{35B415C5-2FBF-9482-A9CA-7753AE585267}"/>
              </a:ext>
            </a:extLst>
          </p:cNvPr>
          <p:cNvSpPr>
            <a:spLocks noGrp="1"/>
          </p:cNvSpPr>
          <p:nvPr>
            <p:ph type="sldNum" sz="quarter" idx="12"/>
          </p:nvPr>
        </p:nvSpPr>
        <p:spPr/>
        <p:txBody>
          <a:bodyPr/>
          <a:lstStyle/>
          <a:p>
            <a:fld id="{9A318C25-A7C8-BA41-A18E-2027320B4F6C}" type="slidenum">
              <a:rPr lang="de-CH" smtClean="0"/>
              <a:pPr/>
              <a:t>16</a:t>
            </a:fld>
            <a:endParaRPr lang="de-CH" dirty="0"/>
          </a:p>
        </p:txBody>
      </p:sp>
      <p:sp>
        <p:nvSpPr>
          <p:cNvPr id="2" name="Titel 1">
            <a:extLst>
              <a:ext uri="{FF2B5EF4-FFF2-40B4-BE49-F238E27FC236}">
                <a16:creationId xmlns:a16="http://schemas.microsoft.com/office/drawing/2014/main" id="{4823759B-6512-A435-A604-08C244661FFD}"/>
              </a:ext>
            </a:extLst>
          </p:cNvPr>
          <p:cNvSpPr>
            <a:spLocks noGrp="1"/>
          </p:cNvSpPr>
          <p:nvPr>
            <p:ph type="title"/>
          </p:nvPr>
        </p:nvSpPr>
        <p:spPr/>
        <p:txBody>
          <a:bodyPr/>
          <a:lstStyle/>
          <a:p>
            <a:r>
              <a:rPr lang="de-CH" dirty="0"/>
              <a:t>Folgestudien aus der Schweiz</a:t>
            </a:r>
            <a:br>
              <a:rPr lang="de-CH" dirty="0"/>
            </a:br>
            <a:endParaRPr lang="de-CH" dirty="0"/>
          </a:p>
        </p:txBody>
      </p:sp>
      <p:pic>
        <p:nvPicPr>
          <p:cNvPr id="3" name="Image 2">
            <a:extLst>
              <a:ext uri="{FF2B5EF4-FFF2-40B4-BE49-F238E27FC236}">
                <a16:creationId xmlns:a16="http://schemas.microsoft.com/office/drawing/2014/main" id="{9A070FC7-BD74-FBF5-4953-57F65E3A93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6" y="318135"/>
            <a:ext cx="3327400" cy="662940"/>
          </a:xfrm>
          <a:prstGeom prst="rect">
            <a:avLst/>
          </a:prstGeom>
        </p:spPr>
      </p:pic>
    </p:spTree>
    <p:extLst>
      <p:ext uri="{BB962C8B-B14F-4D97-AF65-F5344CB8AC3E}">
        <p14:creationId xmlns:p14="http://schemas.microsoft.com/office/powerpoint/2010/main" val="39528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val 12"/>
          <p:cNvSpPr>
            <a:spLocks noChangeArrowheads="1"/>
          </p:cNvSpPr>
          <p:nvPr/>
        </p:nvSpPr>
        <p:spPr bwMode="auto">
          <a:xfrm>
            <a:off x="2927351" y="1484314"/>
            <a:ext cx="2881313" cy="1730375"/>
          </a:xfrm>
          <a:prstGeom prst="ellipse">
            <a:avLst/>
          </a:prstGeom>
          <a:solidFill>
            <a:srgbClr val="9DCFAA"/>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de-DE" altLang="de-DE">
                <a:solidFill>
                  <a:srgbClr val="000000"/>
                </a:solidFill>
              </a:rPr>
              <a:t>Bipolare</a:t>
            </a:r>
          </a:p>
          <a:p>
            <a:pPr algn="ctr" fontAlgn="auto">
              <a:spcBef>
                <a:spcPts val="0"/>
              </a:spcBef>
              <a:spcAft>
                <a:spcPts val="0"/>
              </a:spcAft>
            </a:pPr>
            <a:r>
              <a:rPr lang="de-DE" altLang="de-DE">
                <a:solidFill>
                  <a:srgbClr val="000000"/>
                </a:solidFill>
              </a:rPr>
              <a:t>Störungen im</a:t>
            </a:r>
          </a:p>
          <a:p>
            <a:pPr algn="ctr" fontAlgn="auto">
              <a:spcBef>
                <a:spcPts val="0"/>
              </a:spcBef>
              <a:spcAft>
                <a:spcPts val="0"/>
              </a:spcAft>
            </a:pPr>
            <a:r>
              <a:rPr lang="de-DE" altLang="de-DE">
                <a:solidFill>
                  <a:srgbClr val="000000"/>
                </a:solidFill>
              </a:rPr>
              <a:t>Kindesalter</a:t>
            </a:r>
            <a:r>
              <a:rPr lang="en-US" altLang="de-DE">
                <a:solidFill>
                  <a:srgbClr val="000000"/>
                </a:solidFill>
              </a:rPr>
              <a:t> </a:t>
            </a:r>
          </a:p>
        </p:txBody>
      </p:sp>
      <p:sp>
        <p:nvSpPr>
          <p:cNvPr id="39939" name="Rectangle 2"/>
          <p:cNvSpPr>
            <a:spLocks noGrp="1" noChangeArrowheads="1"/>
          </p:cNvSpPr>
          <p:nvPr>
            <p:ph type="title"/>
          </p:nvPr>
        </p:nvSpPr>
        <p:spPr>
          <a:xfrm>
            <a:off x="983432" y="726454"/>
            <a:ext cx="9720000" cy="830338"/>
          </a:xfrm>
        </p:spPr>
        <p:txBody>
          <a:bodyPr>
            <a:noAutofit/>
          </a:bodyPr>
          <a:lstStyle/>
          <a:p>
            <a:pPr eaLnBrk="1" hangingPunct="1"/>
            <a:r>
              <a:rPr lang="en-US" altLang="de-DE" dirty="0">
                <a:latin typeface="Calibri" panose="020F0502020204030204" pitchFamily="34" charset="0"/>
              </a:rPr>
              <a:t>Trauma-</a:t>
            </a:r>
            <a:br>
              <a:rPr lang="en-US" altLang="de-DE" dirty="0">
                <a:latin typeface="Calibri" panose="020F0502020204030204" pitchFamily="34" charset="0"/>
              </a:rPr>
            </a:br>
            <a:r>
              <a:rPr lang="en-US" altLang="de-DE" dirty="0" err="1">
                <a:latin typeface="Calibri" panose="020F0502020204030204" pitchFamily="34" charset="0"/>
              </a:rPr>
              <a:t>Entwicklungsheterotopie</a:t>
            </a:r>
            <a:endParaRPr lang="en-US" altLang="de-DE" dirty="0">
              <a:latin typeface="Calibri" panose="020F0502020204030204" pitchFamily="34" charset="0"/>
            </a:endParaRPr>
          </a:p>
        </p:txBody>
      </p:sp>
      <p:sp>
        <p:nvSpPr>
          <p:cNvPr id="39940" name="Oval 5"/>
          <p:cNvSpPr>
            <a:spLocks noChangeArrowheads="1"/>
          </p:cNvSpPr>
          <p:nvPr/>
        </p:nvSpPr>
        <p:spPr bwMode="auto">
          <a:xfrm>
            <a:off x="3935413" y="3933825"/>
            <a:ext cx="2952750" cy="1295400"/>
          </a:xfrm>
          <a:prstGeom prst="ellipse">
            <a:avLst/>
          </a:prstGeom>
          <a:solidFill>
            <a:schemeClr val="accent1">
              <a:alpha val="49019"/>
            </a:scheme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en-US" altLang="de-DE">
                <a:solidFill>
                  <a:srgbClr val="000000"/>
                </a:solidFill>
              </a:rPr>
              <a:t>Oppositionelles</a:t>
            </a:r>
          </a:p>
          <a:p>
            <a:pPr algn="ctr" fontAlgn="auto">
              <a:spcBef>
                <a:spcPts val="0"/>
              </a:spcBef>
              <a:spcAft>
                <a:spcPts val="0"/>
              </a:spcAft>
            </a:pPr>
            <a:r>
              <a:rPr lang="en-US" altLang="de-DE">
                <a:solidFill>
                  <a:srgbClr val="000000"/>
                </a:solidFill>
              </a:rPr>
              <a:t>Verhalten</a:t>
            </a:r>
          </a:p>
        </p:txBody>
      </p:sp>
      <p:sp>
        <p:nvSpPr>
          <p:cNvPr id="39941" name="Oval 6"/>
          <p:cNvSpPr>
            <a:spLocks noChangeArrowheads="1"/>
          </p:cNvSpPr>
          <p:nvPr/>
        </p:nvSpPr>
        <p:spPr bwMode="auto">
          <a:xfrm>
            <a:off x="4511675" y="3357563"/>
            <a:ext cx="3455988" cy="100806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en-US" altLang="de-DE">
                <a:solidFill>
                  <a:srgbClr val="000000"/>
                </a:solidFill>
              </a:rPr>
              <a:t>ADHS</a:t>
            </a:r>
          </a:p>
        </p:txBody>
      </p:sp>
      <p:sp>
        <p:nvSpPr>
          <p:cNvPr id="39942" name="Oval 8"/>
          <p:cNvSpPr>
            <a:spLocks noChangeArrowheads="1"/>
          </p:cNvSpPr>
          <p:nvPr/>
        </p:nvSpPr>
        <p:spPr bwMode="auto">
          <a:xfrm>
            <a:off x="2351089" y="2781301"/>
            <a:ext cx="2808287" cy="2016125"/>
          </a:xfrm>
          <a:prstGeom prst="ellipse">
            <a:avLst/>
          </a:prstGeom>
          <a:solidFill>
            <a:srgbClr val="79F385">
              <a:alpha val="18823"/>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en-US" altLang="de-DE">
                <a:solidFill>
                  <a:srgbClr val="000000"/>
                </a:solidFill>
              </a:rPr>
              <a:t>Emotionale</a:t>
            </a:r>
          </a:p>
          <a:p>
            <a:pPr algn="ctr" fontAlgn="auto">
              <a:spcBef>
                <a:spcPts val="0"/>
              </a:spcBef>
              <a:spcAft>
                <a:spcPts val="0"/>
              </a:spcAft>
            </a:pPr>
            <a:r>
              <a:rPr lang="en-US" altLang="de-DE">
                <a:solidFill>
                  <a:srgbClr val="000000"/>
                </a:solidFill>
              </a:rPr>
              <a:t>Störungen</a:t>
            </a:r>
          </a:p>
        </p:txBody>
      </p:sp>
      <p:sp>
        <p:nvSpPr>
          <p:cNvPr id="39943" name="Oval 9"/>
          <p:cNvSpPr>
            <a:spLocks noChangeArrowheads="1"/>
          </p:cNvSpPr>
          <p:nvPr/>
        </p:nvSpPr>
        <p:spPr bwMode="auto">
          <a:xfrm>
            <a:off x="7391400" y="1341438"/>
            <a:ext cx="3276600" cy="1439862"/>
          </a:xfrm>
          <a:prstGeom prst="ellipse">
            <a:avLst/>
          </a:prstGeom>
          <a:solidFill>
            <a:srgbClr val="FF66CC"/>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en-US" altLang="de-DE">
                <a:solidFill>
                  <a:srgbClr val="000000"/>
                </a:solidFill>
              </a:rPr>
              <a:t>     Störungen der </a:t>
            </a:r>
          </a:p>
          <a:p>
            <a:pPr algn="ctr" fontAlgn="auto">
              <a:spcBef>
                <a:spcPts val="0"/>
              </a:spcBef>
              <a:spcAft>
                <a:spcPts val="0"/>
              </a:spcAft>
            </a:pPr>
            <a:r>
              <a:rPr lang="en-US" altLang="de-DE">
                <a:solidFill>
                  <a:srgbClr val="000000"/>
                </a:solidFill>
              </a:rPr>
              <a:t>Persönlichkeits</a:t>
            </a:r>
          </a:p>
          <a:p>
            <a:pPr algn="ctr" fontAlgn="auto">
              <a:spcBef>
                <a:spcPts val="0"/>
              </a:spcBef>
              <a:spcAft>
                <a:spcPts val="0"/>
              </a:spcAft>
            </a:pPr>
            <a:r>
              <a:rPr lang="en-US" altLang="de-DE">
                <a:solidFill>
                  <a:srgbClr val="000000"/>
                </a:solidFill>
              </a:rPr>
              <a:t>-entwicklung</a:t>
            </a:r>
          </a:p>
        </p:txBody>
      </p:sp>
      <p:sp>
        <p:nvSpPr>
          <p:cNvPr id="39944" name="Oval 11"/>
          <p:cNvSpPr>
            <a:spLocks noChangeArrowheads="1"/>
          </p:cNvSpPr>
          <p:nvPr/>
        </p:nvSpPr>
        <p:spPr bwMode="auto">
          <a:xfrm>
            <a:off x="6959601" y="2492376"/>
            <a:ext cx="2665413" cy="1584325"/>
          </a:xfrm>
          <a:prstGeom prst="ellipse">
            <a:avLst/>
          </a:prstGeom>
          <a:solidFill>
            <a:srgbClr val="FF0000">
              <a:alpha val="81175"/>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en-US" altLang="de-DE">
                <a:solidFill>
                  <a:srgbClr val="000000"/>
                </a:solidFill>
              </a:rPr>
              <a:t>Selbstverletzung</a:t>
            </a:r>
          </a:p>
          <a:p>
            <a:pPr algn="ctr" fontAlgn="auto">
              <a:spcBef>
                <a:spcPts val="0"/>
              </a:spcBef>
              <a:spcAft>
                <a:spcPts val="0"/>
              </a:spcAft>
            </a:pPr>
            <a:r>
              <a:rPr lang="en-US" altLang="de-DE">
                <a:solidFill>
                  <a:srgbClr val="000000"/>
                </a:solidFill>
              </a:rPr>
              <a:t>Suizidalität</a:t>
            </a:r>
          </a:p>
        </p:txBody>
      </p:sp>
      <p:sp>
        <p:nvSpPr>
          <p:cNvPr id="39945" name="Line 13"/>
          <p:cNvSpPr>
            <a:spLocks noChangeShapeType="1"/>
          </p:cNvSpPr>
          <p:nvPr/>
        </p:nvSpPr>
        <p:spPr bwMode="auto">
          <a:xfrm>
            <a:off x="2855913" y="6165850"/>
            <a:ext cx="63357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de-DE">
              <a:solidFill>
                <a:srgbClr val="445055"/>
              </a:solidFill>
              <a:latin typeface="Calibri" panose="020F0502020204030204"/>
            </a:endParaRPr>
          </a:p>
        </p:txBody>
      </p:sp>
      <p:sp>
        <p:nvSpPr>
          <p:cNvPr id="39946" name="Text Box 14"/>
          <p:cNvSpPr txBox="1">
            <a:spLocks noChangeArrowheads="1"/>
          </p:cNvSpPr>
          <p:nvPr/>
        </p:nvSpPr>
        <p:spPr bwMode="auto">
          <a:xfrm>
            <a:off x="1703388" y="6308726"/>
            <a:ext cx="8640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en-US" altLang="de-DE">
                <a:solidFill>
                  <a:srgbClr val="000000"/>
                </a:solidFill>
              </a:rPr>
              <a:t>Geburt          Vorschulalter           Schulalter         Pubertät      Adoleszenz</a:t>
            </a:r>
          </a:p>
        </p:txBody>
      </p:sp>
      <p:sp>
        <p:nvSpPr>
          <p:cNvPr id="245774" name="Oval 14"/>
          <p:cNvSpPr>
            <a:spLocks noChangeArrowheads="1"/>
          </p:cNvSpPr>
          <p:nvPr/>
        </p:nvSpPr>
        <p:spPr bwMode="auto">
          <a:xfrm>
            <a:off x="5159375" y="1557339"/>
            <a:ext cx="3024188" cy="1368425"/>
          </a:xfrm>
          <a:prstGeom prst="ellipse">
            <a:avLst/>
          </a:prstGeom>
          <a:solidFill>
            <a:srgbClr val="FF9900">
              <a:alpha val="81000"/>
            </a:srgbClr>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fontAlgn="auto">
              <a:spcBef>
                <a:spcPts val="0"/>
              </a:spcBef>
              <a:spcAft>
                <a:spcPts val="0"/>
              </a:spcAft>
              <a:defRPr/>
            </a:pPr>
            <a:r>
              <a:rPr lang="de-CH">
                <a:solidFill>
                  <a:srgbClr val="000000"/>
                </a:solidFill>
              </a:rPr>
              <a:t>Affektive Störungen</a:t>
            </a:r>
          </a:p>
        </p:txBody>
      </p:sp>
      <p:sp>
        <p:nvSpPr>
          <p:cNvPr id="245776" name="Oval 16"/>
          <p:cNvSpPr>
            <a:spLocks noChangeArrowheads="1"/>
          </p:cNvSpPr>
          <p:nvPr/>
        </p:nvSpPr>
        <p:spPr bwMode="auto">
          <a:xfrm>
            <a:off x="1847850" y="5229226"/>
            <a:ext cx="2374900" cy="936625"/>
          </a:xfrm>
          <a:prstGeom prst="ellipse">
            <a:avLst/>
          </a:prstGeom>
          <a:solidFill>
            <a:srgbClr val="993366">
              <a:alpha val="94000"/>
            </a:srgbClr>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fontAlgn="auto">
              <a:spcBef>
                <a:spcPts val="0"/>
              </a:spcBef>
              <a:spcAft>
                <a:spcPts val="0"/>
              </a:spcAft>
              <a:defRPr/>
            </a:pPr>
            <a:r>
              <a:rPr lang="de-CH">
                <a:solidFill>
                  <a:srgbClr val="FFFFFF"/>
                </a:solidFill>
              </a:rPr>
              <a:t>Regulationsstörungen</a:t>
            </a:r>
          </a:p>
        </p:txBody>
      </p:sp>
      <p:sp>
        <p:nvSpPr>
          <p:cNvPr id="39949" name="Oval 7"/>
          <p:cNvSpPr>
            <a:spLocks noChangeArrowheads="1"/>
          </p:cNvSpPr>
          <p:nvPr/>
        </p:nvSpPr>
        <p:spPr bwMode="auto">
          <a:xfrm>
            <a:off x="4151313" y="2565400"/>
            <a:ext cx="3097212" cy="1150938"/>
          </a:xfrm>
          <a:prstGeom prst="ellipse">
            <a:avLst/>
          </a:prstGeom>
          <a:solidFill>
            <a:schemeClr val="accent1">
              <a:alpha val="52940"/>
            </a:scheme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de-DE" altLang="de-DE">
                <a:solidFill>
                  <a:srgbClr val="000000"/>
                </a:solidFill>
              </a:rPr>
              <a:t>Störung des </a:t>
            </a:r>
          </a:p>
          <a:p>
            <a:pPr algn="ctr" fontAlgn="auto">
              <a:spcBef>
                <a:spcPts val="0"/>
              </a:spcBef>
              <a:spcAft>
                <a:spcPts val="0"/>
              </a:spcAft>
            </a:pPr>
            <a:r>
              <a:rPr lang="de-DE" altLang="de-DE">
                <a:solidFill>
                  <a:srgbClr val="000000"/>
                </a:solidFill>
              </a:rPr>
              <a:t>Sozialverhaltens</a:t>
            </a:r>
          </a:p>
        </p:txBody>
      </p:sp>
      <p:sp>
        <p:nvSpPr>
          <p:cNvPr id="39950" name="Oval 18"/>
          <p:cNvSpPr>
            <a:spLocks noChangeArrowheads="1"/>
          </p:cNvSpPr>
          <p:nvPr/>
        </p:nvSpPr>
        <p:spPr bwMode="auto">
          <a:xfrm>
            <a:off x="7319964" y="1"/>
            <a:ext cx="3348037" cy="1628775"/>
          </a:xfrm>
          <a:prstGeom prst="ellipse">
            <a:avLst/>
          </a:prstGeom>
          <a:solidFill>
            <a:srgbClr val="CC99FF">
              <a:alpha val="7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de-DE" altLang="de-DE">
                <a:solidFill>
                  <a:srgbClr val="000000"/>
                </a:solidFill>
              </a:rPr>
              <a:t>Dissoziative und Somatoforme</a:t>
            </a:r>
          </a:p>
          <a:p>
            <a:pPr algn="ctr" fontAlgn="auto">
              <a:spcBef>
                <a:spcPts val="0"/>
              </a:spcBef>
              <a:spcAft>
                <a:spcPts val="0"/>
              </a:spcAft>
            </a:pPr>
            <a:r>
              <a:rPr lang="de-DE" altLang="de-DE">
                <a:solidFill>
                  <a:srgbClr val="000000"/>
                </a:solidFill>
              </a:rPr>
              <a:t> Störungen</a:t>
            </a:r>
          </a:p>
        </p:txBody>
      </p:sp>
      <p:sp>
        <p:nvSpPr>
          <p:cNvPr id="39952" name="Text Box 25"/>
          <p:cNvSpPr txBox="1">
            <a:spLocks noChangeArrowheads="1"/>
          </p:cNvSpPr>
          <p:nvPr/>
        </p:nvSpPr>
        <p:spPr bwMode="auto">
          <a:xfrm>
            <a:off x="8112126" y="5435601"/>
            <a:ext cx="302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de-DE" altLang="de-DE" sz="1400" dirty="0">
                <a:solidFill>
                  <a:srgbClr val="000000"/>
                </a:solidFill>
                <a:latin typeface="Calibri" panose="020F0502020204030204" pitchFamily="34" charset="0"/>
              </a:rPr>
              <a:t>Schmid, Fegert, Petermann 2010</a:t>
            </a:r>
          </a:p>
          <a:p>
            <a:pPr fontAlgn="auto">
              <a:spcBef>
                <a:spcPts val="0"/>
              </a:spcBef>
              <a:spcAft>
                <a:spcPts val="0"/>
              </a:spcAft>
            </a:pPr>
            <a:r>
              <a:rPr lang="de-DE" altLang="de-DE" sz="1400" dirty="0">
                <a:solidFill>
                  <a:srgbClr val="000000"/>
                </a:solidFill>
                <a:latin typeface="Calibri" panose="020F0502020204030204" pitchFamily="34" charset="0"/>
              </a:rPr>
              <a:t>Schmid, Petermann, Fegert 2013</a:t>
            </a:r>
            <a:endParaRPr lang="en-US" altLang="de-DE" sz="1400" dirty="0">
              <a:solidFill>
                <a:srgbClr val="000000"/>
              </a:solidFill>
              <a:latin typeface="Calibri" panose="020F0502020204030204" pitchFamily="34" charset="0"/>
            </a:endParaRPr>
          </a:p>
        </p:txBody>
      </p:sp>
      <p:sp>
        <p:nvSpPr>
          <p:cNvPr id="39953" name="Oval 4"/>
          <p:cNvSpPr>
            <a:spLocks noChangeArrowheads="1"/>
          </p:cNvSpPr>
          <p:nvPr/>
        </p:nvSpPr>
        <p:spPr bwMode="auto">
          <a:xfrm>
            <a:off x="2424114" y="4508501"/>
            <a:ext cx="2592387" cy="1008063"/>
          </a:xfrm>
          <a:prstGeom prst="ellipse">
            <a:avLst/>
          </a:prstGeom>
          <a:solidFill>
            <a:srgbClr val="6CA6D6">
              <a:alpha val="52156"/>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en-US" altLang="de-DE">
                <a:solidFill>
                  <a:srgbClr val="000000"/>
                </a:solidFill>
              </a:rPr>
              <a:t>Bindungsstörungen</a:t>
            </a:r>
          </a:p>
        </p:txBody>
      </p:sp>
      <p:sp>
        <p:nvSpPr>
          <p:cNvPr id="39954" name="Oval 10"/>
          <p:cNvSpPr>
            <a:spLocks noChangeArrowheads="1"/>
          </p:cNvSpPr>
          <p:nvPr/>
        </p:nvSpPr>
        <p:spPr bwMode="auto">
          <a:xfrm>
            <a:off x="5159376" y="549276"/>
            <a:ext cx="3529013" cy="1368425"/>
          </a:xfrm>
          <a:prstGeom prst="ellipse">
            <a:avLst/>
          </a:prstGeom>
          <a:solidFill>
            <a:srgbClr val="33CCCC">
              <a:alpha val="56078"/>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pPr>
            <a:r>
              <a:rPr lang="de-DE" altLang="de-DE">
                <a:solidFill>
                  <a:srgbClr val="000000"/>
                </a:solidFill>
              </a:rPr>
              <a:t>Substanz </a:t>
            </a:r>
          </a:p>
          <a:p>
            <a:pPr algn="ctr" fontAlgn="auto">
              <a:spcBef>
                <a:spcPts val="0"/>
              </a:spcBef>
              <a:spcAft>
                <a:spcPts val="0"/>
              </a:spcAft>
            </a:pPr>
            <a:r>
              <a:rPr lang="de-DE" altLang="de-DE">
                <a:solidFill>
                  <a:srgbClr val="000000"/>
                </a:solidFill>
              </a:rPr>
              <a:t>missbrauch</a:t>
            </a:r>
          </a:p>
        </p:txBody>
      </p:sp>
    </p:spTree>
    <p:extLst>
      <p:ext uri="{BB962C8B-B14F-4D97-AF65-F5344CB8AC3E}">
        <p14:creationId xmlns:p14="http://schemas.microsoft.com/office/powerpoint/2010/main" val="221052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4">
            <a:extLst>
              <a:ext uri="{FF2B5EF4-FFF2-40B4-BE49-F238E27FC236}">
                <a16:creationId xmlns:a16="http://schemas.microsoft.com/office/drawing/2014/main" id="{72315224-6280-BECA-9A5A-851E7C363804}"/>
              </a:ext>
            </a:extLst>
          </p:cNvPr>
          <p:cNvSpPr>
            <a:spLocks noGrp="1" noChangeArrowheads="1"/>
          </p:cNvSpPr>
          <p:nvPr>
            <p:ph type="title"/>
          </p:nvPr>
        </p:nvSpPr>
        <p:spPr>
          <a:xfrm>
            <a:off x="1051200" y="548680"/>
            <a:ext cx="9720000" cy="830338"/>
          </a:xfrm>
        </p:spPr>
        <p:txBody>
          <a:bodyPr/>
          <a:lstStyle/>
          <a:p>
            <a:r>
              <a:rPr lang="de-DE" altLang="de-DE" dirty="0"/>
              <a:t>ACE | Folgen</a:t>
            </a:r>
            <a:endParaRPr lang="de-CH" altLang="de-DE" dirty="0"/>
          </a:p>
        </p:txBody>
      </p:sp>
      <p:pic>
        <p:nvPicPr>
          <p:cNvPr id="45059" name="Grafik 1">
            <a:extLst>
              <a:ext uri="{FF2B5EF4-FFF2-40B4-BE49-F238E27FC236}">
                <a16:creationId xmlns:a16="http://schemas.microsoft.com/office/drawing/2014/main" id="{715C0DEE-7B85-E448-B5C7-3CBD0D3B9A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feld 47">
            <a:extLst>
              <a:ext uri="{FF2B5EF4-FFF2-40B4-BE49-F238E27FC236}">
                <a16:creationId xmlns:a16="http://schemas.microsoft.com/office/drawing/2014/main" id="{20620360-5CD2-C36C-C361-3D9CD6AC0A51}"/>
              </a:ext>
            </a:extLst>
          </p:cNvPr>
          <p:cNvSpPr txBox="1">
            <a:spLocks noChangeArrowheads="1"/>
          </p:cNvSpPr>
          <p:nvPr/>
        </p:nvSpPr>
        <p:spPr bwMode="auto">
          <a:xfrm>
            <a:off x="1979614" y="5726113"/>
            <a:ext cx="3836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b="1">
                <a:solidFill>
                  <a:srgbClr val="445055"/>
                </a:solidFill>
                <a:latin typeface="Corbel" panose="020B0503020204020204" pitchFamily="34" charset="0"/>
              </a:rPr>
              <a:t>0 Adverse Childhood Experiences</a:t>
            </a:r>
          </a:p>
        </p:txBody>
      </p:sp>
      <p:sp>
        <p:nvSpPr>
          <p:cNvPr id="45061" name="Textfeld 48">
            <a:extLst>
              <a:ext uri="{FF2B5EF4-FFF2-40B4-BE49-F238E27FC236}">
                <a16:creationId xmlns:a16="http://schemas.microsoft.com/office/drawing/2014/main" id="{877C5EB4-A2AF-7E9D-0A4A-25B6A4CA6E24}"/>
              </a:ext>
            </a:extLst>
          </p:cNvPr>
          <p:cNvSpPr txBox="1">
            <a:spLocks noChangeArrowheads="1"/>
          </p:cNvSpPr>
          <p:nvPr/>
        </p:nvSpPr>
        <p:spPr bwMode="auto">
          <a:xfrm>
            <a:off x="7348538" y="5497514"/>
            <a:ext cx="3319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000">
                <a:solidFill>
                  <a:srgbClr val="445055"/>
                </a:solidFill>
                <a:latin typeface="Corbel" panose="020B0503020204020204" pitchFamily="34" charset="0"/>
              </a:rPr>
              <a:t>Quelle: https://vetoviolence.cdc.gov/apps/phl/resource_center_infographic.html</a:t>
            </a:r>
          </a:p>
        </p:txBody>
      </p:sp>
      <p:grpSp>
        <p:nvGrpSpPr>
          <p:cNvPr id="45062" name="Gruppieren 46">
            <a:extLst>
              <a:ext uri="{FF2B5EF4-FFF2-40B4-BE49-F238E27FC236}">
                <a16:creationId xmlns:a16="http://schemas.microsoft.com/office/drawing/2014/main" id="{44979D80-4C7E-D483-3E2B-9D77E9DFD416}"/>
              </a:ext>
            </a:extLst>
          </p:cNvPr>
          <p:cNvGrpSpPr>
            <a:grpSpLocks/>
          </p:cNvGrpSpPr>
          <p:nvPr/>
        </p:nvGrpSpPr>
        <p:grpSpPr bwMode="auto">
          <a:xfrm>
            <a:off x="1947864" y="1285875"/>
            <a:ext cx="3144837" cy="2041694"/>
            <a:chOff x="392951" y="1458781"/>
            <a:chExt cx="2622458" cy="1560031"/>
          </a:xfrm>
        </p:grpSpPr>
        <p:sp>
          <p:nvSpPr>
            <p:cNvPr id="39" name="Ellipse 38">
              <a:extLst>
                <a:ext uri="{FF2B5EF4-FFF2-40B4-BE49-F238E27FC236}">
                  <a16:creationId xmlns:a16="http://schemas.microsoft.com/office/drawing/2014/main" id="{6AA05360-001D-B9DB-799E-B4FFB7CA7CD5}"/>
                </a:ext>
              </a:extLst>
            </p:cNvPr>
            <p:cNvSpPr/>
            <p:nvPr/>
          </p:nvSpPr>
          <p:spPr>
            <a:xfrm>
              <a:off x="395599" y="1524282"/>
              <a:ext cx="125761" cy="118873"/>
            </a:xfrm>
            <a:prstGeom prst="ellipse">
              <a:avLst/>
            </a:prstGeom>
            <a:solidFill>
              <a:srgbClr val="1F3E38"/>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0" name="Ellipse 39">
              <a:extLst>
                <a:ext uri="{FF2B5EF4-FFF2-40B4-BE49-F238E27FC236}">
                  <a16:creationId xmlns:a16="http://schemas.microsoft.com/office/drawing/2014/main" id="{28458663-D817-9710-5299-8EBF2B4A832B}"/>
                </a:ext>
              </a:extLst>
            </p:cNvPr>
            <p:cNvSpPr/>
            <p:nvPr/>
          </p:nvSpPr>
          <p:spPr>
            <a:xfrm>
              <a:off x="392951" y="1695314"/>
              <a:ext cx="124438" cy="118873"/>
            </a:xfrm>
            <a:prstGeom prst="ellipse">
              <a:avLst/>
            </a:prstGeom>
            <a:solidFill>
              <a:srgbClr val="C3D766"/>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1" name="Ellipse 40">
              <a:extLst>
                <a:ext uri="{FF2B5EF4-FFF2-40B4-BE49-F238E27FC236}">
                  <a16:creationId xmlns:a16="http://schemas.microsoft.com/office/drawing/2014/main" id="{C08A72BF-6C32-7EA0-B800-55402377DF93}"/>
                </a:ext>
              </a:extLst>
            </p:cNvPr>
            <p:cNvSpPr/>
            <p:nvPr/>
          </p:nvSpPr>
          <p:spPr>
            <a:xfrm>
              <a:off x="394274" y="1865132"/>
              <a:ext cx="125762" cy="118873"/>
            </a:xfrm>
            <a:prstGeom prst="ellipse">
              <a:avLst/>
            </a:prstGeom>
            <a:solidFill>
              <a:srgbClr val="F6EE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2" name="Ellipse 41">
              <a:extLst>
                <a:ext uri="{FF2B5EF4-FFF2-40B4-BE49-F238E27FC236}">
                  <a16:creationId xmlns:a16="http://schemas.microsoft.com/office/drawing/2014/main" id="{B9D56786-262A-81C6-0AC8-19864DC1CD79}"/>
                </a:ext>
              </a:extLst>
            </p:cNvPr>
            <p:cNvSpPr/>
            <p:nvPr/>
          </p:nvSpPr>
          <p:spPr>
            <a:xfrm>
              <a:off x="392951" y="2024033"/>
              <a:ext cx="124438"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3" name="Ellipse 42">
              <a:extLst>
                <a:ext uri="{FF2B5EF4-FFF2-40B4-BE49-F238E27FC236}">
                  <a16:creationId xmlns:a16="http://schemas.microsoft.com/office/drawing/2014/main" id="{B51A0BC9-EFDC-F66D-9133-D883E5D29F4E}"/>
                </a:ext>
              </a:extLst>
            </p:cNvPr>
            <p:cNvSpPr/>
            <p:nvPr/>
          </p:nvSpPr>
          <p:spPr>
            <a:xfrm>
              <a:off x="398246" y="2193852"/>
              <a:ext cx="124438" cy="118873"/>
            </a:xfrm>
            <a:prstGeom prst="ellipse">
              <a:avLst/>
            </a:prstGeom>
            <a:solidFill>
              <a:srgbClr val="6DA79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4" name="Ellipse 43">
              <a:extLst>
                <a:ext uri="{FF2B5EF4-FFF2-40B4-BE49-F238E27FC236}">
                  <a16:creationId xmlns:a16="http://schemas.microsoft.com/office/drawing/2014/main" id="{C1A663F8-F9C7-C567-6A41-58CAA08C2F44}"/>
                </a:ext>
              </a:extLst>
            </p:cNvPr>
            <p:cNvSpPr/>
            <p:nvPr/>
          </p:nvSpPr>
          <p:spPr>
            <a:xfrm>
              <a:off x="394274" y="2363670"/>
              <a:ext cx="125762" cy="118873"/>
            </a:xfrm>
            <a:prstGeom prst="ellipse">
              <a:avLst/>
            </a:prstGeom>
            <a:solidFill>
              <a:srgbClr val="442B1D"/>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5" name="Ellipse 44">
              <a:extLst>
                <a:ext uri="{FF2B5EF4-FFF2-40B4-BE49-F238E27FC236}">
                  <a16:creationId xmlns:a16="http://schemas.microsoft.com/office/drawing/2014/main" id="{077E65DC-B7F4-91EB-BD0C-5DEACA215C28}"/>
                </a:ext>
              </a:extLst>
            </p:cNvPr>
            <p:cNvSpPr/>
            <p:nvPr/>
          </p:nvSpPr>
          <p:spPr>
            <a:xfrm>
              <a:off x="1579081" y="1524282"/>
              <a:ext cx="124438" cy="118873"/>
            </a:xfrm>
            <a:prstGeom prst="ellipse">
              <a:avLst/>
            </a:prstGeom>
            <a:solidFill>
              <a:srgbClr val="58585A"/>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6" name="Ellipse 45">
              <a:extLst>
                <a:ext uri="{FF2B5EF4-FFF2-40B4-BE49-F238E27FC236}">
                  <a16:creationId xmlns:a16="http://schemas.microsoft.com/office/drawing/2014/main" id="{797C985A-710A-1A70-991A-476F883D9F9F}"/>
                </a:ext>
              </a:extLst>
            </p:cNvPr>
            <p:cNvSpPr/>
            <p:nvPr/>
          </p:nvSpPr>
          <p:spPr>
            <a:xfrm>
              <a:off x="1575109" y="1695314"/>
              <a:ext cx="125762" cy="118873"/>
            </a:xfrm>
            <a:prstGeom prst="ellipse">
              <a:avLst/>
            </a:prstGeom>
            <a:solidFill>
              <a:srgbClr val="99C5B3"/>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7" name="Ellipse 46">
              <a:extLst>
                <a:ext uri="{FF2B5EF4-FFF2-40B4-BE49-F238E27FC236}">
                  <a16:creationId xmlns:a16="http://schemas.microsoft.com/office/drawing/2014/main" id="{FC1796FB-A313-D510-BD6E-835B4F331E62}"/>
                </a:ext>
              </a:extLst>
            </p:cNvPr>
            <p:cNvSpPr/>
            <p:nvPr/>
          </p:nvSpPr>
          <p:spPr>
            <a:xfrm>
              <a:off x="1577756" y="1865132"/>
              <a:ext cx="124438" cy="118873"/>
            </a:xfrm>
            <a:prstGeom prst="ellipse">
              <a:avLst/>
            </a:prstGeom>
            <a:solidFill>
              <a:srgbClr val="548DC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8" name="Ellipse 47">
              <a:extLst>
                <a:ext uri="{FF2B5EF4-FFF2-40B4-BE49-F238E27FC236}">
                  <a16:creationId xmlns:a16="http://schemas.microsoft.com/office/drawing/2014/main" id="{1808A441-2F91-00EE-956E-808A151A9AA8}"/>
                </a:ext>
              </a:extLst>
            </p:cNvPr>
            <p:cNvSpPr/>
            <p:nvPr/>
          </p:nvSpPr>
          <p:spPr>
            <a:xfrm>
              <a:off x="1575109" y="2024033"/>
              <a:ext cx="125762" cy="118873"/>
            </a:xfrm>
            <a:prstGeom prst="ellipse">
              <a:avLst/>
            </a:prstGeom>
            <a:solidFill>
              <a:srgbClr val="C4D8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9" name="Ellipse 48">
              <a:extLst>
                <a:ext uri="{FF2B5EF4-FFF2-40B4-BE49-F238E27FC236}">
                  <a16:creationId xmlns:a16="http://schemas.microsoft.com/office/drawing/2014/main" id="{48A91E2F-3C44-8016-B550-D02037D10F65}"/>
                </a:ext>
              </a:extLst>
            </p:cNvPr>
            <p:cNvSpPr/>
            <p:nvPr/>
          </p:nvSpPr>
          <p:spPr>
            <a:xfrm>
              <a:off x="1580404" y="2193852"/>
              <a:ext cx="125762"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0" name="Ellipse 49">
              <a:extLst>
                <a:ext uri="{FF2B5EF4-FFF2-40B4-BE49-F238E27FC236}">
                  <a16:creationId xmlns:a16="http://schemas.microsoft.com/office/drawing/2014/main" id="{5F408CA1-213E-2091-4B96-489598DD561D}"/>
                </a:ext>
              </a:extLst>
            </p:cNvPr>
            <p:cNvSpPr/>
            <p:nvPr/>
          </p:nvSpPr>
          <p:spPr>
            <a:xfrm>
              <a:off x="1577756" y="2363670"/>
              <a:ext cx="124438" cy="118873"/>
            </a:xfrm>
            <a:prstGeom prst="ellipse">
              <a:avLst/>
            </a:prstGeom>
            <a:solidFill>
              <a:srgbClr val="C59F51"/>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1" name="Ellipse 50">
              <a:extLst>
                <a:ext uri="{FF2B5EF4-FFF2-40B4-BE49-F238E27FC236}">
                  <a16:creationId xmlns:a16="http://schemas.microsoft.com/office/drawing/2014/main" id="{DB9AFA5E-82B1-69BD-3496-0372D807B188}"/>
                </a:ext>
              </a:extLst>
            </p:cNvPr>
            <p:cNvSpPr/>
            <p:nvPr/>
          </p:nvSpPr>
          <p:spPr>
            <a:xfrm>
              <a:off x="400894" y="2535914"/>
              <a:ext cx="125761" cy="118873"/>
            </a:xfrm>
            <a:prstGeom prst="ellipse">
              <a:avLst/>
            </a:prstGeom>
            <a:solidFill>
              <a:srgbClr val="D6ECE2"/>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2" name="Ellipse 51">
              <a:extLst>
                <a:ext uri="{FF2B5EF4-FFF2-40B4-BE49-F238E27FC236}">
                  <a16:creationId xmlns:a16="http://schemas.microsoft.com/office/drawing/2014/main" id="{F7D0ED8F-AE9F-14A5-1597-3ED6EFF985A9}"/>
                </a:ext>
              </a:extLst>
            </p:cNvPr>
            <p:cNvSpPr/>
            <p:nvPr/>
          </p:nvSpPr>
          <p:spPr>
            <a:xfrm>
              <a:off x="398246" y="2706946"/>
              <a:ext cx="124438" cy="118873"/>
            </a:xfrm>
            <a:prstGeom prst="ellipse">
              <a:avLst/>
            </a:prstGeom>
            <a:solidFill>
              <a:srgbClr val="1A443E"/>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3" name="Ellipse 52">
              <a:extLst>
                <a:ext uri="{FF2B5EF4-FFF2-40B4-BE49-F238E27FC236}">
                  <a16:creationId xmlns:a16="http://schemas.microsoft.com/office/drawing/2014/main" id="{85F82BD2-695A-50B2-A0AE-61B1E9306940}"/>
                </a:ext>
              </a:extLst>
            </p:cNvPr>
            <p:cNvSpPr/>
            <p:nvPr/>
          </p:nvSpPr>
          <p:spPr>
            <a:xfrm>
              <a:off x="399570" y="2876764"/>
              <a:ext cx="124438" cy="118873"/>
            </a:xfrm>
            <a:prstGeom prst="ellipse">
              <a:avLst/>
            </a:prstGeom>
            <a:solidFill>
              <a:srgbClr val="70A54B"/>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5079" name="Textfeld 31">
              <a:extLst>
                <a:ext uri="{FF2B5EF4-FFF2-40B4-BE49-F238E27FC236}">
                  <a16:creationId xmlns:a16="http://schemas.microsoft.com/office/drawing/2014/main" id="{BD4F647A-3605-BC76-FA0A-F173F372B7B4}"/>
                </a:ext>
              </a:extLst>
            </p:cNvPr>
            <p:cNvSpPr txBox="1">
              <a:spLocks noChangeArrowheads="1"/>
            </p:cNvSpPr>
            <p:nvPr/>
          </p:nvSpPr>
          <p:spPr bwMode="auto">
            <a:xfrm>
              <a:off x="470732" y="145878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Wenig körp. Akt.</a:t>
              </a:r>
            </a:p>
          </p:txBody>
        </p:sp>
        <p:sp>
          <p:nvSpPr>
            <p:cNvPr id="45080" name="Textfeld 32">
              <a:extLst>
                <a:ext uri="{FF2B5EF4-FFF2-40B4-BE49-F238E27FC236}">
                  <a16:creationId xmlns:a16="http://schemas.microsoft.com/office/drawing/2014/main" id="{210FDF06-39FC-0AD1-E23C-68B091AC1A13}"/>
                </a:ext>
              </a:extLst>
            </p:cNvPr>
            <p:cNvSpPr txBox="1">
              <a:spLocks noChangeArrowheads="1"/>
            </p:cNvSpPr>
            <p:nvPr/>
          </p:nvSpPr>
          <p:spPr bwMode="auto">
            <a:xfrm>
              <a:off x="466374" y="1646017"/>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Rauchen</a:t>
              </a:r>
            </a:p>
          </p:txBody>
        </p:sp>
        <p:sp>
          <p:nvSpPr>
            <p:cNvPr id="45081" name="Textfeld 33">
              <a:extLst>
                <a:ext uri="{FF2B5EF4-FFF2-40B4-BE49-F238E27FC236}">
                  <a16:creationId xmlns:a16="http://schemas.microsoft.com/office/drawing/2014/main" id="{819D0670-8FD6-B0E0-3D71-DBBC5ACF7BCE}"/>
                </a:ext>
              </a:extLst>
            </p:cNvPr>
            <p:cNvSpPr txBox="1">
              <a:spLocks noChangeArrowheads="1"/>
            </p:cNvSpPr>
            <p:nvPr/>
          </p:nvSpPr>
          <p:spPr bwMode="auto">
            <a:xfrm>
              <a:off x="470725" y="1815835"/>
              <a:ext cx="100224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Alkoholabusus </a:t>
              </a:r>
            </a:p>
          </p:txBody>
        </p:sp>
        <p:sp>
          <p:nvSpPr>
            <p:cNvPr id="45082" name="Textfeld 34">
              <a:extLst>
                <a:ext uri="{FF2B5EF4-FFF2-40B4-BE49-F238E27FC236}">
                  <a16:creationId xmlns:a16="http://schemas.microsoft.com/office/drawing/2014/main" id="{97960C57-E9EC-D231-6F46-687E5EA4DAB4}"/>
                </a:ext>
              </a:extLst>
            </p:cNvPr>
            <p:cNvSpPr txBox="1">
              <a:spLocks noChangeArrowheads="1"/>
            </p:cNvSpPr>
            <p:nvPr/>
          </p:nvSpPr>
          <p:spPr bwMode="auto">
            <a:xfrm>
              <a:off x="466365" y="1976944"/>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Substanzabusus</a:t>
              </a:r>
            </a:p>
          </p:txBody>
        </p:sp>
        <p:sp>
          <p:nvSpPr>
            <p:cNvPr id="45083" name="Textfeld 35">
              <a:extLst>
                <a:ext uri="{FF2B5EF4-FFF2-40B4-BE49-F238E27FC236}">
                  <a16:creationId xmlns:a16="http://schemas.microsoft.com/office/drawing/2014/main" id="{C7914A19-E1A8-7A34-3113-7AD6489DF795}"/>
                </a:ext>
              </a:extLst>
            </p:cNvPr>
            <p:cNvSpPr txBox="1">
              <a:spLocks noChangeArrowheads="1"/>
            </p:cNvSpPr>
            <p:nvPr/>
          </p:nvSpPr>
          <p:spPr bwMode="auto">
            <a:xfrm>
              <a:off x="470724" y="2146553"/>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Fehlzeiten bei Arbeit</a:t>
              </a:r>
            </a:p>
          </p:txBody>
        </p:sp>
        <p:sp>
          <p:nvSpPr>
            <p:cNvPr id="45084" name="Textfeld 36">
              <a:extLst>
                <a:ext uri="{FF2B5EF4-FFF2-40B4-BE49-F238E27FC236}">
                  <a16:creationId xmlns:a16="http://schemas.microsoft.com/office/drawing/2014/main" id="{DD15142D-E938-6EB7-9AD2-AAB8155C0856}"/>
                </a:ext>
              </a:extLst>
            </p:cNvPr>
            <p:cNvSpPr txBox="1">
              <a:spLocks noChangeArrowheads="1"/>
            </p:cNvSpPr>
            <p:nvPr/>
          </p:nvSpPr>
          <p:spPr bwMode="auto">
            <a:xfrm>
              <a:off x="466364" y="2307662"/>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Übergewicht</a:t>
              </a:r>
            </a:p>
          </p:txBody>
        </p:sp>
        <p:sp>
          <p:nvSpPr>
            <p:cNvPr id="45085" name="Textfeld 37">
              <a:extLst>
                <a:ext uri="{FF2B5EF4-FFF2-40B4-BE49-F238E27FC236}">
                  <a16:creationId xmlns:a16="http://schemas.microsoft.com/office/drawing/2014/main" id="{9A2343EC-72A5-EC00-ECC7-35C83FFA5B59}"/>
                </a:ext>
              </a:extLst>
            </p:cNvPr>
            <p:cNvSpPr txBox="1">
              <a:spLocks noChangeArrowheads="1"/>
            </p:cNvSpPr>
            <p:nvPr/>
          </p:nvSpPr>
          <p:spPr bwMode="auto">
            <a:xfrm>
              <a:off x="479425" y="2477480"/>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Diabetes</a:t>
              </a:r>
            </a:p>
          </p:txBody>
        </p:sp>
        <p:sp>
          <p:nvSpPr>
            <p:cNvPr id="45086" name="Textfeld 38">
              <a:extLst>
                <a:ext uri="{FF2B5EF4-FFF2-40B4-BE49-F238E27FC236}">
                  <a16:creationId xmlns:a16="http://schemas.microsoft.com/office/drawing/2014/main" id="{5EBDEB0B-7282-CC0B-3452-CDA4050B03E9}"/>
                </a:ext>
              </a:extLst>
            </p:cNvPr>
            <p:cNvSpPr txBox="1">
              <a:spLocks noChangeArrowheads="1"/>
            </p:cNvSpPr>
            <p:nvPr/>
          </p:nvSpPr>
          <p:spPr bwMode="auto">
            <a:xfrm>
              <a:off x="479425" y="266180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Depression</a:t>
              </a:r>
            </a:p>
          </p:txBody>
        </p:sp>
        <p:sp>
          <p:nvSpPr>
            <p:cNvPr id="45087" name="Textfeld 39">
              <a:extLst>
                <a:ext uri="{FF2B5EF4-FFF2-40B4-BE49-F238E27FC236}">
                  <a16:creationId xmlns:a16="http://schemas.microsoft.com/office/drawing/2014/main" id="{7D09A1C0-DE88-EBE6-D0FD-9494AEB51995}"/>
                </a:ext>
              </a:extLst>
            </p:cNvPr>
            <p:cNvSpPr txBox="1">
              <a:spLocks noChangeArrowheads="1"/>
            </p:cNvSpPr>
            <p:nvPr/>
          </p:nvSpPr>
          <p:spPr bwMode="auto">
            <a:xfrm>
              <a:off x="477823" y="2842436"/>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Suizidversuch</a:t>
              </a:r>
            </a:p>
          </p:txBody>
        </p:sp>
        <p:sp>
          <p:nvSpPr>
            <p:cNvPr id="45088" name="Textfeld 40">
              <a:extLst>
                <a:ext uri="{FF2B5EF4-FFF2-40B4-BE49-F238E27FC236}">
                  <a16:creationId xmlns:a16="http://schemas.microsoft.com/office/drawing/2014/main" id="{0796B9F6-75B4-509E-B172-DE6F5C8C4E85}"/>
                </a:ext>
              </a:extLst>
            </p:cNvPr>
            <p:cNvSpPr txBox="1">
              <a:spLocks noChangeArrowheads="1"/>
            </p:cNvSpPr>
            <p:nvPr/>
          </p:nvSpPr>
          <p:spPr bwMode="auto">
            <a:xfrm>
              <a:off x="1655659" y="1468980"/>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Sex. übertragbare Erkr.</a:t>
              </a:r>
            </a:p>
          </p:txBody>
        </p:sp>
        <p:sp>
          <p:nvSpPr>
            <p:cNvPr id="45089" name="Textfeld 41">
              <a:extLst>
                <a:ext uri="{FF2B5EF4-FFF2-40B4-BE49-F238E27FC236}">
                  <a16:creationId xmlns:a16="http://schemas.microsoft.com/office/drawing/2014/main" id="{6CA07CAE-F022-AB1C-5E9E-E9DA1414E2B0}"/>
                </a:ext>
              </a:extLst>
            </p:cNvPr>
            <p:cNvSpPr txBox="1">
              <a:spLocks noChangeArrowheads="1"/>
            </p:cNvSpPr>
            <p:nvPr/>
          </p:nvSpPr>
          <p:spPr bwMode="auto">
            <a:xfrm>
              <a:off x="1655659" y="163135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Herzerkrankungen</a:t>
              </a:r>
            </a:p>
          </p:txBody>
        </p:sp>
        <p:sp>
          <p:nvSpPr>
            <p:cNvPr id="45090" name="Textfeld 42">
              <a:extLst>
                <a:ext uri="{FF2B5EF4-FFF2-40B4-BE49-F238E27FC236}">
                  <a16:creationId xmlns:a16="http://schemas.microsoft.com/office/drawing/2014/main" id="{59A4B8F6-0B64-41B0-7FF1-19850BCB5EE8}"/>
                </a:ext>
              </a:extLst>
            </p:cNvPr>
            <p:cNvSpPr txBox="1">
              <a:spLocks noChangeArrowheads="1"/>
            </p:cNvSpPr>
            <p:nvPr/>
          </p:nvSpPr>
          <p:spPr bwMode="auto">
            <a:xfrm>
              <a:off x="1655658" y="180842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Krebserkrankungen</a:t>
              </a:r>
            </a:p>
          </p:txBody>
        </p:sp>
        <p:sp>
          <p:nvSpPr>
            <p:cNvPr id="45091" name="Textfeld 43">
              <a:extLst>
                <a:ext uri="{FF2B5EF4-FFF2-40B4-BE49-F238E27FC236}">
                  <a16:creationId xmlns:a16="http://schemas.microsoft.com/office/drawing/2014/main" id="{DD6A7ED1-A397-B840-E2DF-81CB7ACEA0FE}"/>
                </a:ext>
              </a:extLst>
            </p:cNvPr>
            <p:cNvSpPr txBox="1">
              <a:spLocks noChangeArrowheads="1"/>
            </p:cNvSpPr>
            <p:nvPr/>
          </p:nvSpPr>
          <p:spPr bwMode="auto">
            <a:xfrm>
              <a:off x="1655659" y="1971722"/>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Schlaganfall</a:t>
              </a:r>
            </a:p>
          </p:txBody>
        </p:sp>
        <p:sp>
          <p:nvSpPr>
            <p:cNvPr id="45092" name="Textfeld 44">
              <a:extLst>
                <a:ext uri="{FF2B5EF4-FFF2-40B4-BE49-F238E27FC236}">
                  <a16:creationId xmlns:a16="http://schemas.microsoft.com/office/drawing/2014/main" id="{73A364F8-CFE3-9867-0833-3302CE8972A6}"/>
                </a:ext>
              </a:extLst>
            </p:cNvPr>
            <p:cNvSpPr txBox="1">
              <a:spLocks noChangeArrowheads="1"/>
            </p:cNvSpPr>
            <p:nvPr/>
          </p:nvSpPr>
          <p:spPr bwMode="auto">
            <a:xfrm>
              <a:off x="1657902" y="2142371"/>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COPD</a:t>
              </a:r>
            </a:p>
          </p:txBody>
        </p:sp>
        <p:sp>
          <p:nvSpPr>
            <p:cNvPr id="45093" name="Textfeld 45">
              <a:extLst>
                <a:ext uri="{FF2B5EF4-FFF2-40B4-BE49-F238E27FC236}">
                  <a16:creationId xmlns:a16="http://schemas.microsoft.com/office/drawing/2014/main" id="{98136F86-21F5-19B6-69DD-7E9641728721}"/>
                </a:ext>
              </a:extLst>
            </p:cNvPr>
            <p:cNvSpPr txBox="1">
              <a:spLocks noChangeArrowheads="1"/>
            </p:cNvSpPr>
            <p:nvPr/>
          </p:nvSpPr>
          <p:spPr bwMode="auto">
            <a:xfrm>
              <a:off x="1657902" y="231213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Knochenbrüche</a:t>
              </a:r>
            </a:p>
          </p:txBody>
        </p:sp>
      </p:grpSp>
    </p:spTree>
    <p:extLst>
      <p:ext uri="{BB962C8B-B14F-4D97-AF65-F5344CB8AC3E}">
        <p14:creationId xmlns:p14="http://schemas.microsoft.com/office/powerpoint/2010/main" val="116936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Grafik 1">
            <a:extLst>
              <a:ext uri="{FF2B5EF4-FFF2-40B4-BE49-F238E27FC236}">
                <a16:creationId xmlns:a16="http://schemas.microsoft.com/office/drawing/2014/main" id="{17F8F49F-F9F8-EED2-F2E6-F266B2AF89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feld 37">
            <a:extLst>
              <a:ext uri="{FF2B5EF4-FFF2-40B4-BE49-F238E27FC236}">
                <a16:creationId xmlns:a16="http://schemas.microsoft.com/office/drawing/2014/main" id="{EDDFE3DB-8819-36E0-F9E1-888401BB56D4}"/>
              </a:ext>
            </a:extLst>
          </p:cNvPr>
          <p:cNvSpPr txBox="1">
            <a:spLocks noChangeArrowheads="1"/>
          </p:cNvSpPr>
          <p:nvPr/>
        </p:nvSpPr>
        <p:spPr bwMode="auto">
          <a:xfrm>
            <a:off x="1979614" y="5726113"/>
            <a:ext cx="3419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b="1">
                <a:solidFill>
                  <a:srgbClr val="445055"/>
                </a:solidFill>
                <a:latin typeface="Corbel" panose="020B0503020204020204" pitchFamily="34" charset="0"/>
              </a:rPr>
              <a:t>1 Adverse Childhood Experience</a:t>
            </a:r>
          </a:p>
        </p:txBody>
      </p:sp>
      <p:sp>
        <p:nvSpPr>
          <p:cNvPr id="47108" name="Textfeld 38">
            <a:extLst>
              <a:ext uri="{FF2B5EF4-FFF2-40B4-BE49-F238E27FC236}">
                <a16:creationId xmlns:a16="http://schemas.microsoft.com/office/drawing/2014/main" id="{9668AFBE-E3E0-B691-99C6-F502C866ADDB}"/>
              </a:ext>
            </a:extLst>
          </p:cNvPr>
          <p:cNvSpPr txBox="1">
            <a:spLocks noChangeArrowheads="1"/>
          </p:cNvSpPr>
          <p:nvPr/>
        </p:nvSpPr>
        <p:spPr bwMode="auto">
          <a:xfrm>
            <a:off x="7348538" y="5497514"/>
            <a:ext cx="3319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000">
                <a:solidFill>
                  <a:srgbClr val="445055"/>
                </a:solidFill>
                <a:latin typeface="Corbel" panose="020B0503020204020204" pitchFamily="34" charset="0"/>
              </a:rPr>
              <a:t>Quelle: https://vetoviolence.cdc.gov/apps/phl/resource_center_infographic.html</a:t>
            </a:r>
          </a:p>
        </p:txBody>
      </p:sp>
      <p:grpSp>
        <p:nvGrpSpPr>
          <p:cNvPr id="47110" name="Gruppieren 46">
            <a:extLst>
              <a:ext uri="{FF2B5EF4-FFF2-40B4-BE49-F238E27FC236}">
                <a16:creationId xmlns:a16="http://schemas.microsoft.com/office/drawing/2014/main" id="{95651FC3-50CA-12BA-D972-A526D0BB8535}"/>
              </a:ext>
            </a:extLst>
          </p:cNvPr>
          <p:cNvGrpSpPr>
            <a:grpSpLocks/>
          </p:cNvGrpSpPr>
          <p:nvPr/>
        </p:nvGrpSpPr>
        <p:grpSpPr bwMode="auto">
          <a:xfrm>
            <a:off x="1947864" y="1285875"/>
            <a:ext cx="3144837" cy="2041694"/>
            <a:chOff x="392951" y="1458781"/>
            <a:chExt cx="2622458" cy="1560031"/>
          </a:xfrm>
        </p:grpSpPr>
        <p:sp>
          <p:nvSpPr>
            <p:cNvPr id="70" name="Ellipse 69">
              <a:extLst>
                <a:ext uri="{FF2B5EF4-FFF2-40B4-BE49-F238E27FC236}">
                  <a16:creationId xmlns:a16="http://schemas.microsoft.com/office/drawing/2014/main" id="{4D24DDFE-C2C7-AAEB-28DD-3AA34815BD82}"/>
                </a:ext>
              </a:extLst>
            </p:cNvPr>
            <p:cNvSpPr/>
            <p:nvPr/>
          </p:nvSpPr>
          <p:spPr>
            <a:xfrm>
              <a:off x="395599" y="1524282"/>
              <a:ext cx="125761" cy="118873"/>
            </a:xfrm>
            <a:prstGeom prst="ellipse">
              <a:avLst/>
            </a:prstGeom>
            <a:solidFill>
              <a:srgbClr val="1F3E38"/>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1" name="Ellipse 70">
              <a:extLst>
                <a:ext uri="{FF2B5EF4-FFF2-40B4-BE49-F238E27FC236}">
                  <a16:creationId xmlns:a16="http://schemas.microsoft.com/office/drawing/2014/main" id="{7D3D23B0-D873-AD31-3B32-97CA069AF56A}"/>
                </a:ext>
              </a:extLst>
            </p:cNvPr>
            <p:cNvSpPr/>
            <p:nvPr/>
          </p:nvSpPr>
          <p:spPr>
            <a:xfrm>
              <a:off x="392951" y="1695314"/>
              <a:ext cx="124438" cy="118873"/>
            </a:xfrm>
            <a:prstGeom prst="ellipse">
              <a:avLst/>
            </a:prstGeom>
            <a:solidFill>
              <a:srgbClr val="C3D766"/>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2" name="Ellipse 71">
              <a:extLst>
                <a:ext uri="{FF2B5EF4-FFF2-40B4-BE49-F238E27FC236}">
                  <a16:creationId xmlns:a16="http://schemas.microsoft.com/office/drawing/2014/main" id="{F40CA15D-0F79-B106-3338-749B8E752253}"/>
                </a:ext>
              </a:extLst>
            </p:cNvPr>
            <p:cNvSpPr/>
            <p:nvPr/>
          </p:nvSpPr>
          <p:spPr>
            <a:xfrm>
              <a:off x="394274" y="1865132"/>
              <a:ext cx="125762" cy="118873"/>
            </a:xfrm>
            <a:prstGeom prst="ellipse">
              <a:avLst/>
            </a:prstGeom>
            <a:solidFill>
              <a:srgbClr val="F6EE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3" name="Ellipse 72">
              <a:extLst>
                <a:ext uri="{FF2B5EF4-FFF2-40B4-BE49-F238E27FC236}">
                  <a16:creationId xmlns:a16="http://schemas.microsoft.com/office/drawing/2014/main" id="{508A952D-9D63-A55A-5D3F-F75275547CB6}"/>
                </a:ext>
              </a:extLst>
            </p:cNvPr>
            <p:cNvSpPr/>
            <p:nvPr/>
          </p:nvSpPr>
          <p:spPr>
            <a:xfrm>
              <a:off x="392951" y="2024033"/>
              <a:ext cx="124438"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4" name="Ellipse 73">
              <a:extLst>
                <a:ext uri="{FF2B5EF4-FFF2-40B4-BE49-F238E27FC236}">
                  <a16:creationId xmlns:a16="http://schemas.microsoft.com/office/drawing/2014/main" id="{7462E5FB-AA31-1A1A-FADA-84F09745DF13}"/>
                </a:ext>
              </a:extLst>
            </p:cNvPr>
            <p:cNvSpPr/>
            <p:nvPr/>
          </p:nvSpPr>
          <p:spPr>
            <a:xfrm>
              <a:off x="398246" y="2193852"/>
              <a:ext cx="124438" cy="118873"/>
            </a:xfrm>
            <a:prstGeom prst="ellipse">
              <a:avLst/>
            </a:prstGeom>
            <a:solidFill>
              <a:srgbClr val="6DA79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5" name="Ellipse 74">
              <a:extLst>
                <a:ext uri="{FF2B5EF4-FFF2-40B4-BE49-F238E27FC236}">
                  <a16:creationId xmlns:a16="http://schemas.microsoft.com/office/drawing/2014/main" id="{6C7791DD-C170-1C26-15A9-EBEBE5441C81}"/>
                </a:ext>
              </a:extLst>
            </p:cNvPr>
            <p:cNvSpPr/>
            <p:nvPr/>
          </p:nvSpPr>
          <p:spPr>
            <a:xfrm>
              <a:off x="394274" y="2363670"/>
              <a:ext cx="125762" cy="118873"/>
            </a:xfrm>
            <a:prstGeom prst="ellipse">
              <a:avLst/>
            </a:prstGeom>
            <a:solidFill>
              <a:srgbClr val="442B1D"/>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6" name="Ellipse 75">
              <a:extLst>
                <a:ext uri="{FF2B5EF4-FFF2-40B4-BE49-F238E27FC236}">
                  <a16:creationId xmlns:a16="http://schemas.microsoft.com/office/drawing/2014/main" id="{3DDF5EB8-4B3E-5D9D-D6EA-E9A367BA9103}"/>
                </a:ext>
              </a:extLst>
            </p:cNvPr>
            <p:cNvSpPr/>
            <p:nvPr/>
          </p:nvSpPr>
          <p:spPr>
            <a:xfrm>
              <a:off x="1579081" y="1524282"/>
              <a:ext cx="124438" cy="118873"/>
            </a:xfrm>
            <a:prstGeom prst="ellipse">
              <a:avLst/>
            </a:prstGeom>
            <a:solidFill>
              <a:srgbClr val="58585A"/>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7" name="Ellipse 76">
              <a:extLst>
                <a:ext uri="{FF2B5EF4-FFF2-40B4-BE49-F238E27FC236}">
                  <a16:creationId xmlns:a16="http://schemas.microsoft.com/office/drawing/2014/main" id="{A30F3E93-27E0-F96B-34BE-C52387E054FD}"/>
                </a:ext>
              </a:extLst>
            </p:cNvPr>
            <p:cNvSpPr/>
            <p:nvPr/>
          </p:nvSpPr>
          <p:spPr>
            <a:xfrm>
              <a:off x="1575109" y="1695314"/>
              <a:ext cx="125762" cy="118873"/>
            </a:xfrm>
            <a:prstGeom prst="ellipse">
              <a:avLst/>
            </a:prstGeom>
            <a:solidFill>
              <a:srgbClr val="99C5B3"/>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8" name="Ellipse 77">
              <a:extLst>
                <a:ext uri="{FF2B5EF4-FFF2-40B4-BE49-F238E27FC236}">
                  <a16:creationId xmlns:a16="http://schemas.microsoft.com/office/drawing/2014/main" id="{DF9C7135-9708-C8F1-FD83-5EDA48735C86}"/>
                </a:ext>
              </a:extLst>
            </p:cNvPr>
            <p:cNvSpPr/>
            <p:nvPr/>
          </p:nvSpPr>
          <p:spPr>
            <a:xfrm>
              <a:off x="1577756" y="1865132"/>
              <a:ext cx="124438" cy="118873"/>
            </a:xfrm>
            <a:prstGeom prst="ellipse">
              <a:avLst/>
            </a:prstGeom>
            <a:solidFill>
              <a:srgbClr val="548DC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9" name="Ellipse 78">
              <a:extLst>
                <a:ext uri="{FF2B5EF4-FFF2-40B4-BE49-F238E27FC236}">
                  <a16:creationId xmlns:a16="http://schemas.microsoft.com/office/drawing/2014/main" id="{D7F7376F-D907-174C-C2EC-FD3C9EDEE36D}"/>
                </a:ext>
              </a:extLst>
            </p:cNvPr>
            <p:cNvSpPr/>
            <p:nvPr/>
          </p:nvSpPr>
          <p:spPr>
            <a:xfrm>
              <a:off x="1575109" y="2024033"/>
              <a:ext cx="125762" cy="118873"/>
            </a:xfrm>
            <a:prstGeom prst="ellipse">
              <a:avLst/>
            </a:prstGeom>
            <a:solidFill>
              <a:srgbClr val="C4D8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0" name="Ellipse 79">
              <a:extLst>
                <a:ext uri="{FF2B5EF4-FFF2-40B4-BE49-F238E27FC236}">
                  <a16:creationId xmlns:a16="http://schemas.microsoft.com/office/drawing/2014/main" id="{131D187D-2FAF-3171-F6AC-69DBA9D88EED}"/>
                </a:ext>
              </a:extLst>
            </p:cNvPr>
            <p:cNvSpPr/>
            <p:nvPr/>
          </p:nvSpPr>
          <p:spPr>
            <a:xfrm>
              <a:off x="1580404" y="2193852"/>
              <a:ext cx="125762"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1" name="Ellipse 80">
              <a:extLst>
                <a:ext uri="{FF2B5EF4-FFF2-40B4-BE49-F238E27FC236}">
                  <a16:creationId xmlns:a16="http://schemas.microsoft.com/office/drawing/2014/main" id="{B552D740-EB43-F12C-8192-DBDFD573DB06}"/>
                </a:ext>
              </a:extLst>
            </p:cNvPr>
            <p:cNvSpPr/>
            <p:nvPr/>
          </p:nvSpPr>
          <p:spPr>
            <a:xfrm>
              <a:off x="1577756" y="2363670"/>
              <a:ext cx="124438" cy="118873"/>
            </a:xfrm>
            <a:prstGeom prst="ellipse">
              <a:avLst/>
            </a:prstGeom>
            <a:solidFill>
              <a:srgbClr val="C59F51"/>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2" name="Ellipse 81">
              <a:extLst>
                <a:ext uri="{FF2B5EF4-FFF2-40B4-BE49-F238E27FC236}">
                  <a16:creationId xmlns:a16="http://schemas.microsoft.com/office/drawing/2014/main" id="{343D15E1-214F-F7E0-D475-1C88C5410DB6}"/>
                </a:ext>
              </a:extLst>
            </p:cNvPr>
            <p:cNvSpPr/>
            <p:nvPr/>
          </p:nvSpPr>
          <p:spPr>
            <a:xfrm>
              <a:off x="400894" y="2535914"/>
              <a:ext cx="125761" cy="118873"/>
            </a:xfrm>
            <a:prstGeom prst="ellipse">
              <a:avLst/>
            </a:prstGeom>
            <a:solidFill>
              <a:srgbClr val="D6ECE2"/>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3" name="Ellipse 82">
              <a:extLst>
                <a:ext uri="{FF2B5EF4-FFF2-40B4-BE49-F238E27FC236}">
                  <a16:creationId xmlns:a16="http://schemas.microsoft.com/office/drawing/2014/main" id="{64693638-4B59-0C5E-8FAD-6E6A7719C688}"/>
                </a:ext>
              </a:extLst>
            </p:cNvPr>
            <p:cNvSpPr/>
            <p:nvPr/>
          </p:nvSpPr>
          <p:spPr>
            <a:xfrm>
              <a:off x="398246" y="2706946"/>
              <a:ext cx="124438" cy="118873"/>
            </a:xfrm>
            <a:prstGeom prst="ellipse">
              <a:avLst/>
            </a:prstGeom>
            <a:solidFill>
              <a:srgbClr val="1A443E"/>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4" name="Ellipse 83">
              <a:extLst>
                <a:ext uri="{FF2B5EF4-FFF2-40B4-BE49-F238E27FC236}">
                  <a16:creationId xmlns:a16="http://schemas.microsoft.com/office/drawing/2014/main" id="{A3616BA2-7672-51A2-7F67-A69B71991C94}"/>
                </a:ext>
              </a:extLst>
            </p:cNvPr>
            <p:cNvSpPr/>
            <p:nvPr/>
          </p:nvSpPr>
          <p:spPr>
            <a:xfrm>
              <a:off x="399570" y="2876764"/>
              <a:ext cx="124438" cy="118873"/>
            </a:xfrm>
            <a:prstGeom prst="ellipse">
              <a:avLst/>
            </a:prstGeom>
            <a:solidFill>
              <a:srgbClr val="70A54B"/>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7127" name="Textfeld 31">
              <a:extLst>
                <a:ext uri="{FF2B5EF4-FFF2-40B4-BE49-F238E27FC236}">
                  <a16:creationId xmlns:a16="http://schemas.microsoft.com/office/drawing/2014/main" id="{8D8D51DE-D1DC-4171-4D57-C47CC0A34B1F}"/>
                </a:ext>
              </a:extLst>
            </p:cNvPr>
            <p:cNvSpPr txBox="1">
              <a:spLocks noChangeArrowheads="1"/>
            </p:cNvSpPr>
            <p:nvPr/>
          </p:nvSpPr>
          <p:spPr bwMode="auto">
            <a:xfrm>
              <a:off x="470732" y="145878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Wenig körp. Akt.</a:t>
              </a:r>
            </a:p>
          </p:txBody>
        </p:sp>
        <p:sp>
          <p:nvSpPr>
            <p:cNvPr id="47128" name="Textfeld 32">
              <a:extLst>
                <a:ext uri="{FF2B5EF4-FFF2-40B4-BE49-F238E27FC236}">
                  <a16:creationId xmlns:a16="http://schemas.microsoft.com/office/drawing/2014/main" id="{C051C8E3-8733-3FA7-976A-4926868DC410}"/>
                </a:ext>
              </a:extLst>
            </p:cNvPr>
            <p:cNvSpPr txBox="1">
              <a:spLocks noChangeArrowheads="1"/>
            </p:cNvSpPr>
            <p:nvPr/>
          </p:nvSpPr>
          <p:spPr bwMode="auto">
            <a:xfrm>
              <a:off x="466374" y="1646017"/>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Rauchen</a:t>
              </a:r>
            </a:p>
          </p:txBody>
        </p:sp>
        <p:sp>
          <p:nvSpPr>
            <p:cNvPr id="47129" name="Textfeld 33">
              <a:extLst>
                <a:ext uri="{FF2B5EF4-FFF2-40B4-BE49-F238E27FC236}">
                  <a16:creationId xmlns:a16="http://schemas.microsoft.com/office/drawing/2014/main" id="{1A043F76-E8A1-0E21-14A3-DCABAA69CA0A}"/>
                </a:ext>
              </a:extLst>
            </p:cNvPr>
            <p:cNvSpPr txBox="1">
              <a:spLocks noChangeArrowheads="1"/>
            </p:cNvSpPr>
            <p:nvPr/>
          </p:nvSpPr>
          <p:spPr bwMode="auto">
            <a:xfrm>
              <a:off x="470725" y="1815835"/>
              <a:ext cx="100224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Alkoholabusus </a:t>
              </a:r>
            </a:p>
          </p:txBody>
        </p:sp>
        <p:sp>
          <p:nvSpPr>
            <p:cNvPr id="47130" name="Textfeld 34">
              <a:extLst>
                <a:ext uri="{FF2B5EF4-FFF2-40B4-BE49-F238E27FC236}">
                  <a16:creationId xmlns:a16="http://schemas.microsoft.com/office/drawing/2014/main" id="{19977175-0FF8-B30A-9454-8E0EB770F939}"/>
                </a:ext>
              </a:extLst>
            </p:cNvPr>
            <p:cNvSpPr txBox="1">
              <a:spLocks noChangeArrowheads="1"/>
            </p:cNvSpPr>
            <p:nvPr/>
          </p:nvSpPr>
          <p:spPr bwMode="auto">
            <a:xfrm>
              <a:off x="466365" y="1976944"/>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Substanzabusus</a:t>
              </a:r>
            </a:p>
          </p:txBody>
        </p:sp>
        <p:sp>
          <p:nvSpPr>
            <p:cNvPr id="47131" name="Textfeld 35">
              <a:extLst>
                <a:ext uri="{FF2B5EF4-FFF2-40B4-BE49-F238E27FC236}">
                  <a16:creationId xmlns:a16="http://schemas.microsoft.com/office/drawing/2014/main" id="{28C73759-0D2A-80E3-BD7D-CC9F7E215E4F}"/>
                </a:ext>
              </a:extLst>
            </p:cNvPr>
            <p:cNvSpPr txBox="1">
              <a:spLocks noChangeArrowheads="1"/>
            </p:cNvSpPr>
            <p:nvPr/>
          </p:nvSpPr>
          <p:spPr bwMode="auto">
            <a:xfrm>
              <a:off x="470724" y="2146553"/>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Fehlzeiten bei Arbeit</a:t>
              </a:r>
            </a:p>
          </p:txBody>
        </p:sp>
        <p:sp>
          <p:nvSpPr>
            <p:cNvPr id="47132" name="Textfeld 36">
              <a:extLst>
                <a:ext uri="{FF2B5EF4-FFF2-40B4-BE49-F238E27FC236}">
                  <a16:creationId xmlns:a16="http://schemas.microsoft.com/office/drawing/2014/main" id="{C36BBDD5-2AFE-BC08-B374-F2AD24EC9913}"/>
                </a:ext>
              </a:extLst>
            </p:cNvPr>
            <p:cNvSpPr txBox="1">
              <a:spLocks noChangeArrowheads="1"/>
            </p:cNvSpPr>
            <p:nvPr/>
          </p:nvSpPr>
          <p:spPr bwMode="auto">
            <a:xfrm>
              <a:off x="466364" y="2307662"/>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Übergewicht</a:t>
              </a:r>
            </a:p>
          </p:txBody>
        </p:sp>
        <p:sp>
          <p:nvSpPr>
            <p:cNvPr id="47133" name="Textfeld 37">
              <a:extLst>
                <a:ext uri="{FF2B5EF4-FFF2-40B4-BE49-F238E27FC236}">
                  <a16:creationId xmlns:a16="http://schemas.microsoft.com/office/drawing/2014/main" id="{3CD24E56-AF22-9B84-A567-550381FD2AF1}"/>
                </a:ext>
              </a:extLst>
            </p:cNvPr>
            <p:cNvSpPr txBox="1">
              <a:spLocks noChangeArrowheads="1"/>
            </p:cNvSpPr>
            <p:nvPr/>
          </p:nvSpPr>
          <p:spPr bwMode="auto">
            <a:xfrm>
              <a:off x="479425" y="2477480"/>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Diabetes</a:t>
              </a:r>
            </a:p>
          </p:txBody>
        </p:sp>
        <p:sp>
          <p:nvSpPr>
            <p:cNvPr id="47134" name="Textfeld 38">
              <a:extLst>
                <a:ext uri="{FF2B5EF4-FFF2-40B4-BE49-F238E27FC236}">
                  <a16:creationId xmlns:a16="http://schemas.microsoft.com/office/drawing/2014/main" id="{88322E25-5FE6-76EA-8E7F-A4F172C46CDA}"/>
                </a:ext>
              </a:extLst>
            </p:cNvPr>
            <p:cNvSpPr txBox="1">
              <a:spLocks noChangeArrowheads="1"/>
            </p:cNvSpPr>
            <p:nvPr/>
          </p:nvSpPr>
          <p:spPr bwMode="auto">
            <a:xfrm>
              <a:off x="479425" y="266180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Depression</a:t>
              </a:r>
            </a:p>
          </p:txBody>
        </p:sp>
        <p:sp>
          <p:nvSpPr>
            <p:cNvPr id="47135" name="Textfeld 39">
              <a:extLst>
                <a:ext uri="{FF2B5EF4-FFF2-40B4-BE49-F238E27FC236}">
                  <a16:creationId xmlns:a16="http://schemas.microsoft.com/office/drawing/2014/main" id="{AA71ACF0-F690-3BBE-3F7B-CEDEE07A74D8}"/>
                </a:ext>
              </a:extLst>
            </p:cNvPr>
            <p:cNvSpPr txBox="1">
              <a:spLocks noChangeArrowheads="1"/>
            </p:cNvSpPr>
            <p:nvPr/>
          </p:nvSpPr>
          <p:spPr bwMode="auto">
            <a:xfrm>
              <a:off x="477823" y="2842436"/>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Suizidversuch</a:t>
              </a:r>
            </a:p>
          </p:txBody>
        </p:sp>
        <p:sp>
          <p:nvSpPr>
            <p:cNvPr id="47136" name="Textfeld 40">
              <a:extLst>
                <a:ext uri="{FF2B5EF4-FFF2-40B4-BE49-F238E27FC236}">
                  <a16:creationId xmlns:a16="http://schemas.microsoft.com/office/drawing/2014/main" id="{263295D1-547B-2126-DFDE-2895B45103CE}"/>
                </a:ext>
              </a:extLst>
            </p:cNvPr>
            <p:cNvSpPr txBox="1">
              <a:spLocks noChangeArrowheads="1"/>
            </p:cNvSpPr>
            <p:nvPr/>
          </p:nvSpPr>
          <p:spPr bwMode="auto">
            <a:xfrm>
              <a:off x="1655659" y="1468980"/>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Sex. übertragbare Erkr.</a:t>
              </a:r>
            </a:p>
          </p:txBody>
        </p:sp>
        <p:sp>
          <p:nvSpPr>
            <p:cNvPr id="47137" name="Textfeld 41">
              <a:extLst>
                <a:ext uri="{FF2B5EF4-FFF2-40B4-BE49-F238E27FC236}">
                  <a16:creationId xmlns:a16="http://schemas.microsoft.com/office/drawing/2014/main" id="{4D8F6A4F-DA2E-30D4-B17B-492525B0A7B5}"/>
                </a:ext>
              </a:extLst>
            </p:cNvPr>
            <p:cNvSpPr txBox="1">
              <a:spLocks noChangeArrowheads="1"/>
            </p:cNvSpPr>
            <p:nvPr/>
          </p:nvSpPr>
          <p:spPr bwMode="auto">
            <a:xfrm>
              <a:off x="1655659" y="163135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Herzerkrankungen</a:t>
              </a:r>
            </a:p>
          </p:txBody>
        </p:sp>
        <p:sp>
          <p:nvSpPr>
            <p:cNvPr id="47138" name="Textfeld 42">
              <a:extLst>
                <a:ext uri="{FF2B5EF4-FFF2-40B4-BE49-F238E27FC236}">
                  <a16:creationId xmlns:a16="http://schemas.microsoft.com/office/drawing/2014/main" id="{4711FED4-62FE-2380-5C79-DD0AEF660D1F}"/>
                </a:ext>
              </a:extLst>
            </p:cNvPr>
            <p:cNvSpPr txBox="1">
              <a:spLocks noChangeArrowheads="1"/>
            </p:cNvSpPr>
            <p:nvPr/>
          </p:nvSpPr>
          <p:spPr bwMode="auto">
            <a:xfrm>
              <a:off x="1655658" y="180842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Krebserkrankungen</a:t>
              </a:r>
            </a:p>
          </p:txBody>
        </p:sp>
        <p:sp>
          <p:nvSpPr>
            <p:cNvPr id="47139" name="Textfeld 43">
              <a:extLst>
                <a:ext uri="{FF2B5EF4-FFF2-40B4-BE49-F238E27FC236}">
                  <a16:creationId xmlns:a16="http://schemas.microsoft.com/office/drawing/2014/main" id="{4DDF4F74-1342-AC6E-D32A-40944196B569}"/>
                </a:ext>
              </a:extLst>
            </p:cNvPr>
            <p:cNvSpPr txBox="1">
              <a:spLocks noChangeArrowheads="1"/>
            </p:cNvSpPr>
            <p:nvPr/>
          </p:nvSpPr>
          <p:spPr bwMode="auto">
            <a:xfrm>
              <a:off x="1655659" y="1971722"/>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Schlaganfall</a:t>
              </a:r>
            </a:p>
          </p:txBody>
        </p:sp>
        <p:sp>
          <p:nvSpPr>
            <p:cNvPr id="47140" name="Textfeld 44">
              <a:extLst>
                <a:ext uri="{FF2B5EF4-FFF2-40B4-BE49-F238E27FC236}">
                  <a16:creationId xmlns:a16="http://schemas.microsoft.com/office/drawing/2014/main" id="{5374BC54-96AB-A5F2-3625-373D25AD7133}"/>
                </a:ext>
              </a:extLst>
            </p:cNvPr>
            <p:cNvSpPr txBox="1">
              <a:spLocks noChangeArrowheads="1"/>
            </p:cNvSpPr>
            <p:nvPr/>
          </p:nvSpPr>
          <p:spPr bwMode="auto">
            <a:xfrm>
              <a:off x="1657902" y="2142371"/>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COPD</a:t>
              </a:r>
            </a:p>
          </p:txBody>
        </p:sp>
        <p:sp>
          <p:nvSpPr>
            <p:cNvPr id="47141" name="Textfeld 45">
              <a:extLst>
                <a:ext uri="{FF2B5EF4-FFF2-40B4-BE49-F238E27FC236}">
                  <a16:creationId xmlns:a16="http://schemas.microsoft.com/office/drawing/2014/main" id="{E8326DAE-E72D-7F0C-B570-06BE7F016B21}"/>
                </a:ext>
              </a:extLst>
            </p:cNvPr>
            <p:cNvSpPr txBox="1">
              <a:spLocks noChangeArrowheads="1"/>
            </p:cNvSpPr>
            <p:nvPr/>
          </p:nvSpPr>
          <p:spPr bwMode="auto">
            <a:xfrm>
              <a:off x="1657902" y="231213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Knochenbrüche</a:t>
              </a:r>
            </a:p>
          </p:txBody>
        </p:sp>
      </p:grpSp>
      <p:sp>
        <p:nvSpPr>
          <p:cNvPr id="4" name="Titel 4">
            <a:extLst>
              <a:ext uri="{FF2B5EF4-FFF2-40B4-BE49-F238E27FC236}">
                <a16:creationId xmlns:a16="http://schemas.microsoft.com/office/drawing/2014/main" id="{D9563D8F-9873-481F-A2EB-3100A5BBAE73}"/>
              </a:ext>
            </a:extLst>
          </p:cNvPr>
          <p:cNvSpPr>
            <a:spLocks noGrp="1" noChangeArrowheads="1"/>
          </p:cNvSpPr>
          <p:nvPr>
            <p:ph type="title"/>
          </p:nvPr>
        </p:nvSpPr>
        <p:spPr>
          <a:xfrm>
            <a:off x="1051200" y="582438"/>
            <a:ext cx="9720000" cy="830338"/>
          </a:xfrm>
        </p:spPr>
        <p:txBody>
          <a:bodyPr/>
          <a:lstStyle/>
          <a:p>
            <a:r>
              <a:rPr lang="de-DE" altLang="de-DE" dirty="0"/>
              <a:t>ACE | Folgen</a:t>
            </a:r>
            <a:endParaRPr lang="de-CH" altLang="de-DE" dirty="0"/>
          </a:p>
        </p:txBody>
      </p:sp>
    </p:spTree>
    <p:extLst>
      <p:ext uri="{BB962C8B-B14F-4D97-AF65-F5344CB8AC3E}">
        <p14:creationId xmlns:p14="http://schemas.microsoft.com/office/powerpoint/2010/main" val="12492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415846-7611-E5E6-4842-ED9D526B4998}"/>
              </a:ext>
            </a:extLst>
          </p:cNvPr>
          <p:cNvPicPr>
            <a:picLocks noChangeAspect="1"/>
          </p:cNvPicPr>
          <p:nvPr/>
        </p:nvPicPr>
        <p:blipFill>
          <a:blip r:embed="rId3"/>
          <a:srcRect l="11735" t="14378" r="15839" b="12174"/>
          <a:stretch/>
        </p:blipFill>
        <p:spPr>
          <a:xfrm>
            <a:off x="580245" y="1259640"/>
            <a:ext cx="8887797" cy="5047575"/>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p:spPr>
      </p:pic>
      <p:sp>
        <p:nvSpPr>
          <p:cNvPr id="5" name="Ellipse 4">
            <a:extLst>
              <a:ext uri="{FF2B5EF4-FFF2-40B4-BE49-F238E27FC236}">
                <a16:creationId xmlns:a16="http://schemas.microsoft.com/office/drawing/2014/main" id="{D3A0ECD8-5ADA-1D43-F92F-3481EEB1274B}"/>
              </a:ext>
            </a:extLst>
          </p:cNvPr>
          <p:cNvSpPr/>
          <p:nvPr/>
        </p:nvSpPr>
        <p:spPr>
          <a:xfrm>
            <a:off x="6608761" y="5371111"/>
            <a:ext cx="1584176" cy="792088"/>
          </a:xfrm>
          <a:prstGeom prst="ellipse">
            <a:avLst/>
          </a:prstGeom>
          <a:solidFill>
            <a:srgbClr val="FAFA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
            <a:extLst>
              <a:ext uri="{FF2B5EF4-FFF2-40B4-BE49-F238E27FC236}">
                <a16:creationId xmlns:a16="http://schemas.microsoft.com/office/drawing/2014/main" id="{96BF0FE6-997C-7714-7882-8B84E7839BEA}"/>
              </a:ext>
            </a:extLst>
          </p:cNvPr>
          <p:cNvSpPr txBox="1"/>
          <p:nvPr/>
        </p:nvSpPr>
        <p:spPr>
          <a:xfrm>
            <a:off x="6700925" y="5548191"/>
            <a:ext cx="1800200" cy="369332"/>
          </a:xfrm>
          <a:prstGeom prst="rect">
            <a:avLst/>
          </a:prstGeom>
          <a:noFill/>
        </p:spPr>
        <p:txBody>
          <a:bodyPr wrap="square" rtlCol="0">
            <a:spAutoFit/>
          </a:bodyPr>
          <a:lstStyle/>
          <a:p>
            <a:r>
              <a:rPr lang="de-CH" dirty="0"/>
              <a:t>KSG Spital</a:t>
            </a:r>
          </a:p>
        </p:txBody>
      </p:sp>
      <p:sp>
        <p:nvSpPr>
          <p:cNvPr id="6" name="Ellipse 5">
            <a:extLst>
              <a:ext uri="{FF2B5EF4-FFF2-40B4-BE49-F238E27FC236}">
                <a16:creationId xmlns:a16="http://schemas.microsoft.com/office/drawing/2014/main" id="{7BCC997B-EAFE-FFA2-8EAB-9CF4C4B61809}"/>
              </a:ext>
            </a:extLst>
          </p:cNvPr>
          <p:cNvSpPr/>
          <p:nvPr/>
        </p:nvSpPr>
        <p:spPr>
          <a:xfrm>
            <a:off x="7817049" y="5011071"/>
            <a:ext cx="1692188" cy="817176"/>
          </a:xfrm>
          <a:prstGeom prst="ellipse">
            <a:avLst/>
          </a:prstGeom>
          <a:solidFill>
            <a:srgbClr val="FAFA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highlight>
                <a:srgbClr val="FFFF00"/>
              </a:highlight>
            </a:endParaRPr>
          </a:p>
        </p:txBody>
      </p:sp>
      <p:sp>
        <p:nvSpPr>
          <p:cNvPr id="4" name="Textfeld 3">
            <a:extLst>
              <a:ext uri="{FF2B5EF4-FFF2-40B4-BE49-F238E27FC236}">
                <a16:creationId xmlns:a16="http://schemas.microsoft.com/office/drawing/2014/main" id="{A8B6D28A-69F6-1F6E-4E6D-901D84005494}"/>
              </a:ext>
            </a:extLst>
          </p:cNvPr>
          <p:cNvSpPr txBox="1"/>
          <p:nvPr/>
        </p:nvSpPr>
        <p:spPr>
          <a:xfrm>
            <a:off x="7781045" y="5083950"/>
            <a:ext cx="1800200" cy="615553"/>
          </a:xfrm>
          <a:prstGeom prst="rect">
            <a:avLst/>
          </a:prstGeom>
          <a:noFill/>
        </p:spPr>
        <p:txBody>
          <a:bodyPr wrap="square" rtlCol="0">
            <a:spAutoFit/>
          </a:bodyPr>
          <a:lstStyle/>
          <a:p>
            <a:pPr algn="ctr"/>
            <a:r>
              <a:rPr lang="de-CH" sz="1700" dirty="0"/>
              <a:t>Kinder- und </a:t>
            </a:r>
            <a:r>
              <a:rPr lang="de-CH" sz="1700" dirty="0" err="1"/>
              <a:t>Hausärzt</a:t>
            </a:r>
            <a:r>
              <a:rPr lang="de-CH" sz="1700" dirty="0"/>
              <a:t>*innen</a:t>
            </a:r>
          </a:p>
        </p:txBody>
      </p:sp>
      <p:cxnSp>
        <p:nvCxnSpPr>
          <p:cNvPr id="8" name="Gerade Verbindung mit Pfeil 7">
            <a:extLst>
              <a:ext uri="{FF2B5EF4-FFF2-40B4-BE49-F238E27FC236}">
                <a16:creationId xmlns:a16="http://schemas.microsoft.com/office/drawing/2014/main" id="{67FDEF2C-5590-AC0E-DDCA-E83AA2A1A0FF}"/>
              </a:ext>
            </a:extLst>
          </p:cNvPr>
          <p:cNvCxnSpPr>
            <a:cxnSpLocks/>
          </p:cNvCxnSpPr>
          <p:nvPr/>
        </p:nvCxnSpPr>
        <p:spPr>
          <a:xfrm>
            <a:off x="5620805" y="4002959"/>
            <a:ext cx="1728192" cy="1368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2AF303D-7AAD-3867-32FB-43AD06B019B9}"/>
              </a:ext>
            </a:extLst>
          </p:cNvPr>
          <p:cNvCxnSpPr>
            <a:cxnSpLocks/>
            <a:endCxn id="4" idx="1"/>
          </p:cNvCxnSpPr>
          <p:nvPr/>
        </p:nvCxnSpPr>
        <p:spPr>
          <a:xfrm>
            <a:off x="5677848" y="3984786"/>
            <a:ext cx="2103197" cy="1406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itel 14">
            <a:extLst>
              <a:ext uri="{FF2B5EF4-FFF2-40B4-BE49-F238E27FC236}">
                <a16:creationId xmlns:a16="http://schemas.microsoft.com/office/drawing/2014/main" id="{1AFF8184-76B7-89C0-06DC-B0D643765591}"/>
              </a:ext>
            </a:extLst>
          </p:cNvPr>
          <p:cNvSpPr>
            <a:spLocks noGrp="1"/>
          </p:cNvSpPr>
          <p:nvPr>
            <p:ph type="title"/>
          </p:nvPr>
        </p:nvSpPr>
        <p:spPr>
          <a:xfrm>
            <a:off x="993410" y="511511"/>
            <a:ext cx="9720000" cy="830338"/>
          </a:xfrm>
        </p:spPr>
        <p:txBody>
          <a:bodyPr/>
          <a:lstStyle/>
          <a:p>
            <a:r>
              <a:rPr lang="de-CH" dirty="0"/>
              <a:t>Akteure im Schweizer Kinderschutz</a:t>
            </a:r>
          </a:p>
        </p:txBody>
      </p:sp>
      <p:sp>
        <p:nvSpPr>
          <p:cNvPr id="17" name="Textfeld 16">
            <a:extLst>
              <a:ext uri="{FF2B5EF4-FFF2-40B4-BE49-F238E27FC236}">
                <a16:creationId xmlns:a16="http://schemas.microsoft.com/office/drawing/2014/main" id="{281C1570-B14F-3B43-079F-A1074E386B4F}"/>
              </a:ext>
            </a:extLst>
          </p:cNvPr>
          <p:cNvSpPr txBox="1">
            <a:spLocks noChangeArrowheads="1"/>
          </p:cNvSpPr>
          <p:nvPr/>
        </p:nvSpPr>
        <p:spPr bwMode="auto">
          <a:xfrm>
            <a:off x="868277" y="6032321"/>
            <a:ext cx="2881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200" dirty="0">
                <a:solidFill>
                  <a:srgbClr val="445055"/>
                </a:solidFill>
                <a:latin typeface="Calibri" panose="020F0502020204030204" pitchFamily="34" charset="0"/>
              </a:rPr>
              <a:t>angepasste Grafik von Sabina Berger</a:t>
            </a:r>
          </a:p>
        </p:txBody>
      </p:sp>
      <p:sp>
        <p:nvSpPr>
          <p:cNvPr id="7" name="Ellipse 6">
            <a:extLst>
              <a:ext uri="{FF2B5EF4-FFF2-40B4-BE49-F238E27FC236}">
                <a16:creationId xmlns:a16="http://schemas.microsoft.com/office/drawing/2014/main" id="{3C11F1DA-F4D5-7DEA-2BEC-CC319157F1CD}"/>
              </a:ext>
            </a:extLst>
          </p:cNvPr>
          <p:cNvSpPr/>
          <p:nvPr/>
        </p:nvSpPr>
        <p:spPr>
          <a:xfrm>
            <a:off x="7775854" y="4894425"/>
            <a:ext cx="1800200" cy="1050468"/>
          </a:xfrm>
          <a:custGeom>
            <a:avLst/>
            <a:gdLst>
              <a:gd name="connsiteX0" fmla="*/ 0 w 1800200"/>
              <a:gd name="connsiteY0" fmla="*/ 525234 h 1050468"/>
              <a:gd name="connsiteX1" fmla="*/ 900100 w 1800200"/>
              <a:gd name="connsiteY1" fmla="*/ 0 h 1050468"/>
              <a:gd name="connsiteX2" fmla="*/ 1800200 w 1800200"/>
              <a:gd name="connsiteY2" fmla="*/ 525234 h 1050468"/>
              <a:gd name="connsiteX3" fmla="*/ 900100 w 1800200"/>
              <a:gd name="connsiteY3" fmla="*/ 1050468 h 1050468"/>
              <a:gd name="connsiteX4" fmla="*/ 0 w 1800200"/>
              <a:gd name="connsiteY4" fmla="*/ 525234 h 105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1050468" extrusionOk="0">
                <a:moveTo>
                  <a:pt x="0" y="525234"/>
                </a:moveTo>
                <a:cubicBezTo>
                  <a:pt x="10619" y="155280"/>
                  <a:pt x="455845" y="42578"/>
                  <a:pt x="900100" y="0"/>
                </a:cubicBezTo>
                <a:cubicBezTo>
                  <a:pt x="1356252" y="-15487"/>
                  <a:pt x="1819418" y="167769"/>
                  <a:pt x="1800200" y="525234"/>
                </a:cubicBezTo>
                <a:cubicBezTo>
                  <a:pt x="1821016" y="801554"/>
                  <a:pt x="1351963" y="1165767"/>
                  <a:pt x="900100" y="1050468"/>
                </a:cubicBezTo>
                <a:cubicBezTo>
                  <a:pt x="400698" y="1057990"/>
                  <a:pt x="22215" y="795774"/>
                  <a:pt x="0" y="525234"/>
                </a:cubicBezTo>
                <a:close/>
              </a:path>
            </a:pathLst>
          </a:custGeom>
          <a:noFill/>
          <a:ln w="38100">
            <a:solidFill>
              <a:srgbClr val="FF0000"/>
            </a:solidFill>
            <a:extLst>
              <a:ext uri="{C807C97D-BFC1-408E-A445-0C87EB9F89A2}">
                <ask:lineSketchStyleProps xmlns:ask="http://schemas.microsoft.com/office/drawing/2018/sketchyshapes" sd="426649898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F4FD6596-D7D0-60B3-BCA7-26352163A3B3}"/>
              </a:ext>
            </a:extLst>
          </p:cNvPr>
          <p:cNvSpPr/>
          <p:nvPr/>
        </p:nvSpPr>
        <p:spPr>
          <a:xfrm>
            <a:off x="6729446" y="2691812"/>
            <a:ext cx="1800200" cy="644578"/>
          </a:xfrm>
          <a:custGeom>
            <a:avLst/>
            <a:gdLst>
              <a:gd name="connsiteX0" fmla="*/ 0 w 1800200"/>
              <a:gd name="connsiteY0" fmla="*/ 322289 h 644578"/>
              <a:gd name="connsiteX1" fmla="*/ 900100 w 1800200"/>
              <a:gd name="connsiteY1" fmla="*/ 0 h 644578"/>
              <a:gd name="connsiteX2" fmla="*/ 1800200 w 1800200"/>
              <a:gd name="connsiteY2" fmla="*/ 322289 h 644578"/>
              <a:gd name="connsiteX3" fmla="*/ 900100 w 1800200"/>
              <a:gd name="connsiteY3" fmla="*/ 644578 h 644578"/>
              <a:gd name="connsiteX4" fmla="*/ 0 w 1800200"/>
              <a:gd name="connsiteY4" fmla="*/ 322289 h 64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644578" extrusionOk="0">
                <a:moveTo>
                  <a:pt x="0" y="322289"/>
                </a:moveTo>
                <a:cubicBezTo>
                  <a:pt x="6867" y="92643"/>
                  <a:pt x="474326" y="57466"/>
                  <a:pt x="900100" y="0"/>
                </a:cubicBezTo>
                <a:cubicBezTo>
                  <a:pt x="1354561" y="-16126"/>
                  <a:pt x="1814630" y="93696"/>
                  <a:pt x="1800200" y="322289"/>
                </a:cubicBezTo>
                <a:cubicBezTo>
                  <a:pt x="1870611" y="453744"/>
                  <a:pt x="1378276" y="692830"/>
                  <a:pt x="900100" y="644578"/>
                </a:cubicBezTo>
                <a:cubicBezTo>
                  <a:pt x="393877" y="674502"/>
                  <a:pt x="30165" y="473752"/>
                  <a:pt x="0" y="322289"/>
                </a:cubicBezTo>
                <a:close/>
              </a:path>
            </a:pathLst>
          </a:custGeom>
          <a:noFill/>
          <a:ln w="38100">
            <a:solidFill>
              <a:srgbClr val="FF0000"/>
            </a:solidFill>
            <a:extLst>
              <a:ext uri="{C807C97D-BFC1-408E-A445-0C87EB9F89A2}">
                <ask:lineSketchStyleProps xmlns:ask="http://schemas.microsoft.com/office/drawing/2018/sketchyshapes" sd="426649898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26" name="Picture 2">
            <a:extLst>
              <a:ext uri="{FF2B5EF4-FFF2-40B4-BE49-F238E27FC236}">
                <a16:creationId xmlns:a16="http://schemas.microsoft.com/office/drawing/2014/main" id="{C44D43C7-6727-F6AB-AE9F-949E2738F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53751">
            <a:off x="8149264" y="1340929"/>
            <a:ext cx="4221088"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Grafik 1">
            <a:extLst>
              <a:ext uri="{FF2B5EF4-FFF2-40B4-BE49-F238E27FC236}">
                <a16:creationId xmlns:a16="http://schemas.microsoft.com/office/drawing/2014/main" id="{41587F3C-CA77-9CA4-CED0-AA2C04AD9D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feld 37">
            <a:extLst>
              <a:ext uri="{FF2B5EF4-FFF2-40B4-BE49-F238E27FC236}">
                <a16:creationId xmlns:a16="http://schemas.microsoft.com/office/drawing/2014/main" id="{8E93EEF2-73CD-33BC-4BB4-74D412BB6B09}"/>
              </a:ext>
            </a:extLst>
          </p:cNvPr>
          <p:cNvSpPr txBox="1">
            <a:spLocks noChangeArrowheads="1"/>
          </p:cNvSpPr>
          <p:nvPr/>
        </p:nvSpPr>
        <p:spPr bwMode="auto">
          <a:xfrm>
            <a:off x="1979614" y="5726113"/>
            <a:ext cx="365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b="1">
                <a:solidFill>
                  <a:srgbClr val="445055"/>
                </a:solidFill>
                <a:latin typeface="Corbel" panose="020B0503020204020204" pitchFamily="34" charset="0"/>
              </a:rPr>
              <a:t>2 Adverse Childhood Experiences</a:t>
            </a:r>
          </a:p>
        </p:txBody>
      </p:sp>
      <p:sp>
        <p:nvSpPr>
          <p:cNvPr id="49156" name="Textfeld 38">
            <a:extLst>
              <a:ext uri="{FF2B5EF4-FFF2-40B4-BE49-F238E27FC236}">
                <a16:creationId xmlns:a16="http://schemas.microsoft.com/office/drawing/2014/main" id="{EFE62F34-5F66-E9B8-899F-4FF48166814A}"/>
              </a:ext>
            </a:extLst>
          </p:cNvPr>
          <p:cNvSpPr txBox="1">
            <a:spLocks noChangeArrowheads="1"/>
          </p:cNvSpPr>
          <p:nvPr/>
        </p:nvSpPr>
        <p:spPr bwMode="auto">
          <a:xfrm>
            <a:off x="7348538" y="5497514"/>
            <a:ext cx="3319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000">
                <a:solidFill>
                  <a:srgbClr val="445055"/>
                </a:solidFill>
                <a:latin typeface="Corbel" panose="020B0503020204020204" pitchFamily="34" charset="0"/>
              </a:rPr>
              <a:t>Quelle: https://vetoviolence.cdc.gov/apps/phl/resource_center_infographic.html</a:t>
            </a:r>
          </a:p>
        </p:txBody>
      </p:sp>
      <p:sp>
        <p:nvSpPr>
          <p:cNvPr id="49157" name="Titel 4">
            <a:extLst>
              <a:ext uri="{FF2B5EF4-FFF2-40B4-BE49-F238E27FC236}">
                <a16:creationId xmlns:a16="http://schemas.microsoft.com/office/drawing/2014/main" id="{D1ACA437-8C2F-3871-0D55-82D80EB5ECC9}"/>
              </a:ext>
            </a:extLst>
          </p:cNvPr>
          <p:cNvSpPr>
            <a:spLocks noGrp="1" noChangeArrowheads="1"/>
          </p:cNvSpPr>
          <p:nvPr>
            <p:ph type="title"/>
          </p:nvPr>
        </p:nvSpPr>
        <p:spPr>
          <a:xfrm>
            <a:off x="1051200" y="548680"/>
            <a:ext cx="9720000" cy="830338"/>
          </a:xfrm>
        </p:spPr>
        <p:txBody>
          <a:bodyPr/>
          <a:lstStyle/>
          <a:p>
            <a:r>
              <a:rPr lang="de-DE" altLang="de-DE" dirty="0"/>
              <a:t>ACE | Folgen</a:t>
            </a:r>
            <a:endParaRPr lang="de-CH" altLang="de-DE" dirty="0"/>
          </a:p>
        </p:txBody>
      </p:sp>
      <p:grpSp>
        <p:nvGrpSpPr>
          <p:cNvPr id="49158" name="Gruppieren 46">
            <a:extLst>
              <a:ext uri="{FF2B5EF4-FFF2-40B4-BE49-F238E27FC236}">
                <a16:creationId xmlns:a16="http://schemas.microsoft.com/office/drawing/2014/main" id="{EF18EC7B-E2F8-A9BD-ED23-1929B7C740AB}"/>
              </a:ext>
            </a:extLst>
          </p:cNvPr>
          <p:cNvGrpSpPr>
            <a:grpSpLocks/>
          </p:cNvGrpSpPr>
          <p:nvPr/>
        </p:nvGrpSpPr>
        <p:grpSpPr bwMode="auto">
          <a:xfrm>
            <a:off x="1947864" y="1285875"/>
            <a:ext cx="3144837" cy="2041694"/>
            <a:chOff x="392951" y="1458781"/>
            <a:chExt cx="2622458" cy="1560031"/>
          </a:xfrm>
        </p:grpSpPr>
        <p:sp>
          <p:nvSpPr>
            <p:cNvPr id="70" name="Ellipse 69">
              <a:extLst>
                <a:ext uri="{FF2B5EF4-FFF2-40B4-BE49-F238E27FC236}">
                  <a16:creationId xmlns:a16="http://schemas.microsoft.com/office/drawing/2014/main" id="{A2A596A9-1961-40F9-D439-0DEF4600DDFF}"/>
                </a:ext>
              </a:extLst>
            </p:cNvPr>
            <p:cNvSpPr/>
            <p:nvPr/>
          </p:nvSpPr>
          <p:spPr>
            <a:xfrm>
              <a:off x="395599" y="1524282"/>
              <a:ext cx="125761" cy="118873"/>
            </a:xfrm>
            <a:prstGeom prst="ellipse">
              <a:avLst/>
            </a:prstGeom>
            <a:solidFill>
              <a:srgbClr val="1F3E38"/>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1" name="Ellipse 70">
              <a:extLst>
                <a:ext uri="{FF2B5EF4-FFF2-40B4-BE49-F238E27FC236}">
                  <a16:creationId xmlns:a16="http://schemas.microsoft.com/office/drawing/2014/main" id="{6A16C509-3DCF-7C34-66E4-7042041CBD4D}"/>
                </a:ext>
              </a:extLst>
            </p:cNvPr>
            <p:cNvSpPr/>
            <p:nvPr/>
          </p:nvSpPr>
          <p:spPr>
            <a:xfrm>
              <a:off x="392951" y="1695314"/>
              <a:ext cx="124438" cy="118873"/>
            </a:xfrm>
            <a:prstGeom prst="ellipse">
              <a:avLst/>
            </a:prstGeom>
            <a:solidFill>
              <a:srgbClr val="C3D766"/>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2" name="Ellipse 71">
              <a:extLst>
                <a:ext uri="{FF2B5EF4-FFF2-40B4-BE49-F238E27FC236}">
                  <a16:creationId xmlns:a16="http://schemas.microsoft.com/office/drawing/2014/main" id="{3BD97F12-34B8-BEE0-D41A-257585752128}"/>
                </a:ext>
              </a:extLst>
            </p:cNvPr>
            <p:cNvSpPr/>
            <p:nvPr/>
          </p:nvSpPr>
          <p:spPr>
            <a:xfrm>
              <a:off x="394274" y="1865132"/>
              <a:ext cx="125762" cy="118873"/>
            </a:xfrm>
            <a:prstGeom prst="ellipse">
              <a:avLst/>
            </a:prstGeom>
            <a:solidFill>
              <a:srgbClr val="F6EE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3" name="Ellipse 72">
              <a:extLst>
                <a:ext uri="{FF2B5EF4-FFF2-40B4-BE49-F238E27FC236}">
                  <a16:creationId xmlns:a16="http://schemas.microsoft.com/office/drawing/2014/main" id="{C0E21599-CBAC-7F23-0E0B-7D6D94A69E60}"/>
                </a:ext>
              </a:extLst>
            </p:cNvPr>
            <p:cNvSpPr/>
            <p:nvPr/>
          </p:nvSpPr>
          <p:spPr>
            <a:xfrm>
              <a:off x="392951" y="2024033"/>
              <a:ext cx="124438"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4" name="Ellipse 73">
              <a:extLst>
                <a:ext uri="{FF2B5EF4-FFF2-40B4-BE49-F238E27FC236}">
                  <a16:creationId xmlns:a16="http://schemas.microsoft.com/office/drawing/2014/main" id="{16A84E63-3946-6464-FA0A-BD4AF0887547}"/>
                </a:ext>
              </a:extLst>
            </p:cNvPr>
            <p:cNvSpPr/>
            <p:nvPr/>
          </p:nvSpPr>
          <p:spPr>
            <a:xfrm>
              <a:off x="398246" y="2193852"/>
              <a:ext cx="124438" cy="118873"/>
            </a:xfrm>
            <a:prstGeom prst="ellipse">
              <a:avLst/>
            </a:prstGeom>
            <a:solidFill>
              <a:srgbClr val="6DA79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5" name="Ellipse 74">
              <a:extLst>
                <a:ext uri="{FF2B5EF4-FFF2-40B4-BE49-F238E27FC236}">
                  <a16:creationId xmlns:a16="http://schemas.microsoft.com/office/drawing/2014/main" id="{401B5D4C-E71E-3FC1-6BBB-D7D47BA90C7A}"/>
                </a:ext>
              </a:extLst>
            </p:cNvPr>
            <p:cNvSpPr/>
            <p:nvPr/>
          </p:nvSpPr>
          <p:spPr>
            <a:xfrm>
              <a:off x="394274" y="2363670"/>
              <a:ext cx="125762" cy="118873"/>
            </a:xfrm>
            <a:prstGeom prst="ellipse">
              <a:avLst/>
            </a:prstGeom>
            <a:solidFill>
              <a:srgbClr val="442B1D"/>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6" name="Ellipse 75">
              <a:extLst>
                <a:ext uri="{FF2B5EF4-FFF2-40B4-BE49-F238E27FC236}">
                  <a16:creationId xmlns:a16="http://schemas.microsoft.com/office/drawing/2014/main" id="{6C3731DF-6C7C-36E7-F071-E2889BABF303}"/>
                </a:ext>
              </a:extLst>
            </p:cNvPr>
            <p:cNvSpPr/>
            <p:nvPr/>
          </p:nvSpPr>
          <p:spPr>
            <a:xfrm>
              <a:off x="1579081" y="1524282"/>
              <a:ext cx="124438" cy="118873"/>
            </a:xfrm>
            <a:prstGeom prst="ellipse">
              <a:avLst/>
            </a:prstGeom>
            <a:solidFill>
              <a:srgbClr val="58585A"/>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7" name="Ellipse 76">
              <a:extLst>
                <a:ext uri="{FF2B5EF4-FFF2-40B4-BE49-F238E27FC236}">
                  <a16:creationId xmlns:a16="http://schemas.microsoft.com/office/drawing/2014/main" id="{ABB694D6-39B4-6A16-04FC-6215B8B84CAD}"/>
                </a:ext>
              </a:extLst>
            </p:cNvPr>
            <p:cNvSpPr/>
            <p:nvPr/>
          </p:nvSpPr>
          <p:spPr>
            <a:xfrm>
              <a:off x="1575109" y="1695314"/>
              <a:ext cx="125762" cy="118873"/>
            </a:xfrm>
            <a:prstGeom prst="ellipse">
              <a:avLst/>
            </a:prstGeom>
            <a:solidFill>
              <a:srgbClr val="99C5B3"/>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8" name="Ellipse 77">
              <a:extLst>
                <a:ext uri="{FF2B5EF4-FFF2-40B4-BE49-F238E27FC236}">
                  <a16:creationId xmlns:a16="http://schemas.microsoft.com/office/drawing/2014/main" id="{A82B756B-B8A1-A5BE-0A30-09287E1D4D45}"/>
                </a:ext>
              </a:extLst>
            </p:cNvPr>
            <p:cNvSpPr/>
            <p:nvPr/>
          </p:nvSpPr>
          <p:spPr>
            <a:xfrm>
              <a:off x="1577756" y="1865132"/>
              <a:ext cx="124438" cy="118873"/>
            </a:xfrm>
            <a:prstGeom prst="ellipse">
              <a:avLst/>
            </a:prstGeom>
            <a:solidFill>
              <a:srgbClr val="548DC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9" name="Ellipse 78">
              <a:extLst>
                <a:ext uri="{FF2B5EF4-FFF2-40B4-BE49-F238E27FC236}">
                  <a16:creationId xmlns:a16="http://schemas.microsoft.com/office/drawing/2014/main" id="{5957CBDE-A4B0-A6B5-42AD-9F01593E22E3}"/>
                </a:ext>
              </a:extLst>
            </p:cNvPr>
            <p:cNvSpPr/>
            <p:nvPr/>
          </p:nvSpPr>
          <p:spPr>
            <a:xfrm>
              <a:off x="1575109" y="2024033"/>
              <a:ext cx="125762" cy="118873"/>
            </a:xfrm>
            <a:prstGeom prst="ellipse">
              <a:avLst/>
            </a:prstGeom>
            <a:solidFill>
              <a:srgbClr val="C4D8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0" name="Ellipse 79">
              <a:extLst>
                <a:ext uri="{FF2B5EF4-FFF2-40B4-BE49-F238E27FC236}">
                  <a16:creationId xmlns:a16="http://schemas.microsoft.com/office/drawing/2014/main" id="{2C0595A8-41A2-54E8-45AE-D2518B673C1F}"/>
                </a:ext>
              </a:extLst>
            </p:cNvPr>
            <p:cNvSpPr/>
            <p:nvPr/>
          </p:nvSpPr>
          <p:spPr>
            <a:xfrm>
              <a:off x="1580404" y="2193852"/>
              <a:ext cx="125762"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1" name="Ellipse 80">
              <a:extLst>
                <a:ext uri="{FF2B5EF4-FFF2-40B4-BE49-F238E27FC236}">
                  <a16:creationId xmlns:a16="http://schemas.microsoft.com/office/drawing/2014/main" id="{97A55DB4-ECBC-301F-8F26-0B5524E57CA9}"/>
                </a:ext>
              </a:extLst>
            </p:cNvPr>
            <p:cNvSpPr/>
            <p:nvPr/>
          </p:nvSpPr>
          <p:spPr>
            <a:xfrm>
              <a:off x="1577756" y="2363670"/>
              <a:ext cx="124438" cy="118873"/>
            </a:xfrm>
            <a:prstGeom prst="ellipse">
              <a:avLst/>
            </a:prstGeom>
            <a:solidFill>
              <a:srgbClr val="C59F51"/>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2" name="Ellipse 81">
              <a:extLst>
                <a:ext uri="{FF2B5EF4-FFF2-40B4-BE49-F238E27FC236}">
                  <a16:creationId xmlns:a16="http://schemas.microsoft.com/office/drawing/2014/main" id="{DA5A2A82-C9D4-9E44-82FE-656232FEE2A0}"/>
                </a:ext>
              </a:extLst>
            </p:cNvPr>
            <p:cNvSpPr/>
            <p:nvPr/>
          </p:nvSpPr>
          <p:spPr>
            <a:xfrm>
              <a:off x="400894" y="2535914"/>
              <a:ext cx="125761" cy="118873"/>
            </a:xfrm>
            <a:prstGeom prst="ellipse">
              <a:avLst/>
            </a:prstGeom>
            <a:solidFill>
              <a:srgbClr val="D6ECE2"/>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3" name="Ellipse 82">
              <a:extLst>
                <a:ext uri="{FF2B5EF4-FFF2-40B4-BE49-F238E27FC236}">
                  <a16:creationId xmlns:a16="http://schemas.microsoft.com/office/drawing/2014/main" id="{A33794B4-40A7-F5EF-424D-882AFAD301AE}"/>
                </a:ext>
              </a:extLst>
            </p:cNvPr>
            <p:cNvSpPr/>
            <p:nvPr/>
          </p:nvSpPr>
          <p:spPr>
            <a:xfrm>
              <a:off x="398246" y="2706946"/>
              <a:ext cx="124438" cy="118873"/>
            </a:xfrm>
            <a:prstGeom prst="ellipse">
              <a:avLst/>
            </a:prstGeom>
            <a:solidFill>
              <a:srgbClr val="1A443E"/>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4" name="Ellipse 83">
              <a:extLst>
                <a:ext uri="{FF2B5EF4-FFF2-40B4-BE49-F238E27FC236}">
                  <a16:creationId xmlns:a16="http://schemas.microsoft.com/office/drawing/2014/main" id="{D5D03799-46D2-95F0-39C8-B72EE3E320A9}"/>
                </a:ext>
              </a:extLst>
            </p:cNvPr>
            <p:cNvSpPr/>
            <p:nvPr/>
          </p:nvSpPr>
          <p:spPr>
            <a:xfrm>
              <a:off x="399570" y="2876764"/>
              <a:ext cx="124438" cy="118873"/>
            </a:xfrm>
            <a:prstGeom prst="ellipse">
              <a:avLst/>
            </a:prstGeom>
            <a:solidFill>
              <a:srgbClr val="70A54B"/>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9175" name="Textfeld 31">
              <a:extLst>
                <a:ext uri="{FF2B5EF4-FFF2-40B4-BE49-F238E27FC236}">
                  <a16:creationId xmlns:a16="http://schemas.microsoft.com/office/drawing/2014/main" id="{5BB0A925-E461-15D5-61D1-CF550C5780D7}"/>
                </a:ext>
              </a:extLst>
            </p:cNvPr>
            <p:cNvSpPr txBox="1">
              <a:spLocks noChangeArrowheads="1"/>
            </p:cNvSpPr>
            <p:nvPr/>
          </p:nvSpPr>
          <p:spPr bwMode="auto">
            <a:xfrm>
              <a:off x="470732" y="145878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Wenig körp. Akt.</a:t>
              </a:r>
            </a:p>
          </p:txBody>
        </p:sp>
        <p:sp>
          <p:nvSpPr>
            <p:cNvPr id="49176" name="Textfeld 32">
              <a:extLst>
                <a:ext uri="{FF2B5EF4-FFF2-40B4-BE49-F238E27FC236}">
                  <a16:creationId xmlns:a16="http://schemas.microsoft.com/office/drawing/2014/main" id="{8523F2F4-4429-5E7E-BBB2-4CE76E4D5464}"/>
                </a:ext>
              </a:extLst>
            </p:cNvPr>
            <p:cNvSpPr txBox="1">
              <a:spLocks noChangeArrowheads="1"/>
            </p:cNvSpPr>
            <p:nvPr/>
          </p:nvSpPr>
          <p:spPr bwMode="auto">
            <a:xfrm>
              <a:off x="466374" y="1646017"/>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Rauchen</a:t>
              </a:r>
            </a:p>
          </p:txBody>
        </p:sp>
        <p:sp>
          <p:nvSpPr>
            <p:cNvPr id="49177" name="Textfeld 33">
              <a:extLst>
                <a:ext uri="{FF2B5EF4-FFF2-40B4-BE49-F238E27FC236}">
                  <a16:creationId xmlns:a16="http://schemas.microsoft.com/office/drawing/2014/main" id="{9A5AC52A-03E2-FF80-F9F2-6D55D2AB9018}"/>
                </a:ext>
              </a:extLst>
            </p:cNvPr>
            <p:cNvSpPr txBox="1">
              <a:spLocks noChangeArrowheads="1"/>
            </p:cNvSpPr>
            <p:nvPr/>
          </p:nvSpPr>
          <p:spPr bwMode="auto">
            <a:xfrm>
              <a:off x="470725" y="1815835"/>
              <a:ext cx="100224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Alkoholabusus </a:t>
              </a:r>
            </a:p>
          </p:txBody>
        </p:sp>
        <p:sp>
          <p:nvSpPr>
            <p:cNvPr id="49178" name="Textfeld 34">
              <a:extLst>
                <a:ext uri="{FF2B5EF4-FFF2-40B4-BE49-F238E27FC236}">
                  <a16:creationId xmlns:a16="http://schemas.microsoft.com/office/drawing/2014/main" id="{88D0406B-DC2C-F569-8AA7-32FEE002B40B}"/>
                </a:ext>
              </a:extLst>
            </p:cNvPr>
            <p:cNvSpPr txBox="1">
              <a:spLocks noChangeArrowheads="1"/>
            </p:cNvSpPr>
            <p:nvPr/>
          </p:nvSpPr>
          <p:spPr bwMode="auto">
            <a:xfrm>
              <a:off x="466365" y="1976944"/>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Substanzabusus</a:t>
              </a:r>
            </a:p>
          </p:txBody>
        </p:sp>
        <p:sp>
          <p:nvSpPr>
            <p:cNvPr id="49179" name="Textfeld 35">
              <a:extLst>
                <a:ext uri="{FF2B5EF4-FFF2-40B4-BE49-F238E27FC236}">
                  <a16:creationId xmlns:a16="http://schemas.microsoft.com/office/drawing/2014/main" id="{A15F60C4-631A-D6FF-7A90-70FB842B7D95}"/>
                </a:ext>
              </a:extLst>
            </p:cNvPr>
            <p:cNvSpPr txBox="1">
              <a:spLocks noChangeArrowheads="1"/>
            </p:cNvSpPr>
            <p:nvPr/>
          </p:nvSpPr>
          <p:spPr bwMode="auto">
            <a:xfrm>
              <a:off x="470724" y="2146553"/>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Fehlzeiten bei Arbeit</a:t>
              </a:r>
            </a:p>
          </p:txBody>
        </p:sp>
        <p:sp>
          <p:nvSpPr>
            <p:cNvPr id="49180" name="Textfeld 36">
              <a:extLst>
                <a:ext uri="{FF2B5EF4-FFF2-40B4-BE49-F238E27FC236}">
                  <a16:creationId xmlns:a16="http://schemas.microsoft.com/office/drawing/2014/main" id="{D5B47292-808F-1FAA-2051-1CB9E4CDC715}"/>
                </a:ext>
              </a:extLst>
            </p:cNvPr>
            <p:cNvSpPr txBox="1">
              <a:spLocks noChangeArrowheads="1"/>
            </p:cNvSpPr>
            <p:nvPr/>
          </p:nvSpPr>
          <p:spPr bwMode="auto">
            <a:xfrm>
              <a:off x="466364" y="2307662"/>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Übergewicht</a:t>
              </a:r>
            </a:p>
          </p:txBody>
        </p:sp>
        <p:sp>
          <p:nvSpPr>
            <p:cNvPr id="49181" name="Textfeld 37">
              <a:extLst>
                <a:ext uri="{FF2B5EF4-FFF2-40B4-BE49-F238E27FC236}">
                  <a16:creationId xmlns:a16="http://schemas.microsoft.com/office/drawing/2014/main" id="{3FDE4861-4B59-2A90-AC6B-E8668E36BF10}"/>
                </a:ext>
              </a:extLst>
            </p:cNvPr>
            <p:cNvSpPr txBox="1">
              <a:spLocks noChangeArrowheads="1"/>
            </p:cNvSpPr>
            <p:nvPr/>
          </p:nvSpPr>
          <p:spPr bwMode="auto">
            <a:xfrm>
              <a:off x="479425" y="2477480"/>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Diabetes</a:t>
              </a:r>
            </a:p>
          </p:txBody>
        </p:sp>
        <p:sp>
          <p:nvSpPr>
            <p:cNvPr id="49182" name="Textfeld 38">
              <a:extLst>
                <a:ext uri="{FF2B5EF4-FFF2-40B4-BE49-F238E27FC236}">
                  <a16:creationId xmlns:a16="http://schemas.microsoft.com/office/drawing/2014/main" id="{72AD5DE8-5814-3A1F-6CDD-071058B25FD6}"/>
                </a:ext>
              </a:extLst>
            </p:cNvPr>
            <p:cNvSpPr txBox="1">
              <a:spLocks noChangeArrowheads="1"/>
            </p:cNvSpPr>
            <p:nvPr/>
          </p:nvSpPr>
          <p:spPr bwMode="auto">
            <a:xfrm>
              <a:off x="479425" y="266180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Depression</a:t>
              </a:r>
            </a:p>
          </p:txBody>
        </p:sp>
        <p:sp>
          <p:nvSpPr>
            <p:cNvPr id="49183" name="Textfeld 39">
              <a:extLst>
                <a:ext uri="{FF2B5EF4-FFF2-40B4-BE49-F238E27FC236}">
                  <a16:creationId xmlns:a16="http://schemas.microsoft.com/office/drawing/2014/main" id="{1A381D46-2634-C3AA-893F-25D5EFEAD7C2}"/>
                </a:ext>
              </a:extLst>
            </p:cNvPr>
            <p:cNvSpPr txBox="1">
              <a:spLocks noChangeArrowheads="1"/>
            </p:cNvSpPr>
            <p:nvPr/>
          </p:nvSpPr>
          <p:spPr bwMode="auto">
            <a:xfrm>
              <a:off x="477823" y="2842436"/>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Suizidversuch</a:t>
              </a:r>
            </a:p>
          </p:txBody>
        </p:sp>
        <p:sp>
          <p:nvSpPr>
            <p:cNvPr id="49184" name="Textfeld 40">
              <a:extLst>
                <a:ext uri="{FF2B5EF4-FFF2-40B4-BE49-F238E27FC236}">
                  <a16:creationId xmlns:a16="http://schemas.microsoft.com/office/drawing/2014/main" id="{807CB09B-696A-E9AE-1CF6-3CB30E9BA81D}"/>
                </a:ext>
              </a:extLst>
            </p:cNvPr>
            <p:cNvSpPr txBox="1">
              <a:spLocks noChangeArrowheads="1"/>
            </p:cNvSpPr>
            <p:nvPr/>
          </p:nvSpPr>
          <p:spPr bwMode="auto">
            <a:xfrm>
              <a:off x="1655659" y="1468980"/>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Sex. übertragbare Erkr.</a:t>
              </a:r>
            </a:p>
          </p:txBody>
        </p:sp>
        <p:sp>
          <p:nvSpPr>
            <p:cNvPr id="49185" name="Textfeld 41">
              <a:extLst>
                <a:ext uri="{FF2B5EF4-FFF2-40B4-BE49-F238E27FC236}">
                  <a16:creationId xmlns:a16="http://schemas.microsoft.com/office/drawing/2014/main" id="{D694F1BA-E3EC-6D6E-8B37-25EB79D66005}"/>
                </a:ext>
              </a:extLst>
            </p:cNvPr>
            <p:cNvSpPr txBox="1">
              <a:spLocks noChangeArrowheads="1"/>
            </p:cNvSpPr>
            <p:nvPr/>
          </p:nvSpPr>
          <p:spPr bwMode="auto">
            <a:xfrm>
              <a:off x="1655659" y="163135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Herzerkrankungen</a:t>
              </a:r>
            </a:p>
          </p:txBody>
        </p:sp>
        <p:sp>
          <p:nvSpPr>
            <p:cNvPr id="49186" name="Textfeld 42">
              <a:extLst>
                <a:ext uri="{FF2B5EF4-FFF2-40B4-BE49-F238E27FC236}">
                  <a16:creationId xmlns:a16="http://schemas.microsoft.com/office/drawing/2014/main" id="{7C0A23AA-BD14-58CE-2A5C-E461EE2D9224}"/>
                </a:ext>
              </a:extLst>
            </p:cNvPr>
            <p:cNvSpPr txBox="1">
              <a:spLocks noChangeArrowheads="1"/>
            </p:cNvSpPr>
            <p:nvPr/>
          </p:nvSpPr>
          <p:spPr bwMode="auto">
            <a:xfrm>
              <a:off x="1655658" y="180842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Krebserkrankungen</a:t>
              </a:r>
            </a:p>
          </p:txBody>
        </p:sp>
        <p:sp>
          <p:nvSpPr>
            <p:cNvPr id="49187" name="Textfeld 43">
              <a:extLst>
                <a:ext uri="{FF2B5EF4-FFF2-40B4-BE49-F238E27FC236}">
                  <a16:creationId xmlns:a16="http://schemas.microsoft.com/office/drawing/2014/main" id="{1CAAA286-F236-E883-AD40-3B12D1774042}"/>
                </a:ext>
              </a:extLst>
            </p:cNvPr>
            <p:cNvSpPr txBox="1">
              <a:spLocks noChangeArrowheads="1"/>
            </p:cNvSpPr>
            <p:nvPr/>
          </p:nvSpPr>
          <p:spPr bwMode="auto">
            <a:xfrm>
              <a:off x="1655659" y="1971722"/>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Schlaganfall</a:t>
              </a:r>
            </a:p>
          </p:txBody>
        </p:sp>
        <p:sp>
          <p:nvSpPr>
            <p:cNvPr id="49188" name="Textfeld 44">
              <a:extLst>
                <a:ext uri="{FF2B5EF4-FFF2-40B4-BE49-F238E27FC236}">
                  <a16:creationId xmlns:a16="http://schemas.microsoft.com/office/drawing/2014/main" id="{12826372-B90E-9586-F66F-4EFDD9C2A839}"/>
                </a:ext>
              </a:extLst>
            </p:cNvPr>
            <p:cNvSpPr txBox="1">
              <a:spLocks noChangeArrowheads="1"/>
            </p:cNvSpPr>
            <p:nvPr/>
          </p:nvSpPr>
          <p:spPr bwMode="auto">
            <a:xfrm>
              <a:off x="1657902" y="2142371"/>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COPD</a:t>
              </a:r>
            </a:p>
          </p:txBody>
        </p:sp>
        <p:sp>
          <p:nvSpPr>
            <p:cNvPr id="49189" name="Textfeld 45">
              <a:extLst>
                <a:ext uri="{FF2B5EF4-FFF2-40B4-BE49-F238E27FC236}">
                  <a16:creationId xmlns:a16="http://schemas.microsoft.com/office/drawing/2014/main" id="{A7CD7FC2-297D-50EE-DC06-A86DB4C91CCA}"/>
                </a:ext>
              </a:extLst>
            </p:cNvPr>
            <p:cNvSpPr txBox="1">
              <a:spLocks noChangeArrowheads="1"/>
            </p:cNvSpPr>
            <p:nvPr/>
          </p:nvSpPr>
          <p:spPr bwMode="auto">
            <a:xfrm>
              <a:off x="1657902" y="231213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Knochenbrüche</a:t>
              </a:r>
            </a:p>
          </p:txBody>
        </p:sp>
      </p:grpSp>
    </p:spTree>
    <p:extLst>
      <p:ext uri="{BB962C8B-B14F-4D97-AF65-F5344CB8AC3E}">
        <p14:creationId xmlns:p14="http://schemas.microsoft.com/office/powerpoint/2010/main" val="367677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rafik 1">
            <a:extLst>
              <a:ext uri="{FF2B5EF4-FFF2-40B4-BE49-F238E27FC236}">
                <a16:creationId xmlns:a16="http://schemas.microsoft.com/office/drawing/2014/main" id="{3A8CF54B-FB80-8D96-8129-901AEA7BC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feld 37">
            <a:extLst>
              <a:ext uri="{FF2B5EF4-FFF2-40B4-BE49-F238E27FC236}">
                <a16:creationId xmlns:a16="http://schemas.microsoft.com/office/drawing/2014/main" id="{65EBED93-6DD6-1DE9-E9F2-57ACB773EDEA}"/>
              </a:ext>
            </a:extLst>
          </p:cNvPr>
          <p:cNvSpPr txBox="1">
            <a:spLocks noChangeArrowheads="1"/>
          </p:cNvSpPr>
          <p:nvPr/>
        </p:nvSpPr>
        <p:spPr bwMode="auto">
          <a:xfrm>
            <a:off x="1979614" y="5726113"/>
            <a:ext cx="4008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b="1">
                <a:solidFill>
                  <a:srgbClr val="445055"/>
                </a:solidFill>
                <a:latin typeface="Corbel" panose="020B0503020204020204" pitchFamily="34" charset="0"/>
              </a:rPr>
              <a:t>3 Adverse Childhood Experiences</a:t>
            </a:r>
          </a:p>
        </p:txBody>
      </p:sp>
      <p:sp>
        <p:nvSpPr>
          <p:cNvPr id="51204" name="Textfeld 38">
            <a:extLst>
              <a:ext uri="{FF2B5EF4-FFF2-40B4-BE49-F238E27FC236}">
                <a16:creationId xmlns:a16="http://schemas.microsoft.com/office/drawing/2014/main" id="{151180E4-DFAD-819F-9711-3624DC40AF9D}"/>
              </a:ext>
            </a:extLst>
          </p:cNvPr>
          <p:cNvSpPr txBox="1">
            <a:spLocks noChangeArrowheads="1"/>
          </p:cNvSpPr>
          <p:nvPr/>
        </p:nvSpPr>
        <p:spPr bwMode="auto">
          <a:xfrm>
            <a:off x="7348538" y="5497514"/>
            <a:ext cx="3319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000">
                <a:solidFill>
                  <a:srgbClr val="445055"/>
                </a:solidFill>
                <a:latin typeface="Corbel" panose="020B0503020204020204" pitchFamily="34" charset="0"/>
              </a:rPr>
              <a:t>Quelle: https://vetoviolence.cdc.gov/apps/phl/resource_center_infographic.html</a:t>
            </a:r>
          </a:p>
        </p:txBody>
      </p:sp>
      <p:sp>
        <p:nvSpPr>
          <p:cNvPr id="51205" name="Titel 4">
            <a:extLst>
              <a:ext uri="{FF2B5EF4-FFF2-40B4-BE49-F238E27FC236}">
                <a16:creationId xmlns:a16="http://schemas.microsoft.com/office/drawing/2014/main" id="{87D4FA41-4FC4-1424-6CDD-972DC1552CA6}"/>
              </a:ext>
            </a:extLst>
          </p:cNvPr>
          <p:cNvSpPr>
            <a:spLocks noGrp="1" noChangeArrowheads="1"/>
          </p:cNvSpPr>
          <p:nvPr>
            <p:ph type="title"/>
          </p:nvPr>
        </p:nvSpPr>
        <p:spPr>
          <a:xfrm>
            <a:off x="1051200" y="582438"/>
            <a:ext cx="9720000" cy="830338"/>
          </a:xfrm>
        </p:spPr>
        <p:txBody>
          <a:bodyPr/>
          <a:lstStyle/>
          <a:p>
            <a:r>
              <a:rPr lang="de-DE" altLang="de-DE" dirty="0"/>
              <a:t>ACE | Folgen</a:t>
            </a:r>
            <a:endParaRPr lang="de-CH" altLang="de-DE" dirty="0"/>
          </a:p>
        </p:txBody>
      </p:sp>
      <p:grpSp>
        <p:nvGrpSpPr>
          <p:cNvPr id="51206" name="Gruppieren 46">
            <a:extLst>
              <a:ext uri="{FF2B5EF4-FFF2-40B4-BE49-F238E27FC236}">
                <a16:creationId xmlns:a16="http://schemas.microsoft.com/office/drawing/2014/main" id="{220C8C0A-6291-1F4F-92B6-7D09CC20EF61}"/>
              </a:ext>
            </a:extLst>
          </p:cNvPr>
          <p:cNvGrpSpPr>
            <a:grpSpLocks/>
          </p:cNvGrpSpPr>
          <p:nvPr/>
        </p:nvGrpSpPr>
        <p:grpSpPr bwMode="auto">
          <a:xfrm>
            <a:off x="1947864" y="1285875"/>
            <a:ext cx="3144837" cy="2041694"/>
            <a:chOff x="392951" y="1458781"/>
            <a:chExt cx="2622458" cy="1560031"/>
          </a:xfrm>
        </p:grpSpPr>
        <p:sp>
          <p:nvSpPr>
            <p:cNvPr id="70" name="Ellipse 69">
              <a:extLst>
                <a:ext uri="{FF2B5EF4-FFF2-40B4-BE49-F238E27FC236}">
                  <a16:creationId xmlns:a16="http://schemas.microsoft.com/office/drawing/2014/main" id="{50900162-9AC1-0598-C492-6F1D44648214}"/>
                </a:ext>
              </a:extLst>
            </p:cNvPr>
            <p:cNvSpPr/>
            <p:nvPr/>
          </p:nvSpPr>
          <p:spPr>
            <a:xfrm>
              <a:off x="395599" y="1524282"/>
              <a:ext cx="125761" cy="118873"/>
            </a:xfrm>
            <a:prstGeom prst="ellipse">
              <a:avLst/>
            </a:prstGeom>
            <a:solidFill>
              <a:srgbClr val="1F3E38"/>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1" name="Ellipse 70">
              <a:extLst>
                <a:ext uri="{FF2B5EF4-FFF2-40B4-BE49-F238E27FC236}">
                  <a16:creationId xmlns:a16="http://schemas.microsoft.com/office/drawing/2014/main" id="{BC155FDB-0873-0C4B-9394-90C53F30E14C}"/>
                </a:ext>
              </a:extLst>
            </p:cNvPr>
            <p:cNvSpPr/>
            <p:nvPr/>
          </p:nvSpPr>
          <p:spPr>
            <a:xfrm>
              <a:off x="392951" y="1695314"/>
              <a:ext cx="124438" cy="118873"/>
            </a:xfrm>
            <a:prstGeom prst="ellipse">
              <a:avLst/>
            </a:prstGeom>
            <a:solidFill>
              <a:srgbClr val="C3D766"/>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2" name="Ellipse 71">
              <a:extLst>
                <a:ext uri="{FF2B5EF4-FFF2-40B4-BE49-F238E27FC236}">
                  <a16:creationId xmlns:a16="http://schemas.microsoft.com/office/drawing/2014/main" id="{96B22768-E241-BE45-80D3-FF742F46D25F}"/>
                </a:ext>
              </a:extLst>
            </p:cNvPr>
            <p:cNvSpPr/>
            <p:nvPr/>
          </p:nvSpPr>
          <p:spPr>
            <a:xfrm>
              <a:off x="394274" y="1865132"/>
              <a:ext cx="125762" cy="118873"/>
            </a:xfrm>
            <a:prstGeom prst="ellipse">
              <a:avLst/>
            </a:prstGeom>
            <a:solidFill>
              <a:srgbClr val="F6EE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3" name="Ellipse 72">
              <a:extLst>
                <a:ext uri="{FF2B5EF4-FFF2-40B4-BE49-F238E27FC236}">
                  <a16:creationId xmlns:a16="http://schemas.microsoft.com/office/drawing/2014/main" id="{753B81EB-4ED9-81AB-0260-3A0AAA73DD42}"/>
                </a:ext>
              </a:extLst>
            </p:cNvPr>
            <p:cNvSpPr/>
            <p:nvPr/>
          </p:nvSpPr>
          <p:spPr>
            <a:xfrm>
              <a:off x="392951" y="2024033"/>
              <a:ext cx="124438"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4" name="Ellipse 73">
              <a:extLst>
                <a:ext uri="{FF2B5EF4-FFF2-40B4-BE49-F238E27FC236}">
                  <a16:creationId xmlns:a16="http://schemas.microsoft.com/office/drawing/2014/main" id="{1D18A881-1AA1-BC30-84D5-8B944073B84E}"/>
                </a:ext>
              </a:extLst>
            </p:cNvPr>
            <p:cNvSpPr/>
            <p:nvPr/>
          </p:nvSpPr>
          <p:spPr>
            <a:xfrm>
              <a:off x="398246" y="2193852"/>
              <a:ext cx="124438" cy="118873"/>
            </a:xfrm>
            <a:prstGeom prst="ellipse">
              <a:avLst/>
            </a:prstGeom>
            <a:solidFill>
              <a:srgbClr val="6DA79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5" name="Ellipse 74">
              <a:extLst>
                <a:ext uri="{FF2B5EF4-FFF2-40B4-BE49-F238E27FC236}">
                  <a16:creationId xmlns:a16="http://schemas.microsoft.com/office/drawing/2014/main" id="{9E9CD84E-03BD-A071-457C-DD79743CD50A}"/>
                </a:ext>
              </a:extLst>
            </p:cNvPr>
            <p:cNvSpPr/>
            <p:nvPr/>
          </p:nvSpPr>
          <p:spPr>
            <a:xfrm>
              <a:off x="394274" y="2363670"/>
              <a:ext cx="125762" cy="118873"/>
            </a:xfrm>
            <a:prstGeom prst="ellipse">
              <a:avLst/>
            </a:prstGeom>
            <a:solidFill>
              <a:srgbClr val="442B1D"/>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6" name="Ellipse 75">
              <a:extLst>
                <a:ext uri="{FF2B5EF4-FFF2-40B4-BE49-F238E27FC236}">
                  <a16:creationId xmlns:a16="http://schemas.microsoft.com/office/drawing/2014/main" id="{13D361FB-878A-EC84-C87F-5F0E1600FFFD}"/>
                </a:ext>
              </a:extLst>
            </p:cNvPr>
            <p:cNvSpPr/>
            <p:nvPr/>
          </p:nvSpPr>
          <p:spPr>
            <a:xfrm>
              <a:off x="1579081" y="1524282"/>
              <a:ext cx="124438" cy="118873"/>
            </a:xfrm>
            <a:prstGeom prst="ellipse">
              <a:avLst/>
            </a:prstGeom>
            <a:solidFill>
              <a:srgbClr val="58585A"/>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7" name="Ellipse 76">
              <a:extLst>
                <a:ext uri="{FF2B5EF4-FFF2-40B4-BE49-F238E27FC236}">
                  <a16:creationId xmlns:a16="http://schemas.microsoft.com/office/drawing/2014/main" id="{811C6CDB-0AB5-FF96-7676-68DCE1F5BF3B}"/>
                </a:ext>
              </a:extLst>
            </p:cNvPr>
            <p:cNvSpPr/>
            <p:nvPr/>
          </p:nvSpPr>
          <p:spPr>
            <a:xfrm>
              <a:off x="1575109" y="1695314"/>
              <a:ext cx="125762" cy="118873"/>
            </a:xfrm>
            <a:prstGeom prst="ellipse">
              <a:avLst/>
            </a:prstGeom>
            <a:solidFill>
              <a:srgbClr val="99C5B3"/>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8" name="Ellipse 77">
              <a:extLst>
                <a:ext uri="{FF2B5EF4-FFF2-40B4-BE49-F238E27FC236}">
                  <a16:creationId xmlns:a16="http://schemas.microsoft.com/office/drawing/2014/main" id="{436948DF-AE50-A0E9-A788-B7D43B499DCF}"/>
                </a:ext>
              </a:extLst>
            </p:cNvPr>
            <p:cNvSpPr/>
            <p:nvPr/>
          </p:nvSpPr>
          <p:spPr>
            <a:xfrm>
              <a:off x="1577756" y="1865132"/>
              <a:ext cx="124438" cy="118873"/>
            </a:xfrm>
            <a:prstGeom prst="ellipse">
              <a:avLst/>
            </a:prstGeom>
            <a:solidFill>
              <a:srgbClr val="548DC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79" name="Ellipse 78">
              <a:extLst>
                <a:ext uri="{FF2B5EF4-FFF2-40B4-BE49-F238E27FC236}">
                  <a16:creationId xmlns:a16="http://schemas.microsoft.com/office/drawing/2014/main" id="{409CF1FD-C36B-EA75-DBE4-04124964B38D}"/>
                </a:ext>
              </a:extLst>
            </p:cNvPr>
            <p:cNvSpPr/>
            <p:nvPr/>
          </p:nvSpPr>
          <p:spPr>
            <a:xfrm>
              <a:off x="1575109" y="2024033"/>
              <a:ext cx="125762" cy="118873"/>
            </a:xfrm>
            <a:prstGeom prst="ellipse">
              <a:avLst/>
            </a:prstGeom>
            <a:solidFill>
              <a:srgbClr val="C4D8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0" name="Ellipse 79">
              <a:extLst>
                <a:ext uri="{FF2B5EF4-FFF2-40B4-BE49-F238E27FC236}">
                  <a16:creationId xmlns:a16="http://schemas.microsoft.com/office/drawing/2014/main" id="{2BBA16E7-E2EB-3697-CEFB-1F1D518397C8}"/>
                </a:ext>
              </a:extLst>
            </p:cNvPr>
            <p:cNvSpPr/>
            <p:nvPr/>
          </p:nvSpPr>
          <p:spPr>
            <a:xfrm>
              <a:off x="1580404" y="2193852"/>
              <a:ext cx="125762"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1" name="Ellipse 80">
              <a:extLst>
                <a:ext uri="{FF2B5EF4-FFF2-40B4-BE49-F238E27FC236}">
                  <a16:creationId xmlns:a16="http://schemas.microsoft.com/office/drawing/2014/main" id="{00AEBB9B-ACD1-560C-7242-A8BE65E2E628}"/>
                </a:ext>
              </a:extLst>
            </p:cNvPr>
            <p:cNvSpPr/>
            <p:nvPr/>
          </p:nvSpPr>
          <p:spPr>
            <a:xfrm>
              <a:off x="1577756" y="2363670"/>
              <a:ext cx="124438" cy="118873"/>
            </a:xfrm>
            <a:prstGeom prst="ellipse">
              <a:avLst/>
            </a:prstGeom>
            <a:solidFill>
              <a:srgbClr val="C59F51"/>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2" name="Ellipse 81">
              <a:extLst>
                <a:ext uri="{FF2B5EF4-FFF2-40B4-BE49-F238E27FC236}">
                  <a16:creationId xmlns:a16="http://schemas.microsoft.com/office/drawing/2014/main" id="{0BE9A629-5018-303C-CD58-C3BD14FE098B}"/>
                </a:ext>
              </a:extLst>
            </p:cNvPr>
            <p:cNvSpPr/>
            <p:nvPr/>
          </p:nvSpPr>
          <p:spPr>
            <a:xfrm>
              <a:off x="400894" y="2535914"/>
              <a:ext cx="125761" cy="118873"/>
            </a:xfrm>
            <a:prstGeom prst="ellipse">
              <a:avLst/>
            </a:prstGeom>
            <a:solidFill>
              <a:srgbClr val="D6ECE2"/>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3" name="Ellipse 82">
              <a:extLst>
                <a:ext uri="{FF2B5EF4-FFF2-40B4-BE49-F238E27FC236}">
                  <a16:creationId xmlns:a16="http://schemas.microsoft.com/office/drawing/2014/main" id="{3462B59D-D038-0244-818E-4CC14A7D69CF}"/>
                </a:ext>
              </a:extLst>
            </p:cNvPr>
            <p:cNvSpPr/>
            <p:nvPr/>
          </p:nvSpPr>
          <p:spPr>
            <a:xfrm>
              <a:off x="398246" y="2706946"/>
              <a:ext cx="124438" cy="118873"/>
            </a:xfrm>
            <a:prstGeom prst="ellipse">
              <a:avLst/>
            </a:prstGeom>
            <a:solidFill>
              <a:srgbClr val="1A443E"/>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84" name="Ellipse 83">
              <a:extLst>
                <a:ext uri="{FF2B5EF4-FFF2-40B4-BE49-F238E27FC236}">
                  <a16:creationId xmlns:a16="http://schemas.microsoft.com/office/drawing/2014/main" id="{C2B602B7-35EF-D756-B2F0-C083BB186135}"/>
                </a:ext>
              </a:extLst>
            </p:cNvPr>
            <p:cNvSpPr/>
            <p:nvPr/>
          </p:nvSpPr>
          <p:spPr>
            <a:xfrm>
              <a:off x="399570" y="2876764"/>
              <a:ext cx="124438" cy="118873"/>
            </a:xfrm>
            <a:prstGeom prst="ellipse">
              <a:avLst/>
            </a:prstGeom>
            <a:solidFill>
              <a:srgbClr val="70A54B"/>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1223" name="Textfeld 31">
              <a:extLst>
                <a:ext uri="{FF2B5EF4-FFF2-40B4-BE49-F238E27FC236}">
                  <a16:creationId xmlns:a16="http://schemas.microsoft.com/office/drawing/2014/main" id="{6F25DB23-AB9A-031C-223A-299DC6314039}"/>
                </a:ext>
              </a:extLst>
            </p:cNvPr>
            <p:cNvSpPr txBox="1">
              <a:spLocks noChangeArrowheads="1"/>
            </p:cNvSpPr>
            <p:nvPr/>
          </p:nvSpPr>
          <p:spPr bwMode="auto">
            <a:xfrm>
              <a:off x="470732" y="145878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Wenig körp. Akt.</a:t>
              </a:r>
            </a:p>
          </p:txBody>
        </p:sp>
        <p:sp>
          <p:nvSpPr>
            <p:cNvPr id="51224" name="Textfeld 32">
              <a:extLst>
                <a:ext uri="{FF2B5EF4-FFF2-40B4-BE49-F238E27FC236}">
                  <a16:creationId xmlns:a16="http://schemas.microsoft.com/office/drawing/2014/main" id="{44A68061-4E9C-2098-C7C0-D22F90C1AE6B}"/>
                </a:ext>
              </a:extLst>
            </p:cNvPr>
            <p:cNvSpPr txBox="1">
              <a:spLocks noChangeArrowheads="1"/>
            </p:cNvSpPr>
            <p:nvPr/>
          </p:nvSpPr>
          <p:spPr bwMode="auto">
            <a:xfrm>
              <a:off x="466374" y="1646017"/>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Rauchen</a:t>
              </a:r>
            </a:p>
          </p:txBody>
        </p:sp>
        <p:sp>
          <p:nvSpPr>
            <p:cNvPr id="51225" name="Textfeld 33">
              <a:extLst>
                <a:ext uri="{FF2B5EF4-FFF2-40B4-BE49-F238E27FC236}">
                  <a16:creationId xmlns:a16="http://schemas.microsoft.com/office/drawing/2014/main" id="{471E3807-356B-32C4-35A6-3E8947393A37}"/>
                </a:ext>
              </a:extLst>
            </p:cNvPr>
            <p:cNvSpPr txBox="1">
              <a:spLocks noChangeArrowheads="1"/>
            </p:cNvSpPr>
            <p:nvPr/>
          </p:nvSpPr>
          <p:spPr bwMode="auto">
            <a:xfrm>
              <a:off x="470725" y="1815835"/>
              <a:ext cx="100224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Alkoholabusus </a:t>
              </a:r>
            </a:p>
          </p:txBody>
        </p:sp>
        <p:sp>
          <p:nvSpPr>
            <p:cNvPr id="51226" name="Textfeld 34">
              <a:extLst>
                <a:ext uri="{FF2B5EF4-FFF2-40B4-BE49-F238E27FC236}">
                  <a16:creationId xmlns:a16="http://schemas.microsoft.com/office/drawing/2014/main" id="{FA77F834-76E3-5820-A6C0-9D0D5BA3244F}"/>
                </a:ext>
              </a:extLst>
            </p:cNvPr>
            <p:cNvSpPr txBox="1">
              <a:spLocks noChangeArrowheads="1"/>
            </p:cNvSpPr>
            <p:nvPr/>
          </p:nvSpPr>
          <p:spPr bwMode="auto">
            <a:xfrm>
              <a:off x="466365" y="1976944"/>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Substanzabusus</a:t>
              </a:r>
            </a:p>
          </p:txBody>
        </p:sp>
        <p:sp>
          <p:nvSpPr>
            <p:cNvPr id="51227" name="Textfeld 35">
              <a:extLst>
                <a:ext uri="{FF2B5EF4-FFF2-40B4-BE49-F238E27FC236}">
                  <a16:creationId xmlns:a16="http://schemas.microsoft.com/office/drawing/2014/main" id="{84EF2BBF-28DF-51D0-6B1C-F421E884A7A4}"/>
                </a:ext>
              </a:extLst>
            </p:cNvPr>
            <p:cNvSpPr txBox="1">
              <a:spLocks noChangeArrowheads="1"/>
            </p:cNvSpPr>
            <p:nvPr/>
          </p:nvSpPr>
          <p:spPr bwMode="auto">
            <a:xfrm>
              <a:off x="470724" y="2146553"/>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Fehlzeiten bei Arbeit</a:t>
              </a:r>
            </a:p>
          </p:txBody>
        </p:sp>
        <p:sp>
          <p:nvSpPr>
            <p:cNvPr id="51228" name="Textfeld 36">
              <a:extLst>
                <a:ext uri="{FF2B5EF4-FFF2-40B4-BE49-F238E27FC236}">
                  <a16:creationId xmlns:a16="http://schemas.microsoft.com/office/drawing/2014/main" id="{3126BAA9-45CA-20DE-7322-5E115034A492}"/>
                </a:ext>
              </a:extLst>
            </p:cNvPr>
            <p:cNvSpPr txBox="1">
              <a:spLocks noChangeArrowheads="1"/>
            </p:cNvSpPr>
            <p:nvPr/>
          </p:nvSpPr>
          <p:spPr bwMode="auto">
            <a:xfrm>
              <a:off x="466364" y="2307662"/>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Übergewicht</a:t>
              </a:r>
            </a:p>
          </p:txBody>
        </p:sp>
        <p:sp>
          <p:nvSpPr>
            <p:cNvPr id="51229" name="Textfeld 37">
              <a:extLst>
                <a:ext uri="{FF2B5EF4-FFF2-40B4-BE49-F238E27FC236}">
                  <a16:creationId xmlns:a16="http://schemas.microsoft.com/office/drawing/2014/main" id="{98458C33-267A-6FDA-FD2B-3E68D1E79399}"/>
                </a:ext>
              </a:extLst>
            </p:cNvPr>
            <p:cNvSpPr txBox="1">
              <a:spLocks noChangeArrowheads="1"/>
            </p:cNvSpPr>
            <p:nvPr/>
          </p:nvSpPr>
          <p:spPr bwMode="auto">
            <a:xfrm>
              <a:off x="479425" y="2477480"/>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Diabetes</a:t>
              </a:r>
            </a:p>
          </p:txBody>
        </p:sp>
        <p:sp>
          <p:nvSpPr>
            <p:cNvPr id="51230" name="Textfeld 38">
              <a:extLst>
                <a:ext uri="{FF2B5EF4-FFF2-40B4-BE49-F238E27FC236}">
                  <a16:creationId xmlns:a16="http://schemas.microsoft.com/office/drawing/2014/main" id="{4DB04BAD-DE97-FE12-EE4D-0B0340BCFEB6}"/>
                </a:ext>
              </a:extLst>
            </p:cNvPr>
            <p:cNvSpPr txBox="1">
              <a:spLocks noChangeArrowheads="1"/>
            </p:cNvSpPr>
            <p:nvPr/>
          </p:nvSpPr>
          <p:spPr bwMode="auto">
            <a:xfrm>
              <a:off x="479425" y="266180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Depression</a:t>
              </a:r>
            </a:p>
          </p:txBody>
        </p:sp>
        <p:sp>
          <p:nvSpPr>
            <p:cNvPr id="51231" name="Textfeld 39">
              <a:extLst>
                <a:ext uri="{FF2B5EF4-FFF2-40B4-BE49-F238E27FC236}">
                  <a16:creationId xmlns:a16="http://schemas.microsoft.com/office/drawing/2014/main" id="{A112CD2C-192E-413C-EBF4-CECB4BC19A30}"/>
                </a:ext>
              </a:extLst>
            </p:cNvPr>
            <p:cNvSpPr txBox="1">
              <a:spLocks noChangeArrowheads="1"/>
            </p:cNvSpPr>
            <p:nvPr/>
          </p:nvSpPr>
          <p:spPr bwMode="auto">
            <a:xfrm>
              <a:off x="477823" y="2842436"/>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Suizidversuch</a:t>
              </a:r>
            </a:p>
          </p:txBody>
        </p:sp>
        <p:sp>
          <p:nvSpPr>
            <p:cNvPr id="51232" name="Textfeld 40">
              <a:extLst>
                <a:ext uri="{FF2B5EF4-FFF2-40B4-BE49-F238E27FC236}">
                  <a16:creationId xmlns:a16="http://schemas.microsoft.com/office/drawing/2014/main" id="{460ACFEE-EB36-C939-5427-7E48F49E960A}"/>
                </a:ext>
              </a:extLst>
            </p:cNvPr>
            <p:cNvSpPr txBox="1">
              <a:spLocks noChangeArrowheads="1"/>
            </p:cNvSpPr>
            <p:nvPr/>
          </p:nvSpPr>
          <p:spPr bwMode="auto">
            <a:xfrm>
              <a:off x="1655659" y="1468980"/>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Sex. übertragbare Erkr.</a:t>
              </a:r>
            </a:p>
          </p:txBody>
        </p:sp>
        <p:sp>
          <p:nvSpPr>
            <p:cNvPr id="51233" name="Textfeld 41">
              <a:extLst>
                <a:ext uri="{FF2B5EF4-FFF2-40B4-BE49-F238E27FC236}">
                  <a16:creationId xmlns:a16="http://schemas.microsoft.com/office/drawing/2014/main" id="{AD48233D-DEF1-7408-33C4-8B13C37068C1}"/>
                </a:ext>
              </a:extLst>
            </p:cNvPr>
            <p:cNvSpPr txBox="1">
              <a:spLocks noChangeArrowheads="1"/>
            </p:cNvSpPr>
            <p:nvPr/>
          </p:nvSpPr>
          <p:spPr bwMode="auto">
            <a:xfrm>
              <a:off x="1655659" y="163135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Herzerkrankungen</a:t>
              </a:r>
            </a:p>
          </p:txBody>
        </p:sp>
        <p:sp>
          <p:nvSpPr>
            <p:cNvPr id="51234" name="Textfeld 42">
              <a:extLst>
                <a:ext uri="{FF2B5EF4-FFF2-40B4-BE49-F238E27FC236}">
                  <a16:creationId xmlns:a16="http://schemas.microsoft.com/office/drawing/2014/main" id="{61EBE925-A1A7-987E-AF35-054D852ADCB6}"/>
                </a:ext>
              </a:extLst>
            </p:cNvPr>
            <p:cNvSpPr txBox="1">
              <a:spLocks noChangeArrowheads="1"/>
            </p:cNvSpPr>
            <p:nvPr/>
          </p:nvSpPr>
          <p:spPr bwMode="auto">
            <a:xfrm>
              <a:off x="1655658" y="180842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Krebserkrankungen</a:t>
              </a:r>
            </a:p>
          </p:txBody>
        </p:sp>
        <p:sp>
          <p:nvSpPr>
            <p:cNvPr id="51235" name="Textfeld 43">
              <a:extLst>
                <a:ext uri="{FF2B5EF4-FFF2-40B4-BE49-F238E27FC236}">
                  <a16:creationId xmlns:a16="http://schemas.microsoft.com/office/drawing/2014/main" id="{E7B539DC-E3A6-FDBB-C950-2109DD9B8DDE}"/>
                </a:ext>
              </a:extLst>
            </p:cNvPr>
            <p:cNvSpPr txBox="1">
              <a:spLocks noChangeArrowheads="1"/>
            </p:cNvSpPr>
            <p:nvPr/>
          </p:nvSpPr>
          <p:spPr bwMode="auto">
            <a:xfrm>
              <a:off x="1655659" y="1971722"/>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Schlaganfall</a:t>
              </a:r>
            </a:p>
          </p:txBody>
        </p:sp>
        <p:sp>
          <p:nvSpPr>
            <p:cNvPr id="51236" name="Textfeld 44">
              <a:extLst>
                <a:ext uri="{FF2B5EF4-FFF2-40B4-BE49-F238E27FC236}">
                  <a16:creationId xmlns:a16="http://schemas.microsoft.com/office/drawing/2014/main" id="{0C79E975-05CD-411D-A446-4FB3B90055B5}"/>
                </a:ext>
              </a:extLst>
            </p:cNvPr>
            <p:cNvSpPr txBox="1">
              <a:spLocks noChangeArrowheads="1"/>
            </p:cNvSpPr>
            <p:nvPr/>
          </p:nvSpPr>
          <p:spPr bwMode="auto">
            <a:xfrm>
              <a:off x="1657902" y="2142371"/>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COPD</a:t>
              </a:r>
            </a:p>
          </p:txBody>
        </p:sp>
        <p:sp>
          <p:nvSpPr>
            <p:cNvPr id="51237" name="Textfeld 45">
              <a:extLst>
                <a:ext uri="{FF2B5EF4-FFF2-40B4-BE49-F238E27FC236}">
                  <a16:creationId xmlns:a16="http://schemas.microsoft.com/office/drawing/2014/main" id="{AA3349CB-FE88-405C-B7AE-6ACB55338DBA}"/>
                </a:ext>
              </a:extLst>
            </p:cNvPr>
            <p:cNvSpPr txBox="1">
              <a:spLocks noChangeArrowheads="1"/>
            </p:cNvSpPr>
            <p:nvPr/>
          </p:nvSpPr>
          <p:spPr bwMode="auto">
            <a:xfrm>
              <a:off x="1657902" y="231213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Knochenbrüche</a:t>
              </a:r>
            </a:p>
          </p:txBody>
        </p:sp>
      </p:grpSp>
    </p:spTree>
    <p:extLst>
      <p:ext uri="{BB962C8B-B14F-4D97-AF65-F5344CB8AC3E}">
        <p14:creationId xmlns:p14="http://schemas.microsoft.com/office/powerpoint/2010/main" val="184907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1">
            <a:extLst>
              <a:ext uri="{FF2B5EF4-FFF2-40B4-BE49-F238E27FC236}">
                <a16:creationId xmlns:a16="http://schemas.microsoft.com/office/drawing/2014/main" id="{AC61CB15-4485-DBED-1228-FC73EE48B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55575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feld 37">
            <a:extLst>
              <a:ext uri="{FF2B5EF4-FFF2-40B4-BE49-F238E27FC236}">
                <a16:creationId xmlns:a16="http://schemas.microsoft.com/office/drawing/2014/main" id="{4F7BA843-8910-46C7-CD11-992F38522378}"/>
              </a:ext>
            </a:extLst>
          </p:cNvPr>
          <p:cNvSpPr txBox="1">
            <a:spLocks noChangeArrowheads="1"/>
          </p:cNvSpPr>
          <p:nvPr/>
        </p:nvSpPr>
        <p:spPr bwMode="auto">
          <a:xfrm>
            <a:off x="1979613" y="5726113"/>
            <a:ext cx="3776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b="1">
                <a:solidFill>
                  <a:srgbClr val="445055"/>
                </a:solidFill>
                <a:latin typeface="Corbel" panose="020B0503020204020204" pitchFamily="34" charset="0"/>
              </a:rPr>
              <a:t>≥4 Adverse Childhood Experiences</a:t>
            </a:r>
          </a:p>
        </p:txBody>
      </p:sp>
      <p:sp>
        <p:nvSpPr>
          <p:cNvPr id="53252" name="Textfeld 38">
            <a:extLst>
              <a:ext uri="{FF2B5EF4-FFF2-40B4-BE49-F238E27FC236}">
                <a16:creationId xmlns:a16="http://schemas.microsoft.com/office/drawing/2014/main" id="{2B93DB2E-2740-00AA-2979-5B1B1B55C305}"/>
              </a:ext>
            </a:extLst>
          </p:cNvPr>
          <p:cNvSpPr txBox="1">
            <a:spLocks noChangeArrowheads="1"/>
          </p:cNvSpPr>
          <p:nvPr/>
        </p:nvSpPr>
        <p:spPr bwMode="auto">
          <a:xfrm>
            <a:off x="7348538" y="5497514"/>
            <a:ext cx="3319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000">
                <a:solidFill>
                  <a:srgbClr val="445055"/>
                </a:solidFill>
                <a:latin typeface="Corbel" panose="020B0503020204020204" pitchFamily="34" charset="0"/>
              </a:rPr>
              <a:t>Quelle: https://vetoviolence.cdc.gov/apps/phl/resource_center_infographic.html</a:t>
            </a:r>
          </a:p>
        </p:txBody>
      </p:sp>
      <p:sp>
        <p:nvSpPr>
          <p:cNvPr id="4" name="Textfeld 3">
            <a:extLst>
              <a:ext uri="{FF2B5EF4-FFF2-40B4-BE49-F238E27FC236}">
                <a16:creationId xmlns:a16="http://schemas.microsoft.com/office/drawing/2014/main" id="{7AFCC7D2-78ED-FC94-5A8C-1175C49ECE5C}"/>
              </a:ext>
            </a:extLst>
          </p:cNvPr>
          <p:cNvSpPr txBox="1">
            <a:spLocks noChangeArrowheads="1"/>
          </p:cNvSpPr>
          <p:nvPr/>
        </p:nvSpPr>
        <p:spPr bwMode="auto">
          <a:xfrm>
            <a:off x="7708900" y="2054226"/>
            <a:ext cx="15827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a:solidFill>
                  <a:srgbClr val="445055"/>
                </a:solidFill>
                <a:latin typeface="Calibri" panose="020F0502020204030204" pitchFamily="34" charset="0"/>
              </a:rPr>
              <a:t>12fach erhöhtes Risiko für einen Suizidversuch</a:t>
            </a:r>
          </a:p>
        </p:txBody>
      </p:sp>
      <p:sp>
        <p:nvSpPr>
          <p:cNvPr id="40" name="Textfeld 39">
            <a:extLst>
              <a:ext uri="{FF2B5EF4-FFF2-40B4-BE49-F238E27FC236}">
                <a16:creationId xmlns:a16="http://schemas.microsoft.com/office/drawing/2014/main" id="{20AABAF2-D528-B00B-80D5-E45882CA5570}"/>
              </a:ext>
            </a:extLst>
          </p:cNvPr>
          <p:cNvSpPr txBox="1">
            <a:spLocks noChangeArrowheads="1"/>
          </p:cNvSpPr>
          <p:nvPr/>
        </p:nvSpPr>
        <p:spPr bwMode="auto">
          <a:xfrm>
            <a:off x="5378450" y="1576388"/>
            <a:ext cx="1581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1600">
                <a:solidFill>
                  <a:srgbClr val="445055"/>
                </a:solidFill>
                <a:latin typeface="Calibri" panose="020F0502020204030204" pitchFamily="34" charset="0"/>
              </a:rPr>
              <a:t>4,7fach höhere  WS illegale Substanzen zu konsumieren</a:t>
            </a:r>
          </a:p>
        </p:txBody>
      </p:sp>
      <p:sp>
        <p:nvSpPr>
          <p:cNvPr id="41" name="Textfeld 40">
            <a:extLst>
              <a:ext uri="{FF2B5EF4-FFF2-40B4-BE49-F238E27FC236}">
                <a16:creationId xmlns:a16="http://schemas.microsoft.com/office/drawing/2014/main" id="{16224FA7-F38A-1327-0404-ABE3B3EBF8A3}"/>
              </a:ext>
            </a:extLst>
          </p:cNvPr>
          <p:cNvSpPr txBox="1">
            <a:spLocks noChangeArrowheads="1"/>
          </p:cNvSpPr>
          <p:nvPr/>
        </p:nvSpPr>
        <p:spPr bwMode="auto">
          <a:xfrm>
            <a:off x="2597150" y="4029076"/>
            <a:ext cx="1581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1600">
                <a:solidFill>
                  <a:srgbClr val="445055"/>
                </a:solidFill>
                <a:latin typeface="Calibri" panose="020F0502020204030204" pitchFamily="34" charset="0"/>
              </a:rPr>
              <a:t>7fach höhere  WS sich selbst als Alkoholiker zu bezeichnen</a:t>
            </a:r>
          </a:p>
        </p:txBody>
      </p:sp>
      <p:sp>
        <p:nvSpPr>
          <p:cNvPr id="53256" name="Titel 4">
            <a:extLst>
              <a:ext uri="{FF2B5EF4-FFF2-40B4-BE49-F238E27FC236}">
                <a16:creationId xmlns:a16="http://schemas.microsoft.com/office/drawing/2014/main" id="{D9B3286D-B2CB-14CA-16B6-F1ADF69F0978}"/>
              </a:ext>
            </a:extLst>
          </p:cNvPr>
          <p:cNvSpPr>
            <a:spLocks noGrp="1" noChangeArrowheads="1"/>
          </p:cNvSpPr>
          <p:nvPr>
            <p:ph type="title"/>
          </p:nvPr>
        </p:nvSpPr>
        <p:spPr>
          <a:xfrm>
            <a:off x="948000" y="524969"/>
            <a:ext cx="9720000" cy="830338"/>
          </a:xfrm>
        </p:spPr>
        <p:txBody>
          <a:bodyPr/>
          <a:lstStyle/>
          <a:p>
            <a:r>
              <a:rPr lang="de-DE" altLang="de-DE" sz="3200" dirty="0"/>
              <a:t>ACE | Folgen im Vergleich</a:t>
            </a:r>
            <a:endParaRPr lang="de-CH" altLang="de-DE" sz="3200" dirty="0"/>
          </a:p>
        </p:txBody>
      </p:sp>
      <p:grpSp>
        <p:nvGrpSpPr>
          <p:cNvPr id="53257" name="Gruppieren 46">
            <a:extLst>
              <a:ext uri="{FF2B5EF4-FFF2-40B4-BE49-F238E27FC236}">
                <a16:creationId xmlns:a16="http://schemas.microsoft.com/office/drawing/2014/main" id="{01CD7C91-E996-38E3-1B1B-E231224AB65D}"/>
              </a:ext>
            </a:extLst>
          </p:cNvPr>
          <p:cNvGrpSpPr>
            <a:grpSpLocks/>
          </p:cNvGrpSpPr>
          <p:nvPr/>
        </p:nvGrpSpPr>
        <p:grpSpPr bwMode="auto">
          <a:xfrm>
            <a:off x="1947864" y="1285875"/>
            <a:ext cx="3144837" cy="2041694"/>
            <a:chOff x="392951" y="1458781"/>
            <a:chExt cx="2622458" cy="1560031"/>
          </a:xfrm>
        </p:grpSpPr>
        <p:sp>
          <p:nvSpPr>
            <p:cNvPr id="43" name="Ellipse 42">
              <a:extLst>
                <a:ext uri="{FF2B5EF4-FFF2-40B4-BE49-F238E27FC236}">
                  <a16:creationId xmlns:a16="http://schemas.microsoft.com/office/drawing/2014/main" id="{122A8282-CCAC-20E8-6871-1E73222F8B32}"/>
                </a:ext>
              </a:extLst>
            </p:cNvPr>
            <p:cNvSpPr/>
            <p:nvPr/>
          </p:nvSpPr>
          <p:spPr>
            <a:xfrm>
              <a:off x="395599" y="1524282"/>
              <a:ext cx="125761" cy="118873"/>
            </a:xfrm>
            <a:prstGeom prst="ellipse">
              <a:avLst/>
            </a:prstGeom>
            <a:solidFill>
              <a:srgbClr val="1F3E38"/>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4" name="Ellipse 43">
              <a:extLst>
                <a:ext uri="{FF2B5EF4-FFF2-40B4-BE49-F238E27FC236}">
                  <a16:creationId xmlns:a16="http://schemas.microsoft.com/office/drawing/2014/main" id="{ADFDDF63-169F-55CE-98DD-3CDA6E9A44A1}"/>
                </a:ext>
              </a:extLst>
            </p:cNvPr>
            <p:cNvSpPr/>
            <p:nvPr/>
          </p:nvSpPr>
          <p:spPr>
            <a:xfrm>
              <a:off x="392951" y="1695314"/>
              <a:ext cx="124438" cy="118873"/>
            </a:xfrm>
            <a:prstGeom prst="ellipse">
              <a:avLst/>
            </a:prstGeom>
            <a:solidFill>
              <a:srgbClr val="C3D766"/>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5" name="Ellipse 44">
              <a:extLst>
                <a:ext uri="{FF2B5EF4-FFF2-40B4-BE49-F238E27FC236}">
                  <a16:creationId xmlns:a16="http://schemas.microsoft.com/office/drawing/2014/main" id="{5523C523-0145-66C2-A56A-B30768676945}"/>
                </a:ext>
              </a:extLst>
            </p:cNvPr>
            <p:cNvSpPr/>
            <p:nvPr/>
          </p:nvSpPr>
          <p:spPr>
            <a:xfrm>
              <a:off x="394274" y="1865132"/>
              <a:ext cx="125762" cy="118873"/>
            </a:xfrm>
            <a:prstGeom prst="ellipse">
              <a:avLst/>
            </a:prstGeom>
            <a:solidFill>
              <a:srgbClr val="F6EE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6" name="Ellipse 45">
              <a:extLst>
                <a:ext uri="{FF2B5EF4-FFF2-40B4-BE49-F238E27FC236}">
                  <a16:creationId xmlns:a16="http://schemas.microsoft.com/office/drawing/2014/main" id="{3145F531-274A-6974-2096-69D9868BCD8A}"/>
                </a:ext>
              </a:extLst>
            </p:cNvPr>
            <p:cNvSpPr/>
            <p:nvPr/>
          </p:nvSpPr>
          <p:spPr>
            <a:xfrm>
              <a:off x="392951" y="2024033"/>
              <a:ext cx="124438"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7" name="Ellipse 46">
              <a:extLst>
                <a:ext uri="{FF2B5EF4-FFF2-40B4-BE49-F238E27FC236}">
                  <a16:creationId xmlns:a16="http://schemas.microsoft.com/office/drawing/2014/main" id="{C7510047-FE8E-3EA5-AA20-56E610E61623}"/>
                </a:ext>
              </a:extLst>
            </p:cNvPr>
            <p:cNvSpPr/>
            <p:nvPr/>
          </p:nvSpPr>
          <p:spPr>
            <a:xfrm>
              <a:off x="398246" y="2193852"/>
              <a:ext cx="124438" cy="118873"/>
            </a:xfrm>
            <a:prstGeom prst="ellipse">
              <a:avLst/>
            </a:prstGeom>
            <a:solidFill>
              <a:srgbClr val="6DA79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8" name="Ellipse 47">
              <a:extLst>
                <a:ext uri="{FF2B5EF4-FFF2-40B4-BE49-F238E27FC236}">
                  <a16:creationId xmlns:a16="http://schemas.microsoft.com/office/drawing/2014/main" id="{9B4DF477-1AB7-3FDB-91D6-4AFCF3558DB6}"/>
                </a:ext>
              </a:extLst>
            </p:cNvPr>
            <p:cNvSpPr/>
            <p:nvPr/>
          </p:nvSpPr>
          <p:spPr>
            <a:xfrm>
              <a:off x="394274" y="2363670"/>
              <a:ext cx="125762" cy="118873"/>
            </a:xfrm>
            <a:prstGeom prst="ellipse">
              <a:avLst/>
            </a:prstGeom>
            <a:solidFill>
              <a:srgbClr val="442B1D"/>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49" name="Ellipse 48">
              <a:extLst>
                <a:ext uri="{FF2B5EF4-FFF2-40B4-BE49-F238E27FC236}">
                  <a16:creationId xmlns:a16="http://schemas.microsoft.com/office/drawing/2014/main" id="{C7F2A228-C286-9C9F-0DAE-8962F545414E}"/>
                </a:ext>
              </a:extLst>
            </p:cNvPr>
            <p:cNvSpPr/>
            <p:nvPr/>
          </p:nvSpPr>
          <p:spPr>
            <a:xfrm>
              <a:off x="1579081" y="1524282"/>
              <a:ext cx="124438" cy="118873"/>
            </a:xfrm>
            <a:prstGeom prst="ellipse">
              <a:avLst/>
            </a:prstGeom>
            <a:solidFill>
              <a:srgbClr val="58585A"/>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0" name="Ellipse 49">
              <a:extLst>
                <a:ext uri="{FF2B5EF4-FFF2-40B4-BE49-F238E27FC236}">
                  <a16:creationId xmlns:a16="http://schemas.microsoft.com/office/drawing/2014/main" id="{1C71E48A-A48D-E3E4-3995-18DAA11C5807}"/>
                </a:ext>
              </a:extLst>
            </p:cNvPr>
            <p:cNvSpPr/>
            <p:nvPr/>
          </p:nvSpPr>
          <p:spPr>
            <a:xfrm>
              <a:off x="1575109" y="1695314"/>
              <a:ext cx="125762" cy="118873"/>
            </a:xfrm>
            <a:prstGeom prst="ellipse">
              <a:avLst/>
            </a:prstGeom>
            <a:solidFill>
              <a:srgbClr val="99C5B3"/>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1" name="Ellipse 50">
              <a:extLst>
                <a:ext uri="{FF2B5EF4-FFF2-40B4-BE49-F238E27FC236}">
                  <a16:creationId xmlns:a16="http://schemas.microsoft.com/office/drawing/2014/main" id="{9F6DFC6A-AD24-FF10-390B-7876FB1B39E6}"/>
                </a:ext>
              </a:extLst>
            </p:cNvPr>
            <p:cNvSpPr/>
            <p:nvPr/>
          </p:nvSpPr>
          <p:spPr>
            <a:xfrm>
              <a:off x="1577756" y="1865132"/>
              <a:ext cx="124438" cy="118873"/>
            </a:xfrm>
            <a:prstGeom prst="ellipse">
              <a:avLst/>
            </a:prstGeom>
            <a:solidFill>
              <a:srgbClr val="548DC0"/>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2" name="Ellipse 51">
              <a:extLst>
                <a:ext uri="{FF2B5EF4-FFF2-40B4-BE49-F238E27FC236}">
                  <a16:creationId xmlns:a16="http://schemas.microsoft.com/office/drawing/2014/main" id="{7D30EDDA-0847-0B4D-8054-A66609B8046F}"/>
                </a:ext>
              </a:extLst>
            </p:cNvPr>
            <p:cNvSpPr/>
            <p:nvPr/>
          </p:nvSpPr>
          <p:spPr>
            <a:xfrm>
              <a:off x="1575109" y="2024033"/>
              <a:ext cx="125762" cy="118873"/>
            </a:xfrm>
            <a:prstGeom prst="ellipse">
              <a:avLst/>
            </a:prstGeom>
            <a:solidFill>
              <a:srgbClr val="C4D825"/>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3" name="Ellipse 52">
              <a:extLst>
                <a:ext uri="{FF2B5EF4-FFF2-40B4-BE49-F238E27FC236}">
                  <a16:creationId xmlns:a16="http://schemas.microsoft.com/office/drawing/2014/main" id="{EAD2D36D-395E-4CC5-EF8C-DFA8D816471D}"/>
                </a:ext>
              </a:extLst>
            </p:cNvPr>
            <p:cNvSpPr/>
            <p:nvPr/>
          </p:nvSpPr>
          <p:spPr>
            <a:xfrm>
              <a:off x="1580404" y="2193852"/>
              <a:ext cx="125762" cy="118873"/>
            </a:xfrm>
            <a:prstGeom prst="ellipse">
              <a:avLst/>
            </a:prstGeom>
            <a:solidFill>
              <a:srgbClr val="E5CA8F"/>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4" name="Ellipse 53">
              <a:extLst>
                <a:ext uri="{FF2B5EF4-FFF2-40B4-BE49-F238E27FC236}">
                  <a16:creationId xmlns:a16="http://schemas.microsoft.com/office/drawing/2014/main" id="{ED939760-2CCA-70E2-B82C-45650CE2B02C}"/>
                </a:ext>
              </a:extLst>
            </p:cNvPr>
            <p:cNvSpPr/>
            <p:nvPr/>
          </p:nvSpPr>
          <p:spPr>
            <a:xfrm>
              <a:off x="1577756" y="2363670"/>
              <a:ext cx="124438" cy="118873"/>
            </a:xfrm>
            <a:prstGeom prst="ellipse">
              <a:avLst/>
            </a:prstGeom>
            <a:solidFill>
              <a:srgbClr val="C59F51"/>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5" name="Ellipse 54">
              <a:extLst>
                <a:ext uri="{FF2B5EF4-FFF2-40B4-BE49-F238E27FC236}">
                  <a16:creationId xmlns:a16="http://schemas.microsoft.com/office/drawing/2014/main" id="{BD7AB060-A578-E9E8-E719-554CBB72075E}"/>
                </a:ext>
              </a:extLst>
            </p:cNvPr>
            <p:cNvSpPr/>
            <p:nvPr/>
          </p:nvSpPr>
          <p:spPr>
            <a:xfrm>
              <a:off x="400894" y="2535914"/>
              <a:ext cx="125761" cy="118873"/>
            </a:xfrm>
            <a:prstGeom prst="ellipse">
              <a:avLst/>
            </a:prstGeom>
            <a:solidFill>
              <a:srgbClr val="D6ECE2"/>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6" name="Ellipse 55">
              <a:extLst>
                <a:ext uri="{FF2B5EF4-FFF2-40B4-BE49-F238E27FC236}">
                  <a16:creationId xmlns:a16="http://schemas.microsoft.com/office/drawing/2014/main" id="{D6B2FB76-C605-3A70-4CA0-4FE66463FB24}"/>
                </a:ext>
              </a:extLst>
            </p:cNvPr>
            <p:cNvSpPr/>
            <p:nvPr/>
          </p:nvSpPr>
          <p:spPr>
            <a:xfrm>
              <a:off x="398246" y="2706946"/>
              <a:ext cx="124438" cy="118873"/>
            </a:xfrm>
            <a:prstGeom prst="ellipse">
              <a:avLst/>
            </a:prstGeom>
            <a:solidFill>
              <a:srgbClr val="1A443E"/>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7" name="Ellipse 56">
              <a:extLst>
                <a:ext uri="{FF2B5EF4-FFF2-40B4-BE49-F238E27FC236}">
                  <a16:creationId xmlns:a16="http://schemas.microsoft.com/office/drawing/2014/main" id="{B4DA4023-E0A9-CA00-0334-094BDEAC701A}"/>
                </a:ext>
              </a:extLst>
            </p:cNvPr>
            <p:cNvSpPr/>
            <p:nvPr/>
          </p:nvSpPr>
          <p:spPr>
            <a:xfrm>
              <a:off x="399570" y="2876764"/>
              <a:ext cx="124438" cy="118873"/>
            </a:xfrm>
            <a:prstGeom prst="ellipse">
              <a:avLst/>
            </a:prstGeom>
            <a:solidFill>
              <a:srgbClr val="70A54B"/>
            </a:solidFill>
            <a:ln w="19050">
              <a:solidFill>
                <a:srgbClr val="6D76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de-DE" dirty="0">
                <a:solidFill>
                  <a:prstClr val="white"/>
                </a:solidFill>
                <a:latin typeface="Corbel" charset="0"/>
                <a:ea typeface="Corbel" charset="0"/>
                <a:cs typeface="Corbel" charset="0"/>
              </a:endParaRPr>
            </a:p>
          </p:txBody>
        </p:sp>
        <p:sp>
          <p:nvSpPr>
            <p:cNvPr id="53277" name="Textfeld 31">
              <a:extLst>
                <a:ext uri="{FF2B5EF4-FFF2-40B4-BE49-F238E27FC236}">
                  <a16:creationId xmlns:a16="http://schemas.microsoft.com/office/drawing/2014/main" id="{6384870B-0777-8656-D8DF-223A353E45AF}"/>
                </a:ext>
              </a:extLst>
            </p:cNvPr>
            <p:cNvSpPr txBox="1">
              <a:spLocks noChangeArrowheads="1"/>
            </p:cNvSpPr>
            <p:nvPr/>
          </p:nvSpPr>
          <p:spPr bwMode="auto">
            <a:xfrm>
              <a:off x="470732" y="145878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wenig körp. Akt.</a:t>
              </a:r>
            </a:p>
          </p:txBody>
        </p:sp>
        <p:sp>
          <p:nvSpPr>
            <p:cNvPr id="53278" name="Textfeld 32">
              <a:extLst>
                <a:ext uri="{FF2B5EF4-FFF2-40B4-BE49-F238E27FC236}">
                  <a16:creationId xmlns:a16="http://schemas.microsoft.com/office/drawing/2014/main" id="{FC268CFA-AA75-4704-482A-E25A4DC356FD}"/>
                </a:ext>
              </a:extLst>
            </p:cNvPr>
            <p:cNvSpPr txBox="1">
              <a:spLocks noChangeArrowheads="1"/>
            </p:cNvSpPr>
            <p:nvPr/>
          </p:nvSpPr>
          <p:spPr bwMode="auto">
            <a:xfrm>
              <a:off x="466374" y="1646017"/>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Rauchen</a:t>
              </a:r>
            </a:p>
          </p:txBody>
        </p:sp>
        <p:sp>
          <p:nvSpPr>
            <p:cNvPr id="53279" name="Textfeld 33">
              <a:extLst>
                <a:ext uri="{FF2B5EF4-FFF2-40B4-BE49-F238E27FC236}">
                  <a16:creationId xmlns:a16="http://schemas.microsoft.com/office/drawing/2014/main" id="{2A76D10E-DA84-04BF-C9D5-E1D5617EF097}"/>
                </a:ext>
              </a:extLst>
            </p:cNvPr>
            <p:cNvSpPr txBox="1">
              <a:spLocks noChangeArrowheads="1"/>
            </p:cNvSpPr>
            <p:nvPr/>
          </p:nvSpPr>
          <p:spPr bwMode="auto">
            <a:xfrm>
              <a:off x="470725" y="1815835"/>
              <a:ext cx="100224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Alkoholabusus </a:t>
              </a:r>
            </a:p>
          </p:txBody>
        </p:sp>
        <p:sp>
          <p:nvSpPr>
            <p:cNvPr id="53280" name="Textfeld 34">
              <a:extLst>
                <a:ext uri="{FF2B5EF4-FFF2-40B4-BE49-F238E27FC236}">
                  <a16:creationId xmlns:a16="http://schemas.microsoft.com/office/drawing/2014/main" id="{DDA7D2F3-7263-C0C7-E540-2CD0A0F7A5E0}"/>
                </a:ext>
              </a:extLst>
            </p:cNvPr>
            <p:cNvSpPr txBox="1">
              <a:spLocks noChangeArrowheads="1"/>
            </p:cNvSpPr>
            <p:nvPr/>
          </p:nvSpPr>
          <p:spPr bwMode="auto">
            <a:xfrm>
              <a:off x="466365" y="1976944"/>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Substanzabusus</a:t>
              </a:r>
            </a:p>
          </p:txBody>
        </p:sp>
        <p:sp>
          <p:nvSpPr>
            <p:cNvPr id="53281" name="Textfeld 35">
              <a:extLst>
                <a:ext uri="{FF2B5EF4-FFF2-40B4-BE49-F238E27FC236}">
                  <a16:creationId xmlns:a16="http://schemas.microsoft.com/office/drawing/2014/main" id="{45A2147E-B0F1-06BF-F9BD-6AE0ED6459D0}"/>
                </a:ext>
              </a:extLst>
            </p:cNvPr>
            <p:cNvSpPr txBox="1">
              <a:spLocks noChangeArrowheads="1"/>
            </p:cNvSpPr>
            <p:nvPr/>
          </p:nvSpPr>
          <p:spPr bwMode="auto">
            <a:xfrm>
              <a:off x="470724" y="2146553"/>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Fehlzeiten bei Arbeit</a:t>
              </a:r>
            </a:p>
          </p:txBody>
        </p:sp>
        <p:sp>
          <p:nvSpPr>
            <p:cNvPr id="53282" name="Textfeld 36">
              <a:extLst>
                <a:ext uri="{FF2B5EF4-FFF2-40B4-BE49-F238E27FC236}">
                  <a16:creationId xmlns:a16="http://schemas.microsoft.com/office/drawing/2014/main" id="{66301B4F-BA9A-1321-2BD9-027FCEEDCE5B}"/>
                </a:ext>
              </a:extLst>
            </p:cNvPr>
            <p:cNvSpPr txBox="1">
              <a:spLocks noChangeArrowheads="1"/>
            </p:cNvSpPr>
            <p:nvPr/>
          </p:nvSpPr>
          <p:spPr bwMode="auto">
            <a:xfrm>
              <a:off x="466364" y="2307662"/>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Übergewicht</a:t>
              </a:r>
            </a:p>
          </p:txBody>
        </p:sp>
        <p:sp>
          <p:nvSpPr>
            <p:cNvPr id="53283" name="Textfeld 37">
              <a:extLst>
                <a:ext uri="{FF2B5EF4-FFF2-40B4-BE49-F238E27FC236}">
                  <a16:creationId xmlns:a16="http://schemas.microsoft.com/office/drawing/2014/main" id="{C35CD475-8578-FAEF-E047-C0F0BE55B1AF}"/>
                </a:ext>
              </a:extLst>
            </p:cNvPr>
            <p:cNvSpPr txBox="1">
              <a:spLocks noChangeArrowheads="1"/>
            </p:cNvSpPr>
            <p:nvPr/>
          </p:nvSpPr>
          <p:spPr bwMode="auto">
            <a:xfrm>
              <a:off x="479425" y="2477480"/>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Diabetes</a:t>
              </a:r>
            </a:p>
          </p:txBody>
        </p:sp>
        <p:sp>
          <p:nvSpPr>
            <p:cNvPr id="53284" name="Textfeld 38">
              <a:extLst>
                <a:ext uri="{FF2B5EF4-FFF2-40B4-BE49-F238E27FC236}">
                  <a16:creationId xmlns:a16="http://schemas.microsoft.com/office/drawing/2014/main" id="{7FC8E213-92F9-A53B-8920-8597539A55F4}"/>
                </a:ext>
              </a:extLst>
            </p:cNvPr>
            <p:cNvSpPr txBox="1">
              <a:spLocks noChangeArrowheads="1"/>
            </p:cNvSpPr>
            <p:nvPr/>
          </p:nvSpPr>
          <p:spPr bwMode="auto">
            <a:xfrm>
              <a:off x="479425" y="2661801"/>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Depression</a:t>
              </a:r>
            </a:p>
          </p:txBody>
        </p:sp>
        <p:sp>
          <p:nvSpPr>
            <p:cNvPr id="53285" name="Textfeld 39">
              <a:extLst>
                <a:ext uri="{FF2B5EF4-FFF2-40B4-BE49-F238E27FC236}">
                  <a16:creationId xmlns:a16="http://schemas.microsoft.com/office/drawing/2014/main" id="{A92E7BF0-A0DC-E10D-9947-AADB43819FC8}"/>
                </a:ext>
              </a:extLst>
            </p:cNvPr>
            <p:cNvSpPr txBox="1">
              <a:spLocks noChangeArrowheads="1"/>
            </p:cNvSpPr>
            <p:nvPr/>
          </p:nvSpPr>
          <p:spPr bwMode="auto">
            <a:xfrm>
              <a:off x="477823" y="2842436"/>
              <a:ext cx="1258629"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Suizidversuch</a:t>
              </a:r>
            </a:p>
          </p:txBody>
        </p:sp>
        <p:sp>
          <p:nvSpPr>
            <p:cNvPr id="53286" name="Textfeld 40">
              <a:extLst>
                <a:ext uri="{FF2B5EF4-FFF2-40B4-BE49-F238E27FC236}">
                  <a16:creationId xmlns:a16="http://schemas.microsoft.com/office/drawing/2014/main" id="{B9804784-8390-20F3-8A13-EDC1BB2D77F4}"/>
                </a:ext>
              </a:extLst>
            </p:cNvPr>
            <p:cNvSpPr txBox="1">
              <a:spLocks noChangeArrowheads="1"/>
            </p:cNvSpPr>
            <p:nvPr/>
          </p:nvSpPr>
          <p:spPr bwMode="auto">
            <a:xfrm>
              <a:off x="1655659" y="1468980"/>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sex. übertragbare Erkr.</a:t>
              </a:r>
            </a:p>
          </p:txBody>
        </p:sp>
        <p:sp>
          <p:nvSpPr>
            <p:cNvPr id="53287" name="Textfeld 41">
              <a:extLst>
                <a:ext uri="{FF2B5EF4-FFF2-40B4-BE49-F238E27FC236}">
                  <a16:creationId xmlns:a16="http://schemas.microsoft.com/office/drawing/2014/main" id="{052A021F-EEFF-0861-B00C-37A6F3978B9C}"/>
                </a:ext>
              </a:extLst>
            </p:cNvPr>
            <p:cNvSpPr txBox="1">
              <a:spLocks noChangeArrowheads="1"/>
            </p:cNvSpPr>
            <p:nvPr/>
          </p:nvSpPr>
          <p:spPr bwMode="auto">
            <a:xfrm>
              <a:off x="1655659" y="163135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Herzerkrankungen</a:t>
              </a:r>
            </a:p>
          </p:txBody>
        </p:sp>
        <p:sp>
          <p:nvSpPr>
            <p:cNvPr id="53288" name="Textfeld 42">
              <a:extLst>
                <a:ext uri="{FF2B5EF4-FFF2-40B4-BE49-F238E27FC236}">
                  <a16:creationId xmlns:a16="http://schemas.microsoft.com/office/drawing/2014/main" id="{F8E69629-3DFD-E1EE-677D-55847CABD174}"/>
                </a:ext>
              </a:extLst>
            </p:cNvPr>
            <p:cNvSpPr txBox="1">
              <a:spLocks noChangeArrowheads="1"/>
            </p:cNvSpPr>
            <p:nvPr/>
          </p:nvSpPr>
          <p:spPr bwMode="auto">
            <a:xfrm>
              <a:off x="1655658" y="180842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Krebserkrankungen</a:t>
              </a:r>
            </a:p>
          </p:txBody>
        </p:sp>
        <p:sp>
          <p:nvSpPr>
            <p:cNvPr id="53289" name="Textfeld 43">
              <a:extLst>
                <a:ext uri="{FF2B5EF4-FFF2-40B4-BE49-F238E27FC236}">
                  <a16:creationId xmlns:a16="http://schemas.microsoft.com/office/drawing/2014/main" id="{0DB696A5-91B1-A4CC-3928-2FB1C0EA7692}"/>
                </a:ext>
              </a:extLst>
            </p:cNvPr>
            <p:cNvSpPr txBox="1">
              <a:spLocks noChangeArrowheads="1"/>
            </p:cNvSpPr>
            <p:nvPr/>
          </p:nvSpPr>
          <p:spPr bwMode="auto">
            <a:xfrm>
              <a:off x="1655659" y="1971722"/>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Schlaganfall</a:t>
              </a:r>
            </a:p>
          </p:txBody>
        </p:sp>
        <p:sp>
          <p:nvSpPr>
            <p:cNvPr id="53290" name="Textfeld 44">
              <a:extLst>
                <a:ext uri="{FF2B5EF4-FFF2-40B4-BE49-F238E27FC236}">
                  <a16:creationId xmlns:a16="http://schemas.microsoft.com/office/drawing/2014/main" id="{F61EF8E8-3BB5-26DF-4958-DECB4B04D393}"/>
                </a:ext>
              </a:extLst>
            </p:cNvPr>
            <p:cNvSpPr txBox="1">
              <a:spLocks noChangeArrowheads="1"/>
            </p:cNvSpPr>
            <p:nvPr/>
          </p:nvSpPr>
          <p:spPr bwMode="auto">
            <a:xfrm>
              <a:off x="1657902" y="2142371"/>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COPD</a:t>
              </a:r>
            </a:p>
          </p:txBody>
        </p:sp>
        <p:sp>
          <p:nvSpPr>
            <p:cNvPr id="53291" name="Textfeld 45">
              <a:extLst>
                <a:ext uri="{FF2B5EF4-FFF2-40B4-BE49-F238E27FC236}">
                  <a16:creationId xmlns:a16="http://schemas.microsoft.com/office/drawing/2014/main" id="{9CE0B76B-B776-F588-D314-2856FA039B4B}"/>
                </a:ext>
              </a:extLst>
            </p:cNvPr>
            <p:cNvSpPr txBox="1">
              <a:spLocks noChangeArrowheads="1"/>
            </p:cNvSpPr>
            <p:nvPr/>
          </p:nvSpPr>
          <p:spPr bwMode="auto">
            <a:xfrm>
              <a:off x="1657902" y="2312136"/>
              <a:ext cx="1357507" cy="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900">
                  <a:solidFill>
                    <a:srgbClr val="445055"/>
                  </a:solidFill>
                  <a:latin typeface="Corbel" panose="020B0503020204020204" pitchFamily="34" charset="0"/>
                </a:rPr>
                <a:t>Knochenbrüche</a:t>
              </a:r>
            </a:p>
          </p:txBody>
        </p:sp>
      </p:grpSp>
      <p:sp>
        <p:nvSpPr>
          <p:cNvPr id="73" name="Textfeld 72">
            <a:extLst>
              <a:ext uri="{FF2B5EF4-FFF2-40B4-BE49-F238E27FC236}">
                <a16:creationId xmlns:a16="http://schemas.microsoft.com/office/drawing/2014/main" id="{22B1132C-1F0A-3B11-E43A-D3F37533B7A5}"/>
              </a:ext>
            </a:extLst>
          </p:cNvPr>
          <p:cNvSpPr txBox="1">
            <a:spLocks noChangeArrowheads="1"/>
          </p:cNvSpPr>
          <p:nvPr/>
        </p:nvSpPr>
        <p:spPr bwMode="auto">
          <a:xfrm>
            <a:off x="7248525" y="3798888"/>
            <a:ext cx="15827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1600">
                <a:solidFill>
                  <a:srgbClr val="445055"/>
                </a:solidFill>
                <a:latin typeface="Calibri" panose="020F0502020204030204" pitchFamily="34" charset="0"/>
              </a:rPr>
              <a:t>1,9fach </a:t>
            </a:r>
            <a:br>
              <a:rPr lang="de-DE" altLang="de-DE" sz="1600">
                <a:solidFill>
                  <a:srgbClr val="445055"/>
                </a:solidFill>
                <a:latin typeface="Calibri" panose="020F0502020204030204" pitchFamily="34" charset="0"/>
              </a:rPr>
            </a:br>
            <a:r>
              <a:rPr lang="de-DE" altLang="de-DE" sz="1600">
                <a:solidFill>
                  <a:srgbClr val="445055"/>
                </a:solidFill>
                <a:latin typeface="Calibri" panose="020F0502020204030204" pitchFamily="34" charset="0"/>
              </a:rPr>
              <a:t>höheres Risiko für Krebs</a:t>
            </a:r>
          </a:p>
        </p:txBody>
      </p:sp>
      <p:sp>
        <p:nvSpPr>
          <p:cNvPr id="74" name="Textfeld 73">
            <a:extLst>
              <a:ext uri="{FF2B5EF4-FFF2-40B4-BE49-F238E27FC236}">
                <a16:creationId xmlns:a16="http://schemas.microsoft.com/office/drawing/2014/main" id="{C491D534-3107-9E86-7D17-0F856369A6FF}"/>
              </a:ext>
            </a:extLst>
          </p:cNvPr>
          <p:cNvSpPr txBox="1">
            <a:spLocks noChangeArrowheads="1"/>
          </p:cNvSpPr>
          <p:nvPr/>
        </p:nvSpPr>
        <p:spPr bwMode="auto">
          <a:xfrm>
            <a:off x="3930306" y="2739975"/>
            <a:ext cx="1748743" cy="83099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1600" dirty="0">
                <a:ln w="3175">
                  <a:solidFill>
                    <a:srgbClr val="808080">
                      <a:lumMod val="40000"/>
                      <a:lumOff val="60000"/>
                    </a:srgbClr>
                  </a:solidFill>
                </a:ln>
                <a:solidFill>
                  <a:srgbClr val="445055"/>
                </a:solidFill>
                <a:latin typeface="Calibri" panose="020F0502020204030204" pitchFamily="34" charset="0"/>
              </a:rPr>
              <a:t>4,6fach höhere WS für depressive Verstimmung</a:t>
            </a:r>
          </a:p>
        </p:txBody>
      </p:sp>
      <p:sp>
        <p:nvSpPr>
          <p:cNvPr id="75" name="Textfeld 74">
            <a:extLst>
              <a:ext uri="{FF2B5EF4-FFF2-40B4-BE49-F238E27FC236}">
                <a16:creationId xmlns:a16="http://schemas.microsoft.com/office/drawing/2014/main" id="{E88310C9-1ADD-3D5F-A8F8-B6BDF812CAEC}"/>
              </a:ext>
            </a:extLst>
          </p:cNvPr>
          <p:cNvSpPr txBox="1">
            <a:spLocks noChangeArrowheads="1"/>
          </p:cNvSpPr>
          <p:nvPr/>
        </p:nvSpPr>
        <p:spPr bwMode="auto">
          <a:xfrm>
            <a:off x="8399464" y="4035426"/>
            <a:ext cx="15843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1600">
                <a:solidFill>
                  <a:srgbClr val="445055"/>
                </a:solidFill>
                <a:latin typeface="Calibri" panose="020F0502020204030204" pitchFamily="34" charset="0"/>
              </a:rPr>
              <a:t>5,5fach </a:t>
            </a:r>
            <a:br>
              <a:rPr lang="de-DE" altLang="de-DE" sz="1600">
                <a:solidFill>
                  <a:srgbClr val="445055"/>
                </a:solidFill>
                <a:latin typeface="Calibri" panose="020F0502020204030204" pitchFamily="34" charset="0"/>
              </a:rPr>
            </a:br>
            <a:r>
              <a:rPr lang="de-DE" altLang="de-DE" sz="1600">
                <a:solidFill>
                  <a:srgbClr val="445055"/>
                </a:solidFill>
                <a:latin typeface="Calibri" panose="020F0502020204030204" pitchFamily="34" charset="0"/>
              </a:rPr>
              <a:t>höheres Risiko für Fehlzeiten bei Arbeit </a:t>
            </a:r>
          </a:p>
        </p:txBody>
      </p:sp>
    </p:spTree>
    <p:extLst>
      <p:ext uri="{BB962C8B-B14F-4D97-AF65-F5344CB8AC3E}">
        <p14:creationId xmlns:p14="http://schemas.microsoft.com/office/powerpoint/2010/main" val="3100548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P spid="41" grpId="0"/>
      <p:bldP spid="73" grpId="0"/>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1">
            <a:extLst>
              <a:ext uri="{FF2B5EF4-FFF2-40B4-BE49-F238E27FC236}">
                <a16:creationId xmlns:a16="http://schemas.microsoft.com/office/drawing/2014/main" id="{2243C4BD-61F2-1F2E-620E-7054C17ECB73}"/>
              </a:ext>
            </a:extLst>
          </p:cNvPr>
          <p:cNvPicPr>
            <a:picLocks noChangeAspect="1"/>
          </p:cNvPicPr>
          <p:nvPr/>
        </p:nvPicPr>
        <p:blipFill>
          <a:blip r:embed="rId3">
            <a:extLst>
              <a:ext uri="{28A0092B-C50C-407E-A947-70E740481C1C}">
                <a14:useLocalDpi xmlns:a14="http://schemas.microsoft.com/office/drawing/2010/main" val="0"/>
              </a:ext>
            </a:extLst>
          </a:blip>
          <a:srcRect l="73990" t="63155" r="19395" b="21663"/>
          <a:stretch>
            <a:fillRect/>
          </a:stretch>
        </p:blipFill>
        <p:spPr bwMode="auto">
          <a:xfrm>
            <a:off x="7788275" y="3408364"/>
            <a:ext cx="503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feld 40">
            <a:extLst>
              <a:ext uri="{FF2B5EF4-FFF2-40B4-BE49-F238E27FC236}">
                <a16:creationId xmlns:a16="http://schemas.microsoft.com/office/drawing/2014/main" id="{B57EA9F5-1CB6-039B-DD8B-8CC961B5A668}"/>
              </a:ext>
            </a:extLst>
          </p:cNvPr>
          <p:cNvSpPr txBox="1">
            <a:spLocks noChangeArrowheads="1"/>
          </p:cNvSpPr>
          <p:nvPr/>
        </p:nvSpPr>
        <p:spPr bwMode="auto">
          <a:xfrm>
            <a:off x="2261519" y="2181394"/>
            <a:ext cx="349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2000" dirty="0">
                <a:solidFill>
                  <a:srgbClr val="445055"/>
                </a:solidFill>
                <a:latin typeface="Calibri" panose="020F0502020204030204" pitchFamily="34" charset="0"/>
              </a:rPr>
              <a:t>17% höheres Risiko </a:t>
            </a:r>
            <a:br>
              <a:rPr lang="de-DE" altLang="de-DE" sz="2000" dirty="0">
                <a:solidFill>
                  <a:srgbClr val="445055"/>
                </a:solidFill>
                <a:latin typeface="Calibri" panose="020F0502020204030204" pitchFamily="34" charset="0"/>
              </a:rPr>
            </a:br>
            <a:r>
              <a:rPr lang="de-DE" altLang="de-DE" sz="2000" dirty="0">
                <a:solidFill>
                  <a:srgbClr val="445055"/>
                </a:solidFill>
                <a:latin typeface="Calibri" panose="020F0502020204030204" pitchFamily="34" charset="0"/>
              </a:rPr>
              <a:t>für Darmkrebs bei </a:t>
            </a:r>
            <a:br>
              <a:rPr lang="de-DE" altLang="de-DE" sz="2000" dirty="0">
                <a:solidFill>
                  <a:srgbClr val="445055"/>
                </a:solidFill>
                <a:latin typeface="Calibri" panose="020F0502020204030204" pitchFamily="34" charset="0"/>
              </a:rPr>
            </a:br>
            <a:r>
              <a:rPr lang="de-DE" altLang="de-DE" sz="2000" dirty="0">
                <a:solidFill>
                  <a:srgbClr val="445055"/>
                </a:solidFill>
                <a:latin typeface="Calibri" panose="020F0502020204030204" pitchFamily="34" charset="0"/>
              </a:rPr>
              <a:t>täglich 100g rotem Fleisch</a:t>
            </a:r>
          </a:p>
        </p:txBody>
      </p:sp>
      <p:sp>
        <p:nvSpPr>
          <p:cNvPr id="55300" name="Titel 4">
            <a:extLst>
              <a:ext uri="{FF2B5EF4-FFF2-40B4-BE49-F238E27FC236}">
                <a16:creationId xmlns:a16="http://schemas.microsoft.com/office/drawing/2014/main" id="{1FD1703A-4C24-7531-82F1-BAE0E193715C}"/>
              </a:ext>
            </a:extLst>
          </p:cNvPr>
          <p:cNvSpPr>
            <a:spLocks noGrp="1" noChangeArrowheads="1"/>
          </p:cNvSpPr>
          <p:nvPr>
            <p:ph type="title"/>
          </p:nvPr>
        </p:nvSpPr>
        <p:spPr/>
        <p:txBody>
          <a:bodyPr/>
          <a:lstStyle/>
          <a:p>
            <a:r>
              <a:rPr lang="de-DE" altLang="de-DE" dirty="0"/>
              <a:t>ACE | Gesundheitsfolgen im Vergleich</a:t>
            </a:r>
            <a:endParaRPr lang="de-CH" altLang="de-DE" dirty="0"/>
          </a:p>
        </p:txBody>
      </p:sp>
      <p:sp>
        <p:nvSpPr>
          <p:cNvPr id="73" name="Textfeld 72">
            <a:extLst>
              <a:ext uri="{FF2B5EF4-FFF2-40B4-BE49-F238E27FC236}">
                <a16:creationId xmlns:a16="http://schemas.microsoft.com/office/drawing/2014/main" id="{D986C2E0-17F8-17C1-E496-A920706A4C22}"/>
              </a:ext>
            </a:extLst>
          </p:cNvPr>
          <p:cNvSpPr txBox="1">
            <a:spLocks noChangeArrowheads="1"/>
          </p:cNvSpPr>
          <p:nvPr/>
        </p:nvSpPr>
        <p:spPr bwMode="auto">
          <a:xfrm>
            <a:off x="6818728" y="2124243"/>
            <a:ext cx="26598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de-DE" altLang="de-DE" sz="2000" dirty="0">
                <a:solidFill>
                  <a:srgbClr val="445055"/>
                </a:solidFill>
                <a:latin typeface="Calibri" panose="020F0502020204030204" pitchFamily="34" charset="0"/>
              </a:rPr>
              <a:t>90% höheres Risiko für Krebserkrankungen </a:t>
            </a:r>
            <a:br>
              <a:rPr lang="de-DE" altLang="de-DE" sz="2000" dirty="0">
                <a:solidFill>
                  <a:srgbClr val="445055"/>
                </a:solidFill>
                <a:latin typeface="Calibri" panose="020F0502020204030204" pitchFamily="34" charset="0"/>
              </a:rPr>
            </a:br>
            <a:r>
              <a:rPr lang="de-DE" altLang="de-DE" sz="2000" dirty="0">
                <a:solidFill>
                  <a:srgbClr val="445055"/>
                </a:solidFill>
                <a:latin typeface="Calibri" panose="020F0502020204030204" pitchFamily="34" charset="0"/>
              </a:rPr>
              <a:t>bei 4+ ACEs</a:t>
            </a:r>
          </a:p>
        </p:txBody>
      </p:sp>
      <p:pic>
        <p:nvPicPr>
          <p:cNvPr id="55302" name="Grafik 1">
            <a:extLst>
              <a:ext uri="{FF2B5EF4-FFF2-40B4-BE49-F238E27FC236}">
                <a16:creationId xmlns:a16="http://schemas.microsoft.com/office/drawing/2014/main" id="{A662C675-A4AC-CD05-38C9-6E5A98EBFFBE}"/>
              </a:ext>
            </a:extLst>
          </p:cNvPr>
          <p:cNvPicPr>
            <a:picLocks noChangeAspect="1"/>
          </p:cNvPicPr>
          <p:nvPr/>
        </p:nvPicPr>
        <p:blipFill>
          <a:blip r:embed="rId4">
            <a:extLst>
              <a:ext uri="{28A0092B-C50C-407E-A947-70E740481C1C}">
                <a14:useLocalDpi xmlns:a14="http://schemas.microsoft.com/office/drawing/2010/main" val="0"/>
              </a:ext>
            </a:extLst>
          </a:blip>
          <a:srcRect l="49890" t="78130" r="44440" b="12421"/>
          <a:stretch>
            <a:fillRect/>
          </a:stretch>
        </p:blipFill>
        <p:spPr bwMode="auto">
          <a:xfrm>
            <a:off x="3651250" y="3568701"/>
            <a:ext cx="4333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 descr="https://img.aerzteblatt.de/eyJidWNrZXQiOiJjZG4uYWVyenRlYmxhdHQuZGUiLCJrZXkiOiJiaWxkZXJcLzIwMTVcLzEwXC9pbWcxMzM2NDQ1OTkuanBnIiwiZWRpdHMiOnsicmVzaXplIjp7ImZpdCI6Imluc2lkZSIsIndpZHRoIjo4MDB9fX0=">
            <a:extLst>
              <a:ext uri="{FF2B5EF4-FFF2-40B4-BE49-F238E27FC236}">
                <a16:creationId xmlns:a16="http://schemas.microsoft.com/office/drawing/2014/main" id="{51B822DA-D85C-3487-5475-634352D15F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4252913"/>
            <a:ext cx="2667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4" descr="Ein Junge zeigt seine Handinnenflächen auf denen das Wort Hilfe steht">
            <a:extLst>
              <a:ext uri="{FF2B5EF4-FFF2-40B4-BE49-F238E27FC236}">
                <a16:creationId xmlns:a16="http://schemas.microsoft.com/office/drawing/2014/main" id="{6339035F-C287-D2C7-4A41-394B0D93F5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4403726"/>
            <a:ext cx="2960688"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feld 76">
            <a:extLst>
              <a:ext uri="{FF2B5EF4-FFF2-40B4-BE49-F238E27FC236}">
                <a16:creationId xmlns:a16="http://schemas.microsoft.com/office/drawing/2014/main" id="{CE8220C4-7EBA-BB36-21E5-BF547FCEFFE9}"/>
              </a:ext>
            </a:extLst>
          </p:cNvPr>
          <p:cNvSpPr txBox="1">
            <a:spLocks noChangeArrowheads="1"/>
          </p:cNvSpPr>
          <p:nvPr/>
        </p:nvSpPr>
        <p:spPr bwMode="auto">
          <a:xfrm>
            <a:off x="2566988" y="5688014"/>
            <a:ext cx="288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200" dirty="0">
                <a:solidFill>
                  <a:srgbClr val="445055"/>
                </a:solidFill>
                <a:latin typeface="Calibri" panose="020F0502020204030204" pitchFamily="34" charset="0"/>
              </a:rPr>
              <a:t>dpa; </a:t>
            </a:r>
            <a:r>
              <a:rPr lang="de-DE" altLang="de-DE" sz="1200" dirty="0" err="1">
                <a:solidFill>
                  <a:srgbClr val="445055"/>
                </a:solidFill>
                <a:latin typeface="Calibri" panose="020F0502020204030204" pitchFamily="34" charset="0"/>
              </a:rPr>
              <a:t>Dtsch</a:t>
            </a:r>
            <a:r>
              <a:rPr lang="de-DE" altLang="de-DE" sz="1200" dirty="0">
                <a:solidFill>
                  <a:srgbClr val="445055"/>
                </a:solidFill>
                <a:latin typeface="Calibri" panose="020F0502020204030204" pitchFamily="34" charset="0"/>
              </a:rPr>
              <a:t> Ärzteblatt 26.10.2015</a:t>
            </a:r>
          </a:p>
        </p:txBody>
      </p:sp>
      <p:sp>
        <p:nvSpPr>
          <p:cNvPr id="78" name="Textfeld 77">
            <a:extLst>
              <a:ext uri="{FF2B5EF4-FFF2-40B4-BE49-F238E27FC236}">
                <a16:creationId xmlns:a16="http://schemas.microsoft.com/office/drawing/2014/main" id="{D77F9CEE-7669-5858-8B2F-5443DD832E58}"/>
              </a:ext>
            </a:extLst>
          </p:cNvPr>
          <p:cNvSpPr txBox="1">
            <a:spLocks noChangeArrowheads="1"/>
          </p:cNvSpPr>
          <p:nvPr/>
        </p:nvSpPr>
        <p:spPr bwMode="auto">
          <a:xfrm>
            <a:off x="6816726" y="5516563"/>
            <a:ext cx="2879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de-DE" altLang="de-DE" sz="1200">
                <a:solidFill>
                  <a:srgbClr val="445055"/>
                </a:solidFill>
                <a:latin typeface="Calibri" panose="020F0502020204030204" pitchFamily="34" charset="0"/>
              </a:rPr>
              <a:t>mdr.de</a:t>
            </a:r>
          </a:p>
        </p:txBody>
      </p:sp>
    </p:spTree>
    <p:extLst>
      <p:ext uri="{BB962C8B-B14F-4D97-AF65-F5344CB8AC3E}">
        <p14:creationId xmlns:p14="http://schemas.microsoft.com/office/powerpoint/2010/main" val="2573051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utoUpdateAnimBg="0"/>
      <p:bldP spid="73" grpId="0" autoUpdateAnimBg="0"/>
      <p:bldP spid="77" grpId="0" autoUpdateAnimBg="0"/>
      <p:bldP spid="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a:extLst>
              <a:ext uri="{FF2B5EF4-FFF2-40B4-BE49-F238E27FC236}">
                <a16:creationId xmlns:a16="http://schemas.microsoft.com/office/drawing/2014/main" id="{8B813BBF-75BC-48FD-A911-2104B7CBF33F}"/>
              </a:ext>
            </a:extLst>
          </p:cNvPr>
          <p:cNvSpPr>
            <a:spLocks noGrp="1"/>
          </p:cNvSpPr>
          <p:nvPr>
            <p:ph idx="1"/>
          </p:nvPr>
        </p:nvSpPr>
        <p:spPr>
          <a:xfrm>
            <a:off x="1420800" y="2132856"/>
            <a:ext cx="8458799" cy="3744069"/>
          </a:xfrm>
        </p:spPr>
        <p:txBody>
          <a:bodyPr/>
          <a:lstStyle/>
          <a:p>
            <a:pPr marL="0" indent="0">
              <a:spcBef>
                <a:spcPts val="900"/>
              </a:spcBef>
              <a:buNone/>
              <a:tabLst>
                <a:tab pos="1615679" algn="l"/>
              </a:tabLst>
            </a:pPr>
            <a:r>
              <a:rPr lang="en-GB" altLang="de-DE" b="1" dirty="0" err="1"/>
              <a:t>Wahrscheinlichkeit</a:t>
            </a:r>
            <a:r>
              <a:rPr lang="en-GB" altLang="de-DE" b="1" dirty="0"/>
              <a:t> von </a:t>
            </a:r>
            <a:r>
              <a:rPr lang="en-GB" altLang="de-DE" b="1" dirty="0" err="1"/>
              <a:t>Misshandlung</a:t>
            </a:r>
            <a:r>
              <a:rPr lang="en-GB" altLang="de-DE" b="1" dirty="0"/>
              <a:t> in </a:t>
            </a:r>
            <a:r>
              <a:rPr lang="en-GB" altLang="de-DE" b="1" dirty="0" err="1"/>
              <a:t>dritter</a:t>
            </a:r>
            <a:r>
              <a:rPr lang="en-GB" altLang="de-DE" b="1" dirty="0"/>
              <a:t> Generation</a:t>
            </a:r>
          </a:p>
        </p:txBody>
      </p:sp>
      <p:sp>
        <p:nvSpPr>
          <p:cNvPr id="51202" name="Title 1">
            <a:extLst>
              <a:ext uri="{FF2B5EF4-FFF2-40B4-BE49-F238E27FC236}">
                <a16:creationId xmlns:a16="http://schemas.microsoft.com/office/drawing/2014/main" id="{DACA2C91-978C-4DD6-B531-3FF18BA7BB99}"/>
              </a:ext>
            </a:extLst>
          </p:cNvPr>
          <p:cNvSpPr>
            <a:spLocks noGrp="1"/>
          </p:cNvSpPr>
          <p:nvPr>
            <p:ph type="title"/>
          </p:nvPr>
        </p:nvSpPr>
        <p:spPr/>
        <p:txBody>
          <a:bodyPr/>
          <a:lstStyle/>
          <a:p>
            <a:r>
              <a:rPr lang="en-US" altLang="de-DE" dirty="0" err="1"/>
              <a:t>Transgenerationale</a:t>
            </a:r>
            <a:r>
              <a:rPr lang="en-US" altLang="de-DE" dirty="0"/>
              <a:t> </a:t>
            </a:r>
            <a:r>
              <a:rPr lang="en-US" altLang="de-DE" dirty="0" err="1"/>
              <a:t>Weitergabe</a:t>
            </a:r>
            <a:r>
              <a:rPr lang="en-US" altLang="de-DE" dirty="0"/>
              <a:t> </a:t>
            </a:r>
            <a:br>
              <a:rPr lang="en-US" altLang="de-DE" dirty="0"/>
            </a:br>
            <a:r>
              <a:rPr lang="en-US" altLang="de-DE" sz="2800" b="0" dirty="0"/>
              <a:t>(Widom et al., 2015)</a:t>
            </a:r>
            <a:endParaRPr lang="en-GB" altLang="de-DE" sz="2800" b="0" dirty="0"/>
          </a:p>
        </p:txBody>
      </p:sp>
      <p:graphicFrame>
        <p:nvGraphicFramePr>
          <p:cNvPr id="2" name="Tabelle 1">
            <a:extLst>
              <a:ext uri="{FF2B5EF4-FFF2-40B4-BE49-F238E27FC236}">
                <a16:creationId xmlns:a16="http://schemas.microsoft.com/office/drawing/2014/main" id="{1E95D9A8-B5DF-4B8B-AC7E-BB445F803717}"/>
              </a:ext>
            </a:extLst>
          </p:cNvPr>
          <p:cNvGraphicFramePr>
            <a:graphicFrameLocks noGrp="1"/>
          </p:cNvGraphicFramePr>
          <p:nvPr>
            <p:extLst>
              <p:ext uri="{D42A27DB-BD31-4B8C-83A1-F6EECF244321}">
                <p14:modId xmlns:p14="http://schemas.microsoft.com/office/powerpoint/2010/main" val="1170466552"/>
              </p:ext>
            </p:extLst>
          </p:nvPr>
        </p:nvGraphicFramePr>
        <p:xfrm>
          <a:off x="1420800" y="2525220"/>
          <a:ext cx="8248095" cy="3618400"/>
        </p:xfrm>
        <a:graphic>
          <a:graphicData uri="http://schemas.openxmlformats.org/drawingml/2006/table">
            <a:tbl>
              <a:tblPr firstRow="1" bandRow="1">
                <a:tableStyleId>{93296810-A885-4BE3-A3E7-6D5BEEA58F35}</a:tableStyleId>
              </a:tblPr>
              <a:tblGrid>
                <a:gridCol w="2430243">
                  <a:extLst>
                    <a:ext uri="{9D8B030D-6E8A-4147-A177-3AD203B41FA5}">
                      <a16:colId xmlns:a16="http://schemas.microsoft.com/office/drawing/2014/main" val="20000"/>
                    </a:ext>
                  </a:extLst>
                </a:gridCol>
                <a:gridCol w="1939284">
                  <a:extLst>
                    <a:ext uri="{9D8B030D-6E8A-4147-A177-3AD203B41FA5}">
                      <a16:colId xmlns:a16="http://schemas.microsoft.com/office/drawing/2014/main" val="20001"/>
                    </a:ext>
                  </a:extLst>
                </a:gridCol>
                <a:gridCol w="1939284">
                  <a:extLst>
                    <a:ext uri="{9D8B030D-6E8A-4147-A177-3AD203B41FA5}">
                      <a16:colId xmlns:a16="http://schemas.microsoft.com/office/drawing/2014/main" val="20002"/>
                    </a:ext>
                  </a:extLst>
                </a:gridCol>
                <a:gridCol w="1939284">
                  <a:extLst>
                    <a:ext uri="{9D8B030D-6E8A-4147-A177-3AD203B41FA5}">
                      <a16:colId xmlns:a16="http://schemas.microsoft.com/office/drawing/2014/main" val="20003"/>
                    </a:ext>
                  </a:extLst>
                </a:gridCol>
              </a:tblGrid>
              <a:tr h="410663">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2000" dirty="0"/>
                        <a:t>Misshandlung</a:t>
                      </a:r>
                      <a:br>
                        <a:rPr lang="de-CH" sz="2000" dirty="0"/>
                      </a:br>
                      <a:r>
                        <a:rPr lang="de-CH" sz="2000" dirty="0"/>
                        <a:t>2te Generation</a:t>
                      </a:r>
                    </a:p>
                  </a:txBody>
                  <a:tcPr marL="68576" marR="68576" marT="34286" marB="3428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2000" dirty="0"/>
                        <a:t>Akten</a:t>
                      </a:r>
                    </a:p>
                  </a:txBody>
                  <a:tcPr marL="68576" marR="68576" marT="34286" marB="3428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gridSpan="2">
                  <a:txBody>
                    <a:bodyPr/>
                    <a:lstStyle/>
                    <a:p>
                      <a:pPr algn="ctr"/>
                      <a:r>
                        <a:rPr lang="de-CH" sz="2000" dirty="0">
                          <a:solidFill>
                            <a:schemeClr val="bg1"/>
                          </a:solidFill>
                        </a:rPr>
                        <a:t>Self-Report</a:t>
                      </a:r>
                    </a:p>
                  </a:txBody>
                  <a:tcPr marL="68576" marR="68576" marT="34286" marB="34286">
                    <a:lnL w="12700" cap="flat" cmpd="sng" algn="ctr">
                      <a:solidFill>
                        <a:schemeClr val="bg1"/>
                      </a:solidFill>
                      <a:prstDash val="solid"/>
                      <a:round/>
                      <a:headEnd type="none" w="med" len="med"/>
                      <a:tailEnd type="none" w="med" len="med"/>
                    </a:lnL>
                    <a:lnB w="38100" cmpd="sng">
                      <a:noFill/>
                    </a:lnB>
                    <a:solidFill>
                      <a:schemeClr val="bg2"/>
                    </a:solidFill>
                  </a:tcPr>
                </a:tc>
                <a:tc hMerge="1">
                  <a:txBody>
                    <a:bodyPr/>
                    <a:lstStyle/>
                    <a:p>
                      <a:endParaRPr lang="de-CH" dirty="0">
                        <a:solidFill>
                          <a:schemeClr val="bg1"/>
                        </a:solidFill>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75661">
                <a:tc vMerge="1">
                  <a:txBody>
                    <a:bodyPr/>
                    <a:lstStyle/>
                    <a:p>
                      <a:endParaRPr lang="de-CH"/>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CH" dirty="0"/>
                    </a:p>
                  </a:txBody>
                  <a:tcPr>
                    <a:lnT w="12700" cap="flat" cmpd="sng" algn="ctr">
                      <a:solidFill>
                        <a:schemeClr val="bg1"/>
                      </a:solidFill>
                      <a:prstDash val="solid"/>
                      <a:round/>
                      <a:headEnd type="none" w="med" len="med"/>
                      <a:tailEnd type="none" w="med" len="med"/>
                    </a:lnT>
                  </a:tcPr>
                </a:tc>
                <a:tc>
                  <a:txBody>
                    <a:bodyPr/>
                    <a:lstStyle/>
                    <a:p>
                      <a:pPr algn="ctr"/>
                      <a:r>
                        <a:rPr lang="de-CH" sz="2000" dirty="0">
                          <a:solidFill>
                            <a:schemeClr val="bg1"/>
                          </a:solidFill>
                        </a:rPr>
                        <a:t>Eltern</a:t>
                      </a:r>
                    </a:p>
                  </a:txBody>
                  <a:tcPr marL="68576" marR="68576" marT="34286" marB="3428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de-CH" sz="2000" dirty="0">
                          <a:solidFill>
                            <a:schemeClr val="bg1"/>
                          </a:solidFill>
                        </a:rPr>
                        <a:t>Kind (G3)</a:t>
                      </a:r>
                    </a:p>
                  </a:txBody>
                  <a:tcPr marL="68576" marR="68576" marT="34286" marB="34286">
                    <a:lnL w="12700" cap="flat" cmpd="sng" algn="ctr">
                      <a:solidFill>
                        <a:schemeClr val="bg1"/>
                      </a:solidFill>
                      <a:prstDash val="solid"/>
                      <a:round/>
                      <a:headEnd type="none" w="med" len="med"/>
                      <a:tailEnd type="none" w="med" len="med"/>
                    </a:lnL>
                    <a:lnT w="38100" cmpd="sng">
                      <a:noFill/>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1006703">
                <a:tc>
                  <a:txBody>
                    <a:bodyPr/>
                    <a:lstStyle/>
                    <a:p>
                      <a:r>
                        <a:rPr lang="de-CH" sz="2000" dirty="0"/>
                        <a:t>Vernachlässigung</a:t>
                      </a:r>
                    </a:p>
                  </a:txBody>
                  <a:tcPr marL="68576" marR="68576" marT="34286" marB="34286" anchor="ctr">
                    <a:lnT w="12700" cap="flat" cmpd="sng" algn="ctr">
                      <a:solidFill>
                        <a:schemeClr val="bg1"/>
                      </a:solidFill>
                      <a:prstDash val="solid"/>
                      <a:round/>
                      <a:headEnd type="none" w="med" len="med"/>
                      <a:tailEnd type="none" w="med" len="med"/>
                    </a:lnT>
                  </a:tcPr>
                </a:tc>
                <a:tc>
                  <a:txBody>
                    <a:bodyPr/>
                    <a:lstStyle/>
                    <a:p>
                      <a:pPr algn="ctr"/>
                      <a:r>
                        <a:rPr lang="de-CH" sz="2000" dirty="0"/>
                        <a:t>~ verdoppelt</a:t>
                      </a:r>
                    </a:p>
                  </a:txBody>
                  <a:tcPr marL="68576" marR="68576" marT="34286" marB="34286"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2000" dirty="0"/>
                        <a:t>~ verdoppelt</a:t>
                      </a:r>
                    </a:p>
                  </a:txBody>
                  <a:tcPr marL="68576" marR="68576" marT="34286" marB="34286" anchor="ctr">
                    <a:lnT w="12700" cap="flat" cmpd="sng" algn="ctr">
                      <a:solidFill>
                        <a:schemeClr val="bg1"/>
                      </a:solidFill>
                      <a:prstDash val="solid"/>
                      <a:round/>
                      <a:headEnd type="none" w="med" len="med"/>
                      <a:tailEnd type="none" w="med" len="med"/>
                    </a:lnT>
                  </a:tcPr>
                </a:tc>
                <a:tc>
                  <a:txBody>
                    <a:bodyPr/>
                    <a:lstStyle/>
                    <a:p>
                      <a:pPr algn="ctr"/>
                      <a:r>
                        <a:rPr lang="de-CH" sz="2000" dirty="0"/>
                        <a:t>~ verdreifacht</a:t>
                      </a:r>
                    </a:p>
                  </a:txBody>
                  <a:tcPr marL="68576" marR="68576" marT="34286" marB="34286"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718670">
                <a:tc>
                  <a:txBody>
                    <a:bodyPr/>
                    <a:lstStyle/>
                    <a:p>
                      <a:r>
                        <a:rPr lang="de-CH" sz="2000" dirty="0"/>
                        <a:t>körperliche</a:t>
                      </a:r>
                      <a:r>
                        <a:rPr lang="de-CH" sz="2000" baseline="0" dirty="0"/>
                        <a:t> Misshandlung</a:t>
                      </a:r>
                      <a:endParaRPr lang="de-CH" sz="2000" dirty="0"/>
                    </a:p>
                  </a:txBody>
                  <a:tcPr marL="68576" marR="68576" marT="34286" marB="34286" anchor="ctr"/>
                </a:tc>
                <a:tc>
                  <a:txBody>
                    <a:bodyPr/>
                    <a:lstStyle/>
                    <a:p>
                      <a:pPr algn="ctr"/>
                      <a:r>
                        <a:rPr lang="de-CH" sz="2000" dirty="0"/>
                        <a:t>--</a:t>
                      </a:r>
                    </a:p>
                  </a:txBody>
                  <a:tcPr marL="68576" marR="68576" marT="34286" marB="34286" anchor="ctr"/>
                </a:tc>
                <a:tc>
                  <a:txBody>
                    <a:bodyPr/>
                    <a:lstStyle/>
                    <a:p>
                      <a:pPr algn="ctr"/>
                      <a:r>
                        <a:rPr lang="de-CH" sz="2000" dirty="0"/>
                        <a:t>--</a:t>
                      </a:r>
                    </a:p>
                  </a:txBody>
                  <a:tcPr marL="68576" marR="68576" marT="34286" marB="34286" anchor="ctr"/>
                </a:tc>
                <a:tc>
                  <a:txBody>
                    <a:bodyPr/>
                    <a:lstStyle/>
                    <a:p>
                      <a:pPr algn="ctr"/>
                      <a:r>
                        <a:rPr lang="de-CH" sz="2000" dirty="0"/>
                        <a:t>--</a:t>
                      </a:r>
                    </a:p>
                  </a:txBody>
                  <a:tcPr marL="68576" marR="68576" marT="34286" marB="34286" anchor="ctr"/>
                </a:tc>
                <a:extLst>
                  <a:ext uri="{0D108BD9-81ED-4DB2-BD59-A6C34878D82A}">
                    <a16:rowId xmlns:a16="http://schemas.microsoft.com/office/drawing/2014/main" val="10003"/>
                  </a:ext>
                </a:extLst>
              </a:tr>
              <a:tr h="1006703">
                <a:tc>
                  <a:txBody>
                    <a:bodyPr/>
                    <a:lstStyle/>
                    <a:p>
                      <a:r>
                        <a:rPr lang="de-CH" sz="2000" dirty="0"/>
                        <a:t>sexueller</a:t>
                      </a:r>
                      <a:r>
                        <a:rPr lang="de-CH" sz="2000" baseline="0" dirty="0"/>
                        <a:t> Missbrauch</a:t>
                      </a:r>
                      <a:endParaRPr lang="de-CH" sz="2000" dirty="0"/>
                    </a:p>
                  </a:txBody>
                  <a:tcPr marL="68576" marR="68576" marT="34286" marB="34286" anchor="ctr"/>
                </a:tc>
                <a:tc>
                  <a:txBody>
                    <a:bodyPr/>
                    <a:lstStyle/>
                    <a:p>
                      <a:pPr algn="ctr"/>
                      <a:r>
                        <a:rPr lang="de-CH" sz="2000" dirty="0"/>
                        <a:t>~ verdoppelt</a:t>
                      </a:r>
                    </a:p>
                  </a:txBody>
                  <a:tcPr marL="68576" marR="68576" marT="34286" marB="34286" anchor="ctr"/>
                </a:tc>
                <a:tc>
                  <a:txBody>
                    <a:bodyPr/>
                    <a:lstStyle/>
                    <a:p>
                      <a:pPr algn="ctr"/>
                      <a:r>
                        <a:rPr lang="de-CH" sz="2000" dirty="0"/>
                        <a:t>--</a:t>
                      </a:r>
                    </a:p>
                  </a:txBody>
                  <a:tcPr marL="68576" marR="68576" marT="34286" marB="34286" anchor="ctr"/>
                </a:tc>
                <a:tc>
                  <a:txBody>
                    <a:bodyPr/>
                    <a:lstStyle/>
                    <a:p>
                      <a:pPr algn="ctr"/>
                      <a:r>
                        <a:rPr lang="de-CH" sz="2000" dirty="0"/>
                        <a:t>~ verdoppelt</a:t>
                      </a:r>
                    </a:p>
                  </a:txBody>
                  <a:tcPr marL="68576" marR="68576" marT="34286" marB="34286"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8C8B9-5BCF-3E6B-BF83-A4E65B056DDC}"/>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CE9020A5-256B-7511-0B86-9E0CEC69A251}"/>
              </a:ext>
            </a:extLst>
          </p:cNvPr>
          <p:cNvSpPr>
            <a:spLocks noGrp="1"/>
          </p:cNvSpPr>
          <p:nvPr>
            <p:ph idx="1"/>
          </p:nvPr>
        </p:nvSpPr>
        <p:spPr/>
        <p:txBody>
          <a:bodyPr/>
          <a:lstStyle/>
          <a:p>
            <a:endParaRPr lang="de-CH" dirty="0"/>
          </a:p>
          <a:p>
            <a:endParaRPr lang="de-CH" dirty="0"/>
          </a:p>
          <a:p>
            <a:r>
              <a:rPr lang="de-CH" dirty="0"/>
              <a:t>prototypische Fälle im klinischen Kinderschutz</a:t>
            </a:r>
          </a:p>
          <a:p>
            <a:r>
              <a:rPr lang="de-CH" dirty="0"/>
              <a:t>Berechnung der Kosten der klinischen Kinderschutzarbeit</a:t>
            </a:r>
          </a:p>
          <a:p>
            <a:r>
              <a:rPr lang="de-CH" dirty="0"/>
              <a:t>Kosten bis zu 40’000 CHF für schwere Fälle in kurzem Zeitraum, </a:t>
            </a:r>
            <a:br>
              <a:rPr lang="de-CH" dirty="0"/>
            </a:br>
            <a:r>
              <a:rPr lang="de-CH" dirty="0"/>
              <a:t>nicht durchgängig durch Krankenkassen vergütet</a:t>
            </a:r>
          </a:p>
          <a:p>
            <a:r>
              <a:rPr lang="de-CH" dirty="0"/>
              <a:t>entsprechen lediglich einem Bruchteil aller Kosten im Netzwerk des Kinderschutzes</a:t>
            </a:r>
          </a:p>
          <a:p>
            <a:endParaRPr lang="de-CH" dirty="0"/>
          </a:p>
        </p:txBody>
      </p:sp>
      <p:sp>
        <p:nvSpPr>
          <p:cNvPr id="51202" name="Title 1">
            <a:extLst>
              <a:ext uri="{FF2B5EF4-FFF2-40B4-BE49-F238E27FC236}">
                <a16:creationId xmlns:a16="http://schemas.microsoft.com/office/drawing/2014/main" id="{06FF12F2-F5C1-D647-61B3-C6AA0CE6CA2D}"/>
              </a:ext>
            </a:extLst>
          </p:cNvPr>
          <p:cNvSpPr>
            <a:spLocks noGrp="1"/>
          </p:cNvSpPr>
          <p:nvPr>
            <p:ph type="title"/>
          </p:nvPr>
        </p:nvSpPr>
        <p:spPr/>
        <p:txBody>
          <a:bodyPr/>
          <a:lstStyle/>
          <a:p>
            <a:r>
              <a:rPr lang="en-US" altLang="de-DE" dirty="0" err="1"/>
              <a:t>Kostenfolgen</a:t>
            </a:r>
            <a:r>
              <a:rPr lang="en-US" altLang="de-DE" dirty="0"/>
              <a:t> </a:t>
            </a:r>
            <a:r>
              <a:rPr lang="en-US" altLang="de-DE" dirty="0" err="1"/>
              <a:t>im</a:t>
            </a:r>
            <a:r>
              <a:rPr lang="en-US" altLang="de-DE" dirty="0"/>
              <a:t> </a:t>
            </a:r>
            <a:r>
              <a:rPr lang="en-US" altLang="de-DE" dirty="0" err="1"/>
              <a:t>klinischen</a:t>
            </a:r>
            <a:r>
              <a:rPr lang="en-US" altLang="de-DE" dirty="0"/>
              <a:t> Kinderschutz</a:t>
            </a:r>
            <a:br>
              <a:rPr lang="en-US" altLang="de-DE" dirty="0"/>
            </a:br>
            <a:endParaRPr lang="en-GB" altLang="de-DE" sz="2800" b="0" dirty="0"/>
          </a:p>
        </p:txBody>
      </p:sp>
      <p:pic>
        <p:nvPicPr>
          <p:cNvPr id="3" name="Grafik 2">
            <a:extLst>
              <a:ext uri="{FF2B5EF4-FFF2-40B4-BE49-F238E27FC236}">
                <a16:creationId xmlns:a16="http://schemas.microsoft.com/office/drawing/2014/main" id="{1B85C39B-C0D9-F7E1-FC12-2602AA6BFB7B}"/>
              </a:ext>
            </a:extLst>
          </p:cNvPr>
          <p:cNvPicPr>
            <a:picLocks noChangeAspect="1"/>
          </p:cNvPicPr>
          <p:nvPr/>
        </p:nvPicPr>
        <p:blipFill>
          <a:blip r:embed="rId3"/>
          <a:srcRect t="87026"/>
          <a:stretch/>
        </p:blipFill>
        <p:spPr>
          <a:xfrm>
            <a:off x="1015008" y="1412775"/>
            <a:ext cx="5936553" cy="529731"/>
          </a:xfrm>
          <a:prstGeom prst="rect">
            <a:avLst/>
          </a:prstGeom>
        </p:spPr>
      </p:pic>
      <p:pic>
        <p:nvPicPr>
          <p:cNvPr id="5" name="Grafik 4">
            <a:extLst>
              <a:ext uri="{FF2B5EF4-FFF2-40B4-BE49-F238E27FC236}">
                <a16:creationId xmlns:a16="http://schemas.microsoft.com/office/drawing/2014/main" id="{AE5B2803-9D48-6C57-2389-52DAE738B876}"/>
              </a:ext>
            </a:extLst>
          </p:cNvPr>
          <p:cNvPicPr>
            <a:picLocks noChangeAspect="1"/>
          </p:cNvPicPr>
          <p:nvPr/>
        </p:nvPicPr>
        <p:blipFill>
          <a:blip r:embed="rId4"/>
          <a:stretch>
            <a:fillRect/>
          </a:stretch>
        </p:blipFill>
        <p:spPr>
          <a:xfrm>
            <a:off x="983432" y="1942506"/>
            <a:ext cx="2753377" cy="416364"/>
          </a:xfrm>
          <a:prstGeom prst="rect">
            <a:avLst/>
          </a:prstGeom>
        </p:spPr>
      </p:pic>
      <p:pic>
        <p:nvPicPr>
          <p:cNvPr id="7" name="Grafik 6">
            <a:extLst>
              <a:ext uri="{FF2B5EF4-FFF2-40B4-BE49-F238E27FC236}">
                <a16:creationId xmlns:a16="http://schemas.microsoft.com/office/drawing/2014/main" id="{4EE6F87D-A214-FA9C-3346-801947161ADB}"/>
              </a:ext>
            </a:extLst>
          </p:cNvPr>
          <p:cNvPicPr>
            <a:picLocks noChangeAspect="1"/>
          </p:cNvPicPr>
          <p:nvPr/>
        </p:nvPicPr>
        <p:blipFill>
          <a:blip r:embed="rId5"/>
          <a:stretch>
            <a:fillRect/>
          </a:stretch>
        </p:blipFill>
        <p:spPr>
          <a:xfrm>
            <a:off x="9617390" y="1205503"/>
            <a:ext cx="2380003" cy="589334"/>
          </a:xfrm>
          <a:prstGeom prst="rect">
            <a:avLst/>
          </a:prstGeom>
        </p:spPr>
      </p:pic>
    </p:spTree>
    <p:extLst>
      <p:ext uri="{BB962C8B-B14F-4D97-AF65-F5344CB8AC3E}">
        <p14:creationId xmlns:p14="http://schemas.microsoft.com/office/powerpoint/2010/main" val="1786354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84443-80C5-31A7-2FBC-8B0FF07801A6}"/>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5427DEF7-EFA7-244A-0065-10848E13399A}"/>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26</a:t>
            </a:fld>
            <a:endParaRPr lang="de-CH"/>
          </a:p>
        </p:txBody>
      </p:sp>
      <p:sp>
        <p:nvSpPr>
          <p:cNvPr id="1035" name="Title 4">
            <a:extLst>
              <a:ext uri="{FF2B5EF4-FFF2-40B4-BE49-F238E27FC236}">
                <a16:creationId xmlns:a16="http://schemas.microsoft.com/office/drawing/2014/main" id="{F333B064-4200-2479-B0AB-FA0B573E0E89}"/>
              </a:ext>
            </a:extLst>
          </p:cNvPr>
          <p:cNvSpPr>
            <a:spLocks noGrp="1"/>
          </p:cNvSpPr>
          <p:nvPr>
            <p:ph type="ctrTitle"/>
          </p:nvPr>
        </p:nvSpPr>
        <p:spPr>
          <a:xfrm>
            <a:off x="6456364" y="2000186"/>
            <a:ext cx="4679950" cy="1412694"/>
          </a:xfrm>
        </p:spPr>
        <p:txBody>
          <a:bodyPr/>
          <a:lstStyle/>
          <a:p>
            <a:r>
              <a:rPr lang="en-US" sz="3400" dirty="0" err="1"/>
              <a:t>Körperliche</a:t>
            </a:r>
            <a:r>
              <a:rPr lang="en-US" sz="3400" dirty="0"/>
              <a:t> </a:t>
            </a:r>
            <a:r>
              <a:rPr lang="en-US" sz="3400" dirty="0" err="1"/>
              <a:t>Misshandlung</a:t>
            </a:r>
            <a:r>
              <a:rPr lang="en-US" sz="3400" dirty="0"/>
              <a:t> </a:t>
            </a:r>
            <a:r>
              <a:rPr lang="en-US" sz="3400" dirty="0" err="1"/>
              <a:t>erkennen</a:t>
            </a:r>
            <a:endParaRPr lang="en-US" sz="3400" dirty="0"/>
          </a:p>
        </p:txBody>
      </p:sp>
      <p:sp>
        <p:nvSpPr>
          <p:cNvPr id="3" name="Bildplatzhalter 2">
            <a:extLst>
              <a:ext uri="{FF2B5EF4-FFF2-40B4-BE49-F238E27FC236}">
                <a16:creationId xmlns:a16="http://schemas.microsoft.com/office/drawing/2014/main" id="{722A8B3F-D4E2-2F84-2648-1F1CE4E4667E}"/>
              </a:ext>
            </a:extLst>
          </p:cNvPr>
          <p:cNvSpPr>
            <a:spLocks noGrp="1"/>
          </p:cNvSpPr>
          <p:nvPr>
            <p:ph type="pic" sz="quarter" idx="11"/>
          </p:nvPr>
        </p:nvSpPr>
        <p:spPr/>
        <p:txBody>
          <a:bodyPr/>
          <a:lstStyle/>
          <a:p>
            <a:endParaRPr lang="de-CH"/>
          </a:p>
        </p:txBody>
      </p:sp>
      <p:pic>
        <p:nvPicPr>
          <p:cNvPr id="2" name="Grafik 3" descr="Baby">
            <a:extLst>
              <a:ext uri="{FF2B5EF4-FFF2-40B4-BE49-F238E27FC236}">
                <a16:creationId xmlns:a16="http://schemas.microsoft.com/office/drawing/2014/main" id="{6703F0D3-BAF3-B81E-D289-535597D93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521455"/>
            <a:ext cx="5133423" cy="384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13" descr="Pfeil mit einer Linie: Leichte Kurve">
            <a:extLst>
              <a:ext uri="{FF2B5EF4-FFF2-40B4-BE49-F238E27FC236}">
                <a16:creationId xmlns:a16="http://schemas.microsoft.com/office/drawing/2014/main" id="{5E42048C-318E-11F0-3820-E4F460203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88" y="1996703"/>
            <a:ext cx="2580697" cy="19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3" descr="Pfeil mit einer Linie: Leichte Kurve">
            <a:extLst>
              <a:ext uri="{FF2B5EF4-FFF2-40B4-BE49-F238E27FC236}">
                <a16:creationId xmlns:a16="http://schemas.microsoft.com/office/drawing/2014/main" id="{DABFF9F2-584B-F023-D5F8-3AEBA2E37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63" y="1652216"/>
            <a:ext cx="2580697" cy="19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3" descr="Pfeil mit einer Linie: Leichte Kurve">
            <a:extLst>
              <a:ext uri="{FF2B5EF4-FFF2-40B4-BE49-F238E27FC236}">
                <a16:creationId xmlns:a16="http://schemas.microsoft.com/office/drawing/2014/main" id="{23749CBB-15C9-82EA-7D35-6262865C2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88" y="2780928"/>
            <a:ext cx="2580697" cy="19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1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23CF9-3782-0939-E104-F1FD57952C7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8AA3D3E-4E8F-A5E4-AD03-AADF9E017083}"/>
              </a:ext>
            </a:extLst>
          </p:cNvPr>
          <p:cNvSpPr>
            <a:spLocks noGrp="1"/>
          </p:cNvSpPr>
          <p:nvPr>
            <p:ph type="title"/>
          </p:nvPr>
        </p:nvSpPr>
        <p:spPr>
          <a:xfrm>
            <a:off x="479376" y="619787"/>
            <a:ext cx="9720000" cy="830338"/>
          </a:xfrm>
        </p:spPr>
        <p:txBody>
          <a:bodyPr/>
          <a:lstStyle/>
          <a:p>
            <a:r>
              <a:rPr lang="de-DE" sz="3200" b="1" dirty="0"/>
              <a:t>S3-Leitlinie Kinderschutz</a:t>
            </a:r>
            <a:endParaRPr lang="de-CH" dirty="0"/>
          </a:p>
        </p:txBody>
      </p:sp>
      <p:pic>
        <p:nvPicPr>
          <p:cNvPr id="4" name="Grafik 3">
            <a:extLst>
              <a:ext uri="{FF2B5EF4-FFF2-40B4-BE49-F238E27FC236}">
                <a16:creationId xmlns:a16="http://schemas.microsoft.com/office/drawing/2014/main" id="{DE40877A-D589-D18E-4E38-5B0FE6410BD4}"/>
              </a:ext>
            </a:extLst>
          </p:cNvPr>
          <p:cNvPicPr>
            <a:picLocks noChangeAspect="1"/>
          </p:cNvPicPr>
          <p:nvPr/>
        </p:nvPicPr>
        <p:blipFill>
          <a:blip r:embed="rId3"/>
          <a:stretch>
            <a:fillRect/>
          </a:stretch>
        </p:blipFill>
        <p:spPr>
          <a:xfrm>
            <a:off x="983432" y="1532206"/>
            <a:ext cx="10631384" cy="4706007"/>
          </a:xfrm>
          <a:prstGeom prst="rect">
            <a:avLst/>
          </a:prstGeom>
        </p:spPr>
      </p:pic>
    </p:spTree>
    <p:extLst>
      <p:ext uri="{BB962C8B-B14F-4D97-AF65-F5344CB8AC3E}">
        <p14:creationId xmlns:p14="http://schemas.microsoft.com/office/powerpoint/2010/main" val="2058968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a:spLocks noGrp="1"/>
          </p:cNvSpPr>
          <p:nvPr>
            <p:ph idx="1"/>
          </p:nvPr>
        </p:nvSpPr>
        <p:spPr>
          <a:xfrm>
            <a:off x="1063182" y="2276872"/>
            <a:ext cx="10070364" cy="3758096"/>
          </a:xfrm>
        </p:spPr>
        <p:txBody>
          <a:bodyPr>
            <a:normAutofit/>
          </a:bodyPr>
          <a:lstStyle/>
          <a:p>
            <a:pPr marL="0" indent="0">
              <a:buNone/>
            </a:pPr>
            <a:r>
              <a:rPr lang="en-US" altLang="de-DE" sz="2800" dirty="0"/>
              <a:t>“In fact, in an otherwise normal infant, certain patters of injury are sufficiently characteristic to permit a firm diagnosis of inflicted injury in the absence of clinical information.”</a:t>
            </a:r>
          </a:p>
          <a:p>
            <a:pPr marL="0" indent="0">
              <a:buNone/>
            </a:pPr>
            <a:r>
              <a:rPr lang="en-US" altLang="de-DE" sz="1800" dirty="0"/>
              <a:t>American Society of Radiology, American Academy of Pediatrics. Diagnostic imaging of child abuse. </a:t>
            </a:r>
            <a:r>
              <a:rPr lang="en-US" altLang="de-DE" sz="1800" i="1" dirty="0"/>
              <a:t>Pediatrics.</a:t>
            </a:r>
            <a:r>
              <a:rPr lang="en-US" altLang="de-DE" sz="1800" dirty="0"/>
              <a:t> 2009;123(5):1430-5.</a:t>
            </a:r>
            <a:endParaRPr lang="en-US" altLang="de-DE" dirty="0"/>
          </a:p>
        </p:txBody>
      </p:sp>
      <p:sp>
        <p:nvSpPr>
          <p:cNvPr id="2" name="Titel 1">
            <a:extLst>
              <a:ext uri="{FF2B5EF4-FFF2-40B4-BE49-F238E27FC236}">
                <a16:creationId xmlns:a16="http://schemas.microsoft.com/office/drawing/2014/main" id="{B6DC6EB9-730C-466F-3A49-B25F4E0B8BCC}"/>
              </a:ext>
            </a:extLst>
          </p:cNvPr>
          <p:cNvSpPr>
            <a:spLocks noGrp="1"/>
          </p:cNvSpPr>
          <p:nvPr>
            <p:ph type="title"/>
          </p:nvPr>
        </p:nvSpPr>
        <p:spPr/>
        <p:txBody>
          <a:bodyPr/>
          <a:lstStyle/>
          <a:p>
            <a:r>
              <a:rPr lang="de-DE" dirty="0"/>
              <a:t>Medizinische Diagnostik </a:t>
            </a:r>
            <a:br>
              <a:rPr lang="de-DE" dirty="0"/>
            </a:br>
            <a:r>
              <a:rPr lang="de-DE" dirty="0"/>
              <a:t>beim Verdacht auf körperliche Misshandlung</a:t>
            </a:r>
            <a:br>
              <a:rPr lang="de-DE" dirty="0"/>
            </a:br>
            <a:endParaRPr lang="de-CH" dirty="0"/>
          </a:p>
        </p:txBody>
      </p:sp>
    </p:spTree>
    <p:extLst>
      <p:ext uri="{BB962C8B-B14F-4D97-AF65-F5344CB8AC3E}">
        <p14:creationId xmlns:p14="http://schemas.microsoft.com/office/powerpoint/2010/main" val="74937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4A7CBB9-7185-330D-5DFA-55876C53E679}"/>
              </a:ext>
            </a:extLst>
          </p:cNvPr>
          <p:cNvSpPr/>
          <p:nvPr/>
        </p:nvSpPr>
        <p:spPr>
          <a:xfrm>
            <a:off x="1780840" y="2387476"/>
            <a:ext cx="9067688" cy="2625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itel 3"/>
          <p:cNvSpPr>
            <a:spLocks noGrp="1"/>
          </p:cNvSpPr>
          <p:nvPr>
            <p:ph type="title"/>
          </p:nvPr>
        </p:nvSpPr>
        <p:spPr/>
        <p:txBody>
          <a:bodyPr/>
          <a:lstStyle/>
          <a:p>
            <a:r>
              <a:rPr lang="de-DE" dirty="0"/>
              <a:t>Hämatome</a:t>
            </a:r>
          </a:p>
        </p:txBody>
      </p:sp>
      <p:sp>
        <p:nvSpPr>
          <p:cNvPr id="5" name="Inhaltsplatzhalter 6"/>
          <p:cNvSpPr txBox="1">
            <a:spLocks/>
          </p:cNvSpPr>
          <p:nvPr/>
        </p:nvSpPr>
        <p:spPr>
          <a:xfrm>
            <a:off x="1847528" y="2617471"/>
            <a:ext cx="8923672" cy="2179681"/>
          </a:xfrm>
          <a:prstGeom prst="rect">
            <a:avLst/>
          </a:prstGeom>
        </p:spPr>
        <p:txBody>
          <a:bodyPr/>
          <a:lstStyle>
            <a:lvl1pPr marL="177800"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de-DE" altLang="de-DE" sz="6600" dirty="0" err="1">
                <a:solidFill>
                  <a:prstClr val="black"/>
                </a:solidFill>
                <a:latin typeface="+mj-lt"/>
              </a:rPr>
              <a:t>Those</a:t>
            </a:r>
            <a:r>
              <a:rPr lang="de-DE" altLang="de-DE" sz="6600" dirty="0">
                <a:solidFill>
                  <a:prstClr val="black"/>
                </a:solidFill>
                <a:latin typeface="+mj-lt"/>
              </a:rPr>
              <a:t> </a:t>
            </a:r>
            <a:r>
              <a:rPr lang="de-DE" altLang="de-DE" sz="6600" dirty="0" err="1">
                <a:solidFill>
                  <a:prstClr val="black"/>
                </a:solidFill>
                <a:latin typeface="+mj-lt"/>
              </a:rPr>
              <a:t>who</a:t>
            </a:r>
            <a:r>
              <a:rPr lang="de-DE" altLang="de-DE" sz="6600" dirty="0">
                <a:solidFill>
                  <a:prstClr val="black"/>
                </a:solidFill>
                <a:latin typeface="+mj-lt"/>
              </a:rPr>
              <a:t> </a:t>
            </a:r>
            <a:r>
              <a:rPr lang="de-DE" altLang="de-DE" sz="6600" dirty="0" err="1">
                <a:solidFill>
                  <a:prstClr val="black"/>
                </a:solidFill>
                <a:latin typeface="+mj-lt"/>
              </a:rPr>
              <a:t>don‘t</a:t>
            </a:r>
            <a:r>
              <a:rPr lang="de-DE" altLang="de-DE" sz="6600" dirty="0">
                <a:solidFill>
                  <a:prstClr val="black"/>
                </a:solidFill>
                <a:latin typeface="+mj-lt"/>
              </a:rPr>
              <a:t> cruise </a:t>
            </a:r>
          </a:p>
          <a:p>
            <a:pPr marL="0" indent="0" algn="ctr" fontAlgn="auto">
              <a:spcAft>
                <a:spcPts val="0"/>
              </a:spcAft>
              <a:buNone/>
            </a:pPr>
            <a:r>
              <a:rPr lang="de-DE" altLang="de-DE" sz="6600" dirty="0" err="1">
                <a:solidFill>
                  <a:prstClr val="black"/>
                </a:solidFill>
                <a:latin typeface="+mj-lt"/>
              </a:rPr>
              <a:t>rarely</a:t>
            </a:r>
            <a:r>
              <a:rPr lang="de-DE" altLang="de-DE" sz="6600" dirty="0">
                <a:solidFill>
                  <a:prstClr val="black"/>
                </a:solidFill>
                <a:latin typeface="+mj-lt"/>
              </a:rPr>
              <a:t> </a:t>
            </a:r>
            <a:r>
              <a:rPr lang="de-DE" altLang="de-DE" sz="6600" dirty="0" err="1">
                <a:solidFill>
                  <a:prstClr val="black"/>
                </a:solidFill>
                <a:latin typeface="+mj-lt"/>
              </a:rPr>
              <a:t>bruise</a:t>
            </a:r>
            <a:endParaRPr lang="de-DE" altLang="de-DE" sz="6600" dirty="0">
              <a:solidFill>
                <a:prstClr val="black"/>
              </a:solidFill>
              <a:latin typeface="+mj-lt"/>
            </a:endParaRPr>
          </a:p>
        </p:txBody>
      </p:sp>
    </p:spTree>
    <p:extLst>
      <p:ext uri="{BB962C8B-B14F-4D97-AF65-F5344CB8AC3E}">
        <p14:creationId xmlns:p14="http://schemas.microsoft.com/office/powerpoint/2010/main" val="304599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4FB8C1-B86D-B574-A4A2-2F2FD45121F9}"/>
              </a:ext>
            </a:extLst>
          </p:cNvPr>
          <p:cNvSpPr>
            <a:spLocks noGrp="1"/>
          </p:cNvSpPr>
          <p:nvPr>
            <p:ph idx="1"/>
          </p:nvPr>
        </p:nvSpPr>
        <p:spPr/>
        <p:txBody>
          <a:bodyPr/>
          <a:lstStyle/>
          <a:p>
            <a:r>
              <a:rPr lang="de-CH" dirty="0"/>
              <a:t>Definitorische Herausforderungen</a:t>
            </a:r>
          </a:p>
          <a:p>
            <a:r>
              <a:rPr lang="de-CH" dirty="0"/>
              <a:t>Häufigkeit von Kindesmisshandlung in der Schweiz</a:t>
            </a:r>
          </a:p>
          <a:p>
            <a:r>
              <a:rPr lang="de-CH" dirty="0"/>
              <a:t>Misshandlungsfolgen</a:t>
            </a:r>
          </a:p>
          <a:p>
            <a:r>
              <a:rPr lang="de-CH" dirty="0"/>
              <a:t>Misshandlung und Vernachlässigung erkennen</a:t>
            </a:r>
          </a:p>
          <a:p>
            <a:r>
              <a:rPr lang="de-CH" dirty="0"/>
              <a:t>[Ätiologie von Kindesmisshandlung]</a:t>
            </a:r>
          </a:p>
          <a:p>
            <a:r>
              <a:rPr lang="de-CH" dirty="0"/>
              <a:t>KESB-Meldung</a:t>
            </a:r>
          </a:p>
          <a:p>
            <a:endParaRPr lang="de-CH" dirty="0"/>
          </a:p>
          <a:p>
            <a:endParaRPr lang="de-CH" dirty="0"/>
          </a:p>
          <a:p>
            <a:endParaRPr lang="de-CH" dirty="0"/>
          </a:p>
        </p:txBody>
      </p:sp>
      <p:sp>
        <p:nvSpPr>
          <p:cNvPr id="4" name="Foliennummernplatzhalter 3">
            <a:extLst>
              <a:ext uri="{FF2B5EF4-FFF2-40B4-BE49-F238E27FC236}">
                <a16:creationId xmlns:a16="http://schemas.microsoft.com/office/drawing/2014/main" id="{E48D3918-82AF-6E0B-87B1-C0D46C331CEE}"/>
              </a:ext>
            </a:extLst>
          </p:cNvPr>
          <p:cNvSpPr>
            <a:spLocks noGrp="1"/>
          </p:cNvSpPr>
          <p:nvPr>
            <p:ph type="sldNum" sz="quarter" idx="12"/>
          </p:nvPr>
        </p:nvSpPr>
        <p:spPr/>
        <p:txBody>
          <a:bodyPr/>
          <a:lstStyle/>
          <a:p>
            <a:fld id="{9A318C25-A7C8-BA41-A18E-2027320B4F6C}" type="slidenum">
              <a:rPr lang="de-CH" smtClean="0"/>
              <a:pPr/>
              <a:t>3</a:t>
            </a:fld>
            <a:endParaRPr lang="de-CH" dirty="0"/>
          </a:p>
        </p:txBody>
      </p:sp>
      <p:sp>
        <p:nvSpPr>
          <p:cNvPr id="5" name="Titel 4">
            <a:extLst>
              <a:ext uri="{FF2B5EF4-FFF2-40B4-BE49-F238E27FC236}">
                <a16:creationId xmlns:a16="http://schemas.microsoft.com/office/drawing/2014/main" id="{50C90D84-8EEC-8A77-C285-AC133BBDD755}"/>
              </a:ext>
            </a:extLst>
          </p:cNvPr>
          <p:cNvSpPr>
            <a:spLocks noGrp="1"/>
          </p:cNvSpPr>
          <p:nvPr>
            <p:ph type="title"/>
          </p:nvPr>
        </p:nvSpPr>
        <p:spPr/>
        <p:txBody>
          <a:bodyPr/>
          <a:lstStyle/>
          <a:p>
            <a:r>
              <a:rPr lang="de-CH" dirty="0"/>
              <a:t>Überblick</a:t>
            </a:r>
          </a:p>
        </p:txBody>
      </p:sp>
    </p:spTree>
    <p:extLst>
      <p:ext uri="{BB962C8B-B14F-4D97-AF65-F5344CB8AC3E}">
        <p14:creationId xmlns:p14="http://schemas.microsoft.com/office/powerpoint/2010/main" val="1548825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3">
            <a:extLst>
              <a:ext uri="{FF2B5EF4-FFF2-40B4-BE49-F238E27FC236}">
                <a16:creationId xmlns:a16="http://schemas.microsoft.com/office/drawing/2014/main" id="{D5DEE818-9778-ECD0-7AE8-FDA28D8A8D24}"/>
              </a:ext>
            </a:extLst>
          </p:cNvPr>
          <p:cNvSpPr>
            <a:spLocks noGrp="1" noChangeArrowheads="1"/>
          </p:cNvSpPr>
          <p:nvPr>
            <p:ph type="title"/>
          </p:nvPr>
        </p:nvSpPr>
        <p:spPr>
          <a:xfrm>
            <a:off x="912503" y="627820"/>
            <a:ext cx="9720000" cy="830338"/>
          </a:xfrm>
        </p:spPr>
        <p:txBody>
          <a:bodyPr/>
          <a:lstStyle/>
          <a:p>
            <a:r>
              <a:rPr lang="de-DE" altLang="de-DE" dirty="0"/>
              <a:t>TEN-4-Regel </a:t>
            </a:r>
            <a:r>
              <a:rPr lang="de-DE" altLang="de-DE" b="0" dirty="0"/>
              <a:t>(Pierce et al., 2010)</a:t>
            </a:r>
          </a:p>
        </p:txBody>
      </p:sp>
      <p:sp>
        <p:nvSpPr>
          <p:cNvPr id="133125" name="Inhaltsplatzhalter 6">
            <a:extLst>
              <a:ext uri="{FF2B5EF4-FFF2-40B4-BE49-F238E27FC236}">
                <a16:creationId xmlns:a16="http://schemas.microsoft.com/office/drawing/2014/main" id="{0156E49A-91D8-46EB-1934-5733872042E5}"/>
              </a:ext>
            </a:extLst>
          </p:cNvPr>
          <p:cNvSpPr txBox="1">
            <a:spLocks/>
          </p:cNvSpPr>
          <p:nvPr/>
        </p:nvSpPr>
        <p:spPr bwMode="auto">
          <a:xfrm>
            <a:off x="1962374" y="1524357"/>
            <a:ext cx="8951191" cy="1039813"/>
          </a:xfrm>
          <a:prstGeom prst="rect">
            <a:avLst/>
          </a:prstGeom>
          <a:noFill/>
          <a:ln>
            <a:noFill/>
          </a:ln>
        </p:spPr>
        <p:txBody>
          <a:bodyPr/>
          <a:lstStyle>
            <a:lvl1pPr>
              <a:spcAft>
                <a:spcPts val="200"/>
              </a:spcAft>
              <a:buChar char="-"/>
              <a:defRPr sz="1600">
                <a:solidFill>
                  <a:schemeClr val="tx1"/>
                </a:solidFill>
                <a:latin typeface="Verdana" panose="020B0604030504040204" pitchFamily="34" charset="0"/>
              </a:defRPr>
            </a:lvl1pPr>
            <a:lvl2pPr marL="355600" indent="-177800">
              <a:spcAft>
                <a:spcPts val="200"/>
              </a:spcAft>
              <a:buChar char="-"/>
              <a:defRPr sz="1600">
                <a:solidFill>
                  <a:schemeClr val="tx1"/>
                </a:solidFill>
                <a:latin typeface="Verdana" panose="020B0604030504040204" pitchFamily="34" charset="0"/>
              </a:defRPr>
            </a:lvl2pPr>
            <a:lvl3pPr marL="541338" indent="-185738">
              <a:spcAft>
                <a:spcPts val="200"/>
              </a:spcAft>
              <a:buChar char="-"/>
              <a:defRPr sz="1600">
                <a:solidFill>
                  <a:schemeClr val="tx1"/>
                </a:solidFill>
                <a:latin typeface="Verdana" panose="020B0604030504040204" pitchFamily="34" charset="0"/>
              </a:defRPr>
            </a:lvl3pPr>
            <a:lvl4pPr marL="719138" indent="-177800">
              <a:spcAft>
                <a:spcPts val="200"/>
              </a:spcAft>
              <a:buChar char="-"/>
              <a:defRPr sz="1600">
                <a:solidFill>
                  <a:schemeClr val="tx1"/>
                </a:solidFill>
                <a:latin typeface="Verdana" panose="020B0604030504040204" pitchFamily="34" charset="0"/>
              </a:defRPr>
            </a:lvl4pPr>
            <a:lvl5pPr marL="896938" indent="-177800">
              <a:spcAft>
                <a:spcPts val="200"/>
              </a:spcAft>
              <a:buChar char="-"/>
              <a:defRPr sz="1600">
                <a:solidFill>
                  <a:schemeClr val="tx1"/>
                </a:solidFill>
                <a:latin typeface="Verdana" panose="020B0604030504040204" pitchFamily="34" charset="0"/>
              </a:defRPr>
            </a:lvl5pPr>
            <a:lvl6pPr marL="1354138" indent="-177800" eaLnBrk="0" fontAlgn="base" hangingPunct="0">
              <a:spcBef>
                <a:spcPct val="0"/>
              </a:spcBef>
              <a:spcAft>
                <a:spcPts val="200"/>
              </a:spcAft>
              <a:buChar char="-"/>
              <a:defRPr sz="1600">
                <a:solidFill>
                  <a:schemeClr val="tx1"/>
                </a:solidFill>
                <a:latin typeface="Verdana" panose="020B0604030504040204" pitchFamily="34" charset="0"/>
              </a:defRPr>
            </a:lvl6pPr>
            <a:lvl7pPr marL="1811338" indent="-177800" eaLnBrk="0" fontAlgn="base" hangingPunct="0">
              <a:spcBef>
                <a:spcPct val="0"/>
              </a:spcBef>
              <a:spcAft>
                <a:spcPts val="200"/>
              </a:spcAft>
              <a:buChar char="-"/>
              <a:defRPr sz="1600">
                <a:solidFill>
                  <a:schemeClr val="tx1"/>
                </a:solidFill>
                <a:latin typeface="Verdana" panose="020B0604030504040204" pitchFamily="34" charset="0"/>
              </a:defRPr>
            </a:lvl7pPr>
            <a:lvl8pPr marL="2268538" indent="-177800" eaLnBrk="0" fontAlgn="base" hangingPunct="0">
              <a:spcBef>
                <a:spcPct val="0"/>
              </a:spcBef>
              <a:spcAft>
                <a:spcPts val="200"/>
              </a:spcAft>
              <a:buChar char="-"/>
              <a:defRPr sz="1600">
                <a:solidFill>
                  <a:schemeClr val="tx1"/>
                </a:solidFill>
                <a:latin typeface="Verdana" panose="020B0604030504040204" pitchFamily="34" charset="0"/>
              </a:defRPr>
            </a:lvl8pPr>
            <a:lvl9pPr marL="2725738" indent="-177800" eaLnBrk="0" fontAlgn="base" hangingPunct="0">
              <a:spcBef>
                <a:spcPct val="0"/>
              </a:spcBef>
              <a:spcAft>
                <a:spcPts val="200"/>
              </a:spcAft>
              <a:buChar char="-"/>
              <a:defRPr sz="1600">
                <a:solidFill>
                  <a:schemeClr val="tx1"/>
                </a:solidFill>
                <a:latin typeface="Verdana" panose="020B0604030504040204" pitchFamily="34" charset="0"/>
              </a:defRPr>
            </a:lvl9pPr>
          </a:lstStyle>
          <a:p>
            <a:pPr>
              <a:spcBef>
                <a:spcPts val="600"/>
              </a:spcBef>
              <a:spcAft>
                <a:spcPct val="0"/>
              </a:spcAft>
              <a:buNone/>
              <a:defRPr/>
            </a:pPr>
            <a:r>
              <a:rPr lang="de-DE" altLang="de-DE" sz="2000" dirty="0">
                <a:solidFill>
                  <a:srgbClr val="000000"/>
                </a:solidFill>
                <a:latin typeface="+mj-lt"/>
              </a:rPr>
              <a:t>Kinder &lt; 4 Monaten		jegliches Hämatom</a:t>
            </a:r>
          </a:p>
          <a:p>
            <a:pPr>
              <a:spcBef>
                <a:spcPts val="600"/>
              </a:spcBef>
              <a:spcAft>
                <a:spcPct val="0"/>
              </a:spcAft>
              <a:buNone/>
              <a:defRPr/>
            </a:pPr>
            <a:r>
              <a:rPr lang="de-DE" altLang="de-DE" sz="2000" dirty="0">
                <a:solidFill>
                  <a:srgbClr val="000000"/>
                </a:solidFill>
                <a:latin typeface="+mj-lt"/>
              </a:rPr>
              <a:t>Kinder &lt; 4 Jahren		Torso, </a:t>
            </a:r>
            <a:r>
              <a:rPr lang="de-DE" altLang="de-DE" sz="2000" dirty="0" err="1">
                <a:solidFill>
                  <a:srgbClr val="000000"/>
                </a:solidFill>
                <a:latin typeface="+mj-lt"/>
              </a:rPr>
              <a:t>Ear</a:t>
            </a:r>
            <a:r>
              <a:rPr lang="de-DE" altLang="de-DE" sz="2000" dirty="0">
                <a:solidFill>
                  <a:srgbClr val="000000"/>
                </a:solidFill>
                <a:latin typeface="+mj-lt"/>
              </a:rPr>
              <a:t>, Neck (TEN)</a:t>
            </a:r>
          </a:p>
          <a:p>
            <a:pPr>
              <a:spcBef>
                <a:spcPts val="600"/>
              </a:spcBef>
              <a:spcAft>
                <a:spcPct val="0"/>
              </a:spcAft>
              <a:buNone/>
              <a:defRPr/>
            </a:pPr>
            <a:endParaRPr lang="de-DE" altLang="de-DE" sz="2000" dirty="0">
              <a:solidFill>
                <a:srgbClr val="000000"/>
              </a:solidFill>
              <a:latin typeface="+mj-lt"/>
            </a:endParaRPr>
          </a:p>
        </p:txBody>
      </p:sp>
      <p:pic>
        <p:nvPicPr>
          <p:cNvPr id="54276" name="Grafik 3" descr="Baby">
            <a:extLst>
              <a:ext uri="{FF2B5EF4-FFF2-40B4-BE49-F238E27FC236}">
                <a16:creationId xmlns:a16="http://schemas.microsoft.com/office/drawing/2014/main" id="{A734B621-AD20-5B68-633F-DB8561837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758" y="2812255"/>
            <a:ext cx="3513385" cy="263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Grafik 13" descr="Pfeil mit einer Linie: Leichte Kurve">
            <a:extLst>
              <a:ext uri="{FF2B5EF4-FFF2-40B4-BE49-F238E27FC236}">
                <a16:creationId xmlns:a16="http://schemas.microsoft.com/office/drawing/2014/main" id="{208A2DCB-E91F-EC49-6C0F-2B6CB9B4D8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3125415"/>
            <a:ext cx="902693" cy="67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Grafik 13" descr="Pfeil mit einer Linie: Leichte Kurve">
            <a:extLst>
              <a:ext uri="{FF2B5EF4-FFF2-40B4-BE49-F238E27FC236}">
                <a16:creationId xmlns:a16="http://schemas.microsoft.com/office/drawing/2014/main" id="{D2AFA390-B8A5-6197-0460-F1CA3700C7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887" y="2780928"/>
            <a:ext cx="902693" cy="67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Grafik 13" descr="Pfeil mit einer Linie: Leichte Kurve">
            <a:extLst>
              <a:ext uri="{FF2B5EF4-FFF2-40B4-BE49-F238E27FC236}">
                <a16:creationId xmlns:a16="http://schemas.microsoft.com/office/drawing/2014/main" id="{7F451236-72E1-89D1-0B1E-BEC68CDC42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3909640"/>
            <a:ext cx="902693" cy="67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 descr="C:\Program Files\American Academy of Pediatrics\Visual Diagnosis of Child Abuse, 4th Ed\data\visuallibrary\A2 Bruises\index_files\vlb_images1\ca02_19.jpg">
            <a:extLst>
              <a:ext uri="{FF2B5EF4-FFF2-40B4-BE49-F238E27FC236}">
                <a16:creationId xmlns:a16="http://schemas.microsoft.com/office/drawing/2014/main" id="{A6F07A30-16AD-2693-EF91-8C382FA34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60" y="2773760"/>
            <a:ext cx="2520925" cy="26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id="{18A031BC-D389-E107-40D8-0A6074A90EA1}"/>
              </a:ext>
            </a:extLst>
          </p:cNvPr>
          <p:cNvSpPr/>
          <p:nvPr/>
        </p:nvSpPr>
        <p:spPr>
          <a:xfrm>
            <a:off x="1991544" y="5941590"/>
            <a:ext cx="6786563" cy="400110"/>
          </a:xfrm>
          <a:prstGeom prst="rect">
            <a:avLst/>
          </a:prstGeom>
          <a:ln w="28575">
            <a:solidFill>
              <a:srgbClr val="FF0000"/>
            </a:solidFill>
          </a:ln>
        </p:spPr>
        <p:txBody>
          <a:bodyPr>
            <a:spAutoFit/>
          </a:bodyPr>
          <a:lstStyle/>
          <a:p>
            <a:pPr algn="ctr">
              <a:defRPr/>
            </a:pPr>
            <a:r>
              <a:rPr lang="de-DE" altLang="de-DE" sz="2000" dirty="0">
                <a:latin typeface="+mj-lt"/>
              </a:rPr>
              <a:t>Sensitivität 97%, Spezifität 84%</a:t>
            </a:r>
            <a:endParaRPr lang="de-CH" sz="2000" dirty="0">
              <a:latin typeface="+mj-lt"/>
            </a:endParaRPr>
          </a:p>
        </p:txBody>
      </p:sp>
      <p:sp>
        <p:nvSpPr>
          <p:cNvPr id="2" name="Textfeld 1">
            <a:extLst>
              <a:ext uri="{FF2B5EF4-FFF2-40B4-BE49-F238E27FC236}">
                <a16:creationId xmlns:a16="http://schemas.microsoft.com/office/drawing/2014/main" id="{3C5D05EB-F4D0-2FF2-7E7E-70A089321C85}"/>
              </a:ext>
            </a:extLst>
          </p:cNvPr>
          <p:cNvSpPr txBox="1"/>
          <p:nvPr/>
        </p:nvSpPr>
        <p:spPr>
          <a:xfrm rot="16200000">
            <a:off x="7158047" y="3977699"/>
            <a:ext cx="2565718" cy="369332"/>
          </a:xfrm>
          <a:prstGeom prst="rect">
            <a:avLst/>
          </a:prstGeom>
          <a:noFill/>
        </p:spPr>
        <p:txBody>
          <a:bodyPr wrap="square" rtlCol="0">
            <a:spAutoFit/>
          </a:bodyPr>
          <a:lstStyle/>
          <a:p>
            <a:pPr fontAlgn="auto">
              <a:spcBef>
                <a:spcPts val="0"/>
              </a:spcBef>
              <a:spcAft>
                <a:spcPts val="0"/>
              </a:spcAft>
            </a:pPr>
            <a:r>
              <a:rPr lang="de-DE" dirty="0">
                <a:solidFill>
                  <a:prstClr val="black"/>
                </a:solidFill>
                <a:latin typeface="Calibri" panose="020F0502020204030204"/>
              </a:rPr>
              <a:t>Bild: Dr. Berthold/Berlin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94EC9-AA16-B110-6CBC-9EC1D003A2A5}"/>
            </a:ext>
          </a:extLst>
        </p:cNvPr>
        <p:cNvGrpSpPr/>
        <p:nvPr/>
      </p:nvGrpSpPr>
      <p:grpSpPr>
        <a:xfrm>
          <a:off x="0" y="0"/>
          <a:ext cx="0" cy="0"/>
          <a:chOff x="0" y="0"/>
          <a:chExt cx="0" cy="0"/>
        </a:xfrm>
      </p:grpSpPr>
      <p:sp>
        <p:nvSpPr>
          <p:cNvPr id="54274" name="Titel 3">
            <a:extLst>
              <a:ext uri="{FF2B5EF4-FFF2-40B4-BE49-F238E27FC236}">
                <a16:creationId xmlns:a16="http://schemas.microsoft.com/office/drawing/2014/main" id="{384F66E5-23BF-FB2F-D5FF-83B2055E0570}"/>
              </a:ext>
            </a:extLst>
          </p:cNvPr>
          <p:cNvSpPr>
            <a:spLocks noGrp="1" noChangeArrowheads="1"/>
          </p:cNvSpPr>
          <p:nvPr>
            <p:ph type="title"/>
          </p:nvPr>
        </p:nvSpPr>
        <p:spPr>
          <a:xfrm>
            <a:off x="912503" y="627820"/>
            <a:ext cx="9720000" cy="830338"/>
          </a:xfrm>
        </p:spPr>
        <p:txBody>
          <a:bodyPr/>
          <a:lstStyle/>
          <a:p>
            <a:r>
              <a:rPr lang="de-DE" altLang="de-DE" dirty="0"/>
              <a:t>Hotspots von Hämatomen</a:t>
            </a:r>
            <a:endParaRPr lang="de-DE" altLang="de-DE" b="0" dirty="0"/>
          </a:p>
        </p:txBody>
      </p:sp>
      <p:pic>
        <p:nvPicPr>
          <p:cNvPr id="5" name="Grafik 4">
            <a:extLst>
              <a:ext uri="{FF2B5EF4-FFF2-40B4-BE49-F238E27FC236}">
                <a16:creationId xmlns:a16="http://schemas.microsoft.com/office/drawing/2014/main" id="{65ABEBA2-84E8-9A74-A788-B2CB58F6C532}"/>
              </a:ext>
            </a:extLst>
          </p:cNvPr>
          <p:cNvPicPr>
            <a:picLocks noChangeAspect="1"/>
          </p:cNvPicPr>
          <p:nvPr/>
        </p:nvPicPr>
        <p:blipFill>
          <a:blip r:embed="rId3"/>
          <a:stretch>
            <a:fillRect/>
          </a:stretch>
        </p:blipFill>
        <p:spPr>
          <a:xfrm>
            <a:off x="391184" y="1268760"/>
            <a:ext cx="11409632" cy="5149268"/>
          </a:xfrm>
          <a:prstGeom prst="rect">
            <a:avLst/>
          </a:prstGeom>
        </p:spPr>
      </p:pic>
      <p:pic>
        <p:nvPicPr>
          <p:cNvPr id="7" name="Grafik 6">
            <a:extLst>
              <a:ext uri="{FF2B5EF4-FFF2-40B4-BE49-F238E27FC236}">
                <a16:creationId xmlns:a16="http://schemas.microsoft.com/office/drawing/2014/main" id="{BF6B0A34-59AB-98C5-5570-598C5C92A945}"/>
              </a:ext>
            </a:extLst>
          </p:cNvPr>
          <p:cNvPicPr>
            <a:picLocks noChangeAspect="1"/>
          </p:cNvPicPr>
          <p:nvPr/>
        </p:nvPicPr>
        <p:blipFill>
          <a:blip r:embed="rId4"/>
          <a:stretch>
            <a:fillRect/>
          </a:stretch>
        </p:blipFill>
        <p:spPr>
          <a:xfrm>
            <a:off x="7176120" y="90317"/>
            <a:ext cx="3201128" cy="1075005"/>
          </a:xfrm>
          <a:prstGeom prst="rect">
            <a:avLst/>
          </a:prstGeom>
        </p:spPr>
      </p:pic>
    </p:spTree>
    <p:extLst>
      <p:ext uri="{BB962C8B-B14F-4D97-AF65-F5344CB8AC3E}">
        <p14:creationId xmlns:p14="http://schemas.microsoft.com/office/powerpoint/2010/main" val="3086349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4CB8-08C0-7B84-6283-3834E38019A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C09144C-94D1-167D-474E-8CF2B7F7AB39}"/>
              </a:ext>
            </a:extLst>
          </p:cNvPr>
          <p:cNvSpPr>
            <a:spLocks noGrp="1"/>
          </p:cNvSpPr>
          <p:nvPr>
            <p:ph type="title"/>
          </p:nvPr>
        </p:nvSpPr>
        <p:spPr/>
        <p:txBody>
          <a:bodyPr/>
          <a:lstStyle/>
          <a:p>
            <a:r>
              <a:rPr lang="de-DE" dirty="0"/>
              <a:t>Verbrennungen und Verbrühungen</a:t>
            </a:r>
            <a:br>
              <a:rPr lang="de-DE" dirty="0"/>
            </a:br>
            <a:r>
              <a:rPr lang="de-DE" sz="2000" b="0" dirty="0"/>
              <a:t>Bildquelle: Kinderschutzgruppe </a:t>
            </a:r>
            <a:r>
              <a:rPr lang="de-DE" sz="2000" b="0" dirty="0" err="1"/>
              <a:t>Kispi</a:t>
            </a:r>
            <a:r>
              <a:rPr lang="de-DE" sz="2000" b="0" dirty="0"/>
              <a:t> Zürich</a:t>
            </a:r>
          </a:p>
        </p:txBody>
      </p:sp>
      <p:pic>
        <p:nvPicPr>
          <p:cNvPr id="3" name="Picture 4" descr="C:\Dokumente und Einstellungen\GI\Desktop\Battered\Scan\Zig2.jpg">
            <a:extLst>
              <a:ext uri="{FF2B5EF4-FFF2-40B4-BE49-F238E27FC236}">
                <a16:creationId xmlns:a16="http://schemas.microsoft.com/office/drawing/2014/main" id="{529F4F31-987F-0A0D-8EAE-DEBF64129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200" y="2276872"/>
            <a:ext cx="2860943"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
            <a:extLst>
              <a:ext uri="{FF2B5EF4-FFF2-40B4-BE49-F238E27FC236}">
                <a16:creationId xmlns:a16="http://schemas.microsoft.com/office/drawing/2014/main" id="{08F999F8-8D08-4F52-905E-8EC2C26FF68C}"/>
              </a:ext>
            </a:extLst>
          </p:cNvPr>
          <p:cNvSpPr txBox="1">
            <a:spLocks noChangeArrowheads="1"/>
          </p:cNvSpPr>
          <p:nvPr/>
        </p:nvSpPr>
        <p:spPr bwMode="auto">
          <a:xfrm>
            <a:off x="839416" y="5373216"/>
            <a:ext cx="3313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r>
              <a:rPr lang="de-CH" sz="2000" dirty="0">
                <a:latin typeface="+mj-lt"/>
              </a:rPr>
              <a:t>Zigarettenverbrennung</a:t>
            </a:r>
          </a:p>
        </p:txBody>
      </p:sp>
      <p:pic>
        <p:nvPicPr>
          <p:cNvPr id="8" name="Picture 3" descr="Badenfuesse3">
            <a:extLst>
              <a:ext uri="{FF2B5EF4-FFF2-40B4-BE49-F238E27FC236}">
                <a16:creationId xmlns:a16="http://schemas.microsoft.com/office/drawing/2014/main" id="{6F9599EB-9658-DC28-BD52-600F1E570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049" y="2158221"/>
            <a:ext cx="2446425" cy="37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
            <a:extLst>
              <a:ext uri="{FF2B5EF4-FFF2-40B4-BE49-F238E27FC236}">
                <a16:creationId xmlns:a16="http://schemas.microsoft.com/office/drawing/2014/main" id="{B40EBEAD-C0D3-CE8E-31D7-72596243D16A}"/>
              </a:ext>
            </a:extLst>
          </p:cNvPr>
          <p:cNvSpPr txBox="1">
            <a:spLocks noChangeArrowheads="1"/>
          </p:cNvSpPr>
          <p:nvPr/>
        </p:nvSpPr>
        <p:spPr bwMode="auto">
          <a:xfrm>
            <a:off x="8321572" y="5641823"/>
            <a:ext cx="33131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r>
              <a:rPr lang="de-CH" sz="2000" dirty="0">
                <a:latin typeface="+mj-lt"/>
              </a:rPr>
              <a:t>Verbrühung </a:t>
            </a:r>
            <a:br>
              <a:rPr lang="de-CH" sz="2000" dirty="0">
                <a:latin typeface="+mj-lt"/>
              </a:rPr>
            </a:br>
            <a:r>
              <a:rPr lang="de-CH" sz="2000" dirty="0">
                <a:latin typeface="+mj-lt"/>
              </a:rPr>
              <a:t>durch heisses Getränk</a:t>
            </a:r>
          </a:p>
        </p:txBody>
      </p:sp>
      <p:pic>
        <p:nvPicPr>
          <p:cNvPr id="10" name="Picture 2" descr="Verbrühung heisser Kaffee">
            <a:extLst>
              <a:ext uri="{FF2B5EF4-FFF2-40B4-BE49-F238E27FC236}">
                <a16:creationId xmlns:a16="http://schemas.microsoft.com/office/drawing/2014/main" id="{2D053130-CE95-D609-A697-E88E4CBF29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14" r="11887"/>
          <a:stretch/>
        </p:blipFill>
        <p:spPr bwMode="auto">
          <a:xfrm>
            <a:off x="7812168" y="2297130"/>
            <a:ext cx="3816424" cy="338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
            <a:extLst>
              <a:ext uri="{FF2B5EF4-FFF2-40B4-BE49-F238E27FC236}">
                <a16:creationId xmlns:a16="http://schemas.microsoft.com/office/drawing/2014/main" id="{30741C5F-35BD-5026-2634-95E9E195913B}"/>
              </a:ext>
            </a:extLst>
          </p:cNvPr>
          <p:cNvSpPr txBox="1">
            <a:spLocks noChangeArrowheads="1"/>
          </p:cNvSpPr>
          <p:nvPr/>
        </p:nvSpPr>
        <p:spPr bwMode="auto">
          <a:xfrm>
            <a:off x="5012596" y="5882857"/>
            <a:ext cx="33131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r>
              <a:rPr lang="de-CH" sz="2000" dirty="0">
                <a:latin typeface="+mj-lt"/>
              </a:rPr>
              <a:t>«Sockenmuster» bei absichtlicher Verbrühung</a:t>
            </a:r>
          </a:p>
        </p:txBody>
      </p:sp>
    </p:spTree>
    <p:extLst>
      <p:ext uri="{BB962C8B-B14F-4D97-AF65-F5344CB8AC3E}">
        <p14:creationId xmlns:p14="http://schemas.microsoft.com/office/powerpoint/2010/main" val="2418596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266B-BD9B-CDAE-B272-1F121415E47A}"/>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F7781FB6-D368-E884-CA82-804193A47B4E}"/>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33</a:t>
            </a:fld>
            <a:endParaRPr lang="de-CH"/>
          </a:p>
        </p:txBody>
      </p:sp>
      <p:sp>
        <p:nvSpPr>
          <p:cNvPr id="1035" name="Title 4">
            <a:extLst>
              <a:ext uri="{FF2B5EF4-FFF2-40B4-BE49-F238E27FC236}">
                <a16:creationId xmlns:a16="http://schemas.microsoft.com/office/drawing/2014/main" id="{1F5FE21E-8A11-58A4-63F2-A8A9E7A89A8B}"/>
              </a:ext>
            </a:extLst>
          </p:cNvPr>
          <p:cNvSpPr>
            <a:spLocks noGrp="1"/>
          </p:cNvSpPr>
          <p:nvPr>
            <p:ph type="ctrTitle"/>
          </p:nvPr>
        </p:nvSpPr>
        <p:spPr>
          <a:xfrm>
            <a:off x="6456364" y="2000186"/>
            <a:ext cx="4679950" cy="1412694"/>
          </a:xfrm>
        </p:spPr>
        <p:txBody>
          <a:bodyPr/>
          <a:lstStyle/>
          <a:p>
            <a:r>
              <a:rPr lang="en-US" sz="3400" dirty="0" err="1"/>
              <a:t>Vernachlässigung</a:t>
            </a:r>
            <a:r>
              <a:rPr lang="en-US" sz="3400" dirty="0"/>
              <a:t> und </a:t>
            </a:r>
            <a:r>
              <a:rPr lang="en-US" sz="3400" dirty="0" err="1"/>
              <a:t>weitere</a:t>
            </a:r>
            <a:r>
              <a:rPr lang="en-US" sz="3400" dirty="0"/>
              <a:t> </a:t>
            </a:r>
            <a:r>
              <a:rPr lang="en-US" sz="3400" dirty="0" err="1"/>
              <a:t>Formen</a:t>
            </a:r>
            <a:r>
              <a:rPr lang="en-US" sz="3400" dirty="0"/>
              <a:t> </a:t>
            </a:r>
            <a:br>
              <a:rPr lang="en-US" sz="3400" dirty="0"/>
            </a:br>
            <a:r>
              <a:rPr lang="en-US" sz="3400" dirty="0" err="1"/>
              <a:t>erkennen</a:t>
            </a:r>
            <a:endParaRPr lang="en-US" sz="3400" dirty="0"/>
          </a:p>
        </p:txBody>
      </p:sp>
      <p:sp>
        <p:nvSpPr>
          <p:cNvPr id="8" name="Textplatzhalter 6">
            <a:extLst>
              <a:ext uri="{FF2B5EF4-FFF2-40B4-BE49-F238E27FC236}">
                <a16:creationId xmlns:a16="http://schemas.microsoft.com/office/drawing/2014/main" id="{12C73E26-2B73-5E60-C9E8-E8EB4BDB3E5C}"/>
              </a:ext>
            </a:extLst>
          </p:cNvPr>
          <p:cNvSpPr txBox="1">
            <a:spLocks/>
          </p:cNvSpPr>
          <p:nvPr/>
        </p:nvSpPr>
        <p:spPr bwMode="auto">
          <a:xfrm rot="16200000">
            <a:off x="5157578" y="5375536"/>
            <a:ext cx="2364434" cy="34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ts val="600"/>
              </a:spcBef>
              <a:buFont typeface="Arial" panose="020B0604020202020204" pitchFamily="34" charset="0"/>
              <a:buChar char="•"/>
              <a:defRPr sz="1600">
                <a:solidFill>
                  <a:schemeClr val="tx1"/>
                </a:solidFill>
                <a:latin typeface="Corbel" panose="020B0503020204020204" pitchFamily="34" charset="0"/>
              </a:defRPr>
            </a:lvl1pPr>
            <a:lvl2pPr marL="355600" indent="-177800">
              <a:spcBef>
                <a:spcPts val="600"/>
              </a:spcBef>
              <a:buFont typeface="Arial" panose="020B0604020202020204" pitchFamily="34" charset="0"/>
              <a:buChar char="•"/>
              <a:defRPr sz="1600">
                <a:solidFill>
                  <a:schemeClr val="tx1"/>
                </a:solidFill>
                <a:latin typeface="Corbel" panose="020B0503020204020204" pitchFamily="34" charset="0"/>
              </a:defRPr>
            </a:lvl2pPr>
            <a:lvl3pPr marL="541338" indent="-185738">
              <a:spcBef>
                <a:spcPts val="600"/>
              </a:spcBef>
              <a:buFont typeface="Arial" panose="020B0604020202020204" pitchFamily="34" charset="0"/>
              <a:buChar char="•"/>
              <a:defRPr sz="1600">
                <a:solidFill>
                  <a:schemeClr val="tx1"/>
                </a:solidFill>
                <a:latin typeface="Corbel" panose="020B0503020204020204" pitchFamily="34" charset="0"/>
              </a:defRPr>
            </a:lvl3pPr>
            <a:lvl4pPr marL="719138" indent="-177800">
              <a:spcBef>
                <a:spcPts val="600"/>
              </a:spcBef>
              <a:buFont typeface="Arial" panose="020B0604020202020204" pitchFamily="34" charset="0"/>
              <a:buChar char="•"/>
              <a:defRPr sz="1600">
                <a:solidFill>
                  <a:schemeClr val="tx1"/>
                </a:solidFill>
                <a:latin typeface="Corbel" panose="020B0503020204020204" pitchFamily="34" charset="0"/>
              </a:defRPr>
            </a:lvl4pPr>
            <a:lvl5pPr marL="896938" indent="-177800">
              <a:spcBef>
                <a:spcPts val="600"/>
              </a:spcBef>
              <a:buFont typeface="Arial" panose="020B0604020202020204" pitchFamily="34" charset="0"/>
              <a:buChar char="•"/>
              <a:defRPr sz="1600">
                <a:solidFill>
                  <a:schemeClr val="tx1"/>
                </a:solidFill>
                <a:latin typeface="Corbel" panose="020B0503020204020204" pitchFamily="34" charset="0"/>
              </a:defRPr>
            </a:lvl5pPr>
            <a:lvl6pPr marL="13541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6pPr>
            <a:lvl7pPr marL="18113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7pPr>
            <a:lvl8pPr marL="22685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8pPr>
            <a:lvl9pPr marL="27257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9pPr>
          </a:lstStyle>
          <a:p>
            <a:pPr algn="ctr">
              <a:buFontTx/>
              <a:buNone/>
            </a:pPr>
            <a:r>
              <a:rPr lang="de-CH" altLang="de-DE" dirty="0"/>
              <a:t>Bildquelle: crwodlauf.de</a:t>
            </a:r>
          </a:p>
        </p:txBody>
      </p:sp>
      <p:pic>
        <p:nvPicPr>
          <p:cNvPr id="1026" name="Picture 2" descr="Menschen mit Adipositas: Sport und Ernährung helfen">
            <a:extLst>
              <a:ext uri="{FF2B5EF4-FFF2-40B4-BE49-F238E27FC236}">
                <a16:creationId xmlns:a16="http://schemas.microsoft.com/office/drawing/2014/main" id="{C2EFEA55-1BE8-E218-7D46-208C38D833FD}"/>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9563" r="1956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454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normAutofit/>
          </a:bodyPr>
          <a:lstStyle/>
          <a:p>
            <a:pPr marL="0" indent="0">
              <a:buNone/>
            </a:pPr>
            <a:r>
              <a:rPr lang="de-DE" sz="2400" b="1" dirty="0"/>
              <a:t>Fallbeispiel Isabell</a:t>
            </a:r>
          </a:p>
          <a:p>
            <a:r>
              <a:rPr lang="de-DE" sz="2400" dirty="0"/>
              <a:t>5jähriges Mädchen, Vorstellung zur Einschulungsuntersuchung</a:t>
            </a:r>
          </a:p>
          <a:p>
            <a:r>
              <a:rPr lang="de-DE" sz="2400" dirty="0"/>
              <a:t>Uringeruch, spricht nicht mit der Untersucherin (antwortet auf Fragen mit Kopfschütteln / Nicken), kein Augenkontakt</a:t>
            </a:r>
          </a:p>
          <a:p>
            <a:r>
              <a:rPr lang="de-DE" sz="2400" dirty="0"/>
              <a:t>Körpergewicht: 40,5 kg (99. </a:t>
            </a:r>
            <a:r>
              <a:rPr lang="de-DE" sz="2400" dirty="0" err="1"/>
              <a:t>Pz</a:t>
            </a:r>
            <a:r>
              <a:rPr lang="de-DE" sz="2400" dirty="0"/>
              <a:t>. = 28 kg), Körperlänge 119 cm (95. </a:t>
            </a:r>
            <a:r>
              <a:rPr lang="de-DE" sz="2400" dirty="0" err="1"/>
              <a:t>Pz</a:t>
            </a:r>
            <a:r>
              <a:rPr lang="de-DE" sz="2400" dirty="0"/>
              <a:t>.), BMI 28,6 kg/qm</a:t>
            </a:r>
          </a:p>
          <a:p>
            <a:r>
              <a:rPr lang="de-DE" sz="2400" dirty="0"/>
              <a:t>Zahnstatus</a:t>
            </a:r>
          </a:p>
        </p:txBody>
      </p:sp>
      <p:sp>
        <p:nvSpPr>
          <p:cNvPr id="2" name="Titel 1"/>
          <p:cNvSpPr>
            <a:spLocks noGrp="1"/>
          </p:cNvSpPr>
          <p:nvPr>
            <p:ph type="title"/>
          </p:nvPr>
        </p:nvSpPr>
        <p:spPr/>
        <p:txBody>
          <a:bodyPr/>
          <a:lstStyle/>
          <a:p>
            <a:r>
              <a:rPr lang="de-DE" dirty="0"/>
              <a:t>Medizinische Aspekte der Vernachlässigung</a:t>
            </a:r>
          </a:p>
        </p:txBody>
      </p:sp>
    </p:spTree>
    <p:extLst>
      <p:ext uri="{BB962C8B-B14F-4D97-AF65-F5344CB8AC3E}">
        <p14:creationId xmlns:p14="http://schemas.microsoft.com/office/powerpoint/2010/main" val="82109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3DA03-3F3D-968B-9B0A-BCF7F497EBA9}"/>
              </a:ext>
            </a:extLst>
          </p:cNvPr>
          <p:cNvSpPr>
            <a:spLocks noGrp="1"/>
          </p:cNvSpPr>
          <p:nvPr>
            <p:ph type="title"/>
          </p:nvPr>
        </p:nvSpPr>
        <p:spPr/>
        <p:txBody>
          <a:bodyPr/>
          <a:lstStyle/>
          <a:p>
            <a:r>
              <a:rPr lang="de-CH" dirty="0"/>
              <a:t>Dental </a:t>
            </a:r>
            <a:r>
              <a:rPr lang="de-CH" dirty="0" err="1"/>
              <a:t>neglect</a:t>
            </a:r>
            <a:endParaRPr lang="de-CH" dirty="0"/>
          </a:p>
        </p:txBody>
      </p:sp>
      <p:pic>
        <p:nvPicPr>
          <p:cNvPr id="8" name="Grafik 7"/>
          <p:cNvPicPr>
            <a:picLocks noChangeAspect="1"/>
          </p:cNvPicPr>
          <p:nvPr/>
        </p:nvPicPr>
        <p:blipFill>
          <a:blip r:embed="rId3"/>
          <a:stretch>
            <a:fillRect/>
          </a:stretch>
        </p:blipFill>
        <p:spPr>
          <a:xfrm>
            <a:off x="1656366" y="1869822"/>
            <a:ext cx="8112041" cy="4176464"/>
          </a:xfrm>
          <a:prstGeom prst="rect">
            <a:avLst/>
          </a:prstGeom>
        </p:spPr>
      </p:pic>
      <p:sp>
        <p:nvSpPr>
          <p:cNvPr id="9" name="Textfeld 8"/>
          <p:cNvSpPr txBox="1"/>
          <p:nvPr/>
        </p:nvSpPr>
        <p:spPr>
          <a:xfrm>
            <a:off x="1656367" y="6084004"/>
            <a:ext cx="8112041" cy="369332"/>
          </a:xfrm>
          <a:prstGeom prst="rect">
            <a:avLst/>
          </a:prstGeom>
          <a:noFill/>
        </p:spPr>
        <p:txBody>
          <a:bodyPr wrap="square" rtlCol="0">
            <a:spAutoFit/>
          </a:bodyPr>
          <a:lstStyle/>
          <a:p>
            <a:pPr fontAlgn="auto">
              <a:spcBef>
                <a:spcPts val="0"/>
              </a:spcBef>
              <a:spcAft>
                <a:spcPts val="0"/>
              </a:spcAft>
            </a:pPr>
            <a:r>
              <a:rPr lang="de-DE" dirty="0">
                <a:solidFill>
                  <a:prstClr val="black"/>
                </a:solidFill>
                <a:latin typeface="Calibri" panose="020F0502020204030204"/>
              </a:rPr>
              <a:t>© Prof. Dr. </a:t>
            </a:r>
            <a:r>
              <a:rPr lang="de-DE" dirty="0" err="1">
                <a:solidFill>
                  <a:prstClr val="black"/>
                </a:solidFill>
                <a:latin typeface="Calibri" panose="020F0502020204030204"/>
              </a:rPr>
              <a:t>Splieth</a:t>
            </a:r>
            <a:r>
              <a:rPr lang="de-DE" dirty="0">
                <a:solidFill>
                  <a:prstClr val="black"/>
                </a:solidFill>
                <a:latin typeface="Calibri" panose="020F0502020204030204"/>
              </a:rPr>
              <a:t>/Universität Greifswald</a:t>
            </a:r>
          </a:p>
        </p:txBody>
      </p:sp>
    </p:spTree>
    <p:extLst>
      <p:ext uri="{BB962C8B-B14F-4D97-AF65-F5344CB8AC3E}">
        <p14:creationId xmlns:p14="http://schemas.microsoft.com/office/powerpoint/2010/main" val="3619517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639CF-89C9-21BF-4F01-D78E0C3507EB}"/>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45C800D0-ADBA-69BD-623F-5D4014B86C4D}"/>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36</a:t>
            </a:fld>
            <a:endParaRPr lang="de-CH"/>
          </a:p>
        </p:txBody>
      </p:sp>
      <p:sp>
        <p:nvSpPr>
          <p:cNvPr id="1035" name="Title 4">
            <a:extLst>
              <a:ext uri="{FF2B5EF4-FFF2-40B4-BE49-F238E27FC236}">
                <a16:creationId xmlns:a16="http://schemas.microsoft.com/office/drawing/2014/main" id="{C60B4C38-75E6-1B50-3968-FCEB8740F1D6}"/>
              </a:ext>
            </a:extLst>
          </p:cNvPr>
          <p:cNvSpPr>
            <a:spLocks noGrp="1"/>
          </p:cNvSpPr>
          <p:nvPr>
            <p:ph type="ctrTitle"/>
          </p:nvPr>
        </p:nvSpPr>
        <p:spPr>
          <a:xfrm>
            <a:off x="6456364" y="2000186"/>
            <a:ext cx="4679950" cy="941796"/>
          </a:xfrm>
        </p:spPr>
        <p:txBody>
          <a:bodyPr/>
          <a:lstStyle/>
          <a:p>
            <a:r>
              <a:rPr lang="en-US" sz="3400" dirty="0"/>
              <a:t>Die </a:t>
            </a:r>
            <a:r>
              <a:rPr lang="en-US" sz="3400" dirty="0" err="1"/>
              <a:t>Bedeutung</a:t>
            </a:r>
            <a:r>
              <a:rPr lang="en-US" sz="3400" dirty="0"/>
              <a:t> </a:t>
            </a:r>
            <a:br>
              <a:rPr lang="en-US" sz="3400" dirty="0"/>
            </a:br>
            <a:r>
              <a:rPr lang="en-US" sz="3400" dirty="0"/>
              <a:t>des </a:t>
            </a:r>
            <a:r>
              <a:rPr lang="en-US" sz="3400" dirty="0" err="1"/>
              <a:t>Gesprächs</a:t>
            </a:r>
            <a:endParaRPr lang="en-US" sz="3400" dirty="0"/>
          </a:p>
        </p:txBody>
      </p:sp>
      <p:sp>
        <p:nvSpPr>
          <p:cNvPr id="8" name="Textplatzhalter 6">
            <a:extLst>
              <a:ext uri="{FF2B5EF4-FFF2-40B4-BE49-F238E27FC236}">
                <a16:creationId xmlns:a16="http://schemas.microsoft.com/office/drawing/2014/main" id="{65728655-E82C-1A15-36EE-F0AC97D66868}"/>
              </a:ext>
            </a:extLst>
          </p:cNvPr>
          <p:cNvSpPr txBox="1">
            <a:spLocks/>
          </p:cNvSpPr>
          <p:nvPr/>
        </p:nvSpPr>
        <p:spPr bwMode="auto">
          <a:xfrm rot="16200000">
            <a:off x="5157578" y="5503997"/>
            <a:ext cx="2364434" cy="34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ts val="600"/>
              </a:spcBef>
              <a:buFont typeface="Arial" panose="020B0604020202020204" pitchFamily="34" charset="0"/>
              <a:buChar char="•"/>
              <a:defRPr sz="1600">
                <a:solidFill>
                  <a:schemeClr val="tx1"/>
                </a:solidFill>
                <a:latin typeface="Corbel" panose="020B0503020204020204" pitchFamily="34" charset="0"/>
              </a:defRPr>
            </a:lvl1pPr>
            <a:lvl2pPr marL="355600" indent="-177800">
              <a:spcBef>
                <a:spcPts val="600"/>
              </a:spcBef>
              <a:buFont typeface="Arial" panose="020B0604020202020204" pitchFamily="34" charset="0"/>
              <a:buChar char="•"/>
              <a:defRPr sz="1600">
                <a:solidFill>
                  <a:schemeClr val="tx1"/>
                </a:solidFill>
                <a:latin typeface="Corbel" panose="020B0503020204020204" pitchFamily="34" charset="0"/>
              </a:defRPr>
            </a:lvl2pPr>
            <a:lvl3pPr marL="541338" indent="-185738">
              <a:spcBef>
                <a:spcPts val="600"/>
              </a:spcBef>
              <a:buFont typeface="Arial" panose="020B0604020202020204" pitchFamily="34" charset="0"/>
              <a:buChar char="•"/>
              <a:defRPr sz="1600">
                <a:solidFill>
                  <a:schemeClr val="tx1"/>
                </a:solidFill>
                <a:latin typeface="Corbel" panose="020B0503020204020204" pitchFamily="34" charset="0"/>
              </a:defRPr>
            </a:lvl3pPr>
            <a:lvl4pPr marL="719138" indent="-177800">
              <a:spcBef>
                <a:spcPts val="600"/>
              </a:spcBef>
              <a:buFont typeface="Arial" panose="020B0604020202020204" pitchFamily="34" charset="0"/>
              <a:buChar char="•"/>
              <a:defRPr sz="1600">
                <a:solidFill>
                  <a:schemeClr val="tx1"/>
                </a:solidFill>
                <a:latin typeface="Corbel" panose="020B0503020204020204" pitchFamily="34" charset="0"/>
              </a:defRPr>
            </a:lvl4pPr>
            <a:lvl5pPr marL="896938" indent="-177800">
              <a:spcBef>
                <a:spcPts val="600"/>
              </a:spcBef>
              <a:buFont typeface="Arial" panose="020B0604020202020204" pitchFamily="34" charset="0"/>
              <a:buChar char="•"/>
              <a:defRPr sz="1600">
                <a:solidFill>
                  <a:schemeClr val="tx1"/>
                </a:solidFill>
                <a:latin typeface="Corbel" panose="020B0503020204020204" pitchFamily="34" charset="0"/>
              </a:defRPr>
            </a:lvl5pPr>
            <a:lvl6pPr marL="13541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6pPr>
            <a:lvl7pPr marL="18113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7pPr>
            <a:lvl8pPr marL="22685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8pPr>
            <a:lvl9pPr marL="27257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9pPr>
          </a:lstStyle>
          <a:p>
            <a:pPr algn="ctr">
              <a:buFontTx/>
              <a:buNone/>
            </a:pPr>
            <a:r>
              <a:rPr lang="de-CH" altLang="de-DE" dirty="0"/>
              <a:t>Bildquelle: ChatGPT</a:t>
            </a:r>
          </a:p>
        </p:txBody>
      </p:sp>
      <p:pic>
        <p:nvPicPr>
          <p:cNvPr id="2050" name="Picture 2" descr="Freundliches Gespräch im Wohnzimmer">
            <a:extLst>
              <a:ext uri="{FF2B5EF4-FFF2-40B4-BE49-F238E27FC236}">
                <a16:creationId xmlns:a16="http://schemas.microsoft.com/office/drawing/2014/main" id="{35D85109-2A27-92E2-F44B-8F7C6CBFA03B}"/>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4345" r="434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82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platzhalter 1">
            <a:extLst>
              <a:ext uri="{FF2B5EF4-FFF2-40B4-BE49-F238E27FC236}">
                <a16:creationId xmlns:a16="http://schemas.microsoft.com/office/drawing/2014/main" id="{D22B4D7E-671A-3350-113E-F8EFD5CD7F8A}"/>
              </a:ext>
            </a:extLst>
          </p:cNvPr>
          <p:cNvSpPr>
            <a:spLocks noGrp="1"/>
          </p:cNvSpPr>
          <p:nvPr>
            <p:ph idx="1"/>
          </p:nvPr>
        </p:nvSpPr>
        <p:spPr bwMode="auto">
          <a:xfrm>
            <a:off x="1065949" y="1989138"/>
            <a:ext cx="10070364" cy="42298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defTabSz="269875">
              <a:spcAft>
                <a:spcPct val="30000"/>
              </a:spcAft>
              <a:buNone/>
            </a:pPr>
            <a:r>
              <a:rPr lang="de-DE" altLang="de-DE" b="1" dirty="0"/>
              <a:t>Die Hauptaufgabe des Erwachsenen besteht im </a:t>
            </a:r>
            <a:r>
              <a:rPr lang="de-DE" altLang="de-DE" b="1" dirty="0">
                <a:solidFill>
                  <a:srgbClr val="FF0000"/>
                </a:solidFill>
              </a:rPr>
              <a:t>aktiven Zuhören</a:t>
            </a:r>
            <a:endParaRPr lang="de-DE" altLang="de-DE" sz="1800" dirty="0">
              <a:solidFill>
                <a:srgbClr val="FF0000"/>
              </a:solidFill>
            </a:endParaRPr>
          </a:p>
          <a:p>
            <a:pPr marL="457200" indent="-457200" defTabSz="269875">
              <a:spcAft>
                <a:spcPct val="60000"/>
              </a:spcAft>
            </a:pPr>
            <a:r>
              <a:rPr lang="de-DE" altLang="de-DE" sz="1800" dirty="0"/>
              <a:t>Bitten Sie das Kind zu berichten, was geschehen ist! </a:t>
            </a:r>
          </a:p>
          <a:p>
            <a:pPr marL="457200" indent="-457200" defTabSz="269875">
              <a:spcAft>
                <a:spcPct val="60000"/>
              </a:spcAft>
            </a:pPr>
            <a:r>
              <a:rPr lang="de-DE" altLang="de-DE" sz="1800" dirty="0"/>
              <a:t>Unterbrechen Sie das Kind nicht durch Fragen!</a:t>
            </a:r>
          </a:p>
          <a:p>
            <a:pPr marL="457200" indent="-457200" defTabSz="269875">
              <a:spcAft>
                <a:spcPct val="60000"/>
              </a:spcAft>
            </a:pPr>
            <a:r>
              <a:rPr lang="de-DE" altLang="de-DE" sz="1800" dirty="0"/>
              <a:t>Wertende </a:t>
            </a:r>
            <a:r>
              <a:rPr lang="de-DE" altLang="de-DE" sz="1800" dirty="0" err="1"/>
              <a:t>Äusserungen</a:t>
            </a:r>
            <a:r>
              <a:rPr lang="de-DE" altLang="de-DE" sz="1800" dirty="0"/>
              <a:t> über die Handlungen oder Tatpersonen zurückhalten! (Wirken hinderlich und können das Kind </a:t>
            </a:r>
            <a:r>
              <a:rPr lang="de-DE" altLang="de-DE" sz="1800" dirty="0" err="1"/>
              <a:t>verschliessen</a:t>
            </a:r>
            <a:r>
              <a:rPr lang="de-DE" altLang="de-DE" sz="1800" dirty="0"/>
              <a:t>.)</a:t>
            </a:r>
          </a:p>
          <a:p>
            <a:pPr marL="457200" indent="-457200" defTabSz="269875">
              <a:spcAft>
                <a:spcPct val="60000"/>
              </a:spcAft>
            </a:pPr>
            <a:r>
              <a:rPr lang="de-DE" altLang="de-DE" sz="1800" dirty="0"/>
              <a:t>Freundliche zugewandte Haltung, </a:t>
            </a:r>
            <a:r>
              <a:rPr lang="de-DE" altLang="de-DE" sz="1800" dirty="0">
                <a:solidFill>
                  <a:srgbClr val="FF0000"/>
                </a:solidFill>
              </a:rPr>
              <a:t>ABER:</a:t>
            </a:r>
            <a:r>
              <a:rPr lang="de-DE" altLang="de-DE" sz="1800" dirty="0"/>
              <a:t> emotionale Betroffenheit ist für die Kinder meist nicht unterstützend, da der Erwachsene nicht stabil wirkt und Kinder auf deren emotionale Verfassung Rücksicht nehmen.</a:t>
            </a:r>
          </a:p>
          <a:p>
            <a:pPr marL="457200" indent="-457200" defTabSz="269875">
              <a:spcAft>
                <a:spcPct val="60000"/>
              </a:spcAft>
            </a:pPr>
            <a:r>
              <a:rPr lang="de-DE" altLang="de-DE" sz="1800" b="1" dirty="0">
                <a:solidFill>
                  <a:srgbClr val="FF0000"/>
                </a:solidFill>
              </a:rPr>
              <a:t>WICHTIG: </a:t>
            </a:r>
            <a:r>
              <a:rPr lang="de-DE" altLang="de-DE" sz="1800" dirty="0"/>
              <a:t>Ist Vorfall länger vergangen oder aktuell? </a:t>
            </a:r>
            <a:br>
              <a:rPr lang="de-DE" altLang="de-DE" sz="1800" dirty="0"/>
            </a:br>
            <a:r>
              <a:rPr lang="de-DE" altLang="de-DE" sz="1800" dirty="0"/>
              <a:t>Besteht weiterhin Gefährdung für das Kind?</a:t>
            </a:r>
          </a:p>
        </p:txBody>
      </p:sp>
      <p:sp>
        <p:nvSpPr>
          <p:cNvPr id="27651" name="Titel 2">
            <a:extLst>
              <a:ext uri="{FF2B5EF4-FFF2-40B4-BE49-F238E27FC236}">
                <a16:creationId xmlns:a16="http://schemas.microsoft.com/office/drawing/2014/main" id="{04193B97-02E9-90CF-4E7C-A8551F6A7748}"/>
              </a:ext>
            </a:extLst>
          </p:cNvPr>
          <p:cNvSpPr>
            <a:spLocks noGrp="1"/>
          </p:cNvSpPr>
          <p:nvPr>
            <p:ph type="title"/>
          </p:nvPr>
        </p:nvSpPr>
        <p:spPr bwMode="auto">
          <a:xfrm>
            <a:off x="407368" y="695597"/>
            <a:ext cx="9720000" cy="830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0000" tIns="180000" rIns="180000" bIns="180000" numCol="1" anchor="t" anchorCtr="0" compatLnSpc="1">
            <a:prstTxWarp prst="textNoShape">
              <a:avLst/>
            </a:prstTxWarp>
          </a:bodyPr>
          <a:lstStyle/>
          <a:p>
            <a:pPr eaLnBrk="1" hangingPunct="1"/>
            <a:r>
              <a:rPr lang="de-DE" dirty="0"/>
              <a:t>Ungeplante Gespräche</a:t>
            </a:r>
            <a:br>
              <a:rPr altLang="de-DE" dirty="0">
                <a:solidFill>
                  <a:schemeClr val="tx2"/>
                </a:solidFill>
              </a:rPr>
            </a:br>
            <a:endParaRPr altLang="de-DE" dirty="0">
              <a:solidFill>
                <a:schemeClr val="tx2"/>
              </a:solidFill>
            </a:endParaRPr>
          </a:p>
        </p:txBody>
      </p:sp>
      <p:sp>
        <p:nvSpPr>
          <p:cNvPr id="27652" name="Foliennummernplatzhalter 4">
            <a:extLst>
              <a:ext uri="{FF2B5EF4-FFF2-40B4-BE49-F238E27FC236}">
                <a16:creationId xmlns:a16="http://schemas.microsoft.com/office/drawing/2014/main" id="{13B853CC-27DF-C279-FF4E-410F78B2ADB4}"/>
              </a:ext>
            </a:extLst>
          </p:cNvPr>
          <p:cNvSpPr txBox="1">
            <a:spLocks noGrp="1"/>
          </p:cNvSpPr>
          <p:nvPr/>
        </p:nvSpPr>
        <p:spPr bwMode="auto">
          <a:xfrm>
            <a:off x="9767888" y="6480176"/>
            <a:ext cx="9001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4D5A870-DC57-4174-9BA8-DA8F470F0BCD}" type="slidenum">
              <a:rPr lang="de-DE" altLang="de-DE" sz="1200">
                <a:solidFill>
                  <a:srgbClr val="BFBFBF"/>
                </a:solidFill>
              </a:rPr>
              <a:pPr algn="r" eaLnBrk="1" hangingPunct="1"/>
              <a:t>37</a:t>
            </a:fld>
            <a:endParaRPr lang="de-DE" altLang="de-DE" sz="1200">
              <a:solidFill>
                <a:srgbClr val="BFBFB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A6895-670E-F1D0-7722-C3FD1D233E37}"/>
            </a:ext>
          </a:extLst>
        </p:cNvPr>
        <p:cNvGrpSpPr/>
        <p:nvPr/>
      </p:nvGrpSpPr>
      <p:grpSpPr>
        <a:xfrm>
          <a:off x="0" y="0"/>
          <a:ext cx="0" cy="0"/>
          <a:chOff x="0" y="0"/>
          <a:chExt cx="0" cy="0"/>
        </a:xfrm>
      </p:grpSpPr>
      <p:sp>
        <p:nvSpPr>
          <p:cNvPr id="27650" name="Textplatzhalter 1">
            <a:extLst>
              <a:ext uri="{FF2B5EF4-FFF2-40B4-BE49-F238E27FC236}">
                <a16:creationId xmlns:a16="http://schemas.microsoft.com/office/drawing/2014/main" id="{37DBD145-81B9-E19F-98BD-4B1B9E189B67}"/>
              </a:ext>
            </a:extLst>
          </p:cNvPr>
          <p:cNvSpPr>
            <a:spLocks noGrp="1"/>
          </p:cNvSpPr>
          <p:nvPr>
            <p:ph idx="1"/>
          </p:nvPr>
        </p:nvSpPr>
        <p:spPr bwMode="auto">
          <a:xfrm>
            <a:off x="1065949" y="1989138"/>
            <a:ext cx="10070364" cy="1998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defTabSz="269875">
              <a:spcAft>
                <a:spcPct val="60000"/>
              </a:spcAft>
            </a:pPr>
            <a:r>
              <a:rPr lang="de-DE" altLang="de-DE" sz="1800" dirty="0"/>
              <a:t>Seien Sie im Gespräch ehrlich und stellen Sie nichts Unhaltbares in Aussicht!</a:t>
            </a:r>
          </a:p>
          <a:p>
            <a:pPr marL="457200" indent="-457200" defTabSz="269875">
              <a:spcAft>
                <a:spcPct val="60000"/>
              </a:spcAft>
            </a:pPr>
            <a:r>
              <a:rPr lang="de-DE" altLang="de-DE" sz="1800" dirty="0"/>
              <a:t>Keine Zusagen auf Verschwiegenheit machen! </a:t>
            </a:r>
            <a:br>
              <a:rPr lang="de-DE" altLang="de-DE" sz="1800" dirty="0"/>
            </a:br>
            <a:r>
              <a:rPr lang="de-DE" altLang="de-DE" sz="1800" dirty="0"/>
              <a:t>Denn können Sie dieses ggf. später nicht einhalten, wirkt es als Vertrauensbruch.</a:t>
            </a:r>
          </a:p>
          <a:p>
            <a:pPr marL="457200" indent="-457200" defTabSz="269875">
              <a:spcAft>
                <a:spcPct val="60000"/>
              </a:spcAft>
            </a:pPr>
            <a:r>
              <a:rPr lang="de-DE" altLang="de-DE" sz="1800" dirty="0"/>
              <a:t>Machen Sie keine übereilten Angaben dazu, was als nächstes geschieht! (Kinder haben meist Verständnis, dass hierüber zunächst nachgedacht werden muss.)</a:t>
            </a:r>
          </a:p>
        </p:txBody>
      </p:sp>
      <p:sp>
        <p:nvSpPr>
          <p:cNvPr id="27651" name="Titel 2">
            <a:extLst>
              <a:ext uri="{FF2B5EF4-FFF2-40B4-BE49-F238E27FC236}">
                <a16:creationId xmlns:a16="http://schemas.microsoft.com/office/drawing/2014/main" id="{8414ACB3-4AF4-59BF-D645-A0ECD270FD82}"/>
              </a:ext>
            </a:extLst>
          </p:cNvPr>
          <p:cNvSpPr>
            <a:spLocks noGrp="1"/>
          </p:cNvSpPr>
          <p:nvPr>
            <p:ph type="title"/>
          </p:nvPr>
        </p:nvSpPr>
        <p:spPr bwMode="auto">
          <a:xfrm>
            <a:off x="407368" y="695597"/>
            <a:ext cx="9720000" cy="830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0000" tIns="180000" rIns="180000" bIns="180000" numCol="1" anchor="t" anchorCtr="0" compatLnSpc="1">
            <a:prstTxWarp prst="textNoShape">
              <a:avLst/>
            </a:prstTxWarp>
          </a:bodyPr>
          <a:lstStyle/>
          <a:p>
            <a:pPr eaLnBrk="1" hangingPunct="1"/>
            <a:r>
              <a:rPr lang="de-DE" dirty="0"/>
              <a:t>Keine falschen Versprechungen</a:t>
            </a:r>
            <a:br>
              <a:rPr altLang="de-DE" dirty="0">
                <a:solidFill>
                  <a:schemeClr val="tx2"/>
                </a:solidFill>
              </a:rPr>
            </a:br>
            <a:endParaRPr altLang="de-DE" dirty="0">
              <a:solidFill>
                <a:schemeClr val="tx2"/>
              </a:solidFill>
            </a:endParaRPr>
          </a:p>
        </p:txBody>
      </p:sp>
      <p:sp>
        <p:nvSpPr>
          <p:cNvPr id="27652" name="Foliennummernplatzhalter 4">
            <a:extLst>
              <a:ext uri="{FF2B5EF4-FFF2-40B4-BE49-F238E27FC236}">
                <a16:creationId xmlns:a16="http://schemas.microsoft.com/office/drawing/2014/main" id="{BAA8A668-3E50-5ED0-2D41-F1EE95DAC618}"/>
              </a:ext>
            </a:extLst>
          </p:cNvPr>
          <p:cNvSpPr txBox="1">
            <a:spLocks noGrp="1"/>
          </p:cNvSpPr>
          <p:nvPr/>
        </p:nvSpPr>
        <p:spPr bwMode="auto">
          <a:xfrm>
            <a:off x="9767888" y="6480176"/>
            <a:ext cx="9001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4D5A870-DC57-4174-9BA8-DA8F470F0BCD}" type="slidenum">
              <a:rPr lang="de-DE" altLang="de-DE" sz="1200">
                <a:solidFill>
                  <a:srgbClr val="BFBFBF"/>
                </a:solidFill>
              </a:rPr>
              <a:pPr algn="r" eaLnBrk="1" hangingPunct="1"/>
              <a:t>38</a:t>
            </a:fld>
            <a:endParaRPr lang="de-DE" altLang="de-DE" sz="1200">
              <a:solidFill>
                <a:srgbClr val="BFBFBF"/>
              </a:solidFill>
            </a:endParaRPr>
          </a:p>
        </p:txBody>
      </p:sp>
    </p:spTree>
    <p:extLst>
      <p:ext uri="{BB962C8B-B14F-4D97-AF65-F5344CB8AC3E}">
        <p14:creationId xmlns:p14="http://schemas.microsoft.com/office/powerpoint/2010/main" val="1272088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D1E4D-B248-CD5F-FAD3-0F1F1A5E75E3}"/>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1784B0A7-C8B9-C9DE-BB29-DD643D6CCFD4}"/>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39</a:t>
            </a:fld>
            <a:endParaRPr lang="de-CH"/>
          </a:p>
        </p:txBody>
      </p:sp>
      <p:sp>
        <p:nvSpPr>
          <p:cNvPr id="1035" name="Title 4">
            <a:extLst>
              <a:ext uri="{FF2B5EF4-FFF2-40B4-BE49-F238E27FC236}">
                <a16:creationId xmlns:a16="http://schemas.microsoft.com/office/drawing/2014/main" id="{37D979DB-4B0D-49C3-D737-917BD791BAD1}"/>
              </a:ext>
            </a:extLst>
          </p:cNvPr>
          <p:cNvSpPr>
            <a:spLocks noGrp="1"/>
          </p:cNvSpPr>
          <p:nvPr>
            <p:ph type="ctrTitle"/>
          </p:nvPr>
        </p:nvSpPr>
        <p:spPr>
          <a:xfrm>
            <a:off x="6456364" y="2000186"/>
            <a:ext cx="4679950" cy="941796"/>
          </a:xfrm>
        </p:spPr>
        <p:txBody>
          <a:bodyPr/>
          <a:lstStyle/>
          <a:p>
            <a:r>
              <a:rPr lang="en-US" sz="3400" dirty="0" err="1"/>
              <a:t>Ätiologie</a:t>
            </a:r>
            <a:r>
              <a:rPr lang="en-US" sz="3400" dirty="0"/>
              <a:t> von </a:t>
            </a:r>
            <a:r>
              <a:rPr lang="en-US" sz="3400" dirty="0" err="1"/>
              <a:t>Kindesmisshandlung</a:t>
            </a:r>
            <a:endParaRPr lang="en-US" sz="3400" dirty="0"/>
          </a:p>
        </p:txBody>
      </p:sp>
      <p:sp>
        <p:nvSpPr>
          <p:cNvPr id="8" name="Textplatzhalter 6">
            <a:extLst>
              <a:ext uri="{FF2B5EF4-FFF2-40B4-BE49-F238E27FC236}">
                <a16:creationId xmlns:a16="http://schemas.microsoft.com/office/drawing/2014/main" id="{53080978-12A3-0DB8-55BF-A62DBD532A23}"/>
              </a:ext>
            </a:extLst>
          </p:cNvPr>
          <p:cNvSpPr txBox="1">
            <a:spLocks/>
          </p:cNvSpPr>
          <p:nvPr/>
        </p:nvSpPr>
        <p:spPr bwMode="auto">
          <a:xfrm rot="16200000">
            <a:off x="5157578" y="5503997"/>
            <a:ext cx="2364434" cy="34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ts val="600"/>
              </a:spcBef>
              <a:buFont typeface="Arial" panose="020B0604020202020204" pitchFamily="34" charset="0"/>
              <a:buChar char="•"/>
              <a:defRPr sz="1600">
                <a:solidFill>
                  <a:schemeClr val="tx1"/>
                </a:solidFill>
                <a:latin typeface="Corbel" panose="020B0503020204020204" pitchFamily="34" charset="0"/>
              </a:defRPr>
            </a:lvl1pPr>
            <a:lvl2pPr marL="355600" indent="-177800">
              <a:spcBef>
                <a:spcPts val="600"/>
              </a:spcBef>
              <a:buFont typeface="Arial" panose="020B0604020202020204" pitchFamily="34" charset="0"/>
              <a:buChar char="•"/>
              <a:defRPr sz="1600">
                <a:solidFill>
                  <a:schemeClr val="tx1"/>
                </a:solidFill>
                <a:latin typeface="Corbel" panose="020B0503020204020204" pitchFamily="34" charset="0"/>
              </a:defRPr>
            </a:lvl2pPr>
            <a:lvl3pPr marL="541338" indent="-185738">
              <a:spcBef>
                <a:spcPts val="600"/>
              </a:spcBef>
              <a:buFont typeface="Arial" panose="020B0604020202020204" pitchFamily="34" charset="0"/>
              <a:buChar char="•"/>
              <a:defRPr sz="1600">
                <a:solidFill>
                  <a:schemeClr val="tx1"/>
                </a:solidFill>
                <a:latin typeface="Corbel" panose="020B0503020204020204" pitchFamily="34" charset="0"/>
              </a:defRPr>
            </a:lvl3pPr>
            <a:lvl4pPr marL="719138" indent="-177800">
              <a:spcBef>
                <a:spcPts val="600"/>
              </a:spcBef>
              <a:buFont typeface="Arial" panose="020B0604020202020204" pitchFamily="34" charset="0"/>
              <a:buChar char="•"/>
              <a:defRPr sz="1600">
                <a:solidFill>
                  <a:schemeClr val="tx1"/>
                </a:solidFill>
                <a:latin typeface="Corbel" panose="020B0503020204020204" pitchFamily="34" charset="0"/>
              </a:defRPr>
            </a:lvl4pPr>
            <a:lvl5pPr marL="896938" indent="-177800">
              <a:spcBef>
                <a:spcPts val="600"/>
              </a:spcBef>
              <a:buFont typeface="Arial" panose="020B0604020202020204" pitchFamily="34" charset="0"/>
              <a:buChar char="•"/>
              <a:defRPr sz="1600">
                <a:solidFill>
                  <a:schemeClr val="tx1"/>
                </a:solidFill>
                <a:latin typeface="Corbel" panose="020B0503020204020204" pitchFamily="34" charset="0"/>
              </a:defRPr>
            </a:lvl5pPr>
            <a:lvl6pPr marL="13541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6pPr>
            <a:lvl7pPr marL="18113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7pPr>
            <a:lvl8pPr marL="22685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8pPr>
            <a:lvl9pPr marL="27257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9pPr>
          </a:lstStyle>
          <a:p>
            <a:pPr algn="ctr">
              <a:buFontTx/>
              <a:buNone/>
            </a:pPr>
            <a:r>
              <a:rPr lang="de-CH" altLang="de-DE" dirty="0"/>
              <a:t>Bildquelle: ChatGPT</a:t>
            </a:r>
          </a:p>
        </p:txBody>
      </p:sp>
      <p:pic>
        <p:nvPicPr>
          <p:cNvPr id="2" name="Picture 2">
            <a:extLst>
              <a:ext uri="{FF2B5EF4-FFF2-40B4-BE49-F238E27FC236}">
                <a16:creationId xmlns:a16="http://schemas.microsoft.com/office/drawing/2014/main" id="{9EB9A774-D656-FCDB-A23B-BB9E70C2C643}"/>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8599" r="28599"/>
          <a:stretch/>
        </p:blipFill>
        <p:spPr bwMode="auto">
          <a:xfrm>
            <a:off x="188913" y="184150"/>
            <a:ext cx="5905500" cy="6467475"/>
          </a:xfrm>
          <a:prstGeom prst="rect">
            <a:avLst/>
          </a:prstGeom>
          <a:solidFill>
            <a:srgbClr val="FFFFFF"/>
          </a:solidFill>
          <a:ln>
            <a:noFill/>
          </a:ln>
          <a:effectLst/>
        </p:spPr>
      </p:pic>
    </p:spTree>
    <p:extLst>
      <p:ext uri="{BB962C8B-B14F-4D97-AF65-F5344CB8AC3E}">
        <p14:creationId xmlns:p14="http://schemas.microsoft.com/office/powerpoint/2010/main" val="267127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0B89CD4-1C36-6480-88EB-61EBE173D88C}"/>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5666" r="1" b="11238"/>
          <a:stretch/>
        </p:blipFill>
        <p:spPr bwMode="auto">
          <a:xfrm>
            <a:off x="189488" y="184879"/>
            <a:ext cx="5904656" cy="6466044"/>
          </a:xfrm>
          <a:prstGeom prst="rect">
            <a:avLst/>
          </a:prstGeom>
          <a:solidFill>
            <a:srgbClr val="FFFFFF"/>
          </a:solidFill>
        </p:spPr>
      </p:pic>
      <p:sp>
        <p:nvSpPr>
          <p:cNvPr id="1031" name="Subtitle 2">
            <a:extLst>
              <a:ext uri="{FF2B5EF4-FFF2-40B4-BE49-F238E27FC236}">
                <a16:creationId xmlns:a16="http://schemas.microsoft.com/office/drawing/2014/main" id="{17DA1D3C-B2F3-9797-0FB6-48F01B0F5968}"/>
              </a:ext>
            </a:extLst>
          </p:cNvPr>
          <p:cNvSpPr>
            <a:spLocks noGrp="1"/>
          </p:cNvSpPr>
          <p:nvPr>
            <p:ph type="subTitle" idx="1"/>
          </p:nvPr>
        </p:nvSpPr>
        <p:spPr>
          <a:xfrm>
            <a:off x="6456363" y="3796564"/>
            <a:ext cx="4679950" cy="508819"/>
          </a:xfrm>
        </p:spPr>
        <p:txBody>
          <a:bodyPr/>
          <a:lstStyle/>
          <a:p>
            <a:r>
              <a:rPr lang="en-US" dirty="0"/>
              <a:t>… und </a:t>
            </a:r>
            <a:r>
              <a:rPr lang="en-US" dirty="0" err="1"/>
              <a:t>ihre</a:t>
            </a:r>
            <a:r>
              <a:rPr lang="en-US" dirty="0"/>
              <a:t> </a:t>
            </a:r>
            <a:r>
              <a:rPr lang="en-US" dirty="0" err="1"/>
              <a:t>Folgen</a:t>
            </a:r>
            <a:endParaRPr lang="en-US" dirty="0"/>
          </a:p>
        </p:txBody>
      </p:sp>
      <p:sp>
        <p:nvSpPr>
          <p:cNvPr id="1033" name="Slide Number Placeholder 3">
            <a:extLst>
              <a:ext uri="{FF2B5EF4-FFF2-40B4-BE49-F238E27FC236}">
                <a16:creationId xmlns:a16="http://schemas.microsoft.com/office/drawing/2014/main" id="{FAF8016C-E4D2-CD2C-3882-DF5D6C8C5EF0}"/>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4</a:t>
            </a:fld>
            <a:endParaRPr lang="de-CH"/>
          </a:p>
        </p:txBody>
      </p:sp>
      <p:sp>
        <p:nvSpPr>
          <p:cNvPr id="1035" name="Title 4">
            <a:extLst>
              <a:ext uri="{FF2B5EF4-FFF2-40B4-BE49-F238E27FC236}">
                <a16:creationId xmlns:a16="http://schemas.microsoft.com/office/drawing/2014/main" id="{6708C55A-DC49-284A-4BBC-1D9BBE99B49A}"/>
              </a:ext>
            </a:extLst>
          </p:cNvPr>
          <p:cNvSpPr>
            <a:spLocks noGrp="1"/>
          </p:cNvSpPr>
          <p:nvPr>
            <p:ph type="ctrTitle"/>
          </p:nvPr>
        </p:nvSpPr>
        <p:spPr>
          <a:xfrm>
            <a:off x="6456364" y="2000186"/>
            <a:ext cx="4679950" cy="1052596"/>
          </a:xfrm>
        </p:spPr>
        <p:txBody>
          <a:bodyPr/>
          <a:lstStyle/>
          <a:p>
            <a:r>
              <a:rPr lang="en-US" sz="3800" dirty="0" err="1"/>
              <a:t>Definitorische</a:t>
            </a:r>
            <a:r>
              <a:rPr lang="en-US" sz="3800" dirty="0"/>
              <a:t> </a:t>
            </a:r>
            <a:r>
              <a:rPr lang="en-US" sz="3800" dirty="0" err="1"/>
              <a:t>Herausforderungen</a:t>
            </a:r>
            <a:endParaRPr lang="en-US" sz="3800" dirty="0"/>
          </a:p>
        </p:txBody>
      </p:sp>
      <p:sp>
        <p:nvSpPr>
          <p:cNvPr id="8" name="Textplatzhalter 6">
            <a:extLst>
              <a:ext uri="{FF2B5EF4-FFF2-40B4-BE49-F238E27FC236}">
                <a16:creationId xmlns:a16="http://schemas.microsoft.com/office/drawing/2014/main" id="{8224D7E9-890F-F43C-4A1B-AC1BB8704A72}"/>
              </a:ext>
            </a:extLst>
          </p:cNvPr>
          <p:cNvSpPr txBox="1">
            <a:spLocks/>
          </p:cNvSpPr>
          <p:nvPr/>
        </p:nvSpPr>
        <p:spPr bwMode="auto">
          <a:xfrm rot="16200000">
            <a:off x="5157578" y="5503997"/>
            <a:ext cx="2364434" cy="34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ts val="600"/>
              </a:spcBef>
              <a:buFont typeface="Arial" panose="020B0604020202020204" pitchFamily="34" charset="0"/>
              <a:buChar char="•"/>
              <a:defRPr sz="1600">
                <a:solidFill>
                  <a:schemeClr val="tx1"/>
                </a:solidFill>
                <a:latin typeface="Corbel" panose="020B0503020204020204" pitchFamily="34" charset="0"/>
              </a:defRPr>
            </a:lvl1pPr>
            <a:lvl2pPr marL="355600" indent="-177800">
              <a:spcBef>
                <a:spcPts val="600"/>
              </a:spcBef>
              <a:buFont typeface="Arial" panose="020B0604020202020204" pitchFamily="34" charset="0"/>
              <a:buChar char="•"/>
              <a:defRPr sz="1600">
                <a:solidFill>
                  <a:schemeClr val="tx1"/>
                </a:solidFill>
                <a:latin typeface="Corbel" panose="020B0503020204020204" pitchFamily="34" charset="0"/>
              </a:defRPr>
            </a:lvl2pPr>
            <a:lvl3pPr marL="541338" indent="-185738">
              <a:spcBef>
                <a:spcPts val="600"/>
              </a:spcBef>
              <a:buFont typeface="Arial" panose="020B0604020202020204" pitchFamily="34" charset="0"/>
              <a:buChar char="•"/>
              <a:defRPr sz="1600">
                <a:solidFill>
                  <a:schemeClr val="tx1"/>
                </a:solidFill>
                <a:latin typeface="Corbel" panose="020B0503020204020204" pitchFamily="34" charset="0"/>
              </a:defRPr>
            </a:lvl3pPr>
            <a:lvl4pPr marL="719138" indent="-177800">
              <a:spcBef>
                <a:spcPts val="600"/>
              </a:spcBef>
              <a:buFont typeface="Arial" panose="020B0604020202020204" pitchFamily="34" charset="0"/>
              <a:buChar char="•"/>
              <a:defRPr sz="1600">
                <a:solidFill>
                  <a:schemeClr val="tx1"/>
                </a:solidFill>
                <a:latin typeface="Corbel" panose="020B0503020204020204" pitchFamily="34" charset="0"/>
              </a:defRPr>
            </a:lvl4pPr>
            <a:lvl5pPr marL="896938" indent="-177800">
              <a:spcBef>
                <a:spcPts val="600"/>
              </a:spcBef>
              <a:buFont typeface="Arial" panose="020B0604020202020204" pitchFamily="34" charset="0"/>
              <a:buChar char="•"/>
              <a:defRPr sz="1600">
                <a:solidFill>
                  <a:schemeClr val="tx1"/>
                </a:solidFill>
                <a:latin typeface="Corbel" panose="020B0503020204020204" pitchFamily="34" charset="0"/>
              </a:defRPr>
            </a:lvl5pPr>
            <a:lvl6pPr marL="13541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6pPr>
            <a:lvl7pPr marL="18113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7pPr>
            <a:lvl8pPr marL="22685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8pPr>
            <a:lvl9pPr marL="2725738" indent="-177800" eaLnBrk="0" fontAlgn="base" hangingPunct="0">
              <a:spcBef>
                <a:spcPts val="600"/>
              </a:spcBef>
              <a:spcAft>
                <a:spcPct val="0"/>
              </a:spcAft>
              <a:buFont typeface="Arial" panose="020B0604020202020204" pitchFamily="34" charset="0"/>
              <a:buChar char="•"/>
              <a:defRPr sz="1600">
                <a:solidFill>
                  <a:schemeClr val="tx1"/>
                </a:solidFill>
                <a:latin typeface="Corbel" panose="020B0503020204020204" pitchFamily="34" charset="0"/>
              </a:defRPr>
            </a:lvl9pPr>
          </a:lstStyle>
          <a:p>
            <a:pPr algn="ctr">
              <a:buFontTx/>
              <a:buNone/>
            </a:pPr>
            <a:r>
              <a:rPr lang="de-CH" altLang="de-DE" dirty="0"/>
              <a:t>Bildquelle: ChatGPT</a:t>
            </a:r>
          </a:p>
        </p:txBody>
      </p:sp>
    </p:spTree>
    <p:extLst>
      <p:ext uri="{BB962C8B-B14F-4D97-AF65-F5344CB8AC3E}">
        <p14:creationId xmlns:p14="http://schemas.microsoft.com/office/powerpoint/2010/main" val="3782657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36B3F-303A-19C4-DBC3-B8FB3FC98D28}"/>
              </a:ext>
            </a:extLst>
          </p:cNvPr>
          <p:cNvSpPr>
            <a:spLocks noGrp="1"/>
          </p:cNvSpPr>
          <p:nvPr>
            <p:ph idx="1"/>
          </p:nvPr>
        </p:nvSpPr>
        <p:spPr>
          <a:xfrm>
            <a:off x="983432" y="1700808"/>
            <a:ext cx="7947616" cy="2818572"/>
          </a:xfrm>
        </p:spPr>
        <p:txBody>
          <a:bodyPr wrap="square" rtlCol="0" anchor="t">
            <a:noAutofit/>
          </a:bodyPr>
          <a:lstStyle/>
          <a:p>
            <a:pPr fontAlgn="auto">
              <a:spcBef>
                <a:spcPts val="900"/>
              </a:spcBef>
              <a:defRPr/>
            </a:pPr>
            <a:r>
              <a:rPr lang="de-CH" b="1" dirty="0"/>
              <a:t>Schwer wiegende elterliche Psychopathologie</a:t>
            </a:r>
          </a:p>
          <a:p>
            <a:pPr fontAlgn="auto">
              <a:spcBef>
                <a:spcPts val="900"/>
              </a:spcBef>
              <a:defRPr/>
            </a:pPr>
            <a:r>
              <a:rPr lang="de-CH" b="1" dirty="0"/>
              <a:t>Risikomechanismen</a:t>
            </a:r>
            <a:br>
              <a:rPr lang="de-CH" dirty="0"/>
            </a:br>
            <a:r>
              <a:rPr lang="de-CH" dirty="0"/>
              <a:t>a) generell herabgesetzte Belastbarkeit</a:t>
            </a:r>
            <a:br>
              <a:rPr lang="de-CH" dirty="0"/>
            </a:br>
            <a:r>
              <a:rPr lang="de-CH" dirty="0"/>
              <a:t>b) Suchterkrankung</a:t>
            </a:r>
            <a:br>
              <a:rPr lang="de-CH" dirty="0"/>
            </a:br>
            <a:r>
              <a:rPr lang="de-CH" dirty="0"/>
              <a:t>c) </a:t>
            </a:r>
            <a:r>
              <a:rPr lang="de-DE" dirty="0">
                <a:latin typeface="+mj-lt"/>
              </a:rPr>
              <a:t>Lebensgeschichtlich verzerrte Vorstellungen von Erziehung </a:t>
            </a:r>
            <a:br>
              <a:rPr lang="de-DE" dirty="0">
                <a:latin typeface="+mj-lt"/>
              </a:rPr>
            </a:br>
            <a:r>
              <a:rPr lang="de-DE" dirty="0">
                <a:latin typeface="+mj-lt"/>
              </a:rPr>
              <a:t>d) Konflikte mit Entwicklungsaufgaben bei jungen Eltern</a:t>
            </a:r>
            <a:br>
              <a:rPr lang="de-DE" dirty="0">
                <a:latin typeface="+mj-lt"/>
              </a:rPr>
            </a:br>
            <a:r>
              <a:rPr lang="de-DE" dirty="0">
                <a:latin typeface="+mj-lt"/>
              </a:rPr>
              <a:t>e) Antisoziale Entwicklungsgeschichte</a:t>
            </a:r>
            <a:br>
              <a:rPr lang="de-DE" dirty="0">
                <a:latin typeface="+mj-lt"/>
              </a:rPr>
            </a:br>
            <a:r>
              <a:rPr lang="de-DE" dirty="0">
                <a:latin typeface="+mj-lt"/>
              </a:rPr>
              <a:t>f) Negative Selbstwirksamkeit</a:t>
            </a:r>
            <a:endParaRPr lang="de-CH" dirty="0"/>
          </a:p>
          <a:p>
            <a:pPr fontAlgn="auto">
              <a:spcBef>
                <a:spcPts val="900"/>
              </a:spcBef>
              <a:defRPr/>
            </a:pPr>
            <a:r>
              <a:rPr lang="de-CH" b="1" dirty="0"/>
              <a:t>normative elterliche Überzeugungen </a:t>
            </a:r>
            <a:br>
              <a:rPr lang="de-CH" b="1" dirty="0"/>
            </a:br>
            <a:r>
              <a:rPr lang="de-CH" dirty="0"/>
              <a:t>(«Überzeugungstäter*innen»)</a:t>
            </a:r>
          </a:p>
        </p:txBody>
      </p:sp>
      <p:sp>
        <p:nvSpPr>
          <p:cNvPr id="29698" name="Titel 1">
            <a:extLst>
              <a:ext uri="{FF2B5EF4-FFF2-40B4-BE49-F238E27FC236}">
                <a16:creationId xmlns:a16="http://schemas.microsoft.com/office/drawing/2014/main" id="{ED608DD7-F805-6F61-11E6-C7DB712A801D}"/>
              </a:ext>
            </a:extLst>
          </p:cNvPr>
          <p:cNvSpPr>
            <a:spLocks noGrp="1" noChangeArrowheads="1"/>
          </p:cNvSpPr>
          <p:nvPr>
            <p:ph type="title"/>
          </p:nvPr>
        </p:nvSpPr>
        <p:spPr>
          <a:xfrm>
            <a:off x="983432" y="692696"/>
            <a:ext cx="7290000" cy="622754"/>
          </a:xfrm>
        </p:spPr>
        <p:txBody>
          <a:bodyPr wrap="square" anchor="ctr">
            <a:normAutofit fontScale="90000"/>
          </a:bodyPr>
          <a:lstStyle/>
          <a:p>
            <a:r>
              <a:rPr lang="de-CH" altLang="de-DE" dirty="0"/>
              <a:t>Ätiologie von Kindesmisshandlung</a:t>
            </a:r>
            <a:br>
              <a:rPr lang="de-DE" altLang="de-DE" dirty="0"/>
            </a:br>
            <a:endParaRPr lang="de-CH" altLang="de-DE" dirty="0"/>
          </a:p>
        </p:txBody>
      </p:sp>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942F7FD2-4ADF-0FFA-AD9C-DCEA3B735EEF}"/>
                  </a:ext>
                </a:extLst>
              </p14:cNvPr>
              <p14:cNvContentPartPr/>
              <p14:nvPr/>
            </p14:nvContentPartPr>
            <p14:xfrm>
              <a:off x="1130400" y="2616120"/>
              <a:ext cx="4445280" cy="45000"/>
            </p14:xfrm>
          </p:contentPart>
        </mc:Choice>
        <mc:Fallback xmlns="">
          <p:pic>
            <p:nvPicPr>
              <p:cNvPr id="2" name="Freihand 1">
                <a:extLst>
                  <a:ext uri="{FF2B5EF4-FFF2-40B4-BE49-F238E27FC236}">
                    <a16:creationId xmlns:a16="http://schemas.microsoft.com/office/drawing/2014/main" id="{942F7FD2-4ADF-0FFA-AD9C-DCEA3B735EEF}"/>
                  </a:ext>
                </a:extLst>
              </p:cNvPr>
              <p:cNvPicPr/>
              <p:nvPr/>
            </p:nvPicPr>
            <p:blipFill>
              <a:blip r:embed="rId5"/>
              <a:stretch>
                <a:fillRect/>
              </a:stretch>
            </p:blipFill>
            <p:spPr>
              <a:xfrm>
                <a:off x="1114560" y="2552760"/>
                <a:ext cx="44766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Freihand 2">
                <a:extLst>
                  <a:ext uri="{FF2B5EF4-FFF2-40B4-BE49-F238E27FC236}">
                    <a16:creationId xmlns:a16="http://schemas.microsoft.com/office/drawing/2014/main" id="{B138C729-CC0A-8FE3-8B46-3A3192D1AFB3}"/>
                  </a:ext>
                </a:extLst>
              </p14:cNvPr>
              <p14:cNvContentPartPr/>
              <p14:nvPr/>
            </p14:nvContentPartPr>
            <p14:xfrm>
              <a:off x="1155600" y="3276720"/>
              <a:ext cx="6959880" cy="127080"/>
            </p14:xfrm>
          </p:contentPart>
        </mc:Choice>
        <mc:Fallback xmlns="">
          <p:pic>
            <p:nvPicPr>
              <p:cNvPr id="3" name="Freihand 2">
                <a:extLst>
                  <a:ext uri="{FF2B5EF4-FFF2-40B4-BE49-F238E27FC236}">
                    <a16:creationId xmlns:a16="http://schemas.microsoft.com/office/drawing/2014/main" id="{B138C729-CC0A-8FE3-8B46-3A3192D1AFB3}"/>
                  </a:ext>
                </a:extLst>
              </p:cNvPr>
              <p:cNvPicPr/>
              <p:nvPr/>
            </p:nvPicPr>
            <p:blipFill>
              <a:blip r:embed="rId7"/>
              <a:stretch>
                <a:fillRect/>
              </a:stretch>
            </p:blipFill>
            <p:spPr>
              <a:xfrm>
                <a:off x="1139760" y="3213360"/>
                <a:ext cx="699120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Freihand 3">
                <a:extLst>
                  <a:ext uri="{FF2B5EF4-FFF2-40B4-BE49-F238E27FC236}">
                    <a16:creationId xmlns:a16="http://schemas.microsoft.com/office/drawing/2014/main" id="{180DB60F-053C-DC5B-F8AA-087186580BFE}"/>
                  </a:ext>
                </a:extLst>
              </p14:cNvPr>
              <p14:cNvContentPartPr/>
              <p14:nvPr/>
            </p14:nvContentPartPr>
            <p14:xfrm>
              <a:off x="1162080" y="3975120"/>
              <a:ext cx="4305600" cy="76680"/>
            </p14:xfrm>
          </p:contentPart>
        </mc:Choice>
        <mc:Fallback xmlns="">
          <p:pic>
            <p:nvPicPr>
              <p:cNvPr id="4" name="Freihand 3">
                <a:extLst>
                  <a:ext uri="{FF2B5EF4-FFF2-40B4-BE49-F238E27FC236}">
                    <a16:creationId xmlns:a16="http://schemas.microsoft.com/office/drawing/2014/main" id="{180DB60F-053C-DC5B-F8AA-087186580BFE}"/>
                  </a:ext>
                </a:extLst>
              </p:cNvPr>
              <p:cNvPicPr/>
              <p:nvPr/>
            </p:nvPicPr>
            <p:blipFill>
              <a:blip r:embed="rId9"/>
              <a:stretch>
                <a:fillRect/>
              </a:stretch>
            </p:blipFill>
            <p:spPr>
              <a:xfrm>
                <a:off x="1146240" y="3911760"/>
                <a:ext cx="4336920" cy="203400"/>
              </a:xfrm>
              <a:prstGeom prst="rect">
                <a:avLst/>
              </a:prstGeom>
            </p:spPr>
          </p:pic>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A2CA0BFD-8D2C-2D35-446F-691B501C35D4}"/>
              </a:ext>
            </a:extLst>
          </p:cNvPr>
          <p:cNvSpPr>
            <a:spLocks noGrp="1"/>
          </p:cNvSpPr>
          <p:nvPr>
            <p:ph idx="1"/>
          </p:nvPr>
        </p:nvSpPr>
        <p:spPr>
          <a:xfrm>
            <a:off x="1051200" y="1811413"/>
            <a:ext cx="10657184" cy="2818572"/>
          </a:xfrm>
        </p:spPr>
        <p:txBody>
          <a:bodyPr rtlCol="0">
            <a:noAutofit/>
          </a:bodyPr>
          <a:lstStyle/>
          <a:p>
            <a:pPr marL="0" indent="0" fontAlgn="auto">
              <a:spcBef>
                <a:spcPts val="900"/>
              </a:spcBef>
              <a:buNone/>
              <a:defRPr/>
            </a:pPr>
            <a:r>
              <a:rPr lang="de-DE" b="1" dirty="0">
                <a:latin typeface="+mj-lt"/>
              </a:rPr>
              <a:t>Überforderung infolge generell herabgesetzter Belastbarkeit </a:t>
            </a:r>
          </a:p>
          <a:p>
            <a:pPr fontAlgn="auto">
              <a:spcBef>
                <a:spcPts val="900"/>
              </a:spcBef>
              <a:defRPr/>
            </a:pPr>
            <a:r>
              <a:rPr lang="de-DE" dirty="0">
                <a:latin typeface="+mj-lt"/>
              </a:rPr>
              <a:t>Überforderung in vielen Lebensbereichen, die immer neue Krisen bedingt (z.B. ungeöffnete Post führt zu Mietkündigung, Vernachlässigung führt zu Verhaltensauffälligkeiten der Kinder)</a:t>
            </a:r>
          </a:p>
          <a:p>
            <a:pPr fontAlgn="auto">
              <a:spcBef>
                <a:spcPts val="900"/>
              </a:spcBef>
              <a:defRPr/>
            </a:pPr>
            <a:r>
              <a:rPr lang="de-DE" dirty="0">
                <a:latin typeface="+mj-lt"/>
              </a:rPr>
              <a:t>Interventionen Dritter beinhalten in der Regel Kritik, was die Eltern weiter entmutigt oder langfristig ungünstige Bewältigungsstrategien (z.B. Behörden alles versprechen) fördert </a:t>
            </a:r>
          </a:p>
          <a:p>
            <a:pPr marL="0" indent="0" fontAlgn="auto">
              <a:spcBef>
                <a:spcPts val="900"/>
              </a:spcBef>
              <a:buNone/>
              <a:defRPr/>
            </a:pPr>
            <a:endParaRPr lang="de-DE" dirty="0">
              <a:latin typeface="+mj-lt"/>
            </a:endParaRPr>
          </a:p>
          <a:p>
            <a:pPr marL="361950" indent="-361950" fontAlgn="auto">
              <a:spcBef>
                <a:spcPts val="900"/>
              </a:spcBef>
              <a:buNone/>
              <a:defRPr/>
            </a:pPr>
            <a:r>
              <a:rPr lang="de-DE" dirty="0">
                <a:solidFill>
                  <a:srgbClr val="FF0000"/>
                </a:solidFill>
                <a:latin typeface="+mj-lt"/>
                <a:sym typeface="Wingdings" panose="05000000000000000000" pitchFamily="2" charset="2"/>
              </a:rPr>
              <a:t></a:t>
            </a:r>
            <a:r>
              <a:rPr lang="de-DE" dirty="0">
                <a:solidFill>
                  <a:srgbClr val="FF0000"/>
                </a:solidFill>
                <a:latin typeface="+mj-lt"/>
              </a:rPr>
              <a:t> Können Gründe für eine herabgesetzte Belastbarkeit verändert werden können </a:t>
            </a:r>
            <a:br>
              <a:rPr lang="de-DE" dirty="0">
                <a:solidFill>
                  <a:srgbClr val="FF0000"/>
                </a:solidFill>
                <a:latin typeface="+mj-lt"/>
              </a:rPr>
            </a:br>
            <a:r>
              <a:rPr lang="de-DE" dirty="0">
                <a:solidFill>
                  <a:srgbClr val="FF0000"/>
                </a:solidFill>
                <a:latin typeface="+mj-lt"/>
              </a:rPr>
              <a:t>(z.B. finanzielle Entlastung)?  </a:t>
            </a:r>
            <a:endParaRPr lang="de-DE" b="1" dirty="0">
              <a:latin typeface="+mj-lt"/>
            </a:endParaRPr>
          </a:p>
        </p:txBody>
      </p:sp>
      <p:sp>
        <p:nvSpPr>
          <p:cNvPr id="32770" name="Titel 1">
            <a:extLst>
              <a:ext uri="{FF2B5EF4-FFF2-40B4-BE49-F238E27FC236}">
                <a16:creationId xmlns:a16="http://schemas.microsoft.com/office/drawing/2014/main" id="{E20B5085-EAE9-985D-D7D8-38EC5A2E40D8}"/>
              </a:ext>
            </a:extLst>
          </p:cNvPr>
          <p:cNvSpPr>
            <a:spLocks noGrp="1" noChangeArrowheads="1"/>
          </p:cNvSpPr>
          <p:nvPr>
            <p:ph type="title"/>
          </p:nvPr>
        </p:nvSpPr>
        <p:spPr/>
        <p:txBody>
          <a:bodyPr/>
          <a:lstStyle/>
          <a:p>
            <a:r>
              <a:rPr lang="de-CH" altLang="de-DE" dirty="0"/>
              <a:t>Risikomechanismen</a:t>
            </a:r>
            <a:br>
              <a:rPr lang="de-DE" altLang="de-DE" dirty="0"/>
            </a:br>
            <a:endParaRPr lang="de-CH" altLang="de-DE"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0DB7E685-B2DB-0238-FF74-F8600685D6EA}"/>
              </a:ext>
            </a:extLst>
          </p:cNvPr>
          <p:cNvSpPr>
            <a:spLocks noGrp="1"/>
          </p:cNvSpPr>
          <p:nvPr>
            <p:ph idx="1"/>
          </p:nvPr>
        </p:nvSpPr>
        <p:spPr>
          <a:xfrm>
            <a:off x="1024903" y="1811413"/>
            <a:ext cx="10115897" cy="2818572"/>
          </a:xfrm>
        </p:spPr>
        <p:txBody>
          <a:bodyPr rtlCol="0">
            <a:noAutofit/>
          </a:bodyPr>
          <a:lstStyle/>
          <a:p>
            <a:pPr marL="0" indent="0" fontAlgn="auto">
              <a:spcBef>
                <a:spcPts val="900"/>
              </a:spcBef>
              <a:buNone/>
              <a:defRPr/>
            </a:pPr>
            <a:r>
              <a:rPr lang="de-DE" b="1" dirty="0">
                <a:latin typeface="+mj-lt"/>
              </a:rPr>
              <a:t>Lebensgeschichtlich verzerrte Vorstellungen von Fürsorge und Erziehung</a:t>
            </a:r>
          </a:p>
          <a:p>
            <a:pPr fontAlgn="auto">
              <a:spcBef>
                <a:spcPts val="900"/>
              </a:spcBef>
              <a:defRPr/>
            </a:pPr>
            <a:r>
              <a:rPr lang="de-DE" dirty="0">
                <a:latin typeface="+mj-lt"/>
              </a:rPr>
              <a:t>Elternteilemit eigener Misshandlungs- und Vernachlässigungserfahrung in Kindheit entwickeln teilweise sehr lückenhafte Vorstellungen davon, was Kinder brauchen, was zu Vernachlässigung in der nächsten Generation führt.</a:t>
            </a:r>
          </a:p>
          <a:p>
            <a:pPr fontAlgn="auto">
              <a:spcBef>
                <a:spcPts val="900"/>
              </a:spcBef>
              <a:defRPr/>
            </a:pPr>
            <a:endParaRPr lang="de-DE" dirty="0">
              <a:solidFill>
                <a:srgbClr val="FF0000"/>
              </a:solidFill>
              <a:latin typeface="+mj-lt"/>
            </a:endParaRPr>
          </a:p>
          <a:p>
            <a:pPr marL="0" indent="0" fontAlgn="auto">
              <a:spcBef>
                <a:spcPts val="900"/>
              </a:spcBef>
              <a:buNone/>
              <a:defRPr/>
            </a:pPr>
            <a:r>
              <a:rPr lang="de-DE" dirty="0">
                <a:solidFill>
                  <a:srgbClr val="FF0000"/>
                </a:solidFill>
                <a:latin typeface="+mj-lt"/>
                <a:sym typeface="Wingdings" panose="05000000000000000000" pitchFamily="2" charset="2"/>
              </a:rPr>
              <a:t> </a:t>
            </a:r>
            <a:r>
              <a:rPr lang="de-DE" dirty="0">
                <a:solidFill>
                  <a:srgbClr val="FF0000"/>
                </a:solidFill>
                <a:latin typeface="+mj-lt"/>
              </a:rPr>
              <a:t>Förderung Verständnis kindlicher Signale helfen</a:t>
            </a:r>
          </a:p>
          <a:p>
            <a:pPr marL="0" indent="0" fontAlgn="auto">
              <a:spcBef>
                <a:spcPts val="900"/>
              </a:spcBef>
              <a:buNone/>
              <a:defRPr/>
            </a:pPr>
            <a:r>
              <a:rPr lang="de-DE" dirty="0">
                <a:solidFill>
                  <a:srgbClr val="FF0000"/>
                </a:solidFill>
                <a:latin typeface="+mj-lt"/>
                <a:sym typeface="Wingdings" panose="05000000000000000000" pitchFamily="2" charset="2"/>
              </a:rPr>
              <a:t> </a:t>
            </a:r>
            <a:r>
              <a:rPr lang="de-DE" dirty="0">
                <a:solidFill>
                  <a:srgbClr val="FF0000"/>
                </a:solidFill>
                <a:latin typeface="+mj-lt"/>
              </a:rPr>
              <a:t>Raum für die geduldige Entwicklung einer positiven Hilfebeziehung</a:t>
            </a:r>
          </a:p>
        </p:txBody>
      </p:sp>
      <p:sp>
        <p:nvSpPr>
          <p:cNvPr id="30722" name="Titel 1">
            <a:extLst>
              <a:ext uri="{FF2B5EF4-FFF2-40B4-BE49-F238E27FC236}">
                <a16:creationId xmlns:a16="http://schemas.microsoft.com/office/drawing/2014/main" id="{30894A63-3CDD-B55C-71DF-64832F2F67CF}"/>
              </a:ext>
            </a:extLst>
          </p:cNvPr>
          <p:cNvSpPr>
            <a:spLocks noGrp="1" noChangeArrowheads="1"/>
          </p:cNvSpPr>
          <p:nvPr>
            <p:ph type="title"/>
          </p:nvPr>
        </p:nvSpPr>
        <p:spPr/>
        <p:txBody>
          <a:bodyPr/>
          <a:lstStyle/>
          <a:p>
            <a:r>
              <a:rPr lang="de-CH" altLang="de-DE"/>
              <a:t>Risikomechanismen</a:t>
            </a:r>
            <a:br>
              <a:rPr lang="de-DE" altLang="de-DE"/>
            </a:br>
            <a:endParaRPr lang="de-CH" altLang="de-D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18E73AF-D649-FD64-92A8-7FF693C21588}"/>
              </a:ext>
            </a:extLst>
          </p:cNvPr>
          <p:cNvSpPr>
            <a:spLocks noGrp="1"/>
          </p:cNvSpPr>
          <p:nvPr>
            <p:ph idx="1"/>
          </p:nvPr>
        </p:nvSpPr>
        <p:spPr>
          <a:xfrm>
            <a:off x="1081952" y="1700808"/>
            <a:ext cx="10558664" cy="2818572"/>
          </a:xfrm>
        </p:spPr>
        <p:txBody>
          <a:bodyPr rtlCol="0">
            <a:noAutofit/>
          </a:bodyPr>
          <a:lstStyle/>
          <a:p>
            <a:pPr marL="0" indent="0" fontAlgn="auto">
              <a:spcBef>
                <a:spcPts val="900"/>
              </a:spcBef>
              <a:buNone/>
              <a:defRPr/>
            </a:pPr>
            <a:r>
              <a:rPr lang="de-DE" b="1" dirty="0">
                <a:latin typeface="+mj-lt"/>
              </a:rPr>
              <a:t>Antisoziale Entwicklungsgeschichte</a:t>
            </a:r>
          </a:p>
          <a:p>
            <a:pPr fontAlgn="auto">
              <a:spcBef>
                <a:spcPts val="900"/>
              </a:spcBef>
              <a:defRPr/>
            </a:pPr>
            <a:r>
              <a:rPr lang="de-DE" dirty="0">
                <a:latin typeface="+mj-lt"/>
              </a:rPr>
              <a:t>Eltern, die gelernt haben, sich bei Einschränkungen mit Zwang und Gewalt durchzusetzen, reagieren manchmal ohne langes Überlegen mit Gewalt auf Einschränkungen durch Kinder (z.B. anhaltendes Weinen) …</a:t>
            </a:r>
          </a:p>
          <a:p>
            <a:pPr fontAlgn="auto">
              <a:spcBef>
                <a:spcPts val="900"/>
              </a:spcBef>
              <a:defRPr/>
            </a:pPr>
            <a:r>
              <a:rPr lang="de-DE" dirty="0">
                <a:latin typeface="+mj-lt"/>
              </a:rPr>
              <a:t>auch wenn sie dies unter Umständen später glaubhaft sehr bereuen. </a:t>
            </a:r>
          </a:p>
          <a:p>
            <a:pPr fontAlgn="auto">
              <a:spcBef>
                <a:spcPts val="900"/>
              </a:spcBef>
              <a:defRPr/>
            </a:pPr>
            <a:r>
              <a:rPr lang="de-DE" dirty="0">
                <a:latin typeface="+mj-lt"/>
              </a:rPr>
              <a:t>Fürsorge und die Vermittlung von Regeln wird relativ stark an eigenen Bedürfnissen ausgerichtet und bleibt daher inkonsistent.</a:t>
            </a:r>
          </a:p>
          <a:p>
            <a:pPr marL="0" indent="0" fontAlgn="auto">
              <a:spcBef>
                <a:spcPts val="900"/>
              </a:spcBef>
              <a:buNone/>
              <a:defRPr/>
            </a:pPr>
            <a:r>
              <a:rPr lang="de-DE" dirty="0">
                <a:latin typeface="+mj-lt"/>
              </a:rPr>
              <a:t> </a:t>
            </a:r>
          </a:p>
          <a:p>
            <a:pPr marL="361950" indent="-361950" fontAlgn="auto">
              <a:spcBef>
                <a:spcPts val="900"/>
              </a:spcBef>
              <a:buNone/>
              <a:defRPr/>
            </a:pPr>
            <a:r>
              <a:rPr lang="de-DE" dirty="0">
                <a:solidFill>
                  <a:srgbClr val="FF0000"/>
                </a:solidFill>
                <a:latin typeface="+mj-lt"/>
                <a:sym typeface="Wingdings" panose="05000000000000000000" pitchFamily="2" charset="2"/>
              </a:rPr>
              <a:t> </a:t>
            </a:r>
            <a:r>
              <a:rPr lang="de-DE" dirty="0">
                <a:solidFill>
                  <a:srgbClr val="FF0000"/>
                </a:solidFill>
                <a:latin typeface="+mj-lt"/>
              </a:rPr>
              <a:t>Schwer zu verändern. Unter Umständen ist eine Eltern-Kind- Einrichtung geeignet.</a:t>
            </a:r>
            <a:endParaRPr lang="de-DE" b="1" dirty="0">
              <a:latin typeface="+mj-lt"/>
            </a:endParaRPr>
          </a:p>
        </p:txBody>
      </p:sp>
      <p:sp>
        <p:nvSpPr>
          <p:cNvPr id="34818" name="Titel 1">
            <a:extLst>
              <a:ext uri="{FF2B5EF4-FFF2-40B4-BE49-F238E27FC236}">
                <a16:creationId xmlns:a16="http://schemas.microsoft.com/office/drawing/2014/main" id="{F7838E5D-306A-2A38-5E6B-FC04530253F3}"/>
              </a:ext>
            </a:extLst>
          </p:cNvPr>
          <p:cNvSpPr>
            <a:spLocks noGrp="1" noChangeArrowheads="1"/>
          </p:cNvSpPr>
          <p:nvPr>
            <p:ph type="title"/>
          </p:nvPr>
        </p:nvSpPr>
        <p:spPr/>
        <p:txBody>
          <a:bodyPr/>
          <a:lstStyle/>
          <a:p>
            <a:r>
              <a:rPr lang="de-CH" altLang="de-DE"/>
              <a:t>Risikomechanismen</a:t>
            </a:r>
            <a:br>
              <a:rPr lang="de-DE" altLang="de-DE"/>
            </a:br>
            <a:endParaRPr lang="de-CH" altLang="de-D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9066B-0497-D5EC-3841-C2AEEC82027D}"/>
            </a:ext>
          </a:extLst>
        </p:cNvPr>
        <p:cNvGrpSpPr/>
        <p:nvPr/>
      </p:nvGrpSpPr>
      <p:grpSpPr>
        <a:xfrm>
          <a:off x="0" y="0"/>
          <a:ext cx="0" cy="0"/>
          <a:chOff x="0" y="0"/>
          <a:chExt cx="0" cy="0"/>
        </a:xfrm>
      </p:grpSpPr>
      <p:sp>
        <p:nvSpPr>
          <p:cNvPr id="1033" name="Slide Number Placeholder 3">
            <a:extLst>
              <a:ext uri="{FF2B5EF4-FFF2-40B4-BE49-F238E27FC236}">
                <a16:creationId xmlns:a16="http://schemas.microsoft.com/office/drawing/2014/main" id="{7E56F356-7288-58F9-085A-DC470ED76CE8}"/>
              </a:ext>
            </a:extLst>
          </p:cNvPr>
          <p:cNvSpPr>
            <a:spLocks noGrp="1"/>
          </p:cNvSpPr>
          <p:nvPr>
            <p:ph type="sldNum" sz="quarter" idx="14"/>
          </p:nvPr>
        </p:nvSpPr>
        <p:spPr>
          <a:xfrm>
            <a:off x="10632503" y="6165850"/>
            <a:ext cx="503809" cy="499029"/>
          </a:xfrm>
        </p:spPr>
        <p:txBody>
          <a:bodyPr/>
          <a:lstStyle/>
          <a:p>
            <a:pPr>
              <a:spcAft>
                <a:spcPts val="600"/>
              </a:spcAft>
            </a:pPr>
            <a:fld id="{9A318C25-A7C8-BA41-A18E-2027320B4F6C}" type="slidenum">
              <a:rPr lang="de-CH" smtClean="0"/>
              <a:pPr>
                <a:spcAft>
                  <a:spcPts val="600"/>
                </a:spcAft>
              </a:pPr>
              <a:t>44</a:t>
            </a:fld>
            <a:endParaRPr lang="de-CH"/>
          </a:p>
        </p:txBody>
      </p:sp>
      <p:sp>
        <p:nvSpPr>
          <p:cNvPr id="1035" name="Title 4">
            <a:extLst>
              <a:ext uri="{FF2B5EF4-FFF2-40B4-BE49-F238E27FC236}">
                <a16:creationId xmlns:a16="http://schemas.microsoft.com/office/drawing/2014/main" id="{F02571AD-D21B-5AD2-5BD6-DA9EF2CAD977}"/>
              </a:ext>
            </a:extLst>
          </p:cNvPr>
          <p:cNvSpPr>
            <a:spLocks noGrp="1"/>
          </p:cNvSpPr>
          <p:nvPr>
            <p:ph type="ctrTitle"/>
          </p:nvPr>
        </p:nvSpPr>
        <p:spPr>
          <a:xfrm>
            <a:off x="6456364" y="2000186"/>
            <a:ext cx="4679950" cy="470898"/>
          </a:xfrm>
        </p:spPr>
        <p:txBody>
          <a:bodyPr/>
          <a:lstStyle/>
          <a:p>
            <a:r>
              <a:rPr lang="en-US" sz="3400" dirty="0"/>
              <a:t>KESB-</a:t>
            </a:r>
            <a:r>
              <a:rPr lang="en-US" sz="3400" dirty="0" err="1"/>
              <a:t>Meldung</a:t>
            </a:r>
            <a:endParaRPr lang="en-US" sz="3400" dirty="0"/>
          </a:p>
        </p:txBody>
      </p:sp>
      <p:pic>
        <p:nvPicPr>
          <p:cNvPr id="9" name="Bildplatzhalter 8">
            <a:extLst>
              <a:ext uri="{FF2B5EF4-FFF2-40B4-BE49-F238E27FC236}">
                <a16:creationId xmlns:a16="http://schemas.microsoft.com/office/drawing/2014/main" id="{C0BCCE8F-F298-93FD-E8A4-148745DE23D7}"/>
              </a:ext>
            </a:extLst>
          </p:cNvPr>
          <p:cNvPicPr>
            <a:picLocks noGrp="1" noChangeAspect="1"/>
          </p:cNvPicPr>
          <p:nvPr>
            <p:ph type="pic" sz="quarter" idx="11"/>
          </p:nvPr>
        </p:nvPicPr>
        <p:blipFill>
          <a:blip r:embed="rId2"/>
          <a:srcRect l="9686" r="9686"/>
          <a:stretch/>
        </p:blipFill>
        <p:spPr/>
      </p:pic>
    </p:spTree>
    <p:extLst>
      <p:ext uri="{BB962C8B-B14F-4D97-AF65-F5344CB8AC3E}">
        <p14:creationId xmlns:p14="http://schemas.microsoft.com/office/powerpoint/2010/main" val="118101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2FC11A-AD6E-1C4D-AA0F-5E47EC9109F0}"/>
              </a:ext>
            </a:extLst>
          </p:cNvPr>
          <p:cNvSpPr>
            <a:spLocks noGrp="1"/>
          </p:cNvSpPr>
          <p:nvPr>
            <p:ph idx="1"/>
          </p:nvPr>
        </p:nvSpPr>
        <p:spPr/>
        <p:txBody>
          <a:bodyPr/>
          <a:lstStyle/>
          <a:p>
            <a:r>
              <a:rPr lang="de-DE" dirty="0"/>
              <a:t>Bezüglich hilfsbedürftigen Kindern haben Berufsgeheimnisträger*innen ein </a:t>
            </a:r>
            <a:r>
              <a:rPr lang="de-DE" b="1" dirty="0"/>
              <a:t>Melderecht</a:t>
            </a:r>
            <a:r>
              <a:rPr lang="de-DE" dirty="0"/>
              <a:t>.</a:t>
            </a:r>
          </a:p>
          <a:p>
            <a:r>
              <a:rPr lang="de-DE" dirty="0"/>
              <a:t>Folgende </a:t>
            </a:r>
            <a:r>
              <a:rPr lang="de-DE" b="1" dirty="0"/>
              <a:t>Voraussetzungen </a:t>
            </a:r>
            <a:r>
              <a:rPr lang="de-DE" dirty="0"/>
              <a:t>müssen gegeben sein: </a:t>
            </a:r>
            <a:br>
              <a:rPr lang="de-DE" dirty="0"/>
            </a:br>
            <a:r>
              <a:rPr lang="de-DE" dirty="0"/>
              <a:t>a) Die Person erfährt in ihrer beruflichen Tätigkeit von einer möglichen Gefährdung. </a:t>
            </a:r>
            <a:br>
              <a:rPr lang="de-DE" dirty="0"/>
            </a:br>
            <a:r>
              <a:rPr lang="de-DE" dirty="0"/>
              <a:t>b) Die körperliche, psychische oder sexuelle Integrität eines Kindes erscheint gefährdet.</a:t>
            </a:r>
            <a:br>
              <a:rPr lang="de-DE" dirty="0"/>
            </a:br>
            <a:r>
              <a:rPr lang="de-DE" dirty="0"/>
              <a:t>c) Die Meldung liegt im Interesse des Kindes </a:t>
            </a:r>
          </a:p>
          <a:p>
            <a:r>
              <a:rPr lang="de-DE" dirty="0"/>
              <a:t>Eine </a:t>
            </a:r>
            <a:r>
              <a:rPr lang="de-DE" b="1" dirty="0"/>
              <a:t>Entbindung vom Berufsgeheimnis </a:t>
            </a:r>
            <a:r>
              <a:rPr lang="de-DE" dirty="0"/>
              <a:t>ist </a:t>
            </a:r>
            <a:r>
              <a:rPr lang="de-DE" dirty="0">
                <a:solidFill>
                  <a:srgbClr val="FF0000"/>
                </a:solidFill>
              </a:rPr>
              <a:t>NICHT nötig</a:t>
            </a:r>
            <a:r>
              <a:rPr lang="de-DE" dirty="0"/>
              <a:t>.</a:t>
            </a:r>
            <a:endParaRPr lang="de-CH" dirty="0"/>
          </a:p>
        </p:txBody>
      </p:sp>
      <p:sp>
        <p:nvSpPr>
          <p:cNvPr id="5" name="Titel 4">
            <a:extLst>
              <a:ext uri="{FF2B5EF4-FFF2-40B4-BE49-F238E27FC236}">
                <a16:creationId xmlns:a16="http://schemas.microsoft.com/office/drawing/2014/main" id="{342A6598-A747-4B66-9D30-92B0F1DEF89A}"/>
              </a:ext>
            </a:extLst>
          </p:cNvPr>
          <p:cNvSpPr>
            <a:spLocks noGrp="1"/>
          </p:cNvSpPr>
          <p:nvPr>
            <p:ph type="title"/>
          </p:nvPr>
        </p:nvSpPr>
        <p:spPr/>
        <p:txBody>
          <a:bodyPr rtlCol="0" anchor="t">
            <a:normAutofit/>
          </a:bodyPr>
          <a:lstStyle/>
          <a:p>
            <a:pPr fontAlgn="auto">
              <a:spcAft>
                <a:spcPts val="0"/>
              </a:spcAft>
              <a:defRPr/>
            </a:pPr>
            <a:r>
              <a:rPr lang="de-DE" dirty="0"/>
              <a:t>KESB-Meldung </a:t>
            </a:r>
            <a:br>
              <a:rPr lang="de-DE" dirty="0"/>
            </a:br>
            <a:r>
              <a:rPr lang="de-DE" dirty="0"/>
              <a:t>bei Berufsgeheimnisträger*innen?</a:t>
            </a:r>
          </a:p>
        </p:txBody>
      </p:sp>
      <p:sp>
        <p:nvSpPr>
          <p:cNvPr id="9" name="Textfeld 8">
            <a:extLst>
              <a:ext uri="{FF2B5EF4-FFF2-40B4-BE49-F238E27FC236}">
                <a16:creationId xmlns:a16="http://schemas.microsoft.com/office/drawing/2014/main" id="{039FF2EF-2296-5504-C635-F1F1EDC22F00}"/>
              </a:ext>
            </a:extLst>
          </p:cNvPr>
          <p:cNvSpPr txBox="1"/>
          <p:nvPr/>
        </p:nvSpPr>
        <p:spPr>
          <a:xfrm>
            <a:off x="2783632" y="4941168"/>
            <a:ext cx="6097712" cy="923330"/>
          </a:xfrm>
          <a:prstGeom prst="rect">
            <a:avLst/>
          </a:prstGeom>
          <a:noFill/>
        </p:spPr>
        <p:txBody>
          <a:bodyPr wrap="square">
            <a:spAutoFit/>
          </a:bodyPr>
          <a:lstStyle/>
          <a:p>
            <a:r>
              <a:rPr lang="de-DE" dirty="0"/>
              <a:t>Quelle und detaillierte Ausführungen</a:t>
            </a:r>
            <a:endParaRPr lang="de-DE" dirty="0">
              <a:hlinkClick r:id="rId2"/>
            </a:endParaRPr>
          </a:p>
          <a:p>
            <a:r>
              <a:rPr lang="de-DE" dirty="0">
                <a:hlinkClick r:id="rId2"/>
              </a:rPr>
              <a:t>Melderechte und Meldepflichten an die KESB nach Art. 314c, 314d, 443 sowie 453 ZGB</a:t>
            </a:r>
            <a:endParaRPr lang="de-CH" dirty="0"/>
          </a:p>
        </p:txBody>
      </p:sp>
      <p:pic>
        <p:nvPicPr>
          <p:cNvPr id="11" name="Grafik 10">
            <a:extLst>
              <a:ext uri="{FF2B5EF4-FFF2-40B4-BE49-F238E27FC236}">
                <a16:creationId xmlns:a16="http://schemas.microsoft.com/office/drawing/2014/main" id="{5FC4F1C2-FAA1-8FE0-F0FF-54016A4C0494}"/>
              </a:ext>
            </a:extLst>
          </p:cNvPr>
          <p:cNvPicPr>
            <a:picLocks noChangeAspect="1"/>
          </p:cNvPicPr>
          <p:nvPr/>
        </p:nvPicPr>
        <p:blipFill>
          <a:blip r:embed="rId3"/>
          <a:stretch>
            <a:fillRect/>
          </a:stretch>
        </p:blipFill>
        <p:spPr>
          <a:xfrm>
            <a:off x="1631504" y="5007490"/>
            <a:ext cx="971686" cy="7906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8CE3C-E59E-5ADA-22C6-A3D102E1C6E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8842E67-373A-3257-3822-83528A7C4C96}"/>
              </a:ext>
            </a:extLst>
          </p:cNvPr>
          <p:cNvSpPr>
            <a:spLocks noGrp="1"/>
          </p:cNvSpPr>
          <p:nvPr>
            <p:ph type="title"/>
          </p:nvPr>
        </p:nvSpPr>
        <p:spPr>
          <a:xfrm>
            <a:off x="1051200" y="620688"/>
            <a:ext cx="9720000" cy="830338"/>
          </a:xfrm>
        </p:spPr>
        <p:txBody>
          <a:bodyPr rtlCol="0" anchor="t">
            <a:normAutofit/>
          </a:bodyPr>
          <a:lstStyle/>
          <a:p>
            <a:pPr fontAlgn="auto">
              <a:spcAft>
                <a:spcPts val="0"/>
              </a:spcAft>
              <a:defRPr/>
            </a:pPr>
            <a:r>
              <a:rPr lang="de-DE" sz="2600" dirty="0"/>
              <a:t>Stufenmodell „Tätigwerden bei Kindeswohlgefährdung“</a:t>
            </a:r>
          </a:p>
        </p:txBody>
      </p:sp>
      <p:grpSp>
        <p:nvGrpSpPr>
          <p:cNvPr id="45061" name="Group 4">
            <a:extLst>
              <a:ext uri="{FF2B5EF4-FFF2-40B4-BE49-F238E27FC236}">
                <a16:creationId xmlns:a16="http://schemas.microsoft.com/office/drawing/2014/main" id="{7B4D0F84-7DB4-2D86-4DC9-E4F1FD5CCC66}"/>
              </a:ext>
            </a:extLst>
          </p:cNvPr>
          <p:cNvGrpSpPr>
            <a:grpSpLocks/>
          </p:cNvGrpSpPr>
          <p:nvPr/>
        </p:nvGrpSpPr>
        <p:grpSpPr bwMode="auto">
          <a:xfrm>
            <a:off x="914531" y="1196752"/>
            <a:ext cx="9001000" cy="4696479"/>
            <a:chOff x="272" y="1525"/>
            <a:chExt cx="4626" cy="2563"/>
          </a:xfrm>
        </p:grpSpPr>
        <p:sp>
          <p:nvSpPr>
            <p:cNvPr id="25" name="Rectangle 5">
              <a:extLst>
                <a:ext uri="{FF2B5EF4-FFF2-40B4-BE49-F238E27FC236}">
                  <a16:creationId xmlns:a16="http://schemas.microsoft.com/office/drawing/2014/main" id="{371876E5-31C9-6787-C83A-177B65FD0436}"/>
                </a:ext>
              </a:extLst>
            </p:cNvPr>
            <p:cNvSpPr>
              <a:spLocks noChangeArrowheads="1"/>
            </p:cNvSpPr>
            <p:nvPr/>
          </p:nvSpPr>
          <p:spPr bwMode="auto">
            <a:xfrm>
              <a:off x="272" y="3317"/>
              <a:ext cx="1520" cy="771"/>
            </a:xfrm>
            <a:prstGeom prst="rect">
              <a:avLst/>
            </a:prstGeom>
            <a:solidFill>
              <a:srgbClr val="CCECFF"/>
            </a:solidFill>
            <a:ln w="9525">
              <a:solidFill>
                <a:schemeClr val="tx1"/>
              </a:solidFill>
              <a:miter lim="800000"/>
              <a:headEnd/>
              <a:tailEnd/>
            </a:ln>
          </p:spPr>
          <p:txBody>
            <a:bodyPr wrap="none" anchor="ctr"/>
            <a:lstStyle/>
            <a:p>
              <a:pPr fontAlgn="auto">
                <a:spcBef>
                  <a:spcPts val="0"/>
                </a:spcBef>
                <a:spcAft>
                  <a:spcPts val="0"/>
                </a:spcAft>
                <a:defRPr/>
              </a:pPr>
              <a:endParaRPr lang="de-DE">
                <a:solidFill>
                  <a:srgbClr val="000000"/>
                </a:solidFill>
                <a:latin typeface="Calibri" panose="020F0502020204030204"/>
                <a:cs typeface="+mn-cs"/>
              </a:endParaRPr>
            </a:p>
          </p:txBody>
        </p:sp>
        <p:sp>
          <p:nvSpPr>
            <p:cNvPr id="26" name="Rectangle 6">
              <a:extLst>
                <a:ext uri="{FF2B5EF4-FFF2-40B4-BE49-F238E27FC236}">
                  <a16:creationId xmlns:a16="http://schemas.microsoft.com/office/drawing/2014/main" id="{DD79F41E-46CE-F0A5-ACAF-A8766CAC1BDC}"/>
                </a:ext>
              </a:extLst>
            </p:cNvPr>
            <p:cNvSpPr>
              <a:spLocks noChangeArrowheads="1"/>
            </p:cNvSpPr>
            <p:nvPr/>
          </p:nvSpPr>
          <p:spPr bwMode="auto">
            <a:xfrm>
              <a:off x="3311" y="1774"/>
              <a:ext cx="1587" cy="2314"/>
            </a:xfrm>
            <a:prstGeom prst="rect">
              <a:avLst/>
            </a:prstGeom>
            <a:solidFill>
              <a:srgbClr val="CCECFF"/>
            </a:solidFill>
            <a:ln w="9525">
              <a:solidFill>
                <a:schemeClr val="tx1"/>
              </a:solidFill>
              <a:miter lim="800000"/>
              <a:headEnd/>
              <a:tailEnd/>
            </a:ln>
          </p:spPr>
          <p:txBody>
            <a:bodyPr wrap="none" anchor="ctr"/>
            <a:lstStyle/>
            <a:p>
              <a:pPr fontAlgn="auto">
                <a:spcBef>
                  <a:spcPts val="0"/>
                </a:spcBef>
                <a:spcAft>
                  <a:spcPts val="0"/>
                </a:spcAft>
                <a:defRPr/>
              </a:pPr>
              <a:endParaRPr lang="de-DE">
                <a:solidFill>
                  <a:srgbClr val="000000"/>
                </a:solidFill>
                <a:latin typeface="Calibri" panose="020F0502020204030204"/>
                <a:cs typeface="+mn-cs"/>
              </a:endParaRPr>
            </a:p>
          </p:txBody>
        </p:sp>
        <p:sp>
          <p:nvSpPr>
            <p:cNvPr id="27" name="Rectangle 7">
              <a:extLst>
                <a:ext uri="{FF2B5EF4-FFF2-40B4-BE49-F238E27FC236}">
                  <a16:creationId xmlns:a16="http://schemas.microsoft.com/office/drawing/2014/main" id="{7CDBC6D5-C336-C9A5-7943-7C3730B27142}"/>
                </a:ext>
              </a:extLst>
            </p:cNvPr>
            <p:cNvSpPr>
              <a:spLocks noChangeArrowheads="1"/>
            </p:cNvSpPr>
            <p:nvPr/>
          </p:nvSpPr>
          <p:spPr bwMode="auto">
            <a:xfrm>
              <a:off x="1791" y="2546"/>
              <a:ext cx="1520" cy="1542"/>
            </a:xfrm>
            <a:prstGeom prst="rect">
              <a:avLst/>
            </a:prstGeom>
            <a:solidFill>
              <a:srgbClr val="CCECFF"/>
            </a:solidFill>
            <a:ln w="9525">
              <a:solidFill>
                <a:schemeClr val="tx1"/>
              </a:solidFill>
              <a:miter lim="800000"/>
              <a:headEnd/>
              <a:tailEnd/>
            </a:ln>
          </p:spPr>
          <p:txBody>
            <a:bodyPr wrap="none" anchor="ctr"/>
            <a:lstStyle/>
            <a:p>
              <a:pPr fontAlgn="auto">
                <a:spcBef>
                  <a:spcPts val="0"/>
                </a:spcBef>
                <a:spcAft>
                  <a:spcPts val="0"/>
                </a:spcAft>
                <a:defRPr/>
              </a:pPr>
              <a:endParaRPr lang="de-DE">
                <a:solidFill>
                  <a:srgbClr val="000000"/>
                </a:solidFill>
                <a:latin typeface="Calibri" panose="020F0502020204030204"/>
                <a:cs typeface="+mn-cs"/>
              </a:endParaRPr>
            </a:p>
          </p:txBody>
        </p:sp>
        <p:sp>
          <p:nvSpPr>
            <p:cNvPr id="28" name="Text Box 8">
              <a:extLst>
                <a:ext uri="{FF2B5EF4-FFF2-40B4-BE49-F238E27FC236}">
                  <a16:creationId xmlns:a16="http://schemas.microsoft.com/office/drawing/2014/main" id="{4B75DEB2-A530-6A70-FF10-9040D6166CC2}"/>
                </a:ext>
              </a:extLst>
            </p:cNvPr>
            <p:cNvSpPr txBox="1">
              <a:spLocks noChangeArrowheads="1"/>
            </p:cNvSpPr>
            <p:nvPr/>
          </p:nvSpPr>
          <p:spPr bwMode="auto">
            <a:xfrm>
              <a:off x="272" y="3045"/>
              <a:ext cx="1519" cy="250"/>
            </a:xfrm>
            <a:prstGeom prst="rect">
              <a:avLst/>
            </a:prstGeom>
            <a:noFill/>
            <a:ln w="9525">
              <a:noFill/>
              <a:miter lim="800000"/>
              <a:headEnd/>
              <a:tailEnd/>
            </a:ln>
          </p:spPr>
          <p:txBody>
            <a:bodyPr>
              <a:spAutoFit/>
            </a:bodyPr>
            <a:lstStyle/>
            <a:p>
              <a:pPr algn="ctr" fontAlgn="auto">
                <a:spcBef>
                  <a:spcPct val="50000"/>
                </a:spcBef>
                <a:spcAft>
                  <a:spcPts val="0"/>
                </a:spcAft>
                <a:defRPr/>
              </a:pPr>
              <a:r>
                <a:rPr lang="de-DE" sz="2000" dirty="0">
                  <a:solidFill>
                    <a:srgbClr val="0000FF"/>
                  </a:solidFill>
                  <a:latin typeface="Calibri" panose="020F0502020204030204"/>
                </a:rPr>
                <a:t>Stufe 1</a:t>
              </a:r>
            </a:p>
          </p:txBody>
        </p:sp>
        <p:sp>
          <p:nvSpPr>
            <p:cNvPr id="29" name="Text Box 9">
              <a:extLst>
                <a:ext uri="{FF2B5EF4-FFF2-40B4-BE49-F238E27FC236}">
                  <a16:creationId xmlns:a16="http://schemas.microsoft.com/office/drawing/2014/main" id="{5D7EE686-4FD9-1E16-D27A-D4D863472384}"/>
                </a:ext>
              </a:extLst>
            </p:cNvPr>
            <p:cNvSpPr txBox="1">
              <a:spLocks noChangeArrowheads="1"/>
            </p:cNvSpPr>
            <p:nvPr/>
          </p:nvSpPr>
          <p:spPr bwMode="auto">
            <a:xfrm>
              <a:off x="3311" y="1525"/>
              <a:ext cx="1519" cy="250"/>
            </a:xfrm>
            <a:prstGeom prst="rect">
              <a:avLst/>
            </a:prstGeom>
            <a:noFill/>
            <a:ln w="9525">
              <a:noFill/>
              <a:miter lim="800000"/>
              <a:headEnd/>
              <a:tailEnd/>
            </a:ln>
          </p:spPr>
          <p:txBody>
            <a:bodyPr>
              <a:spAutoFit/>
            </a:bodyPr>
            <a:lstStyle/>
            <a:p>
              <a:pPr algn="ctr" fontAlgn="auto">
                <a:spcBef>
                  <a:spcPct val="50000"/>
                </a:spcBef>
                <a:spcAft>
                  <a:spcPts val="0"/>
                </a:spcAft>
                <a:defRPr/>
              </a:pPr>
              <a:r>
                <a:rPr lang="de-DE" sz="2000">
                  <a:solidFill>
                    <a:srgbClr val="0000FF"/>
                  </a:solidFill>
                  <a:latin typeface="Calibri" panose="020F0502020204030204"/>
                </a:rPr>
                <a:t>Stufe 3</a:t>
              </a:r>
            </a:p>
          </p:txBody>
        </p:sp>
        <p:sp>
          <p:nvSpPr>
            <p:cNvPr id="30" name="Text Box 10">
              <a:extLst>
                <a:ext uri="{FF2B5EF4-FFF2-40B4-BE49-F238E27FC236}">
                  <a16:creationId xmlns:a16="http://schemas.microsoft.com/office/drawing/2014/main" id="{C7DC39E8-5CE9-8637-4761-E0A303F149F6}"/>
                </a:ext>
              </a:extLst>
            </p:cNvPr>
            <p:cNvSpPr txBox="1">
              <a:spLocks noChangeArrowheads="1"/>
            </p:cNvSpPr>
            <p:nvPr/>
          </p:nvSpPr>
          <p:spPr bwMode="auto">
            <a:xfrm>
              <a:off x="1791" y="2296"/>
              <a:ext cx="1519" cy="250"/>
            </a:xfrm>
            <a:prstGeom prst="rect">
              <a:avLst/>
            </a:prstGeom>
            <a:noFill/>
            <a:ln w="9525">
              <a:noFill/>
              <a:miter lim="800000"/>
              <a:headEnd/>
              <a:tailEnd/>
            </a:ln>
          </p:spPr>
          <p:txBody>
            <a:bodyPr>
              <a:spAutoFit/>
            </a:bodyPr>
            <a:lstStyle/>
            <a:p>
              <a:pPr algn="ctr" fontAlgn="auto">
                <a:spcBef>
                  <a:spcPct val="50000"/>
                </a:spcBef>
                <a:spcAft>
                  <a:spcPts val="0"/>
                </a:spcAft>
                <a:defRPr/>
              </a:pPr>
              <a:r>
                <a:rPr lang="de-DE" sz="2000">
                  <a:solidFill>
                    <a:srgbClr val="0000FF"/>
                  </a:solidFill>
                  <a:latin typeface="Calibri" panose="020F0502020204030204"/>
                </a:rPr>
                <a:t>Stufe 2</a:t>
              </a:r>
            </a:p>
          </p:txBody>
        </p:sp>
        <p:sp>
          <p:nvSpPr>
            <p:cNvPr id="31" name="Text Box 11">
              <a:extLst>
                <a:ext uri="{FF2B5EF4-FFF2-40B4-BE49-F238E27FC236}">
                  <a16:creationId xmlns:a16="http://schemas.microsoft.com/office/drawing/2014/main" id="{A2351AF2-1D76-DD59-C91A-50C518F7704B}"/>
                </a:ext>
              </a:extLst>
            </p:cNvPr>
            <p:cNvSpPr txBox="1">
              <a:spLocks noChangeArrowheads="1"/>
            </p:cNvSpPr>
            <p:nvPr/>
          </p:nvSpPr>
          <p:spPr bwMode="auto">
            <a:xfrm>
              <a:off x="295" y="3407"/>
              <a:ext cx="1428" cy="601"/>
            </a:xfrm>
            <a:prstGeom prst="rect">
              <a:avLst/>
            </a:prstGeom>
            <a:noFill/>
            <a:ln w="9525">
              <a:noFill/>
              <a:miter lim="800000"/>
              <a:headEnd/>
              <a:tailEnd/>
            </a:ln>
          </p:spPr>
          <p:txBody>
            <a:bodyPr>
              <a:spAutoFit/>
            </a:bodyPr>
            <a:lstStyle/>
            <a:p>
              <a:pPr fontAlgn="auto">
                <a:spcBef>
                  <a:spcPct val="50000"/>
                </a:spcBef>
                <a:spcAft>
                  <a:spcPts val="0"/>
                </a:spcAft>
                <a:defRPr/>
              </a:pPr>
              <a:r>
                <a:rPr lang="de-DE" sz="1400" dirty="0">
                  <a:solidFill>
                    <a:srgbClr val="000000"/>
                  </a:solidFill>
                  <a:latin typeface="Calibri" panose="020F0502020204030204"/>
                </a:rPr>
                <a:t>Prüfung der eigenen fachlichen Mittel zur Gefährdungsabschätzung und Gefährdungsabwehr</a:t>
              </a:r>
            </a:p>
          </p:txBody>
        </p:sp>
        <p:sp>
          <p:nvSpPr>
            <p:cNvPr id="32" name="Text Box 12">
              <a:extLst>
                <a:ext uri="{FF2B5EF4-FFF2-40B4-BE49-F238E27FC236}">
                  <a16:creationId xmlns:a16="http://schemas.microsoft.com/office/drawing/2014/main" id="{0A27BEB0-9815-4A3A-8646-291314CEB99D}"/>
                </a:ext>
              </a:extLst>
            </p:cNvPr>
            <p:cNvSpPr txBox="1">
              <a:spLocks noChangeArrowheads="1"/>
            </p:cNvSpPr>
            <p:nvPr/>
          </p:nvSpPr>
          <p:spPr bwMode="auto">
            <a:xfrm>
              <a:off x="1837" y="2614"/>
              <a:ext cx="1497" cy="465"/>
            </a:xfrm>
            <a:prstGeom prst="rect">
              <a:avLst/>
            </a:prstGeom>
            <a:noFill/>
            <a:ln w="9525">
              <a:noFill/>
              <a:miter lim="800000"/>
              <a:headEnd/>
              <a:tailEnd/>
            </a:ln>
          </p:spPr>
          <p:txBody>
            <a:bodyPr>
              <a:spAutoFit/>
            </a:bodyPr>
            <a:lstStyle/>
            <a:p>
              <a:pPr fontAlgn="auto">
                <a:spcBef>
                  <a:spcPct val="50000"/>
                </a:spcBef>
                <a:spcAft>
                  <a:spcPts val="0"/>
                </a:spcAft>
                <a:defRPr/>
              </a:pPr>
              <a:r>
                <a:rPr lang="de-DE" sz="1400" dirty="0">
                  <a:solidFill>
                    <a:srgbClr val="000000"/>
                  </a:solidFill>
                  <a:latin typeface="Calibri" panose="020F0502020204030204"/>
                </a:rPr>
                <a:t>Hinwirken auf die aktive Inanspruchnahme von Hilfen durch Sorgeberechtigte</a:t>
              </a:r>
            </a:p>
          </p:txBody>
        </p:sp>
      </p:grpSp>
      <p:sp>
        <p:nvSpPr>
          <p:cNvPr id="33" name="Text Box 13">
            <a:extLst>
              <a:ext uri="{FF2B5EF4-FFF2-40B4-BE49-F238E27FC236}">
                <a16:creationId xmlns:a16="http://schemas.microsoft.com/office/drawing/2014/main" id="{DF80BA99-A4B4-634C-6DAF-70ACF8E46EDA}"/>
              </a:ext>
            </a:extLst>
          </p:cNvPr>
          <p:cNvSpPr txBox="1">
            <a:spLocks noChangeArrowheads="1"/>
          </p:cNvSpPr>
          <p:nvPr/>
        </p:nvSpPr>
        <p:spPr bwMode="auto">
          <a:xfrm>
            <a:off x="6915197" y="2027090"/>
            <a:ext cx="2912776" cy="2785378"/>
          </a:xfrm>
          <a:prstGeom prst="rect">
            <a:avLst/>
          </a:prstGeom>
          <a:noFill/>
          <a:ln w="9525">
            <a:noFill/>
            <a:miter lim="800000"/>
            <a:headEnd/>
            <a:tailEnd/>
          </a:ln>
        </p:spPr>
        <p:txBody>
          <a:bodyPr wrap="square">
            <a:spAutoFit/>
          </a:bodyPr>
          <a:lstStyle/>
          <a:p>
            <a:pPr fontAlgn="auto">
              <a:spcBef>
                <a:spcPct val="50000"/>
              </a:spcBef>
              <a:spcAft>
                <a:spcPts val="0"/>
              </a:spcAft>
              <a:defRPr/>
            </a:pPr>
            <a:r>
              <a:rPr lang="de-DE" sz="1400" dirty="0">
                <a:solidFill>
                  <a:srgbClr val="000000"/>
                </a:solidFill>
                <a:latin typeface="Calibri" panose="020F0502020204030204"/>
              </a:rPr>
              <a:t>Meldung an </a:t>
            </a:r>
            <a:r>
              <a:rPr lang="de-DE" sz="1400" b="1" dirty="0">
                <a:solidFill>
                  <a:srgbClr val="000000"/>
                </a:solidFill>
                <a:latin typeface="Calibri" panose="020F0502020204030204"/>
              </a:rPr>
              <a:t>KESB</a:t>
            </a:r>
            <a:r>
              <a:rPr lang="de-DE" sz="1400" dirty="0">
                <a:solidFill>
                  <a:srgbClr val="000000"/>
                </a:solidFill>
                <a:latin typeface="Calibri" panose="020F0502020204030204"/>
              </a:rPr>
              <a:t> wenn:</a:t>
            </a:r>
          </a:p>
          <a:p>
            <a:pPr fontAlgn="auto">
              <a:spcBef>
                <a:spcPct val="50000"/>
              </a:spcBef>
              <a:spcAft>
                <a:spcPts val="0"/>
              </a:spcAft>
              <a:defRPr/>
            </a:pPr>
            <a:endParaRPr lang="de-DE" sz="1400" dirty="0">
              <a:solidFill>
                <a:srgbClr val="000000"/>
              </a:solidFill>
              <a:latin typeface="Calibri" panose="020F0502020204030204"/>
            </a:endParaRPr>
          </a:p>
          <a:p>
            <a:pPr marL="174625" indent="-174625" fontAlgn="auto">
              <a:spcBef>
                <a:spcPts val="0"/>
              </a:spcBef>
              <a:spcAft>
                <a:spcPts val="0"/>
              </a:spcAft>
              <a:buFont typeface="Wingdings" pitchFamily="2" charset="2"/>
              <a:buChar char="§"/>
              <a:defRPr/>
            </a:pPr>
            <a:r>
              <a:rPr lang="de-DE" sz="1400" dirty="0">
                <a:solidFill>
                  <a:srgbClr val="000000"/>
                </a:solidFill>
                <a:latin typeface="Calibri" panose="020F0502020204030204"/>
              </a:rPr>
              <a:t>körperliche, psychische oder sexuelle Integrität des Kindes erscheint gefährdet</a:t>
            </a:r>
          </a:p>
          <a:p>
            <a:pPr marL="174625" indent="-174625" fontAlgn="auto">
              <a:spcBef>
                <a:spcPts val="0"/>
              </a:spcBef>
              <a:spcAft>
                <a:spcPts val="0"/>
              </a:spcAft>
              <a:buFont typeface="Wingdings" pitchFamily="2" charset="2"/>
              <a:buChar char="§"/>
              <a:defRPr/>
            </a:pPr>
            <a:r>
              <a:rPr lang="de-DE" sz="1400" dirty="0">
                <a:latin typeface="Calibri" panose="020F0502020204030204" pitchFamily="34" charset="0"/>
                <a:ea typeface="Calibri" panose="020F0502020204030204" pitchFamily="34" charset="0"/>
                <a:cs typeface="Calibri" panose="020F0502020204030204" pitchFamily="34" charset="0"/>
              </a:rPr>
              <a:t>Meldung im Interesse des Kindes</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fontAlgn="auto">
              <a:spcBef>
                <a:spcPts val="0"/>
              </a:spcBef>
              <a:spcAft>
                <a:spcPts val="0"/>
              </a:spcAft>
              <a:buFont typeface="Wingdings" pitchFamily="2" charset="2"/>
              <a:buChar char="§"/>
              <a:defRPr/>
            </a:pPr>
            <a:endParaRPr lang="de-DE" sz="1400" dirty="0">
              <a:solidFill>
                <a:srgbClr val="000000"/>
              </a:solidFill>
              <a:latin typeface="Calibri" panose="020F0502020204030204"/>
            </a:endParaRPr>
          </a:p>
          <a:p>
            <a:pPr fontAlgn="auto">
              <a:spcBef>
                <a:spcPts val="0"/>
              </a:spcBef>
              <a:spcAft>
                <a:spcPts val="0"/>
              </a:spcAft>
              <a:defRPr/>
            </a:pPr>
            <a:r>
              <a:rPr lang="de-DE" sz="1400" dirty="0">
                <a:solidFill>
                  <a:srgbClr val="000000"/>
                </a:solidFill>
                <a:latin typeface="Calibri" panose="020F0502020204030204"/>
              </a:rPr>
              <a:t>Sorgeberechtigte sind </a:t>
            </a:r>
            <a:r>
              <a:rPr lang="de-DE" sz="1400" b="1" dirty="0">
                <a:solidFill>
                  <a:srgbClr val="000000"/>
                </a:solidFill>
                <a:latin typeface="Calibri" panose="020F0502020204030204"/>
              </a:rPr>
              <a:t>nicht bereit </a:t>
            </a:r>
            <a:r>
              <a:rPr lang="de-DE" sz="1400" dirty="0">
                <a:solidFill>
                  <a:srgbClr val="000000"/>
                </a:solidFill>
                <a:latin typeface="Calibri" panose="020F0502020204030204"/>
              </a:rPr>
              <a:t>oder nicht in der Lage, an Gefährdungseinschätzung oder Abwendung  der Gefährdung </a:t>
            </a:r>
            <a:r>
              <a:rPr lang="de-DE" sz="1400" b="1" dirty="0">
                <a:solidFill>
                  <a:srgbClr val="000000"/>
                </a:solidFill>
                <a:latin typeface="Calibri" panose="020F0502020204030204"/>
              </a:rPr>
              <a:t>mitzuwirken</a:t>
            </a:r>
            <a:r>
              <a:rPr lang="de-DE" sz="1400" dirty="0">
                <a:solidFill>
                  <a:srgbClr val="000000"/>
                </a:solidFill>
                <a:latin typeface="Calibri" panose="020F0502020204030204"/>
              </a:rPr>
              <a:t>.</a:t>
            </a:r>
          </a:p>
        </p:txBody>
      </p:sp>
      <p:sp>
        <p:nvSpPr>
          <p:cNvPr id="36" name="Textfeld 35">
            <a:extLst>
              <a:ext uri="{FF2B5EF4-FFF2-40B4-BE49-F238E27FC236}">
                <a16:creationId xmlns:a16="http://schemas.microsoft.com/office/drawing/2014/main" id="{41F5248D-6349-B0DB-DBA3-931F1F538753}"/>
              </a:ext>
            </a:extLst>
          </p:cNvPr>
          <p:cNvSpPr txBox="1"/>
          <p:nvPr/>
        </p:nvSpPr>
        <p:spPr>
          <a:xfrm>
            <a:off x="914531" y="6054765"/>
            <a:ext cx="9001000" cy="369332"/>
          </a:xfrm>
          <a:prstGeom prst="rect">
            <a:avLst/>
          </a:prstGeom>
          <a:solidFill>
            <a:schemeClr val="tx2">
              <a:lumMod val="75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algn="ctr" fontAlgn="auto">
              <a:spcBef>
                <a:spcPts val="0"/>
              </a:spcBef>
              <a:spcAft>
                <a:spcPts val="0"/>
              </a:spcAft>
              <a:defRPr/>
            </a:pPr>
            <a:r>
              <a:rPr lang="de-DE" b="1" dirty="0">
                <a:solidFill>
                  <a:schemeClr val="bg1"/>
                </a:solidFill>
              </a:rPr>
              <a:t>Tätigwerden bei Hinweisen auf Kindeswohlgefährdung</a:t>
            </a:r>
          </a:p>
        </p:txBody>
      </p:sp>
    </p:spTree>
    <p:extLst>
      <p:ext uri="{BB962C8B-B14F-4D97-AF65-F5344CB8AC3E}">
        <p14:creationId xmlns:p14="http://schemas.microsoft.com/office/powerpoint/2010/main" val="298857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64A96-E7BD-FACD-DD7A-9D7CA17B9A97}"/>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FA12F0AE-7057-DF9A-D7B6-71B6A4F5C6BA}"/>
              </a:ext>
            </a:extLst>
          </p:cNvPr>
          <p:cNvSpPr>
            <a:spLocks noGrp="1"/>
          </p:cNvSpPr>
          <p:nvPr>
            <p:ph type="ctrTitle"/>
          </p:nvPr>
        </p:nvSpPr>
        <p:spPr>
          <a:xfrm>
            <a:off x="6456364" y="2000186"/>
            <a:ext cx="4824212" cy="553998"/>
          </a:xfrm>
        </p:spPr>
        <p:txBody>
          <a:bodyPr/>
          <a:lstStyle/>
          <a:p>
            <a:r>
              <a:rPr lang="de-CH" dirty="0"/>
              <a:t>Fazit und Ausblick</a:t>
            </a:r>
          </a:p>
        </p:txBody>
      </p:sp>
      <p:sp>
        <p:nvSpPr>
          <p:cNvPr id="3" name="Foliennummernplatzhalter 2">
            <a:extLst>
              <a:ext uri="{FF2B5EF4-FFF2-40B4-BE49-F238E27FC236}">
                <a16:creationId xmlns:a16="http://schemas.microsoft.com/office/drawing/2014/main" id="{5BB17300-557F-6EB1-6ADA-C5AA4CB917BA}"/>
              </a:ext>
            </a:extLst>
          </p:cNvPr>
          <p:cNvSpPr>
            <a:spLocks noGrp="1"/>
          </p:cNvSpPr>
          <p:nvPr>
            <p:ph type="sldNum" sz="quarter" idx="14"/>
          </p:nvPr>
        </p:nvSpPr>
        <p:spPr/>
        <p:txBody>
          <a:bodyPr/>
          <a:lstStyle/>
          <a:p>
            <a:fld id="{9A318C25-A7C8-BA41-A18E-2027320B4F6C}" type="slidenum">
              <a:rPr lang="de-CH" smtClean="0"/>
              <a:pPr/>
              <a:t>47</a:t>
            </a:fld>
            <a:endParaRPr lang="de-CH" dirty="0"/>
          </a:p>
        </p:txBody>
      </p:sp>
      <p:pic>
        <p:nvPicPr>
          <p:cNvPr id="6" name="Bildplatzhalter 5">
            <a:extLst>
              <a:ext uri="{FF2B5EF4-FFF2-40B4-BE49-F238E27FC236}">
                <a16:creationId xmlns:a16="http://schemas.microsoft.com/office/drawing/2014/main" id="{2B5E3212-C712-4E52-BFE3-31662206E923}"/>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8931" r="8931"/>
          <a:stretch>
            <a:fillRect/>
          </a:stretch>
        </p:blipFill>
        <p:spPr>
          <a:xfrm rot="5400000">
            <a:off x="-92075" y="465138"/>
            <a:ext cx="6467475" cy="5905500"/>
          </a:xfrm>
        </p:spPr>
      </p:pic>
    </p:spTree>
    <p:extLst>
      <p:ext uri="{BB962C8B-B14F-4D97-AF65-F5344CB8AC3E}">
        <p14:creationId xmlns:p14="http://schemas.microsoft.com/office/powerpoint/2010/main" val="1610135142"/>
      </p:ext>
    </p:extLst>
  </p:cSld>
  <p:clrMapOvr>
    <a:masterClrMapping/>
  </p:clrMapOvr>
  <mc:AlternateContent xmlns:mc="http://schemas.openxmlformats.org/markup-compatibility/2006" xmlns:p14="http://schemas.microsoft.com/office/powerpoint/2010/main">
    <mc:Choice Requires="p14">
      <p:transition spd="slow" p14:dur="2000" advTm="7915"/>
    </mc:Choice>
    <mc:Fallback xmlns="">
      <p:transition spd="slow" advTm="791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9067DDE7-603B-86A2-021C-E0F1B5A9D85C}"/>
              </a:ext>
            </a:extLst>
          </p:cNvPr>
          <p:cNvSpPr>
            <a:spLocks noGrp="1"/>
          </p:cNvSpPr>
          <p:nvPr>
            <p:ph idx="1"/>
          </p:nvPr>
        </p:nvSpPr>
        <p:spPr>
          <a:xfrm>
            <a:off x="1060818" y="1811413"/>
            <a:ext cx="10070364" cy="3758096"/>
          </a:xfrm>
        </p:spPr>
        <p:txBody>
          <a:bodyPr/>
          <a:lstStyle/>
          <a:p>
            <a:pPr marL="457200" indent="-457200" fontAlgn="auto">
              <a:lnSpc>
                <a:spcPct val="150000"/>
              </a:lnSpc>
              <a:spcBef>
                <a:spcPts val="0"/>
              </a:spcBef>
              <a:spcAft>
                <a:spcPts val="600"/>
              </a:spcAft>
              <a:buFont typeface="Arial" panose="020B0604020202020204" pitchFamily="34" charset="0"/>
              <a:buAutoNum type="arabicParenR"/>
              <a:defRPr/>
            </a:pPr>
            <a:r>
              <a:rPr lang="de-DE" b="1" dirty="0"/>
              <a:t>Hinschauen!   </a:t>
            </a:r>
            <a:r>
              <a:rPr lang="de-CH" sz="6000" dirty="0">
                <a:effectLst/>
                <a:latin typeface="Segoe UI Emoji" panose="020B0502040204020203" pitchFamily="34" charset="0"/>
                <a:ea typeface="Aptos" panose="020B0004020202020204" pitchFamily="34" charset="0"/>
                <a:cs typeface="Segoe UI Emoji" panose="020B0502040204020203" pitchFamily="34" charset="0"/>
              </a:rPr>
              <a:t>🙈</a:t>
            </a:r>
            <a:endParaRPr lang="de-DE" b="1" dirty="0"/>
          </a:p>
          <a:p>
            <a:pPr marL="457200" indent="-457200" fontAlgn="auto">
              <a:lnSpc>
                <a:spcPct val="150000"/>
              </a:lnSpc>
              <a:spcBef>
                <a:spcPts val="0"/>
              </a:spcBef>
              <a:spcAft>
                <a:spcPts val="600"/>
              </a:spcAft>
              <a:buAutoNum type="arabicParenR"/>
              <a:defRPr/>
            </a:pPr>
            <a:r>
              <a:rPr lang="de-CH" b="1" dirty="0"/>
              <a:t>Zuhören! </a:t>
            </a:r>
            <a:r>
              <a:rPr lang="de-CH" sz="6000" dirty="0">
                <a:effectLst/>
                <a:latin typeface="Segoe UI Emoji" panose="020B0502040204020203" pitchFamily="34" charset="0"/>
                <a:ea typeface="Aptos" panose="020B0004020202020204" pitchFamily="34" charset="0"/>
                <a:cs typeface="Segoe UI Emoji" panose="020B0502040204020203" pitchFamily="34" charset="0"/>
              </a:rPr>
              <a:t>👂🏼</a:t>
            </a:r>
            <a:endParaRPr lang="de-CH" b="1" dirty="0"/>
          </a:p>
          <a:p>
            <a:pPr marL="457200" indent="-457200" fontAlgn="auto">
              <a:lnSpc>
                <a:spcPct val="150000"/>
              </a:lnSpc>
              <a:spcBef>
                <a:spcPts val="0"/>
              </a:spcBef>
              <a:spcAft>
                <a:spcPts val="600"/>
              </a:spcAft>
              <a:buAutoNum type="arabicParenR"/>
              <a:defRPr/>
            </a:pPr>
            <a:r>
              <a:rPr lang="de-CH" b="1" dirty="0"/>
              <a:t>Vernetzen! </a:t>
            </a:r>
            <a:r>
              <a:rPr lang="de-CH" sz="6000" dirty="0">
                <a:latin typeface="Segoe UI Emoji" panose="020B0502040204020203" pitchFamily="34" charset="0"/>
                <a:ea typeface="Aptos" panose="020B0004020202020204" pitchFamily="34" charset="0"/>
                <a:cs typeface="Segoe UI Emoji" panose="020B0502040204020203" pitchFamily="34" charset="0"/>
              </a:rPr>
              <a:t>🪢</a:t>
            </a:r>
            <a:endParaRPr lang="de-CH" sz="6000" dirty="0"/>
          </a:p>
        </p:txBody>
      </p:sp>
      <p:sp>
        <p:nvSpPr>
          <p:cNvPr id="3" name="Titel 2">
            <a:extLst>
              <a:ext uri="{FF2B5EF4-FFF2-40B4-BE49-F238E27FC236}">
                <a16:creationId xmlns:a16="http://schemas.microsoft.com/office/drawing/2014/main" id="{D654CB60-2DE3-3543-CFDB-72B51FDDCB21}"/>
              </a:ext>
            </a:extLst>
          </p:cNvPr>
          <p:cNvSpPr>
            <a:spLocks noGrp="1"/>
          </p:cNvSpPr>
          <p:nvPr>
            <p:ph type="title"/>
          </p:nvPr>
        </p:nvSpPr>
        <p:spPr/>
        <p:txBody>
          <a:bodyPr/>
          <a:lstStyle/>
          <a:p>
            <a:r>
              <a:rPr lang="de-CH" dirty="0"/>
              <a:t>Fazit</a:t>
            </a:r>
          </a:p>
        </p:txBody>
      </p:sp>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C92B6A3E-C944-38F0-542D-0B264277F6AD}"/>
                  </a:ext>
                </a:extLst>
              </p14:cNvPr>
              <p14:cNvContentPartPr/>
              <p14:nvPr/>
            </p14:nvContentPartPr>
            <p14:xfrm>
              <a:off x="3105000" y="2095560"/>
              <a:ext cx="1257840" cy="851040"/>
            </p14:xfrm>
          </p:contentPart>
        </mc:Choice>
        <mc:Fallback xmlns="">
          <p:pic>
            <p:nvPicPr>
              <p:cNvPr id="4" name="Freihand 3">
                <a:extLst>
                  <a:ext uri="{FF2B5EF4-FFF2-40B4-BE49-F238E27FC236}">
                    <a16:creationId xmlns:a16="http://schemas.microsoft.com/office/drawing/2014/main" id="{C92B6A3E-C944-38F0-542D-0B264277F6AD}"/>
                  </a:ext>
                </a:extLst>
              </p:cNvPr>
              <p:cNvPicPr/>
              <p:nvPr/>
            </p:nvPicPr>
            <p:blipFill>
              <a:blip r:embed="rId4"/>
              <a:stretch>
                <a:fillRect/>
              </a:stretch>
            </p:blipFill>
            <p:spPr>
              <a:xfrm>
                <a:off x="3089160" y="2032200"/>
                <a:ext cx="1289160" cy="97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Freihand 5">
                <a:extLst>
                  <a:ext uri="{FF2B5EF4-FFF2-40B4-BE49-F238E27FC236}">
                    <a16:creationId xmlns:a16="http://schemas.microsoft.com/office/drawing/2014/main" id="{BF897029-A05D-7DBB-4BCE-203EFE0E905A}"/>
                  </a:ext>
                </a:extLst>
              </p14:cNvPr>
              <p14:cNvContentPartPr/>
              <p14:nvPr/>
            </p14:nvContentPartPr>
            <p14:xfrm>
              <a:off x="3084320" y="2152620"/>
              <a:ext cx="1340280" cy="736920"/>
            </p14:xfrm>
          </p:contentPart>
        </mc:Choice>
        <mc:Fallback xmlns="">
          <p:pic>
            <p:nvPicPr>
              <p:cNvPr id="6" name="Freihand 5">
                <a:extLst>
                  <a:ext uri="{FF2B5EF4-FFF2-40B4-BE49-F238E27FC236}">
                    <a16:creationId xmlns:a16="http://schemas.microsoft.com/office/drawing/2014/main" id="{BF897029-A05D-7DBB-4BCE-203EFE0E905A}"/>
                  </a:ext>
                </a:extLst>
              </p:cNvPr>
              <p:cNvPicPr/>
              <p:nvPr/>
            </p:nvPicPr>
            <p:blipFill>
              <a:blip r:embed="rId6"/>
              <a:stretch>
                <a:fillRect/>
              </a:stretch>
            </p:blipFill>
            <p:spPr>
              <a:xfrm>
                <a:off x="3068480" y="2089260"/>
                <a:ext cx="1371600" cy="863640"/>
              </a:xfrm>
              <a:prstGeom prst="rect">
                <a:avLst/>
              </a:prstGeom>
            </p:spPr>
          </p:pic>
        </mc:Fallback>
      </mc:AlternateContent>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Gerader Verbinder 34"/>
          <p:cNvCxnSpPr>
            <a:stCxn id="15" idx="0"/>
            <a:endCxn id="11" idx="0"/>
          </p:cNvCxnSpPr>
          <p:nvPr/>
        </p:nvCxnSpPr>
        <p:spPr>
          <a:xfrm flipV="1">
            <a:off x="6419577" y="2097272"/>
            <a:ext cx="1690456" cy="754435"/>
          </a:xfrm>
          <a:prstGeom prst="line">
            <a:avLst/>
          </a:prstGeom>
          <a:ln w="349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stCxn id="16" idx="0"/>
            <a:endCxn id="11" idx="0"/>
          </p:cNvCxnSpPr>
          <p:nvPr/>
        </p:nvCxnSpPr>
        <p:spPr>
          <a:xfrm flipH="1" flipV="1">
            <a:off x="8110034" y="2097272"/>
            <a:ext cx="6717" cy="754435"/>
          </a:xfrm>
          <a:prstGeom prst="line">
            <a:avLst/>
          </a:prstGeom>
          <a:ln w="349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Gerader Verbinder 40"/>
          <p:cNvCxnSpPr>
            <a:stCxn id="17" idx="0"/>
            <a:endCxn id="11" idx="0"/>
          </p:cNvCxnSpPr>
          <p:nvPr/>
        </p:nvCxnSpPr>
        <p:spPr>
          <a:xfrm flipH="1" flipV="1">
            <a:off x="8110033" y="2097271"/>
            <a:ext cx="1703890" cy="750552"/>
          </a:xfrm>
          <a:prstGeom prst="line">
            <a:avLst/>
          </a:prstGeom>
          <a:ln w="349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stCxn id="14" idx="0"/>
            <a:endCxn id="10" idx="0"/>
          </p:cNvCxnSpPr>
          <p:nvPr/>
        </p:nvCxnSpPr>
        <p:spPr>
          <a:xfrm flipH="1" flipV="1">
            <a:off x="3546028" y="2103506"/>
            <a:ext cx="1020595" cy="774362"/>
          </a:xfrm>
          <a:prstGeom prst="line">
            <a:avLst/>
          </a:prstGeom>
          <a:ln w="349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a:stCxn id="13" idx="0"/>
            <a:endCxn id="10" idx="0"/>
          </p:cNvCxnSpPr>
          <p:nvPr/>
        </p:nvCxnSpPr>
        <p:spPr>
          <a:xfrm flipV="1">
            <a:off x="2550403" y="2103507"/>
            <a:ext cx="995625" cy="774363"/>
          </a:xfrm>
          <a:prstGeom prst="line">
            <a:avLst/>
          </a:prstGeom>
          <a:ln w="349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Abgerundetes Rechteck 20"/>
          <p:cNvSpPr/>
          <p:nvPr/>
        </p:nvSpPr>
        <p:spPr>
          <a:xfrm>
            <a:off x="9073682" y="3454406"/>
            <a:ext cx="1533976" cy="3312000"/>
          </a:xfrm>
          <a:prstGeom prst="roundRect">
            <a:avLst/>
          </a:prstGeom>
          <a:gradFill flip="none" rotWithShape="1">
            <a:gsLst>
              <a:gs pos="0">
                <a:srgbClr val="5182BE"/>
              </a:gs>
              <a:gs pos="38000">
                <a:srgbClr val="5182BE">
                  <a:tint val="44500"/>
                  <a:satMod val="160000"/>
                </a:srgbClr>
              </a:gs>
              <a:gs pos="77000">
                <a:srgbClr val="FFFFFF"/>
              </a:gs>
              <a:gs pos="100000">
                <a:srgbClr val="5182BE"/>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Terrorisieren</a:t>
            </a: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Isolieren</a:t>
            </a: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etc.</a:t>
            </a:r>
          </a:p>
          <a:p>
            <a:pPr marL="108000" indent="-108000">
              <a:buFont typeface="Arial" panose="020B0604020202020204" pitchFamily="34" charset="0"/>
              <a:buChar char="•"/>
            </a:pPr>
            <a:endParaRPr lang="de-DE" sz="1200" dirty="0">
              <a:solidFill>
                <a:schemeClr val="tx1">
                  <a:lumMod val="50000"/>
                </a:schemeClr>
              </a:solidFill>
              <a:latin typeface="Corbel" charset="0"/>
              <a:ea typeface="Corbel" charset="0"/>
              <a:cs typeface="Corbel" charset="0"/>
            </a:endParaRPr>
          </a:p>
        </p:txBody>
      </p:sp>
      <p:sp>
        <p:nvSpPr>
          <p:cNvPr id="20" name="Abgerundetes Rechteck 19"/>
          <p:cNvSpPr/>
          <p:nvPr/>
        </p:nvSpPr>
        <p:spPr>
          <a:xfrm>
            <a:off x="7378314" y="3454406"/>
            <a:ext cx="1533976" cy="3312000"/>
          </a:xfrm>
          <a:prstGeom prst="roundRect">
            <a:avLst/>
          </a:prstGeom>
          <a:gradFill flip="none" rotWithShape="1">
            <a:gsLst>
              <a:gs pos="0">
                <a:srgbClr val="5182BE"/>
              </a:gs>
              <a:gs pos="38000">
                <a:srgbClr val="5182BE">
                  <a:tint val="44500"/>
                  <a:satMod val="160000"/>
                </a:srgbClr>
              </a:gs>
              <a:gs pos="77000">
                <a:srgbClr val="FFFFFF"/>
              </a:gs>
              <a:gs pos="100000">
                <a:srgbClr val="5182BE"/>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r>
              <a:rPr lang="en-US" sz="1200" b="1" dirty="0" err="1">
                <a:solidFill>
                  <a:schemeClr val="tx1">
                    <a:lumMod val="50000"/>
                  </a:schemeClr>
                </a:solidFill>
                <a:latin typeface="Corbel" charset="0"/>
                <a:ea typeface="Corbel" charset="0"/>
                <a:cs typeface="Corbel" charset="0"/>
              </a:rPr>
              <a:t>Gezielte</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Anwend-ung</a:t>
            </a:r>
            <a:r>
              <a:rPr lang="en-US" sz="1200" b="1" dirty="0">
                <a:solidFill>
                  <a:schemeClr val="tx1">
                    <a:lumMod val="50000"/>
                  </a:schemeClr>
                </a:solidFill>
                <a:latin typeface="Corbel" charset="0"/>
                <a:ea typeface="Corbel" charset="0"/>
                <a:cs typeface="Corbel" charset="0"/>
              </a:rPr>
              <a:t> von </a:t>
            </a:r>
            <a:r>
              <a:rPr lang="en-US" sz="1200" b="1" dirty="0" err="1">
                <a:solidFill>
                  <a:schemeClr val="tx1">
                    <a:lumMod val="50000"/>
                  </a:schemeClr>
                </a:solidFill>
                <a:latin typeface="Corbel" charset="0"/>
                <a:ea typeface="Corbel" charset="0"/>
                <a:cs typeface="Corbel" charset="0"/>
              </a:rPr>
              <a:t>Gewalt</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gegen</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ein</a:t>
            </a:r>
            <a:r>
              <a:rPr lang="en-US" sz="1200" b="1" dirty="0">
                <a:solidFill>
                  <a:schemeClr val="tx1">
                    <a:lumMod val="50000"/>
                  </a:schemeClr>
                </a:solidFill>
                <a:latin typeface="Corbel" charset="0"/>
                <a:ea typeface="Corbel" charset="0"/>
                <a:cs typeface="Corbel" charset="0"/>
              </a:rPr>
              <a:t> Kind, die </a:t>
            </a:r>
            <a:r>
              <a:rPr lang="en-US" sz="1200" b="1" dirty="0" err="1">
                <a:solidFill>
                  <a:schemeClr val="tx1">
                    <a:lumMod val="50000"/>
                  </a:schemeClr>
                </a:solidFill>
                <a:latin typeface="Corbel" charset="0"/>
                <a:ea typeface="Corbel" charset="0"/>
                <a:cs typeface="Corbel" charset="0"/>
              </a:rPr>
              <a:t>zu</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körperl</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Verletzungen</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führt</a:t>
            </a:r>
            <a:r>
              <a:rPr lang="en-US" sz="1200" b="1" dirty="0">
                <a:solidFill>
                  <a:schemeClr val="tx1">
                    <a:lumMod val="50000"/>
                  </a:schemeClr>
                </a:solidFill>
                <a:latin typeface="Corbel" charset="0"/>
                <a:ea typeface="Corbel" charset="0"/>
                <a:cs typeface="Corbel" charset="0"/>
              </a:rPr>
              <a:t> </a:t>
            </a:r>
            <a:r>
              <a:rPr lang="en-US" sz="1200" b="1" dirty="0" err="1">
                <a:solidFill>
                  <a:schemeClr val="tx1">
                    <a:lumMod val="50000"/>
                  </a:schemeClr>
                </a:solidFill>
                <a:latin typeface="Corbel" charset="0"/>
                <a:ea typeface="Corbel" charset="0"/>
                <a:cs typeface="Corbel" charset="0"/>
              </a:rPr>
              <a:t>oder</a:t>
            </a:r>
            <a:r>
              <a:rPr lang="en-US" sz="1200" b="1" dirty="0">
                <a:solidFill>
                  <a:schemeClr val="tx1">
                    <a:lumMod val="50000"/>
                  </a:schemeClr>
                </a:solidFill>
                <a:latin typeface="Corbel" charset="0"/>
                <a:ea typeface="Corbel" charset="0"/>
                <a:cs typeface="Corbel" charset="0"/>
              </a:rPr>
              <a:t> das Potential </a:t>
            </a:r>
            <a:r>
              <a:rPr lang="en-US" sz="1200" b="1" dirty="0" err="1">
                <a:solidFill>
                  <a:schemeClr val="tx1">
                    <a:lumMod val="50000"/>
                  </a:schemeClr>
                </a:solidFill>
                <a:latin typeface="Corbel" charset="0"/>
                <a:ea typeface="Corbel" charset="0"/>
                <a:cs typeface="Corbel" charset="0"/>
              </a:rPr>
              <a:t>dazu</a:t>
            </a:r>
            <a:r>
              <a:rPr lang="en-US" sz="1200" b="1" dirty="0">
                <a:solidFill>
                  <a:schemeClr val="tx1">
                    <a:lumMod val="50000"/>
                  </a:schemeClr>
                </a:solidFill>
                <a:latin typeface="Corbel" charset="0"/>
                <a:ea typeface="Corbel" charset="0"/>
                <a:cs typeface="Corbel" charset="0"/>
              </a:rPr>
              <a:t> hat</a:t>
            </a:r>
          </a:p>
          <a:p>
            <a:endParaRPr lang="de-DE" sz="1200" dirty="0">
              <a:solidFill>
                <a:schemeClr val="tx1">
                  <a:lumMod val="50000"/>
                </a:schemeClr>
              </a:solidFill>
              <a:latin typeface="Corbel" charset="0"/>
              <a:ea typeface="Corbel" charset="0"/>
              <a:cs typeface="Corbel" charset="0"/>
            </a:endParaRPr>
          </a:p>
        </p:txBody>
      </p:sp>
      <p:sp>
        <p:nvSpPr>
          <p:cNvPr id="19" name="Abgerundetes Rechteck 18"/>
          <p:cNvSpPr/>
          <p:nvPr/>
        </p:nvSpPr>
        <p:spPr>
          <a:xfrm>
            <a:off x="5664009" y="3454406"/>
            <a:ext cx="1533976" cy="3312000"/>
          </a:xfrm>
          <a:prstGeom prst="roundRect">
            <a:avLst/>
          </a:prstGeom>
          <a:gradFill flip="none" rotWithShape="1">
            <a:gsLst>
              <a:gs pos="0">
                <a:srgbClr val="5182BE"/>
              </a:gs>
              <a:gs pos="38000">
                <a:srgbClr val="5182BE">
                  <a:tint val="44500"/>
                  <a:satMod val="160000"/>
                </a:srgbClr>
              </a:gs>
              <a:gs pos="77000">
                <a:srgbClr val="FFFFFF"/>
              </a:gs>
              <a:gs pos="100000">
                <a:srgbClr val="5182BE"/>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sexuelle Handlung mit Körperkontakt („Hands-on“)</a:t>
            </a: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Sexuelle Handlung ohne Körperkontakt („Hands-off“)</a:t>
            </a:r>
          </a:p>
          <a:p>
            <a:pPr marL="108000" indent="-108000">
              <a:buFont typeface="Arial" panose="020B0604020202020204" pitchFamily="34" charset="0"/>
              <a:buChar char="•"/>
            </a:pPr>
            <a:endParaRPr lang="de-DE" sz="1200" dirty="0">
              <a:solidFill>
                <a:schemeClr val="tx1">
                  <a:lumMod val="50000"/>
                </a:schemeClr>
              </a:solidFill>
              <a:latin typeface="Corbel" charset="0"/>
              <a:ea typeface="Corbel" charset="0"/>
              <a:cs typeface="Corbel" charset="0"/>
            </a:endParaRPr>
          </a:p>
        </p:txBody>
      </p:sp>
      <p:sp>
        <p:nvSpPr>
          <p:cNvPr id="18" name="Abgerundetes Rechteck 17"/>
          <p:cNvSpPr/>
          <p:nvPr/>
        </p:nvSpPr>
        <p:spPr>
          <a:xfrm>
            <a:off x="3838873" y="3454406"/>
            <a:ext cx="1533976" cy="3312000"/>
          </a:xfrm>
          <a:prstGeom prst="roundRect">
            <a:avLst/>
          </a:prstGeom>
          <a:gradFill flip="none" rotWithShape="1">
            <a:gsLst>
              <a:gs pos="0">
                <a:srgbClr val="5182BE"/>
              </a:gs>
              <a:gs pos="38000">
                <a:srgbClr val="5182BE">
                  <a:tint val="44500"/>
                  <a:satMod val="160000"/>
                </a:srgbClr>
              </a:gs>
              <a:gs pos="77000">
                <a:srgbClr val="FFFFFF"/>
              </a:gs>
              <a:gs pos="100000">
                <a:srgbClr val="5182BE"/>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inadäquate Beaufsichtigung</a:t>
            </a: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gewalttätigem Umfeld aussetzen</a:t>
            </a:r>
            <a:endParaRPr lang="de-DE" sz="1200" dirty="0">
              <a:solidFill>
                <a:schemeClr val="tx1">
                  <a:lumMod val="50000"/>
                </a:schemeClr>
              </a:solidFill>
              <a:latin typeface="Corbel" charset="0"/>
              <a:ea typeface="Corbel" charset="0"/>
              <a:cs typeface="Corbel" charset="0"/>
            </a:endParaRPr>
          </a:p>
        </p:txBody>
      </p:sp>
      <p:sp>
        <p:nvSpPr>
          <p:cNvPr id="8" name="Abgerundetes Rechteck 7"/>
          <p:cNvSpPr/>
          <p:nvPr/>
        </p:nvSpPr>
        <p:spPr>
          <a:xfrm>
            <a:off x="1681409" y="3454406"/>
            <a:ext cx="1725059" cy="3312000"/>
          </a:xfrm>
          <a:prstGeom prst="roundRect">
            <a:avLst/>
          </a:prstGeom>
          <a:gradFill flip="none" rotWithShape="1">
            <a:gsLst>
              <a:gs pos="0">
                <a:srgbClr val="5182BE"/>
              </a:gs>
              <a:gs pos="38000">
                <a:srgbClr val="5182BE">
                  <a:tint val="44500"/>
                  <a:satMod val="160000"/>
                </a:srgbClr>
              </a:gs>
              <a:gs pos="77000">
                <a:srgbClr val="FFFFFF"/>
              </a:gs>
              <a:gs pos="100000">
                <a:srgbClr val="5182BE"/>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de-DE" sz="1400" dirty="0">
                <a:solidFill>
                  <a:schemeClr val="tx1">
                    <a:lumMod val="50000"/>
                  </a:schemeClr>
                </a:solidFill>
                <a:latin typeface="Corbel" charset="0"/>
                <a:ea typeface="Corbel" charset="0"/>
                <a:cs typeface="Corbel" charset="0"/>
              </a:rPr>
              <a:t>SDSASSDS</a:t>
            </a: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erzieherische Vernachlässigung</a:t>
            </a: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medizinische Vernachlässigung</a:t>
            </a: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emotionale Vernachlässigung</a:t>
            </a:r>
          </a:p>
          <a:p>
            <a:r>
              <a:rPr lang="de-DE" sz="1100" dirty="0">
                <a:solidFill>
                  <a:schemeClr val="tx1">
                    <a:lumMod val="50000"/>
                  </a:schemeClr>
                </a:solidFill>
                <a:latin typeface="Corbel" charset="0"/>
                <a:ea typeface="Corbel" charset="0"/>
                <a:cs typeface="Corbel" charset="0"/>
              </a:rPr>
              <a:t>    (z.B. Ignorieren)</a:t>
            </a:r>
          </a:p>
          <a:p>
            <a:pPr marL="108000" indent="-108000">
              <a:buFont typeface="Arial" panose="020B0604020202020204" pitchFamily="34" charset="0"/>
              <a:buChar char="•"/>
            </a:pPr>
            <a:endParaRPr lang="de-DE" sz="1200" b="1" dirty="0">
              <a:solidFill>
                <a:schemeClr val="tx1">
                  <a:lumMod val="50000"/>
                </a:schemeClr>
              </a:solidFill>
              <a:latin typeface="Corbel" charset="0"/>
              <a:ea typeface="Corbel" charset="0"/>
              <a:cs typeface="Corbel" charset="0"/>
            </a:endParaRPr>
          </a:p>
          <a:p>
            <a:pPr marL="108000" indent="-108000">
              <a:buFont typeface="Arial" panose="020B0604020202020204" pitchFamily="34" charset="0"/>
              <a:buChar char="•"/>
            </a:pPr>
            <a:r>
              <a:rPr lang="de-DE" sz="1200" b="1" dirty="0">
                <a:solidFill>
                  <a:schemeClr val="tx1">
                    <a:lumMod val="50000"/>
                  </a:schemeClr>
                </a:solidFill>
                <a:latin typeface="Corbel" charset="0"/>
                <a:ea typeface="Corbel" charset="0"/>
                <a:cs typeface="Corbel" charset="0"/>
              </a:rPr>
              <a:t>Körperliche Vernachlässigung</a:t>
            </a:r>
          </a:p>
          <a:p>
            <a:pPr>
              <a:buFont typeface="Symbol" panose="05050102010706020507" pitchFamily="18" charset="2"/>
              <a:buChar char="-"/>
            </a:pPr>
            <a:r>
              <a:rPr lang="de-DE" sz="1100" dirty="0">
                <a:solidFill>
                  <a:schemeClr val="tx1">
                    <a:lumMod val="50000"/>
                  </a:schemeClr>
                </a:solidFill>
                <a:latin typeface="Corbel" charset="0"/>
                <a:ea typeface="Corbel" charset="0"/>
                <a:cs typeface="Corbel" charset="0"/>
              </a:rPr>
              <a:t>Ernährung</a:t>
            </a:r>
          </a:p>
          <a:p>
            <a:pPr>
              <a:buFont typeface="Symbol" panose="05050102010706020507" pitchFamily="18" charset="2"/>
              <a:buChar char="-"/>
            </a:pPr>
            <a:r>
              <a:rPr lang="de-DE" sz="1100" dirty="0">
                <a:solidFill>
                  <a:schemeClr val="tx1">
                    <a:lumMod val="50000"/>
                  </a:schemeClr>
                </a:solidFill>
                <a:latin typeface="Corbel" charset="0"/>
                <a:ea typeface="Corbel" charset="0"/>
                <a:cs typeface="Corbel" charset="0"/>
              </a:rPr>
              <a:t>Hygiene</a:t>
            </a:r>
          </a:p>
          <a:p>
            <a:pPr>
              <a:buFont typeface="Symbol" panose="05050102010706020507" pitchFamily="18" charset="2"/>
              <a:buChar char="-"/>
            </a:pPr>
            <a:r>
              <a:rPr lang="de-DE" sz="1100" dirty="0">
                <a:solidFill>
                  <a:schemeClr val="tx1">
                    <a:lumMod val="50000"/>
                  </a:schemeClr>
                </a:solidFill>
                <a:latin typeface="Corbel" charset="0"/>
                <a:ea typeface="Corbel" charset="0"/>
                <a:cs typeface="Corbel" charset="0"/>
              </a:rPr>
              <a:t>Unterkunft</a:t>
            </a:r>
          </a:p>
          <a:p>
            <a:pPr>
              <a:buFont typeface="Symbol" panose="05050102010706020507" pitchFamily="18" charset="2"/>
              <a:buChar char="-"/>
            </a:pPr>
            <a:r>
              <a:rPr lang="de-DE" sz="1100" dirty="0">
                <a:solidFill>
                  <a:schemeClr val="tx1">
                    <a:lumMod val="50000"/>
                  </a:schemeClr>
                </a:solidFill>
                <a:latin typeface="Corbel" charset="0"/>
                <a:ea typeface="Corbel" charset="0"/>
                <a:cs typeface="Corbel" charset="0"/>
              </a:rPr>
              <a:t>Kleidung</a:t>
            </a:r>
          </a:p>
          <a:p>
            <a:pPr marL="108000" indent="-108000">
              <a:buFont typeface="Arial" panose="020B0604020202020204" pitchFamily="34" charset="0"/>
              <a:buChar char="•"/>
            </a:pPr>
            <a:endParaRPr lang="de-DE" sz="1400" dirty="0">
              <a:solidFill>
                <a:schemeClr val="tx1">
                  <a:lumMod val="50000"/>
                </a:schemeClr>
              </a:solidFill>
              <a:latin typeface="Corbel" charset="0"/>
              <a:ea typeface="Corbel" charset="0"/>
              <a:cs typeface="Corbel" charset="0"/>
            </a:endParaRPr>
          </a:p>
        </p:txBody>
      </p:sp>
      <p:sp>
        <p:nvSpPr>
          <p:cNvPr id="2" name="Titel 1">
            <a:extLst>
              <a:ext uri="{FF2B5EF4-FFF2-40B4-BE49-F238E27FC236}">
                <a16:creationId xmlns:a16="http://schemas.microsoft.com/office/drawing/2014/main" id="{51F722AD-EA50-C2CF-EC04-679C151C982A}"/>
              </a:ext>
            </a:extLst>
          </p:cNvPr>
          <p:cNvSpPr>
            <a:spLocks noGrp="1"/>
          </p:cNvSpPr>
          <p:nvPr>
            <p:ph type="title"/>
          </p:nvPr>
        </p:nvSpPr>
        <p:spPr>
          <a:xfrm>
            <a:off x="1065949" y="640329"/>
            <a:ext cx="9720000" cy="830338"/>
          </a:xfrm>
        </p:spPr>
        <p:txBody>
          <a:bodyPr/>
          <a:lstStyle/>
          <a:p>
            <a:r>
              <a:rPr lang="de-DE" sz="3200" b="1" dirty="0"/>
              <a:t>Definition von Kindesmisshandlung</a:t>
            </a:r>
            <a:br>
              <a:rPr lang="de-DE" sz="3200" b="1" dirty="0"/>
            </a:br>
            <a:r>
              <a:rPr lang="de-DE" sz="2400" b="0" dirty="0"/>
              <a:t>Leeb et al., 2008</a:t>
            </a:r>
            <a:br>
              <a:rPr lang="de-DE" sz="3200" b="1" dirty="0"/>
            </a:br>
            <a:endParaRPr lang="de-CH" dirty="0"/>
          </a:p>
        </p:txBody>
      </p:sp>
      <p:sp>
        <p:nvSpPr>
          <p:cNvPr id="5" name="Abgerundetes Rechteck 4"/>
          <p:cNvSpPr/>
          <p:nvPr/>
        </p:nvSpPr>
        <p:spPr>
          <a:xfrm>
            <a:off x="4102753" y="1329146"/>
            <a:ext cx="3583709" cy="646259"/>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latin typeface="Corbel" charset="0"/>
                <a:ea typeface="Corbel" charset="0"/>
                <a:cs typeface="Corbel" charset="0"/>
              </a:rPr>
              <a:t>Kindesmisshandlung</a:t>
            </a:r>
          </a:p>
        </p:txBody>
      </p:sp>
      <p:sp>
        <p:nvSpPr>
          <p:cNvPr id="10" name="Abgerundetes Rechteck 9"/>
          <p:cNvSpPr/>
          <p:nvPr/>
        </p:nvSpPr>
        <p:spPr>
          <a:xfrm>
            <a:off x="1754173" y="2103507"/>
            <a:ext cx="3583709" cy="646259"/>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latin typeface="Corbel" charset="0"/>
                <a:ea typeface="Corbel" charset="0"/>
                <a:cs typeface="Corbel" charset="0"/>
              </a:rPr>
              <a:t>Acts </a:t>
            </a:r>
            <a:r>
              <a:rPr lang="de-DE" sz="2000" b="1" dirty="0" err="1">
                <a:latin typeface="Corbel" charset="0"/>
                <a:ea typeface="Corbel" charset="0"/>
                <a:cs typeface="Corbel" charset="0"/>
              </a:rPr>
              <a:t>of</a:t>
            </a:r>
            <a:r>
              <a:rPr lang="de-DE" sz="2000" b="1" dirty="0">
                <a:latin typeface="Corbel" charset="0"/>
                <a:ea typeface="Corbel" charset="0"/>
                <a:cs typeface="Corbel" charset="0"/>
              </a:rPr>
              <a:t> </a:t>
            </a:r>
            <a:r>
              <a:rPr lang="de-DE" sz="2000" b="1" dirty="0" err="1">
                <a:latin typeface="Corbel" charset="0"/>
                <a:ea typeface="Corbel" charset="0"/>
                <a:cs typeface="Corbel" charset="0"/>
              </a:rPr>
              <a:t>Omission</a:t>
            </a:r>
            <a:r>
              <a:rPr lang="de-DE" sz="2000" b="1" dirty="0">
                <a:latin typeface="Corbel" charset="0"/>
                <a:ea typeface="Corbel" charset="0"/>
                <a:cs typeface="Corbel" charset="0"/>
              </a:rPr>
              <a:t> </a:t>
            </a:r>
          </a:p>
          <a:p>
            <a:pPr algn="ctr"/>
            <a:r>
              <a:rPr lang="de-DE" sz="2000" dirty="0">
                <a:latin typeface="Corbel" charset="0"/>
                <a:ea typeface="Corbel" charset="0"/>
                <a:cs typeface="Corbel" charset="0"/>
              </a:rPr>
              <a:t>(Vernachlässigung)</a:t>
            </a:r>
          </a:p>
        </p:txBody>
      </p:sp>
      <p:sp>
        <p:nvSpPr>
          <p:cNvPr id="11" name="Abgerundetes Rechteck 10"/>
          <p:cNvSpPr/>
          <p:nvPr/>
        </p:nvSpPr>
        <p:spPr>
          <a:xfrm>
            <a:off x="6318179" y="2097272"/>
            <a:ext cx="3583709" cy="646259"/>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latin typeface="Corbel" charset="0"/>
                <a:ea typeface="Corbel" charset="0"/>
                <a:cs typeface="Corbel" charset="0"/>
              </a:rPr>
              <a:t>Acts </a:t>
            </a:r>
            <a:r>
              <a:rPr lang="de-DE" sz="2000" b="1" dirty="0" err="1">
                <a:latin typeface="Corbel" charset="0"/>
                <a:ea typeface="Corbel" charset="0"/>
                <a:cs typeface="Corbel" charset="0"/>
              </a:rPr>
              <a:t>of</a:t>
            </a:r>
            <a:r>
              <a:rPr lang="de-DE" sz="2000" b="1" dirty="0">
                <a:latin typeface="Corbel" charset="0"/>
                <a:ea typeface="Corbel" charset="0"/>
                <a:cs typeface="Corbel" charset="0"/>
              </a:rPr>
              <a:t> </a:t>
            </a:r>
            <a:r>
              <a:rPr lang="de-DE" sz="2000" b="1" dirty="0" err="1">
                <a:latin typeface="Corbel" charset="0"/>
                <a:ea typeface="Corbel" charset="0"/>
                <a:cs typeface="Corbel" charset="0"/>
              </a:rPr>
              <a:t>Commission</a:t>
            </a:r>
            <a:r>
              <a:rPr lang="de-DE" sz="2000" b="1" dirty="0">
                <a:latin typeface="Corbel" charset="0"/>
                <a:ea typeface="Corbel" charset="0"/>
                <a:cs typeface="Corbel" charset="0"/>
              </a:rPr>
              <a:t> </a:t>
            </a:r>
          </a:p>
          <a:p>
            <a:pPr algn="ctr"/>
            <a:r>
              <a:rPr lang="de-DE" sz="2000" dirty="0">
                <a:latin typeface="Corbel" charset="0"/>
                <a:ea typeface="Corbel" charset="0"/>
                <a:cs typeface="Corbel" charset="0"/>
              </a:rPr>
              <a:t>(Misshandlung)</a:t>
            </a:r>
          </a:p>
        </p:txBody>
      </p:sp>
      <p:sp>
        <p:nvSpPr>
          <p:cNvPr id="13" name="Abgerundetes Rechteck 12"/>
          <p:cNvSpPr/>
          <p:nvPr/>
        </p:nvSpPr>
        <p:spPr>
          <a:xfrm>
            <a:off x="1640620" y="2877869"/>
            <a:ext cx="1819565" cy="900000"/>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Corbel" charset="0"/>
                <a:ea typeface="Corbel" charset="0"/>
                <a:cs typeface="Corbel" charset="0"/>
              </a:rPr>
              <a:t>Unterlassene Fürsorge</a:t>
            </a:r>
          </a:p>
        </p:txBody>
      </p:sp>
      <p:sp>
        <p:nvSpPr>
          <p:cNvPr id="14" name="Abgerundetes Rechteck 13"/>
          <p:cNvSpPr/>
          <p:nvPr/>
        </p:nvSpPr>
        <p:spPr>
          <a:xfrm>
            <a:off x="3656840" y="2877868"/>
            <a:ext cx="1819565" cy="900000"/>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Corbel" charset="0"/>
                <a:ea typeface="Corbel" charset="0"/>
                <a:cs typeface="Corbel" charset="0"/>
              </a:rPr>
              <a:t>Unterlassene Aufsicht</a:t>
            </a:r>
          </a:p>
        </p:txBody>
      </p:sp>
      <p:sp>
        <p:nvSpPr>
          <p:cNvPr id="15" name="Abgerundetes Rechteck 14"/>
          <p:cNvSpPr/>
          <p:nvPr/>
        </p:nvSpPr>
        <p:spPr>
          <a:xfrm>
            <a:off x="5587217" y="2851706"/>
            <a:ext cx="1664721" cy="900000"/>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Corbel" charset="0"/>
                <a:ea typeface="Corbel" charset="0"/>
                <a:cs typeface="Corbel" charset="0"/>
              </a:rPr>
              <a:t>Sexueller Missbrauch</a:t>
            </a:r>
          </a:p>
        </p:txBody>
      </p:sp>
      <p:sp>
        <p:nvSpPr>
          <p:cNvPr id="16" name="Abgerundetes Rechteck 15"/>
          <p:cNvSpPr/>
          <p:nvPr/>
        </p:nvSpPr>
        <p:spPr>
          <a:xfrm>
            <a:off x="7284390" y="2851706"/>
            <a:ext cx="1664721" cy="900000"/>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Corbel" charset="0"/>
                <a:ea typeface="Corbel" charset="0"/>
                <a:cs typeface="Corbel" charset="0"/>
              </a:rPr>
              <a:t>Körperliche </a:t>
            </a:r>
            <a:r>
              <a:rPr lang="de-DE" dirty="0" err="1">
                <a:latin typeface="Corbel" charset="0"/>
                <a:ea typeface="Corbel" charset="0"/>
                <a:cs typeface="Corbel" charset="0"/>
              </a:rPr>
              <a:t>Misshandl</a:t>
            </a:r>
            <a:r>
              <a:rPr lang="de-DE" dirty="0">
                <a:latin typeface="Corbel" charset="0"/>
                <a:ea typeface="Corbel" charset="0"/>
                <a:cs typeface="Corbel" charset="0"/>
              </a:rPr>
              <a:t>.</a:t>
            </a:r>
          </a:p>
        </p:txBody>
      </p:sp>
      <p:sp>
        <p:nvSpPr>
          <p:cNvPr id="17" name="Abgerundetes Rechteck 16"/>
          <p:cNvSpPr/>
          <p:nvPr/>
        </p:nvSpPr>
        <p:spPr>
          <a:xfrm>
            <a:off x="8981563" y="2847823"/>
            <a:ext cx="1664721" cy="900000"/>
          </a:xfrm>
          <a:prstGeom prst="roundRect">
            <a:avLst/>
          </a:prstGeom>
          <a:gradFill flip="none" rotWithShape="1">
            <a:gsLst>
              <a:gs pos="0">
                <a:srgbClr val="B3C9E3"/>
              </a:gs>
              <a:gs pos="34000">
                <a:srgbClr val="5182BE"/>
              </a:gs>
              <a:gs pos="67000">
                <a:srgbClr val="5182BE"/>
              </a:gs>
              <a:gs pos="100000">
                <a:srgbClr val="B3C9E3"/>
              </a:gs>
            </a:gsLst>
            <a:lin ang="54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Corbel" charset="0"/>
                <a:ea typeface="Corbel" charset="0"/>
                <a:cs typeface="Corbel" charset="0"/>
              </a:rPr>
              <a:t>Psychische </a:t>
            </a:r>
            <a:r>
              <a:rPr lang="de-DE" dirty="0" err="1">
                <a:latin typeface="Corbel" charset="0"/>
                <a:ea typeface="Corbel" charset="0"/>
                <a:cs typeface="Corbel" charset="0"/>
              </a:rPr>
              <a:t>Misshandl</a:t>
            </a:r>
            <a:r>
              <a:rPr lang="de-DE" dirty="0">
                <a:latin typeface="Corbel" charset="0"/>
                <a:ea typeface="Corbel" charset="0"/>
                <a:cs typeface="Corbel" charset="0"/>
              </a:rPr>
              <a:t>.</a:t>
            </a:r>
          </a:p>
        </p:txBody>
      </p:sp>
      <p:sp>
        <p:nvSpPr>
          <p:cNvPr id="23" name="Nach oben gebogener Pfeil 22"/>
          <p:cNvSpPr/>
          <p:nvPr/>
        </p:nvSpPr>
        <p:spPr>
          <a:xfrm rot="10800000">
            <a:off x="3087413" y="1523838"/>
            <a:ext cx="948741" cy="448766"/>
          </a:xfrm>
          <a:prstGeom prst="bentUpArrow">
            <a:avLst>
              <a:gd name="adj1" fmla="val 39523"/>
              <a:gd name="adj2" fmla="val 50000"/>
              <a:gd name="adj3" fmla="val 43639"/>
            </a:avLst>
          </a:prstGeom>
          <a:solidFill>
            <a:srgbClr val="88A9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27" name="Nach oben gebogener Pfeil 26"/>
          <p:cNvSpPr/>
          <p:nvPr/>
        </p:nvSpPr>
        <p:spPr>
          <a:xfrm rot="10800000" flipH="1">
            <a:off x="7722579" y="1540329"/>
            <a:ext cx="1005456" cy="448766"/>
          </a:xfrm>
          <a:prstGeom prst="bentUpArrow">
            <a:avLst>
              <a:gd name="adj1" fmla="val 39523"/>
              <a:gd name="adj2" fmla="val 50000"/>
              <a:gd name="adj3" fmla="val 43639"/>
            </a:avLst>
          </a:prstGeom>
          <a:solidFill>
            <a:srgbClr val="88A9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Tree>
    <p:extLst>
      <p:ext uri="{BB962C8B-B14F-4D97-AF65-F5344CB8AC3E}">
        <p14:creationId xmlns:p14="http://schemas.microsoft.com/office/powerpoint/2010/main" val="275671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18" grpId="0" animBg="1"/>
      <p:bldP spid="8" grpId="0" animBg="1"/>
      <p:bldP spid="10" grpId="0" animBg="1"/>
      <p:bldP spid="11"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3"/>
          <p:cNvSpPr>
            <a:spLocks noGrp="1"/>
          </p:cNvSpPr>
          <p:nvPr>
            <p:ph type="ftr" sz="quarter" idx="11"/>
          </p:nvPr>
        </p:nvSpPr>
        <p:spPr>
          <a:prstGeom prst="rect">
            <a:avLst/>
          </a:prstGeom>
        </p:spPr>
        <p:txBody>
          <a:bodyPr vert="horz" lIns="0" tIns="45720" rIns="91440" bIns="45720" rtlCol="0" anchor="ctr"/>
          <a:lstStyle>
            <a:defPPr>
              <a:defRPr lang="en-GB"/>
            </a:defPPr>
            <a:lvl1pPr algn="l" rtl="0" fontAlgn="base">
              <a:spcBef>
                <a:spcPct val="0"/>
              </a:spcBef>
              <a:spcAft>
                <a:spcPct val="0"/>
              </a:spcAft>
              <a:defRPr sz="900" kern="1200">
                <a:solidFill>
                  <a:schemeClr val="tx1"/>
                </a:solidFill>
                <a:latin typeface="Corbel" panose="020B0503020204020204" pitchFamily="34" charset="0"/>
                <a:ea typeface="+mn-ea"/>
                <a:cs typeface="+mn-cs"/>
              </a:defRPr>
            </a:lvl1pPr>
            <a:lvl2pPr marL="457200" algn="l" rtl="0" fontAlgn="base">
              <a:spcBef>
                <a:spcPct val="0"/>
              </a:spcBef>
              <a:spcAft>
                <a:spcPct val="0"/>
              </a:spcAft>
              <a:defRPr sz="2200" kern="1200">
                <a:solidFill>
                  <a:schemeClr val="tx1"/>
                </a:solidFill>
                <a:latin typeface="Verdana" pitchFamily="34" charset="0"/>
                <a:ea typeface="+mn-ea"/>
                <a:cs typeface="+mn-cs"/>
              </a:defRPr>
            </a:lvl2pPr>
            <a:lvl3pPr marL="914400" algn="l" rtl="0" fontAlgn="base">
              <a:spcBef>
                <a:spcPct val="0"/>
              </a:spcBef>
              <a:spcAft>
                <a:spcPct val="0"/>
              </a:spcAft>
              <a:defRPr sz="2200" kern="1200">
                <a:solidFill>
                  <a:schemeClr val="tx1"/>
                </a:solidFill>
                <a:latin typeface="Verdana" pitchFamily="34" charset="0"/>
                <a:ea typeface="+mn-ea"/>
                <a:cs typeface="+mn-cs"/>
              </a:defRPr>
            </a:lvl3pPr>
            <a:lvl4pPr marL="1371600" algn="l" rtl="0" fontAlgn="base">
              <a:spcBef>
                <a:spcPct val="0"/>
              </a:spcBef>
              <a:spcAft>
                <a:spcPct val="0"/>
              </a:spcAft>
              <a:defRPr sz="2200" kern="1200">
                <a:solidFill>
                  <a:schemeClr val="tx1"/>
                </a:solidFill>
                <a:latin typeface="Verdana" pitchFamily="34" charset="0"/>
                <a:ea typeface="+mn-ea"/>
                <a:cs typeface="+mn-cs"/>
              </a:defRPr>
            </a:lvl4pPr>
            <a:lvl5pPr marL="1828800" algn="l" rtl="0" fontAlgn="base">
              <a:spcBef>
                <a:spcPct val="0"/>
              </a:spcBef>
              <a:spcAft>
                <a:spcPct val="0"/>
              </a:spcAft>
              <a:defRPr sz="2200" kern="1200">
                <a:solidFill>
                  <a:schemeClr val="tx1"/>
                </a:solidFill>
                <a:latin typeface="Verdana" pitchFamily="34" charset="0"/>
                <a:ea typeface="+mn-ea"/>
                <a:cs typeface="+mn-cs"/>
              </a:defRPr>
            </a:lvl5pPr>
            <a:lvl6pPr marL="2286000" algn="l" defTabSz="914400" rtl="0" eaLnBrk="1" latinLnBrk="0" hangingPunct="1">
              <a:defRPr sz="2200" kern="1200">
                <a:solidFill>
                  <a:schemeClr val="tx1"/>
                </a:solidFill>
                <a:latin typeface="Verdana" pitchFamily="34" charset="0"/>
                <a:ea typeface="+mn-ea"/>
                <a:cs typeface="+mn-cs"/>
              </a:defRPr>
            </a:lvl6pPr>
            <a:lvl7pPr marL="2743200" algn="l" defTabSz="914400" rtl="0" eaLnBrk="1" latinLnBrk="0" hangingPunct="1">
              <a:defRPr sz="2200" kern="1200">
                <a:solidFill>
                  <a:schemeClr val="tx1"/>
                </a:solidFill>
                <a:latin typeface="Verdana" pitchFamily="34" charset="0"/>
                <a:ea typeface="+mn-ea"/>
                <a:cs typeface="+mn-cs"/>
              </a:defRPr>
            </a:lvl7pPr>
            <a:lvl8pPr marL="3200400" algn="l" defTabSz="914400" rtl="0" eaLnBrk="1" latinLnBrk="0" hangingPunct="1">
              <a:defRPr sz="2200" kern="1200">
                <a:solidFill>
                  <a:schemeClr val="tx1"/>
                </a:solidFill>
                <a:latin typeface="Verdana" pitchFamily="34" charset="0"/>
                <a:ea typeface="+mn-ea"/>
                <a:cs typeface="+mn-cs"/>
              </a:defRPr>
            </a:lvl8pPr>
            <a:lvl9pPr marL="3657600" algn="l" defTabSz="914400" rtl="0" eaLnBrk="1" latinLnBrk="0" hangingPunct="1">
              <a:defRPr sz="2200" kern="1200">
                <a:solidFill>
                  <a:schemeClr val="tx1"/>
                </a:solidFill>
                <a:latin typeface="Verdana" pitchFamily="34" charset="0"/>
                <a:ea typeface="+mn-ea"/>
                <a:cs typeface="+mn-cs"/>
              </a:defRPr>
            </a:lvl9pPr>
          </a:lstStyle>
          <a:p>
            <a:r>
              <a:rPr lang="de-DE">
                <a:latin typeface="Corbel" charset="0"/>
                <a:ea typeface="Corbel" charset="0"/>
                <a:cs typeface="Corbel" charset="0"/>
              </a:rPr>
              <a:t>Epidemiologie von Kindesmisshandlung | Prof. Dr. Andreas Jud | KJP Ulm | 27.9.2017/Ulm</a:t>
            </a:r>
            <a:endParaRPr lang="de-DE" dirty="0">
              <a:latin typeface="Corbel" charset="0"/>
              <a:ea typeface="Corbel" charset="0"/>
              <a:cs typeface="Corbel" charset="0"/>
            </a:endParaRPr>
          </a:p>
        </p:txBody>
      </p:sp>
      <p:sp>
        <p:nvSpPr>
          <p:cNvPr id="2" name="Titel 1">
            <a:extLst>
              <a:ext uri="{FF2B5EF4-FFF2-40B4-BE49-F238E27FC236}">
                <a16:creationId xmlns:a16="http://schemas.microsoft.com/office/drawing/2014/main" id="{A6249E25-4F3A-CC92-6401-5DE5958229B2}"/>
              </a:ext>
            </a:extLst>
          </p:cNvPr>
          <p:cNvSpPr>
            <a:spLocks noGrp="1"/>
          </p:cNvSpPr>
          <p:nvPr>
            <p:ph type="title"/>
          </p:nvPr>
        </p:nvSpPr>
        <p:spPr>
          <a:xfrm>
            <a:off x="1051200" y="764704"/>
            <a:ext cx="9720000" cy="830338"/>
          </a:xfrm>
        </p:spPr>
        <p:txBody>
          <a:bodyPr/>
          <a:lstStyle/>
          <a:p>
            <a:r>
              <a:rPr lang="de-CH" sz="2600" b="1" dirty="0"/>
              <a:t>Prävalenz von Kindesmisshandlung | WHO Europe</a:t>
            </a:r>
            <a:br>
              <a:rPr lang="de-DE" sz="2600" b="1" dirty="0"/>
            </a:br>
            <a:endParaRPr lang="de-CH" sz="2600" dirty="0"/>
          </a:p>
        </p:txBody>
      </p:sp>
      <p:pic>
        <p:nvPicPr>
          <p:cNvPr id="6" name="Grafik 4"/>
          <p:cNvPicPr>
            <a:picLocks noChangeAspect="1"/>
          </p:cNvPicPr>
          <p:nvPr/>
        </p:nvPicPr>
        <p:blipFill rotWithShape="1">
          <a:blip r:embed="rId3"/>
          <a:srcRect t="9781"/>
          <a:stretch/>
        </p:blipFill>
        <p:spPr>
          <a:xfrm>
            <a:off x="1118448" y="1412776"/>
            <a:ext cx="9586064" cy="5112568"/>
          </a:xfrm>
          <a:prstGeom prst="rect">
            <a:avLst/>
          </a:prstGeom>
        </p:spPr>
      </p:pic>
      <p:sp>
        <p:nvSpPr>
          <p:cNvPr id="7" name="Textfeld 6"/>
          <p:cNvSpPr txBox="1"/>
          <p:nvPr/>
        </p:nvSpPr>
        <p:spPr>
          <a:xfrm>
            <a:off x="5231904" y="6469688"/>
            <a:ext cx="5108088" cy="307777"/>
          </a:xfrm>
          <a:prstGeom prst="rect">
            <a:avLst/>
          </a:prstGeom>
          <a:noFill/>
        </p:spPr>
        <p:txBody>
          <a:bodyPr wrap="square" rtlCol="0">
            <a:spAutoFit/>
          </a:bodyPr>
          <a:lstStyle/>
          <a:p>
            <a:pPr algn="r"/>
            <a:r>
              <a:rPr lang="de-CH" sz="1400" dirty="0">
                <a:latin typeface="Corbel" panose="020B0503020204020204" pitchFamily="34" charset="0"/>
              </a:rPr>
              <a:t>nach Sethi et al., 2013</a:t>
            </a:r>
          </a:p>
        </p:txBody>
      </p:sp>
      <p:sp>
        <p:nvSpPr>
          <p:cNvPr id="5" name="Ellipse 4"/>
          <p:cNvSpPr/>
          <p:nvPr/>
        </p:nvSpPr>
        <p:spPr>
          <a:xfrm>
            <a:off x="8760296" y="1628800"/>
            <a:ext cx="877898" cy="279593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
        <p:nvSpPr>
          <p:cNvPr id="10" name="Ellipse 9"/>
          <p:cNvSpPr/>
          <p:nvPr/>
        </p:nvSpPr>
        <p:spPr>
          <a:xfrm>
            <a:off x="3503712" y="3953308"/>
            <a:ext cx="399044" cy="79883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orbel" charset="0"/>
              <a:ea typeface="Corbel" charset="0"/>
              <a:cs typeface="Corbel" charset="0"/>
            </a:endParaRPr>
          </a:p>
        </p:txBody>
      </p:sp>
    </p:spTree>
    <p:extLst>
      <p:ext uri="{BB962C8B-B14F-4D97-AF65-F5344CB8AC3E}">
        <p14:creationId xmlns:p14="http://schemas.microsoft.com/office/powerpoint/2010/main" val="16024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B564221-0F68-525C-6B5E-7BABA7A30EDE}"/>
              </a:ext>
            </a:extLst>
          </p:cNvPr>
          <p:cNvSpPr>
            <a:spLocks noGrp="1"/>
          </p:cNvSpPr>
          <p:nvPr>
            <p:ph type="sldNum" sz="quarter" idx="12"/>
          </p:nvPr>
        </p:nvSpPr>
        <p:spPr/>
        <p:txBody>
          <a:bodyPr/>
          <a:lstStyle/>
          <a:p>
            <a:fld id="{C827D934-4B2E-474C-8186-F44448CE0BE2}" type="slidenum">
              <a:rPr lang="de-DE" altLang="de-DE" smtClean="0"/>
              <a:pPr/>
              <a:t>7</a:t>
            </a:fld>
            <a:endParaRPr lang="de-DE" altLang="de-DE"/>
          </a:p>
        </p:txBody>
      </p:sp>
      <p:sp>
        <p:nvSpPr>
          <p:cNvPr id="9" name="Titel 8">
            <a:extLst>
              <a:ext uri="{FF2B5EF4-FFF2-40B4-BE49-F238E27FC236}">
                <a16:creationId xmlns:a16="http://schemas.microsoft.com/office/drawing/2014/main" id="{CA892D27-022F-7AE3-8742-5131B4557023}"/>
              </a:ext>
            </a:extLst>
          </p:cNvPr>
          <p:cNvSpPr>
            <a:spLocks noGrp="1"/>
          </p:cNvSpPr>
          <p:nvPr>
            <p:ph type="title"/>
          </p:nvPr>
        </p:nvSpPr>
        <p:spPr/>
        <p:txBody>
          <a:bodyPr/>
          <a:lstStyle/>
          <a:p>
            <a:r>
              <a:rPr lang="de-CH" altLang="de-DE" dirty="0"/>
              <a:t>Gründe s</a:t>
            </a:r>
            <a:r>
              <a:rPr lang="de-CH" altLang="de-DE" b="1" dirty="0"/>
              <a:t>tarker Schwankungen in Prävalenz</a:t>
            </a:r>
            <a:br>
              <a:rPr lang="de-DE" altLang="de-DE" b="1" dirty="0"/>
            </a:br>
            <a:endParaRPr lang="de-CH" dirty="0"/>
          </a:p>
        </p:txBody>
      </p:sp>
      <p:sp>
        <p:nvSpPr>
          <p:cNvPr id="5" name="Textfeld 4">
            <a:extLst>
              <a:ext uri="{FF2B5EF4-FFF2-40B4-BE49-F238E27FC236}">
                <a16:creationId xmlns:a16="http://schemas.microsoft.com/office/drawing/2014/main" id="{7F0ED051-7945-52BB-E567-D9E1E6B2097B}"/>
              </a:ext>
            </a:extLst>
          </p:cNvPr>
          <p:cNvSpPr txBox="1"/>
          <p:nvPr/>
        </p:nvSpPr>
        <p:spPr>
          <a:xfrm>
            <a:off x="5232400" y="5949951"/>
            <a:ext cx="5106988" cy="307975"/>
          </a:xfrm>
          <a:prstGeom prst="rect">
            <a:avLst/>
          </a:prstGeom>
          <a:noFill/>
        </p:spPr>
        <p:txBody>
          <a:bodyPr>
            <a:spAutoFit/>
          </a:bodyPr>
          <a:lstStyle/>
          <a:p>
            <a:pPr algn="r">
              <a:defRPr/>
            </a:pPr>
            <a:r>
              <a:rPr lang="de-CH" sz="1400" dirty="0">
                <a:solidFill>
                  <a:srgbClr val="445055"/>
                </a:solidFill>
                <a:latin typeface="Corbel" panose="020B0503020204020204" pitchFamily="34" charset="0"/>
              </a:rPr>
              <a:t>angepasst nach Jud, </a:t>
            </a:r>
            <a:r>
              <a:rPr lang="de-CH" sz="1400" dirty="0" err="1">
                <a:solidFill>
                  <a:srgbClr val="445055"/>
                </a:solidFill>
                <a:latin typeface="Corbel" panose="020B0503020204020204" pitchFamily="34" charset="0"/>
              </a:rPr>
              <a:t>Rassenhofer</a:t>
            </a:r>
            <a:r>
              <a:rPr lang="de-CH" sz="1400" dirty="0">
                <a:solidFill>
                  <a:srgbClr val="445055"/>
                </a:solidFill>
                <a:latin typeface="Corbel" panose="020B0503020204020204" pitchFamily="34" charset="0"/>
              </a:rPr>
              <a:t> et al., 2016</a:t>
            </a:r>
          </a:p>
        </p:txBody>
      </p:sp>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78CF2C0F-A30A-1A7A-36F7-D4860A58847C}"/>
                  </a:ext>
                </a:extLst>
              </p14:cNvPr>
              <p14:cNvContentPartPr/>
              <p14:nvPr/>
            </p14:nvContentPartPr>
            <p14:xfrm>
              <a:off x="3886320" y="2204864"/>
              <a:ext cx="984600" cy="44640"/>
            </p14:xfrm>
          </p:contentPart>
        </mc:Choice>
        <mc:Fallback xmlns="">
          <p:pic>
            <p:nvPicPr>
              <p:cNvPr id="2" name="Freihand 1">
                <a:extLst>
                  <a:ext uri="{FF2B5EF4-FFF2-40B4-BE49-F238E27FC236}">
                    <a16:creationId xmlns:a16="http://schemas.microsoft.com/office/drawing/2014/main" id="{78CF2C0F-A30A-1A7A-36F7-D4860A58847C}"/>
                  </a:ext>
                </a:extLst>
              </p:cNvPr>
              <p:cNvPicPr/>
              <p:nvPr/>
            </p:nvPicPr>
            <p:blipFill>
              <a:blip r:embed="rId4"/>
              <a:stretch>
                <a:fillRect/>
              </a:stretch>
            </p:blipFill>
            <p:spPr>
              <a:xfrm>
                <a:off x="3870480" y="2141504"/>
                <a:ext cx="10159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154EACF5-0CDE-1A7B-FD95-B112E5280439}"/>
                  </a:ext>
                </a:extLst>
              </p14:cNvPr>
              <p14:cNvContentPartPr/>
              <p14:nvPr/>
            </p14:nvContentPartPr>
            <p14:xfrm>
              <a:off x="3918000" y="2492896"/>
              <a:ext cx="1587960" cy="38520"/>
            </p14:xfrm>
          </p:contentPart>
        </mc:Choice>
        <mc:Fallback xmlns="">
          <p:pic>
            <p:nvPicPr>
              <p:cNvPr id="8" name="Freihand 7">
                <a:extLst>
                  <a:ext uri="{FF2B5EF4-FFF2-40B4-BE49-F238E27FC236}">
                    <a16:creationId xmlns:a16="http://schemas.microsoft.com/office/drawing/2014/main" id="{154EACF5-0CDE-1A7B-FD95-B112E5280439}"/>
                  </a:ext>
                </a:extLst>
              </p:cNvPr>
              <p:cNvPicPr/>
              <p:nvPr/>
            </p:nvPicPr>
            <p:blipFill>
              <a:blip r:embed="rId6"/>
              <a:stretch>
                <a:fillRect/>
              </a:stretch>
            </p:blipFill>
            <p:spPr>
              <a:xfrm>
                <a:off x="3902160" y="2429536"/>
                <a:ext cx="16192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Freihand 2">
                <a:extLst>
                  <a:ext uri="{FF2B5EF4-FFF2-40B4-BE49-F238E27FC236}">
                    <a16:creationId xmlns:a16="http://schemas.microsoft.com/office/drawing/2014/main" id="{B7542FC0-1164-3DCE-4796-6E9203FBF659}"/>
                  </a:ext>
                </a:extLst>
              </p14:cNvPr>
              <p14:cNvContentPartPr/>
              <p14:nvPr/>
            </p14:nvContentPartPr>
            <p14:xfrm>
              <a:off x="3898920" y="3117960"/>
              <a:ext cx="3054960" cy="95400"/>
            </p14:xfrm>
          </p:contentPart>
        </mc:Choice>
        <mc:Fallback xmlns="">
          <p:pic>
            <p:nvPicPr>
              <p:cNvPr id="3" name="Freihand 2">
                <a:extLst>
                  <a:ext uri="{FF2B5EF4-FFF2-40B4-BE49-F238E27FC236}">
                    <a16:creationId xmlns:a16="http://schemas.microsoft.com/office/drawing/2014/main" id="{B7542FC0-1164-3DCE-4796-6E9203FBF659}"/>
                  </a:ext>
                </a:extLst>
              </p:cNvPr>
              <p:cNvPicPr/>
              <p:nvPr/>
            </p:nvPicPr>
            <p:blipFill>
              <a:blip r:embed="rId8"/>
              <a:stretch>
                <a:fillRect/>
              </a:stretch>
            </p:blipFill>
            <p:spPr>
              <a:xfrm>
                <a:off x="3883080" y="3054600"/>
                <a:ext cx="3086280" cy="222120"/>
              </a:xfrm>
              <a:prstGeom prst="rect">
                <a:avLst/>
              </a:prstGeom>
            </p:spPr>
          </p:pic>
        </mc:Fallback>
      </mc:AlternateContent>
      <p:graphicFrame>
        <p:nvGraphicFramePr>
          <p:cNvPr id="12" name="Inhaltsplatzhalter 3">
            <a:extLst>
              <a:ext uri="{FF2B5EF4-FFF2-40B4-BE49-F238E27FC236}">
                <a16:creationId xmlns:a16="http://schemas.microsoft.com/office/drawing/2014/main" id="{650A2FA5-D9A0-AE2B-B5D3-B1B05026856A}"/>
              </a:ext>
            </a:extLst>
          </p:cNvPr>
          <p:cNvGraphicFramePr>
            <a:graphicFrameLocks noGrp="1"/>
          </p:cNvGraphicFramePr>
          <p:nvPr>
            <p:ph sz="half" idx="1"/>
            <p:extLst>
              <p:ext uri="{D42A27DB-BD31-4B8C-83A1-F6EECF244321}">
                <p14:modId xmlns:p14="http://schemas.microsoft.com/office/powerpoint/2010/main" val="1993960801"/>
              </p:ext>
            </p:extLst>
          </p:nvPr>
        </p:nvGraphicFramePr>
        <p:xfrm>
          <a:off x="1901031" y="1743203"/>
          <a:ext cx="8389937" cy="4231008"/>
        </p:xfrm>
        <a:graphic>
          <a:graphicData uri="http://schemas.openxmlformats.org/drawingml/2006/table">
            <a:tbl>
              <a:tblPr firstRow="1" bandRow="1">
                <a:tableStyleId>{2A488322-F2BA-4B5B-9748-0D474271808F}</a:tableStyleId>
              </a:tblPr>
              <a:tblGrid>
                <a:gridCol w="1589850">
                  <a:extLst>
                    <a:ext uri="{9D8B030D-6E8A-4147-A177-3AD203B41FA5}">
                      <a16:colId xmlns:a16="http://schemas.microsoft.com/office/drawing/2014/main" val="20000"/>
                    </a:ext>
                  </a:extLst>
                </a:gridCol>
                <a:gridCol w="6800087">
                  <a:extLst>
                    <a:ext uri="{9D8B030D-6E8A-4147-A177-3AD203B41FA5}">
                      <a16:colId xmlns:a16="http://schemas.microsoft.com/office/drawing/2014/main" val="20001"/>
                    </a:ext>
                  </a:extLst>
                </a:gridCol>
              </a:tblGrid>
              <a:tr h="370611">
                <a:tc>
                  <a:txBody>
                    <a:bodyPr/>
                    <a:lstStyle/>
                    <a:p>
                      <a:pPr>
                        <a:spcAft>
                          <a:spcPts val="600"/>
                        </a:spcAft>
                      </a:pPr>
                      <a:r>
                        <a:rPr lang="de-CH" sz="1600" dirty="0"/>
                        <a:t>Thema</a:t>
                      </a:r>
                      <a:endParaRPr lang="de-CH" sz="1600" dirty="0">
                        <a:latin typeface="Aptos" panose="020B0004020202020204" pitchFamily="34" charset="0"/>
                      </a:endParaRPr>
                    </a:p>
                  </a:txBody>
                  <a:tcPr marL="93910" marR="93910" marT="45691" marB="45691"/>
                </a:tc>
                <a:tc>
                  <a:txBody>
                    <a:bodyPr/>
                    <a:lstStyle/>
                    <a:p>
                      <a:pPr>
                        <a:spcAft>
                          <a:spcPts val="600"/>
                        </a:spcAft>
                      </a:pPr>
                      <a:r>
                        <a:rPr lang="de-CH" sz="1600" dirty="0"/>
                        <a:t>Einflussfaktoren (Auswahl)</a:t>
                      </a:r>
                      <a:endParaRPr lang="de-CH" sz="1600" dirty="0">
                        <a:latin typeface="Aptos" panose="020B0004020202020204" pitchFamily="34" charset="0"/>
                      </a:endParaRPr>
                    </a:p>
                  </a:txBody>
                  <a:tcPr marL="93910" marR="93910" marT="45691" marB="45691"/>
                </a:tc>
                <a:extLst>
                  <a:ext uri="{0D108BD9-81ED-4DB2-BD59-A6C34878D82A}">
                    <a16:rowId xmlns:a16="http://schemas.microsoft.com/office/drawing/2014/main" val="10000"/>
                  </a:ext>
                </a:extLst>
              </a:tr>
              <a:tr h="1539037">
                <a:tc>
                  <a:txBody>
                    <a:bodyPr/>
                    <a:lstStyle/>
                    <a:p>
                      <a:pPr>
                        <a:spcAft>
                          <a:spcPts val="600"/>
                        </a:spcAft>
                      </a:pPr>
                      <a:r>
                        <a:rPr lang="de-CH" sz="1600" dirty="0"/>
                        <a:t>Definition/</a:t>
                      </a:r>
                      <a:br>
                        <a:rPr lang="de-CH" sz="1600" dirty="0"/>
                      </a:br>
                      <a:r>
                        <a:rPr lang="de-CH" sz="1600" dirty="0"/>
                        <a:t>Instrument</a:t>
                      </a:r>
                      <a:endParaRPr lang="de-CH" sz="1600" dirty="0">
                        <a:latin typeface="Aptos" panose="020B0004020202020204" pitchFamily="34" charset="0"/>
                      </a:endParaRPr>
                    </a:p>
                  </a:txBody>
                  <a:tcPr marL="93910" marR="93910" marT="45691" marB="45691"/>
                </a:tc>
                <a:tc>
                  <a:txBody>
                    <a:bodyPr/>
                    <a:lstStyle/>
                    <a:p>
                      <a:pPr marL="285750" indent="-285750">
                        <a:spcAft>
                          <a:spcPts val="600"/>
                        </a:spcAft>
                        <a:buFontTx/>
                        <a:buChar char="-"/>
                      </a:pPr>
                      <a:r>
                        <a:rPr lang="de-CH" sz="1600" baseline="0" dirty="0"/>
                        <a:t>Enge/Weite (vgl. Jud &amp; Voll, 2019)</a:t>
                      </a:r>
                    </a:p>
                    <a:p>
                      <a:pPr marL="285750" indent="-285750">
                        <a:spcAft>
                          <a:spcPts val="600"/>
                        </a:spcAft>
                        <a:buFontTx/>
                        <a:buChar char="-"/>
                      </a:pPr>
                      <a:r>
                        <a:rPr lang="de-CH" sz="1600" baseline="0" dirty="0"/>
                        <a:t>Operationalisierung von Begriffen  (z.B. «Kind»)</a:t>
                      </a:r>
                    </a:p>
                    <a:p>
                      <a:pPr marL="285750" indent="-285750">
                        <a:spcAft>
                          <a:spcPts val="600"/>
                        </a:spcAft>
                        <a:buFontTx/>
                        <a:buChar char="-"/>
                      </a:pPr>
                      <a:r>
                        <a:rPr lang="de-CH" sz="1600" baseline="0" dirty="0"/>
                        <a:t>selbst entwickelt vs. normiert</a:t>
                      </a:r>
                    </a:p>
                    <a:p>
                      <a:pPr marL="285750" indent="-285750">
                        <a:spcAft>
                          <a:spcPts val="600"/>
                        </a:spcAft>
                        <a:buFontTx/>
                        <a:buChar char="-"/>
                      </a:pPr>
                      <a:r>
                        <a:rPr lang="de-CH" sz="1600" dirty="0"/>
                        <a:t>bisher 132 verschiedene Instrumente zur Erfassung von Kindesmisshandlung (Jud et al., 2021) </a:t>
                      </a:r>
                      <a:endParaRPr lang="de-CH" sz="1600" dirty="0">
                        <a:latin typeface="Aptos" panose="020B0004020202020204" pitchFamily="34" charset="0"/>
                      </a:endParaRPr>
                    </a:p>
                  </a:txBody>
                  <a:tcPr marL="93910" marR="93910" marT="45691" marB="45691"/>
                </a:tc>
                <a:extLst>
                  <a:ext uri="{0D108BD9-81ED-4DB2-BD59-A6C34878D82A}">
                    <a16:rowId xmlns:a16="http://schemas.microsoft.com/office/drawing/2014/main" val="10001"/>
                  </a:ext>
                </a:extLst>
              </a:tr>
              <a:tr h="655206">
                <a:tc>
                  <a:txBody>
                    <a:bodyPr/>
                    <a:lstStyle/>
                    <a:p>
                      <a:pPr>
                        <a:spcAft>
                          <a:spcPts val="600"/>
                        </a:spcAft>
                      </a:pPr>
                      <a:r>
                        <a:rPr lang="de-CH" sz="1600" dirty="0"/>
                        <a:t>Design</a:t>
                      </a:r>
                      <a:endParaRPr lang="de-CH" sz="1600" dirty="0">
                        <a:latin typeface="Aptos" panose="020B0004020202020204" pitchFamily="34" charset="0"/>
                      </a:endParaRPr>
                    </a:p>
                  </a:txBody>
                  <a:tcPr marL="93910" marR="93910" marT="45691" marB="45691"/>
                </a:tc>
                <a:tc>
                  <a:txBody>
                    <a:bodyPr/>
                    <a:lstStyle/>
                    <a:p>
                      <a:pPr marL="285750" indent="-285750">
                        <a:spcAft>
                          <a:spcPts val="600"/>
                        </a:spcAft>
                        <a:buFontTx/>
                        <a:buChar char="-"/>
                      </a:pPr>
                      <a:r>
                        <a:rPr lang="de-CH" sz="1600" dirty="0"/>
                        <a:t>Erinnerungsverzerrungen</a:t>
                      </a:r>
                    </a:p>
                    <a:p>
                      <a:pPr marL="285750" indent="-285750">
                        <a:spcAft>
                          <a:spcPts val="600"/>
                        </a:spcAft>
                        <a:buFontTx/>
                        <a:buChar char="-"/>
                      </a:pPr>
                      <a:r>
                        <a:rPr lang="de-CH" sz="1600" baseline="0" dirty="0"/>
                        <a:t>Jahres- vs. Lebenszeitprävalenz </a:t>
                      </a:r>
                      <a:endParaRPr lang="de-CH" sz="1600" dirty="0">
                        <a:latin typeface="Aptos" panose="020B0004020202020204" pitchFamily="34" charset="0"/>
                      </a:endParaRPr>
                    </a:p>
                  </a:txBody>
                  <a:tcPr marL="93910" marR="93910" marT="45691" marB="45691"/>
                </a:tc>
                <a:extLst>
                  <a:ext uri="{0D108BD9-81ED-4DB2-BD59-A6C34878D82A}">
                    <a16:rowId xmlns:a16="http://schemas.microsoft.com/office/drawing/2014/main" val="10002"/>
                  </a:ext>
                </a:extLst>
              </a:tr>
              <a:tr h="1295222">
                <a:tc>
                  <a:txBody>
                    <a:bodyPr/>
                    <a:lstStyle/>
                    <a:p>
                      <a:pPr>
                        <a:spcAft>
                          <a:spcPts val="600"/>
                        </a:spcAft>
                      </a:pPr>
                      <a:r>
                        <a:rPr lang="de-CH" sz="1600" dirty="0"/>
                        <a:t>Stichprobe</a:t>
                      </a:r>
                      <a:endParaRPr lang="de-CH" sz="1600" dirty="0">
                        <a:latin typeface="Aptos" panose="020B0004020202020204" pitchFamily="34" charset="0"/>
                      </a:endParaRPr>
                    </a:p>
                  </a:txBody>
                  <a:tcPr marL="93910" marR="93910" marT="45691" marB="45691"/>
                </a:tc>
                <a:tc>
                  <a:txBody>
                    <a:bodyPr/>
                    <a:lstStyle/>
                    <a:p>
                      <a:pPr marL="285750" indent="-285750">
                        <a:spcAft>
                          <a:spcPts val="600"/>
                        </a:spcAft>
                        <a:buFontTx/>
                        <a:buChar char="-"/>
                      </a:pPr>
                      <a:r>
                        <a:rPr lang="de-CH" sz="1600" dirty="0"/>
                        <a:t>Eingrenzung auf Altersgruppen,</a:t>
                      </a:r>
                      <a:r>
                        <a:rPr lang="de-CH" sz="1600" baseline="0" dirty="0"/>
                        <a:t> etc.</a:t>
                      </a:r>
                    </a:p>
                    <a:p>
                      <a:pPr marL="285750" indent="-285750">
                        <a:spcAft>
                          <a:spcPts val="600"/>
                        </a:spcAft>
                        <a:buFontTx/>
                        <a:buChar char="-"/>
                      </a:pPr>
                      <a:r>
                        <a:rPr lang="de-CH" sz="1600" baseline="0" dirty="0"/>
                        <a:t>Ausschluss von Subpopulationen durch Zugang</a:t>
                      </a:r>
                    </a:p>
                    <a:p>
                      <a:pPr marL="285750" indent="-285750">
                        <a:spcAft>
                          <a:spcPts val="600"/>
                        </a:spcAft>
                        <a:buFontTx/>
                        <a:buChar char="-"/>
                      </a:pPr>
                      <a:r>
                        <a:rPr lang="de-CH" sz="1600" baseline="0" dirty="0"/>
                        <a:t>Verzerrung durch geringe Teilnahmequote </a:t>
                      </a:r>
                    </a:p>
                    <a:p>
                      <a:pPr marL="285750" indent="-285750">
                        <a:spcAft>
                          <a:spcPts val="600"/>
                        </a:spcAft>
                        <a:buFontTx/>
                        <a:buChar char="-"/>
                      </a:pPr>
                      <a:r>
                        <a:rPr lang="de-CH" sz="1600" baseline="0" dirty="0"/>
                        <a:t>Stichprobengrösse</a:t>
                      </a:r>
                      <a:endParaRPr lang="de-CH" sz="1600" baseline="0" dirty="0">
                        <a:latin typeface="Aptos" panose="020B0004020202020204" pitchFamily="34" charset="0"/>
                      </a:endParaRPr>
                    </a:p>
                  </a:txBody>
                  <a:tcPr marL="93910" marR="93910" marT="45691" marB="45691"/>
                </a:tc>
                <a:extLst>
                  <a:ext uri="{0D108BD9-81ED-4DB2-BD59-A6C34878D82A}">
                    <a16:rowId xmlns:a16="http://schemas.microsoft.com/office/drawing/2014/main" val="10003"/>
                  </a:ext>
                </a:extLst>
              </a:tr>
              <a:tr h="370611">
                <a:tc>
                  <a:txBody>
                    <a:bodyPr/>
                    <a:lstStyle/>
                    <a:p>
                      <a:pPr>
                        <a:spcAft>
                          <a:spcPts val="600"/>
                        </a:spcAft>
                      </a:pPr>
                      <a:r>
                        <a:rPr lang="de-CH" sz="1600" dirty="0"/>
                        <a:t>Quelle</a:t>
                      </a:r>
                      <a:endParaRPr lang="de-CH" sz="1600" dirty="0">
                        <a:latin typeface="Aptos" panose="020B0004020202020204" pitchFamily="34" charset="0"/>
                      </a:endParaRPr>
                    </a:p>
                  </a:txBody>
                  <a:tcPr marL="93910" marR="93910" marT="45691" marB="45691"/>
                </a:tc>
                <a:tc>
                  <a:txBody>
                    <a:bodyPr/>
                    <a:lstStyle/>
                    <a:p>
                      <a:pPr marL="285750" indent="-285750">
                        <a:spcAft>
                          <a:spcPts val="600"/>
                        </a:spcAft>
                        <a:buFontTx/>
                        <a:buChar char="-"/>
                      </a:pPr>
                      <a:r>
                        <a:rPr lang="de-CH" sz="1600" baseline="0" dirty="0"/>
                        <a:t>Eltern, Fachkräfte, Akten oder Jugendliche direkt</a:t>
                      </a:r>
                      <a:endParaRPr lang="de-CH" sz="1600" baseline="0" dirty="0">
                        <a:latin typeface="Aptos" panose="020B0004020202020204" pitchFamily="34" charset="0"/>
                      </a:endParaRPr>
                    </a:p>
                  </a:txBody>
                  <a:tcPr marL="93910" marR="93910" marT="45691" marB="45691"/>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236" y="1330036"/>
            <a:ext cx="8027487" cy="5459616"/>
          </a:xfrm>
          <a:prstGeom prst="rect">
            <a:avLst/>
          </a:prstGeom>
        </p:spPr>
      </p:pic>
      <p:sp>
        <p:nvSpPr>
          <p:cNvPr id="2" name="Textfeld 1"/>
          <p:cNvSpPr txBox="1"/>
          <p:nvPr/>
        </p:nvSpPr>
        <p:spPr>
          <a:xfrm>
            <a:off x="7047347" y="2087418"/>
            <a:ext cx="758541" cy="369332"/>
          </a:xfrm>
          <a:prstGeom prst="rect">
            <a:avLst/>
          </a:prstGeom>
          <a:noFill/>
        </p:spPr>
        <p:txBody>
          <a:bodyPr wrap="none" rtlCol="0">
            <a:spAutoFit/>
          </a:bodyPr>
          <a:lstStyle/>
          <a:p>
            <a:pPr fontAlgn="auto">
              <a:spcBef>
                <a:spcPts val="0"/>
              </a:spcBef>
              <a:spcAft>
                <a:spcPts val="0"/>
              </a:spcAft>
              <a:defRPr/>
            </a:pPr>
            <a:r>
              <a:rPr lang="de-DE" dirty="0">
                <a:solidFill>
                  <a:srgbClr val="445055"/>
                </a:solidFill>
                <a:latin typeface="Corbel" panose="020B0503020204020204" pitchFamily="34" charset="0"/>
              </a:rPr>
              <a:t>13,9%</a:t>
            </a:r>
          </a:p>
        </p:txBody>
      </p:sp>
      <p:sp>
        <p:nvSpPr>
          <p:cNvPr id="11" name="Textfeld 10"/>
          <p:cNvSpPr txBox="1"/>
          <p:nvPr/>
        </p:nvSpPr>
        <p:spPr>
          <a:xfrm>
            <a:off x="7047346" y="4253869"/>
            <a:ext cx="652743" cy="369332"/>
          </a:xfrm>
          <a:prstGeom prst="rect">
            <a:avLst/>
          </a:prstGeom>
          <a:noFill/>
        </p:spPr>
        <p:txBody>
          <a:bodyPr wrap="none" rtlCol="0">
            <a:spAutoFit/>
          </a:bodyPr>
          <a:lstStyle/>
          <a:p>
            <a:pPr fontAlgn="auto">
              <a:spcBef>
                <a:spcPts val="0"/>
              </a:spcBef>
              <a:spcAft>
                <a:spcPts val="0"/>
              </a:spcAft>
              <a:defRPr/>
            </a:pPr>
            <a:r>
              <a:rPr lang="de-DE" dirty="0">
                <a:solidFill>
                  <a:srgbClr val="445055"/>
                </a:solidFill>
                <a:latin typeface="Corbel" panose="020B0503020204020204" pitchFamily="34" charset="0"/>
              </a:rPr>
              <a:t>7,6%</a:t>
            </a:r>
          </a:p>
        </p:txBody>
      </p:sp>
      <p:sp>
        <p:nvSpPr>
          <p:cNvPr id="12" name="Textfeld 11"/>
          <p:cNvSpPr txBox="1"/>
          <p:nvPr/>
        </p:nvSpPr>
        <p:spPr>
          <a:xfrm>
            <a:off x="7047345" y="5629564"/>
            <a:ext cx="654346" cy="369332"/>
          </a:xfrm>
          <a:prstGeom prst="rect">
            <a:avLst/>
          </a:prstGeom>
          <a:noFill/>
        </p:spPr>
        <p:txBody>
          <a:bodyPr wrap="none" rtlCol="0">
            <a:spAutoFit/>
          </a:bodyPr>
          <a:lstStyle/>
          <a:p>
            <a:pPr fontAlgn="auto">
              <a:spcBef>
                <a:spcPts val="0"/>
              </a:spcBef>
              <a:spcAft>
                <a:spcPts val="0"/>
              </a:spcAft>
              <a:defRPr/>
            </a:pPr>
            <a:r>
              <a:rPr lang="de-DE" dirty="0">
                <a:solidFill>
                  <a:prstClr val="white"/>
                </a:solidFill>
                <a:latin typeface="Corbel" panose="020B0503020204020204" pitchFamily="34" charset="0"/>
              </a:rPr>
              <a:t>2,3%</a:t>
            </a:r>
          </a:p>
        </p:txBody>
      </p:sp>
      <p:sp>
        <p:nvSpPr>
          <p:cNvPr id="13" name="Textfeld 12"/>
          <p:cNvSpPr txBox="1"/>
          <p:nvPr/>
        </p:nvSpPr>
        <p:spPr>
          <a:xfrm>
            <a:off x="4558146" y="5998896"/>
            <a:ext cx="875561" cy="369332"/>
          </a:xfrm>
          <a:prstGeom prst="rect">
            <a:avLst/>
          </a:prstGeom>
          <a:noFill/>
          <a:ln>
            <a:solidFill>
              <a:schemeClr val="tx1">
                <a:lumMod val="50000"/>
              </a:schemeClr>
            </a:solidFill>
          </a:ln>
        </p:spPr>
        <p:txBody>
          <a:bodyPr wrap="none" rtlCol="0">
            <a:spAutoFit/>
          </a:bodyPr>
          <a:lstStyle/>
          <a:p>
            <a:pPr fontAlgn="auto">
              <a:spcBef>
                <a:spcPts val="0"/>
              </a:spcBef>
              <a:spcAft>
                <a:spcPts val="0"/>
              </a:spcAft>
              <a:defRPr/>
            </a:pPr>
            <a:r>
              <a:rPr lang="de-DE" dirty="0">
                <a:solidFill>
                  <a:srgbClr val="445055"/>
                </a:solidFill>
                <a:latin typeface="Corbel" panose="020B0503020204020204" pitchFamily="34" charset="0"/>
              </a:rPr>
              <a:t>0,017%</a:t>
            </a:r>
          </a:p>
        </p:txBody>
      </p:sp>
      <p:cxnSp>
        <p:nvCxnSpPr>
          <p:cNvPr id="15" name="Gerader Verbinder 14"/>
          <p:cNvCxnSpPr>
            <a:stCxn id="13" idx="3"/>
          </p:cNvCxnSpPr>
          <p:nvPr/>
        </p:nvCxnSpPr>
        <p:spPr>
          <a:xfrm>
            <a:off x="5433706" y="6183562"/>
            <a:ext cx="1934400" cy="14038"/>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feld 1"/>
          <p:cNvSpPr txBox="1"/>
          <p:nvPr/>
        </p:nvSpPr>
        <p:spPr>
          <a:xfrm>
            <a:off x="8603810" y="6381780"/>
            <a:ext cx="2134528" cy="291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defRPr/>
            </a:pPr>
            <a:r>
              <a:rPr lang="de-DE" sz="1400" dirty="0">
                <a:solidFill>
                  <a:srgbClr val="445055"/>
                </a:solidFill>
                <a:latin typeface="Corbel" panose="020B0503020204020204" pitchFamily="34" charset="0"/>
              </a:rPr>
              <a:t>Witt et al. (2017) </a:t>
            </a:r>
          </a:p>
          <a:p>
            <a:pPr fontAlgn="auto">
              <a:spcBef>
                <a:spcPts val="0"/>
              </a:spcBef>
              <a:spcAft>
                <a:spcPts val="0"/>
              </a:spcAft>
              <a:defRPr/>
            </a:pPr>
            <a:r>
              <a:rPr lang="de-DE" sz="1400" dirty="0">
                <a:solidFill>
                  <a:srgbClr val="445055"/>
                </a:solidFill>
                <a:latin typeface="Corbel" panose="020B0503020204020204" pitchFamily="34" charset="0"/>
              </a:rPr>
              <a:t>Bundeskriminalamt (2017)</a:t>
            </a:r>
          </a:p>
        </p:txBody>
      </p:sp>
      <p:pic>
        <p:nvPicPr>
          <p:cNvPr id="17" name="Grafik 16"/>
          <p:cNvPicPr>
            <a:picLocks noChangeAspect="1"/>
          </p:cNvPicPr>
          <p:nvPr/>
        </p:nvPicPr>
        <p:blipFill>
          <a:blip r:embed="rId4"/>
          <a:stretch>
            <a:fillRect/>
          </a:stretch>
        </p:blipFill>
        <p:spPr>
          <a:xfrm>
            <a:off x="1674608" y="3506994"/>
            <a:ext cx="4335332" cy="2398037"/>
          </a:xfrm>
          <a:prstGeom prst="rect">
            <a:avLst/>
          </a:prstGeom>
          <a:ln w="3175">
            <a:solidFill>
              <a:schemeClr val="tx1"/>
            </a:solidFill>
          </a:ln>
        </p:spPr>
      </p:pic>
      <p:sp>
        <p:nvSpPr>
          <p:cNvPr id="3" name="Foliennummernplatzhalter 2">
            <a:extLst>
              <a:ext uri="{FF2B5EF4-FFF2-40B4-BE49-F238E27FC236}">
                <a16:creationId xmlns:a16="http://schemas.microsoft.com/office/drawing/2014/main" id="{7EF610C5-39F2-1046-A2DA-5753B4BF5A72}"/>
              </a:ext>
            </a:extLst>
          </p:cNvPr>
          <p:cNvSpPr>
            <a:spLocks noGrp="1"/>
          </p:cNvSpPr>
          <p:nvPr>
            <p:ph type="sldNum" sz="quarter" idx="12"/>
          </p:nvPr>
        </p:nvSpPr>
        <p:spPr/>
        <p:txBody>
          <a:bodyPr/>
          <a:lstStyle/>
          <a:p>
            <a:fld id="{43AA54D9-B87A-F84D-86CD-6E00C338952B}" type="slidenum">
              <a:rPr lang="de-DE" smtClean="0"/>
              <a:t>8</a:t>
            </a:fld>
            <a:endParaRPr lang="de-DE"/>
          </a:p>
        </p:txBody>
      </p:sp>
      <p:sp>
        <p:nvSpPr>
          <p:cNvPr id="4" name="Titel 3">
            <a:extLst>
              <a:ext uri="{FF2B5EF4-FFF2-40B4-BE49-F238E27FC236}">
                <a16:creationId xmlns:a16="http://schemas.microsoft.com/office/drawing/2014/main" id="{C315F28F-9DA8-91C0-C688-51F235C0723B}"/>
              </a:ext>
            </a:extLst>
          </p:cNvPr>
          <p:cNvSpPr>
            <a:spLocks noGrp="1"/>
          </p:cNvSpPr>
          <p:nvPr>
            <p:ph type="title"/>
          </p:nvPr>
        </p:nvSpPr>
        <p:spPr>
          <a:xfrm>
            <a:off x="1065949" y="406613"/>
            <a:ext cx="9720000" cy="830338"/>
          </a:xfrm>
        </p:spPr>
        <p:txBody>
          <a:bodyPr/>
          <a:lstStyle/>
          <a:p>
            <a:r>
              <a:rPr lang="de-DE" dirty="0"/>
              <a:t>„Dunkel- vs. Hellfeld“ am Bsp. Deutschland</a:t>
            </a:r>
            <a:endParaRPr lang="de-CH" dirty="0"/>
          </a:p>
        </p:txBody>
      </p:sp>
    </p:spTree>
    <p:extLst>
      <p:ext uri="{BB962C8B-B14F-4D97-AF65-F5344CB8AC3E}">
        <p14:creationId xmlns:p14="http://schemas.microsoft.com/office/powerpoint/2010/main" val="25225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21A354B-FB24-3F8A-6D6D-8690E7DF0F25}"/>
              </a:ext>
            </a:extLst>
          </p:cNvPr>
          <p:cNvSpPr>
            <a:spLocks noGrp="1"/>
          </p:cNvSpPr>
          <p:nvPr>
            <p:ph type="sldNum" sz="quarter" idx="12"/>
          </p:nvPr>
        </p:nvSpPr>
        <p:spPr/>
        <p:txBody>
          <a:bodyPr/>
          <a:lstStyle/>
          <a:p>
            <a:fld id="{C827D934-4B2E-474C-8186-F44448CE0BE2}" type="slidenum">
              <a:rPr lang="de-DE" altLang="de-DE" smtClean="0"/>
              <a:pPr/>
              <a:t>9</a:t>
            </a:fld>
            <a:endParaRPr lang="de-DE" altLang="de-DE"/>
          </a:p>
        </p:txBody>
      </p:sp>
      <p:sp>
        <p:nvSpPr>
          <p:cNvPr id="5" name="Titel 4">
            <a:extLst>
              <a:ext uri="{FF2B5EF4-FFF2-40B4-BE49-F238E27FC236}">
                <a16:creationId xmlns:a16="http://schemas.microsoft.com/office/drawing/2014/main" id="{5AB8C1F1-7F22-BBDE-6589-B56D121AE9EF}"/>
              </a:ext>
            </a:extLst>
          </p:cNvPr>
          <p:cNvSpPr>
            <a:spLocks noGrp="1"/>
          </p:cNvSpPr>
          <p:nvPr>
            <p:ph type="title"/>
          </p:nvPr>
        </p:nvSpPr>
        <p:spPr/>
        <p:txBody>
          <a:bodyPr/>
          <a:lstStyle/>
          <a:p>
            <a:pPr>
              <a:buNone/>
              <a:defRPr/>
            </a:pPr>
            <a:r>
              <a:rPr lang="de-DE" altLang="de-DE" sz="2600" b="1" dirty="0">
                <a:solidFill>
                  <a:srgbClr val="479DCA"/>
                </a:solidFill>
                <a:cs typeface="Arial" panose="020B0604020202020204" pitchFamily="34" charset="0"/>
              </a:rPr>
              <a:t>Lücken im deutschen Hellfeld am Bsp. Gesundheitssektor</a:t>
            </a:r>
            <a:br>
              <a:rPr lang="de-DE" altLang="de-DE" sz="2600" b="1" dirty="0">
                <a:solidFill>
                  <a:srgbClr val="479DCA"/>
                </a:solidFill>
                <a:cs typeface="Arial" panose="020B0604020202020204" pitchFamily="34" charset="0"/>
              </a:rPr>
            </a:br>
            <a:r>
              <a:rPr lang="de-DE" altLang="de-DE" sz="2200" b="0" dirty="0">
                <a:solidFill>
                  <a:srgbClr val="445055"/>
                </a:solidFill>
                <a:cs typeface="Arial" panose="020B0604020202020204" pitchFamily="34" charset="0"/>
              </a:rPr>
              <a:t>ICD10-Diagnosegruppe T74.x für 0-17 Jahre</a:t>
            </a:r>
            <a:br>
              <a:rPr lang="de-DE" altLang="de-DE" sz="2200" b="0" dirty="0">
                <a:solidFill>
                  <a:srgbClr val="445055"/>
                </a:solidFill>
                <a:cs typeface="Arial" panose="020B0604020202020204" pitchFamily="34" charset="0"/>
              </a:rPr>
            </a:br>
            <a:r>
              <a:rPr lang="de-DE" altLang="de-DE" sz="2200" b="0" dirty="0">
                <a:solidFill>
                  <a:srgbClr val="445055"/>
                </a:solidFill>
                <a:cs typeface="Arial" panose="020B0604020202020204" pitchFamily="34" charset="0"/>
              </a:rPr>
              <a:t>(Datenbrowser </a:t>
            </a:r>
            <a:r>
              <a:rPr lang="de-DE" altLang="de-DE" sz="2200" b="0" dirty="0" err="1">
                <a:solidFill>
                  <a:srgbClr val="445055"/>
                </a:solidFill>
                <a:cs typeface="Arial" panose="020B0604020202020204" pitchFamily="34" charset="0"/>
              </a:rPr>
              <a:t>InEK</a:t>
            </a:r>
            <a:r>
              <a:rPr lang="de-DE" altLang="de-DE" sz="2200" b="0" dirty="0">
                <a:solidFill>
                  <a:srgbClr val="445055"/>
                </a:solidFill>
                <a:cs typeface="Arial" panose="020B0604020202020204" pitchFamily="34" charset="0"/>
              </a:rPr>
              <a:t>)</a:t>
            </a:r>
            <a:br>
              <a:rPr lang="de-DE" altLang="de-DE" sz="2600" b="1" dirty="0">
                <a:solidFill>
                  <a:srgbClr val="445055"/>
                </a:solidFill>
                <a:cs typeface="Arial" panose="020B0604020202020204" pitchFamily="34" charset="0"/>
              </a:rPr>
            </a:br>
            <a:br>
              <a:rPr lang="de-DE" altLang="de-DE" sz="2600" b="1" dirty="0">
                <a:solidFill>
                  <a:srgbClr val="479DCA"/>
                </a:solidFill>
                <a:cs typeface="Arial" panose="020B0604020202020204" pitchFamily="34" charset="0"/>
              </a:rPr>
            </a:br>
            <a:endParaRPr lang="de-CH" sz="2600" dirty="0"/>
          </a:p>
        </p:txBody>
      </p:sp>
      <p:graphicFrame>
        <p:nvGraphicFramePr>
          <p:cNvPr id="8" name="Tabelle 8">
            <a:extLst>
              <a:ext uri="{FF2B5EF4-FFF2-40B4-BE49-F238E27FC236}">
                <a16:creationId xmlns:a16="http://schemas.microsoft.com/office/drawing/2014/main" id="{FDD8730B-A1A9-30BB-EA01-782FF9099ED2}"/>
              </a:ext>
            </a:extLst>
          </p:cNvPr>
          <p:cNvGraphicFramePr>
            <a:graphicFrameLocks noGrp="1"/>
          </p:cNvGraphicFramePr>
          <p:nvPr>
            <p:extLst>
              <p:ext uri="{D42A27DB-BD31-4B8C-83A1-F6EECF244321}">
                <p14:modId xmlns:p14="http://schemas.microsoft.com/office/powerpoint/2010/main" val="2891373138"/>
              </p:ext>
            </p:extLst>
          </p:nvPr>
        </p:nvGraphicFramePr>
        <p:xfrm>
          <a:off x="1051200" y="2389394"/>
          <a:ext cx="9499736" cy="3154302"/>
        </p:xfrm>
        <a:graphic>
          <a:graphicData uri="http://schemas.openxmlformats.org/drawingml/2006/table">
            <a:tbl>
              <a:tblPr firstRow="1" bandRow="1">
                <a:tableStyleId>{93296810-A885-4BE3-A3E7-6D5BEEA58F35}</a:tableStyleId>
              </a:tblPr>
              <a:tblGrid>
                <a:gridCol w="1090716">
                  <a:extLst>
                    <a:ext uri="{9D8B030D-6E8A-4147-A177-3AD203B41FA5}">
                      <a16:colId xmlns:a16="http://schemas.microsoft.com/office/drawing/2014/main" val="2937141310"/>
                    </a:ext>
                  </a:extLst>
                </a:gridCol>
                <a:gridCol w="2102255">
                  <a:extLst>
                    <a:ext uri="{9D8B030D-6E8A-4147-A177-3AD203B41FA5}">
                      <a16:colId xmlns:a16="http://schemas.microsoft.com/office/drawing/2014/main" val="826152265"/>
                    </a:ext>
                  </a:extLst>
                </a:gridCol>
                <a:gridCol w="2102255">
                  <a:extLst>
                    <a:ext uri="{9D8B030D-6E8A-4147-A177-3AD203B41FA5}">
                      <a16:colId xmlns:a16="http://schemas.microsoft.com/office/drawing/2014/main" val="3199628649"/>
                    </a:ext>
                  </a:extLst>
                </a:gridCol>
                <a:gridCol w="2102255">
                  <a:extLst>
                    <a:ext uri="{9D8B030D-6E8A-4147-A177-3AD203B41FA5}">
                      <a16:colId xmlns:a16="http://schemas.microsoft.com/office/drawing/2014/main" val="1244248790"/>
                    </a:ext>
                  </a:extLst>
                </a:gridCol>
                <a:gridCol w="2102255">
                  <a:extLst>
                    <a:ext uri="{9D8B030D-6E8A-4147-A177-3AD203B41FA5}">
                      <a16:colId xmlns:a16="http://schemas.microsoft.com/office/drawing/2014/main" val="2222219427"/>
                    </a:ext>
                  </a:extLst>
                </a:gridCol>
              </a:tblGrid>
              <a:tr h="1171821">
                <a:tc>
                  <a:txBody>
                    <a:bodyPr/>
                    <a:lstStyle/>
                    <a:p>
                      <a:r>
                        <a:rPr lang="de-CH" sz="1600" dirty="0"/>
                        <a:t>Jahr</a:t>
                      </a:r>
                    </a:p>
                  </a:txBody>
                  <a:tcPr anchor="ctr"/>
                </a:tc>
                <a:tc>
                  <a:txBody>
                    <a:bodyPr/>
                    <a:lstStyle/>
                    <a:p>
                      <a:pPr algn="ctr"/>
                      <a:r>
                        <a:rPr lang="de-CH" sz="1600" dirty="0"/>
                        <a:t>T74.0 </a:t>
                      </a:r>
                    </a:p>
                    <a:p>
                      <a:pPr algn="ctr"/>
                      <a:r>
                        <a:rPr lang="de-CH" sz="1600" b="0" dirty="0"/>
                        <a:t>Vernachlässigung</a:t>
                      </a:r>
                    </a:p>
                  </a:txBody>
                  <a:tcPr anchor="ctr"/>
                </a:tc>
                <a:tc>
                  <a:txBody>
                    <a:bodyPr/>
                    <a:lstStyle/>
                    <a:p>
                      <a:pPr algn="ctr"/>
                      <a:r>
                        <a:rPr lang="de-CH" sz="1600" dirty="0"/>
                        <a:t>T74.1 </a:t>
                      </a:r>
                    </a:p>
                    <a:p>
                      <a:pPr algn="ctr"/>
                      <a:r>
                        <a:rPr lang="de-CH" sz="1600" b="0" dirty="0"/>
                        <a:t>körperlicher Missbrauch</a:t>
                      </a:r>
                    </a:p>
                  </a:txBody>
                  <a:tcPr anchor="ctr"/>
                </a:tc>
                <a:tc>
                  <a:txBody>
                    <a:bodyPr/>
                    <a:lstStyle/>
                    <a:p>
                      <a:pPr algn="ctr"/>
                      <a:r>
                        <a:rPr lang="de-CH" sz="1600" dirty="0"/>
                        <a:t>T74.2</a:t>
                      </a:r>
                    </a:p>
                    <a:p>
                      <a:pPr algn="ctr"/>
                      <a:r>
                        <a:rPr lang="de-CH" sz="1600" b="0" dirty="0"/>
                        <a:t>sexueller Missbrauch</a:t>
                      </a:r>
                    </a:p>
                  </a:txBody>
                  <a:tcPr anchor="ctr"/>
                </a:tc>
                <a:tc>
                  <a:txBody>
                    <a:bodyPr/>
                    <a:lstStyle/>
                    <a:p>
                      <a:pPr algn="ctr"/>
                      <a:r>
                        <a:rPr lang="de-CH" sz="1600" dirty="0"/>
                        <a:t>T74.3</a:t>
                      </a:r>
                    </a:p>
                    <a:p>
                      <a:pPr algn="ctr"/>
                      <a:r>
                        <a:rPr lang="de-CH" sz="1600" b="0" dirty="0"/>
                        <a:t>psychischer Missbrauch</a:t>
                      </a:r>
                    </a:p>
                  </a:txBody>
                  <a:tcPr anchor="ctr"/>
                </a:tc>
                <a:extLst>
                  <a:ext uri="{0D108BD9-81ED-4DB2-BD59-A6C34878D82A}">
                    <a16:rowId xmlns:a16="http://schemas.microsoft.com/office/drawing/2014/main" val="2635567820"/>
                  </a:ext>
                </a:extLst>
              </a:tr>
              <a:tr h="660827">
                <a:tc>
                  <a:txBody>
                    <a:bodyPr/>
                    <a:lstStyle/>
                    <a:p>
                      <a:r>
                        <a:rPr lang="de-CH" sz="1600" dirty="0"/>
                        <a:t>2019</a:t>
                      </a:r>
                    </a:p>
                  </a:txBody>
                  <a:tcPr anchor="ctr"/>
                </a:tc>
                <a:tc>
                  <a:txBody>
                    <a:bodyPr/>
                    <a:lstStyle/>
                    <a:p>
                      <a:pPr algn="ctr"/>
                      <a:r>
                        <a:rPr lang="de-CH" sz="1600" dirty="0"/>
                        <a:t>233</a:t>
                      </a:r>
                    </a:p>
                  </a:txBody>
                  <a:tcPr anchor="ctr"/>
                </a:tc>
                <a:tc>
                  <a:txBody>
                    <a:bodyPr/>
                    <a:lstStyle/>
                    <a:p>
                      <a:pPr algn="ctr"/>
                      <a:r>
                        <a:rPr lang="de-CH" sz="1600" dirty="0"/>
                        <a:t>555</a:t>
                      </a:r>
                    </a:p>
                  </a:txBody>
                  <a:tcPr anchor="ctr"/>
                </a:tc>
                <a:tc>
                  <a:txBody>
                    <a:bodyPr/>
                    <a:lstStyle/>
                    <a:p>
                      <a:pPr algn="ctr"/>
                      <a:r>
                        <a:rPr lang="de-CH" sz="1600" dirty="0"/>
                        <a:t>128</a:t>
                      </a:r>
                    </a:p>
                  </a:txBody>
                  <a:tcPr anchor="ctr"/>
                </a:tc>
                <a:tc>
                  <a:txBody>
                    <a:bodyPr/>
                    <a:lstStyle/>
                    <a:p>
                      <a:pPr algn="ctr"/>
                      <a:r>
                        <a:rPr lang="de-CH" sz="1600" dirty="0"/>
                        <a:t>14</a:t>
                      </a:r>
                    </a:p>
                  </a:txBody>
                  <a:tcPr anchor="ctr"/>
                </a:tc>
                <a:extLst>
                  <a:ext uri="{0D108BD9-81ED-4DB2-BD59-A6C34878D82A}">
                    <a16:rowId xmlns:a16="http://schemas.microsoft.com/office/drawing/2014/main" val="871187756"/>
                  </a:ext>
                </a:extLst>
              </a:tr>
              <a:tr h="660827">
                <a:tc>
                  <a:txBody>
                    <a:bodyPr/>
                    <a:lstStyle/>
                    <a:p>
                      <a:r>
                        <a:rPr lang="de-CH" sz="1600" dirty="0"/>
                        <a:t>2020</a:t>
                      </a:r>
                    </a:p>
                  </a:txBody>
                  <a:tcPr anchor="ctr"/>
                </a:tc>
                <a:tc>
                  <a:txBody>
                    <a:bodyPr/>
                    <a:lstStyle/>
                    <a:p>
                      <a:pPr algn="ctr"/>
                      <a:r>
                        <a:rPr lang="de-CH" sz="1600" dirty="0"/>
                        <a:t>286</a:t>
                      </a:r>
                    </a:p>
                  </a:txBody>
                  <a:tcPr anchor="ctr"/>
                </a:tc>
                <a:tc>
                  <a:txBody>
                    <a:bodyPr/>
                    <a:lstStyle/>
                    <a:p>
                      <a:pPr algn="ctr"/>
                      <a:r>
                        <a:rPr lang="de-CH" sz="1600" dirty="0"/>
                        <a:t>559</a:t>
                      </a:r>
                    </a:p>
                  </a:txBody>
                  <a:tcPr anchor="ctr"/>
                </a:tc>
                <a:tc>
                  <a:txBody>
                    <a:bodyPr/>
                    <a:lstStyle/>
                    <a:p>
                      <a:pPr algn="ctr"/>
                      <a:r>
                        <a:rPr lang="de-CH" sz="1600" dirty="0"/>
                        <a:t>129</a:t>
                      </a:r>
                    </a:p>
                  </a:txBody>
                  <a:tcPr anchor="ctr"/>
                </a:tc>
                <a:tc>
                  <a:txBody>
                    <a:bodyPr/>
                    <a:lstStyle/>
                    <a:p>
                      <a:pPr algn="ctr"/>
                      <a:r>
                        <a:rPr lang="de-CH" sz="1600" dirty="0"/>
                        <a:t>13</a:t>
                      </a:r>
                    </a:p>
                  </a:txBody>
                  <a:tcPr anchor="ctr"/>
                </a:tc>
                <a:extLst>
                  <a:ext uri="{0D108BD9-81ED-4DB2-BD59-A6C34878D82A}">
                    <a16:rowId xmlns:a16="http://schemas.microsoft.com/office/drawing/2014/main" val="2017351430"/>
                  </a:ext>
                </a:extLst>
              </a:tr>
              <a:tr h="660827">
                <a:tc>
                  <a:txBody>
                    <a:bodyPr/>
                    <a:lstStyle/>
                    <a:p>
                      <a:r>
                        <a:rPr lang="de-CH" sz="1600" dirty="0"/>
                        <a:t>2021</a:t>
                      </a:r>
                    </a:p>
                  </a:txBody>
                  <a:tcPr anchor="ctr"/>
                </a:tc>
                <a:tc>
                  <a:txBody>
                    <a:bodyPr/>
                    <a:lstStyle/>
                    <a:p>
                      <a:pPr algn="ctr"/>
                      <a:r>
                        <a:rPr lang="de-CH" sz="1600" dirty="0"/>
                        <a:t>496</a:t>
                      </a:r>
                    </a:p>
                  </a:txBody>
                  <a:tcPr anchor="ctr"/>
                </a:tc>
                <a:tc>
                  <a:txBody>
                    <a:bodyPr/>
                    <a:lstStyle/>
                    <a:p>
                      <a:pPr algn="ctr"/>
                      <a:r>
                        <a:rPr lang="de-CH" sz="1600" dirty="0"/>
                        <a:t>569</a:t>
                      </a:r>
                    </a:p>
                  </a:txBody>
                  <a:tcPr anchor="ctr"/>
                </a:tc>
                <a:tc>
                  <a:txBody>
                    <a:bodyPr/>
                    <a:lstStyle/>
                    <a:p>
                      <a:pPr algn="ctr"/>
                      <a:r>
                        <a:rPr lang="de-CH" sz="1600" dirty="0"/>
                        <a:t>138</a:t>
                      </a:r>
                    </a:p>
                  </a:txBody>
                  <a:tcPr anchor="ctr"/>
                </a:tc>
                <a:tc>
                  <a:txBody>
                    <a:bodyPr/>
                    <a:lstStyle/>
                    <a:p>
                      <a:pPr algn="ctr"/>
                      <a:r>
                        <a:rPr lang="de-CH" sz="1600" dirty="0"/>
                        <a:t>25</a:t>
                      </a:r>
                    </a:p>
                  </a:txBody>
                  <a:tcPr anchor="ctr"/>
                </a:tc>
                <a:extLst>
                  <a:ext uri="{0D108BD9-81ED-4DB2-BD59-A6C34878D82A}">
                    <a16:rowId xmlns:a16="http://schemas.microsoft.com/office/drawing/2014/main" val="2183188291"/>
                  </a:ext>
                </a:extLst>
              </a:tr>
            </a:tbl>
          </a:graphicData>
        </a:graphic>
      </p:graphicFrame>
    </p:spTree>
    <p:extLst>
      <p:ext uri="{BB962C8B-B14F-4D97-AF65-F5344CB8AC3E}">
        <p14:creationId xmlns:p14="http://schemas.microsoft.com/office/powerpoint/2010/main" val="1237800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ATWORKEXPRESSIONTAG" val="‹Nr.›, 20.08.2016"/>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Nr.›, 19.08.2016"/>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Nr.›, 20.08.2016"/>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Nr.›, 19.08.2016"/>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Nr.›, 20.08.2016"/>
</p:tagLst>
</file>

<file path=ppt/theme/theme1.xml><?xml version="1.0" encoding="utf-8"?>
<a:theme xmlns:a="http://schemas.openxmlformats.org/drawingml/2006/main" name="Titelfolien mit Bild">
  <a:themeElements>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fontScheme name="Vorlage PP-Präsentation grü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clrMap bg1="lt1" tx1="dk1" bg2="lt2" tx2="dk2" accent1="accent1" accent2="accent2" accent3="accent3" accent4="accent4" accent5="accent5" accent6="accent6" hlink="hlink" folHlink="folHlink"/>
    </a:extraClrScheme>
  </a:extraClrSchemeLst>
  <a:custClrLst>
    <a:custClr name="ZHAW Blau">
      <a:srgbClr val="0064A6"/>
    </a:custClr>
    <a:custClr name="Schwarz">
      <a:srgbClr val="000000"/>
    </a:custClr>
    <a:custClr name="Weiss">
      <a:srgbClr val="FFFFFF"/>
    </a:custClr>
    <a:custClr name="Weiss">
      <a:srgbClr val="FFFFFF"/>
    </a:custClr>
    <a:custClr name="Rot">
      <a:srgbClr val="FA8273"/>
    </a:custClr>
    <a:custClr name="Grün">
      <a:srgbClr val="64C8AA"/>
    </a:custClr>
    <a:custClr name="Gelb">
      <a:srgbClr val="C8DC3C"/>
    </a:custClr>
    <a:custClr name="Violett">
      <a:srgbClr val="B4AAE6"/>
    </a:custClr>
    <a:custClr name="Orange">
      <a:srgbClr val="E6A032"/>
    </a:custClr>
    <a:custClr name="Blau">
      <a:srgbClr val="7DB4DC"/>
    </a:custClr>
  </a:custClrLst>
  <a:extLst>
    <a:ext uri="{05A4C25C-085E-4340-85A3-A5531E510DB2}">
      <thm15:themeFamily xmlns:thm15="http://schemas.microsoft.com/office/thememl/2012/main" name="Praesentation 16-9 DE-Corporate" id="{615E8B75-BDDC-BD49-83FB-314A03546024}" vid="{B624F908-2964-764A-B8A3-C871A05BDF13}"/>
    </a:ext>
  </a:extLst>
</a:theme>
</file>

<file path=ppt/theme/theme2.xml><?xml version="1.0" encoding="utf-8"?>
<a:theme xmlns:a="http://schemas.openxmlformats.org/drawingml/2006/main" name="Kapitelfolien">
  <a:themeElements>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fontScheme name="Vorlage PP-Präsentation grü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clrMap bg1="lt1" tx1="dk1" bg2="lt2" tx2="dk2" accent1="accent1" accent2="accent2" accent3="accent3" accent4="accent4" accent5="accent5" accent6="accent6" hlink="hlink" folHlink="folHlink"/>
    </a:extraClrScheme>
  </a:extraClrSchemeLst>
  <a:custClrLst>
    <a:custClr name="ZHAW Blau">
      <a:srgbClr val="0064A6"/>
    </a:custClr>
    <a:custClr name="Schwarz">
      <a:srgbClr val="000000"/>
    </a:custClr>
    <a:custClr name="Weiss">
      <a:srgbClr val="FFFFFF"/>
    </a:custClr>
    <a:custClr name="Weiss">
      <a:srgbClr val="FFFFFF"/>
    </a:custClr>
    <a:custClr name="Rot">
      <a:srgbClr val="FA8273"/>
    </a:custClr>
    <a:custClr name="Grün">
      <a:srgbClr val="64C8AA"/>
    </a:custClr>
    <a:custClr name="Gelb">
      <a:srgbClr val="C8DC3C"/>
    </a:custClr>
    <a:custClr name="Violett">
      <a:srgbClr val="B4AAE6"/>
    </a:custClr>
    <a:custClr name="Orange">
      <a:srgbClr val="E6A032"/>
    </a:custClr>
    <a:custClr name="Blau">
      <a:srgbClr val="7DB4DC"/>
    </a:custClr>
  </a:custClrLst>
  <a:extLst>
    <a:ext uri="{05A4C25C-085E-4340-85A3-A5531E510DB2}">
      <thm15:themeFamily xmlns:thm15="http://schemas.microsoft.com/office/thememl/2012/main" name="Praesentation 16-9 DE-Corporate" id="{615E8B75-BDDC-BD49-83FB-314A03546024}" vid="{08DCEC2F-1266-2547-B11F-6D5CC6E7C1C4}"/>
    </a:ext>
  </a:extLst>
</a:theme>
</file>

<file path=ppt/theme/theme3.xml><?xml version="1.0" encoding="utf-8"?>
<a:theme xmlns:a="http://schemas.openxmlformats.org/drawingml/2006/main" name="Kapitelfolien mit Bild">
  <a:themeElements>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fontScheme name="Vorlage PP-Präsentation grü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clrMap bg1="lt1" tx1="dk1" bg2="lt2" tx2="dk2" accent1="accent1" accent2="accent2" accent3="accent3" accent4="accent4" accent5="accent5" accent6="accent6" hlink="hlink" folHlink="folHlink"/>
    </a:extraClrScheme>
  </a:extraClrSchemeLst>
  <a:custClrLst>
    <a:custClr name="ZHAW Blau">
      <a:srgbClr val="0064A6"/>
    </a:custClr>
    <a:custClr name="Schwarz">
      <a:srgbClr val="000000"/>
    </a:custClr>
    <a:custClr name="Weiss">
      <a:srgbClr val="FFFFFF"/>
    </a:custClr>
    <a:custClr name="Weiss">
      <a:srgbClr val="FFFFFF"/>
    </a:custClr>
    <a:custClr name="Rot">
      <a:srgbClr val="FA8273"/>
    </a:custClr>
    <a:custClr name="Grün">
      <a:srgbClr val="64C8AA"/>
    </a:custClr>
    <a:custClr name="Gelb">
      <a:srgbClr val="C8DC3C"/>
    </a:custClr>
    <a:custClr name="Violett">
      <a:srgbClr val="B4AAE6"/>
    </a:custClr>
    <a:custClr name="Orange">
      <a:srgbClr val="E6A032"/>
    </a:custClr>
    <a:custClr name="Blau">
      <a:srgbClr val="7DB4DC"/>
    </a:custClr>
  </a:custClrLst>
  <a:extLst>
    <a:ext uri="{05A4C25C-085E-4340-85A3-A5531E510DB2}">
      <thm15:themeFamily xmlns:thm15="http://schemas.microsoft.com/office/thememl/2012/main" name="Praesentation 16-9 DE-Corporate" id="{615E8B75-BDDC-BD49-83FB-314A03546024}" vid="{17DEBAF9-BE7E-5C46-ABDA-FA48ECE0E249}"/>
    </a:ext>
  </a:extLst>
</a:theme>
</file>

<file path=ppt/theme/theme4.xml><?xml version="1.0" encoding="utf-8"?>
<a:theme xmlns:a="http://schemas.openxmlformats.org/drawingml/2006/main" name="Inhaltsfolien">
  <a:themeElements>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fontScheme name="Vorlage PP-Präsentation grü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HAW Soziale Arbeit">
        <a:dk1>
          <a:srgbClr val="000000"/>
        </a:dk1>
        <a:lt1>
          <a:srgbClr val="FFFFFF"/>
        </a:lt1>
        <a:dk2>
          <a:srgbClr val="0064A6"/>
        </a:dk2>
        <a:lt2>
          <a:srgbClr val="7DB4DC"/>
        </a:lt2>
        <a:accent1>
          <a:srgbClr val="FA8273"/>
        </a:accent1>
        <a:accent2>
          <a:srgbClr val="64C8AA"/>
        </a:accent2>
        <a:accent3>
          <a:srgbClr val="C8DC3C"/>
        </a:accent3>
        <a:accent4>
          <a:srgbClr val="B4AAE6"/>
        </a:accent4>
        <a:accent5>
          <a:srgbClr val="E6A032"/>
        </a:accent5>
        <a:accent6>
          <a:srgbClr val="7DB4DC"/>
        </a:accent6>
        <a:hlink>
          <a:srgbClr val="0064A6"/>
        </a:hlink>
        <a:folHlink>
          <a:srgbClr val="0064A6"/>
        </a:folHlink>
      </a:clrScheme>
      <a:clrMap bg1="lt1" tx1="dk1" bg2="lt2" tx2="dk2" accent1="accent1" accent2="accent2" accent3="accent3" accent4="accent4" accent5="accent5" accent6="accent6" hlink="hlink" folHlink="folHlink"/>
    </a:extraClrScheme>
  </a:extraClrSchemeLst>
  <a:custClrLst>
    <a:custClr name="ZHAW Blau">
      <a:srgbClr val="0064A6"/>
    </a:custClr>
    <a:custClr name="Schwarz">
      <a:srgbClr val="000000"/>
    </a:custClr>
    <a:custClr name="Weiss">
      <a:srgbClr val="FFFFFF"/>
    </a:custClr>
    <a:custClr name="Weiss">
      <a:srgbClr val="FFFFFF"/>
    </a:custClr>
    <a:custClr name="Rot">
      <a:srgbClr val="FA8273"/>
    </a:custClr>
    <a:custClr name="Grün">
      <a:srgbClr val="64C8AA"/>
    </a:custClr>
    <a:custClr name="Gelb">
      <a:srgbClr val="C8DC3C"/>
    </a:custClr>
    <a:custClr name="Violett">
      <a:srgbClr val="B4AAE6"/>
    </a:custClr>
    <a:custClr name="Orange">
      <a:srgbClr val="E6A032"/>
    </a:custClr>
    <a:custClr name="Blau">
      <a:srgbClr val="7DB4DC"/>
    </a:custClr>
  </a:custClrLst>
  <a:extLst>
    <a:ext uri="{05A4C25C-085E-4340-85A3-A5531E510DB2}">
      <thm15:themeFamily xmlns:thm15="http://schemas.microsoft.com/office/thememl/2012/main" name="Praesentation 16-9 DE-Corporate" id="{615E8B75-BDDC-BD49-83FB-314A03546024}" vid="{0F6D0FFC-F0F4-1741-913F-29097DE3A096}"/>
    </a:ext>
  </a:extLst>
</a:theme>
</file>

<file path=ppt/theme/theme5.xml><?xml version="1.0" encoding="utf-8"?>
<a:theme xmlns:a="http://schemas.openxmlformats.org/drawingml/2006/main" name="8_Office Theme">
  <a:themeElements>
    <a:clrScheme name="Uniklinik Farben">
      <a:dk1>
        <a:srgbClr val="445055"/>
      </a:dk1>
      <a:lt1>
        <a:sysClr val="window" lastClr="FFFFFF"/>
      </a:lt1>
      <a:dk2>
        <a:srgbClr val="009DCA"/>
      </a:dk2>
      <a:lt2>
        <a:srgbClr val="FFFFFF"/>
      </a:lt2>
      <a:accent1>
        <a:srgbClr val="009DCA"/>
      </a:accent1>
      <a:accent2>
        <a:srgbClr val="61A032"/>
      </a:accent2>
      <a:accent3>
        <a:srgbClr val="479DCA"/>
      </a:accent3>
      <a:accent4>
        <a:srgbClr val="A9D8A2"/>
      </a:accent4>
      <a:accent5>
        <a:srgbClr val="64ACAF"/>
      </a:accent5>
      <a:accent6>
        <a:srgbClr val="4BD89D"/>
      </a:accent6>
      <a:hlink>
        <a:srgbClr val="009DCA"/>
      </a:hlink>
      <a:folHlink>
        <a:srgbClr val="61A03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9000">
              <a:srgbClr val="00ADC3"/>
            </a:gs>
            <a:gs pos="0">
              <a:srgbClr val="00ADD4"/>
            </a:gs>
            <a:gs pos="86000">
              <a:srgbClr val="31A77C"/>
            </a:gs>
            <a:gs pos="62000">
              <a:srgbClr val="00ADB1"/>
            </a:gs>
            <a:gs pos="100000">
              <a:srgbClr val="61A047"/>
            </a:gs>
          </a:gsLst>
          <a:lin ang="19800000" scaled="0"/>
        </a:gradFill>
        <a:ln>
          <a:noFill/>
        </a:ln>
      </a:spPr>
      <a:bodyPr rtlCol="0" anchor="ctr"/>
      <a:lstStyle>
        <a:defPPr>
          <a:defRPr dirty="0" smtClean="0">
            <a:latin typeface="Corbel" charset="0"/>
            <a:ea typeface="Corbel" charset="0"/>
            <a:cs typeface="Corbel"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U-PowerPoint-Vorlage_4zu3_2017 [Schreibgeschützt]" id="{63A46C64-B9A7-4947-9922-ECC0B86749EC}" vid="{8F267B9A-BC2C-4320-ACF0-D747952FF279}"/>
    </a:ext>
  </a:extLst>
</a:theme>
</file>

<file path=ppt/theme/theme6.xml><?xml version="1.0" encoding="utf-8"?>
<a:theme xmlns:a="http://schemas.openxmlformats.org/drawingml/2006/main" name="6_Office Theme">
  <a:themeElements>
    <a:clrScheme name="Uniklinik Farben">
      <a:dk1>
        <a:srgbClr val="445055"/>
      </a:dk1>
      <a:lt1>
        <a:sysClr val="window" lastClr="FFFFFF"/>
      </a:lt1>
      <a:dk2>
        <a:srgbClr val="009DCA"/>
      </a:dk2>
      <a:lt2>
        <a:srgbClr val="FFFFFF"/>
      </a:lt2>
      <a:accent1>
        <a:srgbClr val="009DCA"/>
      </a:accent1>
      <a:accent2>
        <a:srgbClr val="61A032"/>
      </a:accent2>
      <a:accent3>
        <a:srgbClr val="479DCA"/>
      </a:accent3>
      <a:accent4>
        <a:srgbClr val="A9D8A2"/>
      </a:accent4>
      <a:accent5>
        <a:srgbClr val="64ACAF"/>
      </a:accent5>
      <a:accent6>
        <a:srgbClr val="4BD89D"/>
      </a:accent6>
      <a:hlink>
        <a:srgbClr val="009DCA"/>
      </a:hlink>
      <a:folHlink>
        <a:srgbClr val="61A03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9000">
              <a:srgbClr val="00ADC3"/>
            </a:gs>
            <a:gs pos="0">
              <a:srgbClr val="00ADD4"/>
            </a:gs>
            <a:gs pos="86000">
              <a:srgbClr val="31A77C"/>
            </a:gs>
            <a:gs pos="62000">
              <a:srgbClr val="00ADB1"/>
            </a:gs>
            <a:gs pos="100000">
              <a:srgbClr val="61A047"/>
            </a:gs>
          </a:gsLst>
          <a:lin ang="19800000" scaled="0"/>
        </a:gradFill>
        <a:ln>
          <a:noFill/>
        </a:ln>
      </a:spPr>
      <a:bodyPr rtlCol="0" anchor="ctr"/>
      <a:lstStyle>
        <a:defPPr>
          <a:defRPr dirty="0" smtClean="0">
            <a:latin typeface="Corbel" charset="0"/>
            <a:ea typeface="Corbel" charset="0"/>
            <a:cs typeface="Corbel"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U-PowerPoint-Vorlage_4zu3_2017 [Schreibgeschützt]" id="{63A46C64-B9A7-4947-9922-ECC0B86749EC}" vid="{8F267B9A-BC2C-4320-ACF0-D747952FF279}"/>
    </a:ext>
  </a:extLst>
</a:theme>
</file>

<file path=ppt/theme/theme7.xml><?xml version="1.0" encoding="utf-8"?>
<a:theme xmlns:a="http://schemas.openxmlformats.org/drawingml/2006/main" name="Office Theme">
  <a:themeElements>
    <a:clrScheme name="Uniklinik Farben">
      <a:dk1>
        <a:srgbClr val="445055"/>
      </a:dk1>
      <a:lt1>
        <a:sysClr val="window" lastClr="FFFFFF"/>
      </a:lt1>
      <a:dk2>
        <a:srgbClr val="009DCA"/>
      </a:dk2>
      <a:lt2>
        <a:srgbClr val="FFFFFF"/>
      </a:lt2>
      <a:accent1>
        <a:srgbClr val="009DCA"/>
      </a:accent1>
      <a:accent2>
        <a:srgbClr val="61A032"/>
      </a:accent2>
      <a:accent3>
        <a:srgbClr val="479DCA"/>
      </a:accent3>
      <a:accent4>
        <a:srgbClr val="A9D8A2"/>
      </a:accent4>
      <a:accent5>
        <a:srgbClr val="64ACAF"/>
      </a:accent5>
      <a:accent6>
        <a:srgbClr val="4BD89D"/>
      </a:accent6>
      <a:hlink>
        <a:srgbClr val="009DCA"/>
      </a:hlink>
      <a:folHlink>
        <a:srgbClr val="61A03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9000">
              <a:srgbClr val="00ADC3"/>
            </a:gs>
            <a:gs pos="0">
              <a:srgbClr val="00ADD4"/>
            </a:gs>
            <a:gs pos="86000">
              <a:srgbClr val="31A77C"/>
            </a:gs>
            <a:gs pos="62000">
              <a:srgbClr val="00ADB1"/>
            </a:gs>
            <a:gs pos="100000">
              <a:srgbClr val="61A047"/>
            </a:gs>
          </a:gsLst>
          <a:lin ang="19800000" scaled="0"/>
        </a:gradFill>
        <a:ln>
          <a:noFill/>
        </a:ln>
      </a:spPr>
      <a:bodyPr rtlCol="0" anchor="ctr"/>
      <a:lstStyle>
        <a:defPPr>
          <a:defRPr dirty="0" smtClean="0">
            <a:latin typeface="Corbel" charset="0"/>
            <a:ea typeface="Corbel" charset="0"/>
            <a:cs typeface="Corbel"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U-PowerPoint-Vorlage_4zu3_2017 [Schreibgeschützt]" id="{63A46C64-B9A7-4947-9922-ECC0B86749EC}" vid="{8F267B9A-BC2C-4320-ACF0-D747952FF279}"/>
    </a:ext>
  </a:ext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Praesentation-DE-Corporate</Template>
  <TotalTime>0</TotalTime>
  <Words>5541</Words>
  <Application>Microsoft Office PowerPoint</Application>
  <PresentationFormat>Breitbild</PresentationFormat>
  <Paragraphs>510</Paragraphs>
  <Slides>48</Slides>
  <Notes>30</Notes>
  <HiddenSlides>0</HiddenSlides>
  <MMClips>0</MMClips>
  <ScaleCrop>false</ScaleCrop>
  <HeadingPairs>
    <vt:vector size="6" baseType="variant">
      <vt:variant>
        <vt:lpstr>Verwendete Schriftarten</vt:lpstr>
      </vt:variant>
      <vt:variant>
        <vt:i4>11</vt:i4>
      </vt:variant>
      <vt:variant>
        <vt:lpstr>Design</vt:lpstr>
      </vt:variant>
      <vt:variant>
        <vt:i4>7</vt:i4>
      </vt:variant>
      <vt:variant>
        <vt:lpstr>Folientitel</vt:lpstr>
      </vt:variant>
      <vt:variant>
        <vt:i4>48</vt:i4>
      </vt:variant>
    </vt:vector>
  </HeadingPairs>
  <TitlesOfParts>
    <vt:vector size="66" baseType="lpstr">
      <vt:lpstr>Aptos</vt:lpstr>
      <vt:lpstr>Arial</vt:lpstr>
      <vt:lpstr>Arial MT</vt:lpstr>
      <vt:lpstr>Calibri</vt:lpstr>
      <vt:lpstr>Corbel</vt:lpstr>
      <vt:lpstr>HelveticaRounded LT Std Bd</vt:lpstr>
      <vt:lpstr>Lucida Sans</vt:lpstr>
      <vt:lpstr>Segoe UI Emoji</vt:lpstr>
      <vt:lpstr>Symbol</vt:lpstr>
      <vt:lpstr>Verdana</vt:lpstr>
      <vt:lpstr>Wingdings</vt:lpstr>
      <vt:lpstr>Titelfolien mit Bild</vt:lpstr>
      <vt:lpstr>Kapitelfolien</vt:lpstr>
      <vt:lpstr>Kapitelfolien mit Bild</vt:lpstr>
      <vt:lpstr>Inhaltsfolien</vt:lpstr>
      <vt:lpstr>8_Office Theme</vt:lpstr>
      <vt:lpstr>6_Office Theme</vt:lpstr>
      <vt:lpstr>Office Theme</vt:lpstr>
      <vt:lpstr>Pädiatrie: Misshandelte Kinder  erkennen und behandeln</vt:lpstr>
      <vt:lpstr>Akteure im Schweizer Kinderschutz</vt:lpstr>
      <vt:lpstr>Überblick</vt:lpstr>
      <vt:lpstr>Definitorische Herausforderungen</vt:lpstr>
      <vt:lpstr>Definition von Kindesmisshandlung Leeb et al., 2008 </vt:lpstr>
      <vt:lpstr>Prävalenz von Kindesmisshandlung | WHO Europe </vt:lpstr>
      <vt:lpstr>Gründe starker Schwankungen in Prävalenz </vt:lpstr>
      <vt:lpstr>„Dunkel- vs. Hellfeld“ am Bsp. Deutschland</vt:lpstr>
      <vt:lpstr>Lücken im deutschen Hellfeld am Bsp. Gesundheitssektor ICD10-Diagnosegruppe T74.x für 0-17 Jahre (Datenbrowser InEK)  </vt:lpstr>
      <vt:lpstr>Häufigkeit von Kindessmisshandlung in der Schweiz</vt:lpstr>
      <vt:lpstr>Elterliches Bestrafungsverhalten Schöbi et al. (2020) </vt:lpstr>
      <vt:lpstr>All about the structures?</vt:lpstr>
      <vt:lpstr>Durchschnittsalter bei Erfassung </vt:lpstr>
      <vt:lpstr>Was folgt? </vt:lpstr>
      <vt:lpstr>Intensität der Folgen</vt:lpstr>
      <vt:lpstr>Folgestudien aus der Schweiz </vt:lpstr>
      <vt:lpstr>Trauma- Entwicklungsheterotopie</vt:lpstr>
      <vt:lpstr>ACE | Folgen</vt:lpstr>
      <vt:lpstr>ACE | Folgen</vt:lpstr>
      <vt:lpstr>ACE | Folgen</vt:lpstr>
      <vt:lpstr>ACE | Folgen</vt:lpstr>
      <vt:lpstr>ACE | Folgen im Vergleich</vt:lpstr>
      <vt:lpstr>ACE | Gesundheitsfolgen im Vergleich</vt:lpstr>
      <vt:lpstr>Transgenerationale Weitergabe  (Widom et al., 2015)</vt:lpstr>
      <vt:lpstr>Kostenfolgen im klinischen Kinderschutz </vt:lpstr>
      <vt:lpstr>Körperliche Misshandlung erkennen</vt:lpstr>
      <vt:lpstr>S3-Leitlinie Kinderschutz</vt:lpstr>
      <vt:lpstr>Medizinische Diagnostik  beim Verdacht auf körperliche Misshandlung </vt:lpstr>
      <vt:lpstr>Hämatome</vt:lpstr>
      <vt:lpstr>TEN-4-Regel (Pierce et al., 2010)</vt:lpstr>
      <vt:lpstr>Hotspots von Hämatomen</vt:lpstr>
      <vt:lpstr>Verbrennungen und Verbrühungen Bildquelle: Kinderschutzgruppe Kispi Zürich</vt:lpstr>
      <vt:lpstr>Vernachlässigung und weitere Formen  erkennen</vt:lpstr>
      <vt:lpstr>Medizinische Aspekte der Vernachlässigung</vt:lpstr>
      <vt:lpstr>Dental neglect</vt:lpstr>
      <vt:lpstr>Die Bedeutung  des Gesprächs</vt:lpstr>
      <vt:lpstr>Ungeplante Gespräche </vt:lpstr>
      <vt:lpstr>Keine falschen Versprechungen </vt:lpstr>
      <vt:lpstr>Ätiologie von Kindesmisshandlung</vt:lpstr>
      <vt:lpstr>Ätiologie von Kindesmisshandlung </vt:lpstr>
      <vt:lpstr>Risikomechanismen </vt:lpstr>
      <vt:lpstr>Risikomechanismen </vt:lpstr>
      <vt:lpstr>Risikomechanismen </vt:lpstr>
      <vt:lpstr>KESB-Meldung</vt:lpstr>
      <vt:lpstr>KESB-Meldung  bei Berufsgeheimnisträger*innen?</vt:lpstr>
      <vt:lpstr>Stufenmodell „Tätigwerden bei Kindeswohlgefährdung“</vt:lpstr>
      <vt:lpstr>Fazit und Ausblick</vt:lpstr>
      <vt:lpstr>Fazit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Jud Andreas (juda)</dc:creator>
  <cp:lastModifiedBy>Jud Andreas (juda)</cp:lastModifiedBy>
  <cp:revision>13</cp:revision>
  <cp:lastPrinted>2016-07-14T07:18:27Z</cp:lastPrinted>
  <dcterms:created xsi:type="dcterms:W3CDTF">2023-09-07T13:21:34Z</dcterms:created>
  <dcterms:modified xsi:type="dcterms:W3CDTF">2025-05-10T06:20:44Z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0d9bad3-6dac-4e9a-89a3-89f3b8d247b2_Enabled">
    <vt:lpwstr>true</vt:lpwstr>
  </property>
  <property fmtid="{D5CDD505-2E9C-101B-9397-08002B2CF9AE}" pid="3" name="MSIP_Label_10d9bad3-6dac-4e9a-89a3-89f3b8d247b2_SetDate">
    <vt:lpwstr>2023-09-07T13:23:17Z</vt:lpwstr>
  </property>
  <property fmtid="{D5CDD505-2E9C-101B-9397-08002B2CF9AE}" pid="4" name="MSIP_Label_10d9bad3-6dac-4e9a-89a3-89f3b8d247b2_Method">
    <vt:lpwstr>Standard</vt:lpwstr>
  </property>
  <property fmtid="{D5CDD505-2E9C-101B-9397-08002B2CF9AE}" pid="5" name="MSIP_Label_10d9bad3-6dac-4e9a-89a3-89f3b8d247b2_Name">
    <vt:lpwstr>10d9bad3-6dac-4e9a-89a3-89f3b8d247b2</vt:lpwstr>
  </property>
  <property fmtid="{D5CDD505-2E9C-101B-9397-08002B2CF9AE}" pid="6" name="MSIP_Label_10d9bad3-6dac-4e9a-89a3-89f3b8d247b2_SiteId">
    <vt:lpwstr>5d1a9f9d-201f-4a10-b983-451cf65cbc1e</vt:lpwstr>
  </property>
  <property fmtid="{D5CDD505-2E9C-101B-9397-08002B2CF9AE}" pid="7" name="MSIP_Label_10d9bad3-6dac-4e9a-89a3-89f3b8d247b2_ActionId">
    <vt:lpwstr>9868ed31-f347-4626-a2de-7e0c58ba355a</vt:lpwstr>
  </property>
  <property fmtid="{D5CDD505-2E9C-101B-9397-08002B2CF9AE}" pid="8" name="MSIP_Label_10d9bad3-6dac-4e9a-89a3-89f3b8d247b2_ContentBits">
    <vt:lpwstr>0</vt:lpwstr>
  </property>
</Properties>
</file>