
<file path=[Content_Types].xml><?xml version="1.0" encoding="utf-8"?>
<Types xmlns="http://schemas.openxmlformats.org/package/2006/content-types">
  <Default Extension="bin" ContentType="image/gi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3.bin" ContentType="image/jpeg"/>
  <Override PartName="/ppt/media/image4.bin" ContentType="image/jpeg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2"/>
    <p:sldMasterId id="2147483754" r:id="rId3"/>
    <p:sldMasterId id="2147483770" r:id="rId4"/>
    <p:sldMasterId id="2147483834" r:id="rId5"/>
    <p:sldMasterId id="2147483849" r:id="rId6"/>
    <p:sldMasterId id="2147483877" r:id="rId7"/>
    <p:sldMasterId id="2147483896" r:id="rId8"/>
  </p:sldMasterIdLst>
  <p:notesMasterIdLst>
    <p:notesMasterId r:id="rId47"/>
  </p:notesMasterIdLst>
  <p:handoutMasterIdLst>
    <p:handoutMasterId r:id="rId48"/>
  </p:handoutMasterIdLst>
  <p:sldIdLst>
    <p:sldId id="268" r:id="rId9"/>
    <p:sldId id="459" r:id="rId10"/>
    <p:sldId id="417" r:id="rId11"/>
    <p:sldId id="272" r:id="rId12"/>
    <p:sldId id="418" r:id="rId13"/>
    <p:sldId id="419" r:id="rId14"/>
    <p:sldId id="422" r:id="rId15"/>
    <p:sldId id="416" r:id="rId16"/>
    <p:sldId id="273" r:id="rId17"/>
    <p:sldId id="421" r:id="rId18"/>
    <p:sldId id="423" r:id="rId19"/>
    <p:sldId id="424" r:id="rId20"/>
    <p:sldId id="460" r:id="rId21"/>
    <p:sldId id="461" r:id="rId22"/>
    <p:sldId id="452" r:id="rId23"/>
    <p:sldId id="468" r:id="rId24"/>
    <p:sldId id="463" r:id="rId25"/>
    <p:sldId id="464" r:id="rId26"/>
    <p:sldId id="282" r:id="rId27"/>
    <p:sldId id="426" r:id="rId28"/>
    <p:sldId id="427" r:id="rId29"/>
    <p:sldId id="429" r:id="rId30"/>
    <p:sldId id="430" r:id="rId31"/>
    <p:sldId id="444" r:id="rId32"/>
    <p:sldId id="443" r:id="rId33"/>
    <p:sldId id="465" r:id="rId34"/>
    <p:sldId id="409" r:id="rId35"/>
    <p:sldId id="410" r:id="rId36"/>
    <p:sldId id="407" r:id="rId37"/>
    <p:sldId id="451" r:id="rId38"/>
    <p:sldId id="411" r:id="rId39"/>
    <p:sldId id="261" r:id="rId40"/>
    <p:sldId id="466" r:id="rId41"/>
    <p:sldId id="467" r:id="rId42"/>
    <p:sldId id="446" r:id="rId43"/>
    <p:sldId id="448" r:id="rId44"/>
    <p:sldId id="458" r:id="rId45"/>
    <p:sldId id="265" r:id="rId46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orient="horz" pos="108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7541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9A14E3-3D9B-0DAF-F064-DF493F934038}" name="Gut Melody" initials="MG" userId="S::melody.gut@chuv.ch::9c1a4513-9cf3-491b-89d1-cb7653467c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ECECEC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39" autoAdjust="0"/>
    <p:restoredTop sz="93604" autoAdjust="0"/>
  </p:normalViewPr>
  <p:slideViewPr>
    <p:cSldViewPr snapToGrid="0">
      <p:cViewPr varScale="1">
        <p:scale>
          <a:sx n="57" d="100"/>
          <a:sy n="57" d="100"/>
        </p:scale>
        <p:origin x="644" y="36"/>
      </p:cViewPr>
      <p:guideLst>
        <p:guide orient="horz" pos="981"/>
        <p:guide orient="horz" pos="1080"/>
        <p:guide pos="189"/>
        <p:guide pos="754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09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microsoft.com/office/2018/10/relationships/authors" Target="authors.xml"/><Relationship Id="rId5" Type="http://schemas.openxmlformats.org/officeDocument/2006/relationships/slideMaster" Target="slideMasters/slideMaster4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7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86750-0B42-4847-A81A-3D9C3F257D64}" type="datetime1">
              <a:rPr lang="fr-CH"/>
              <a:pPr/>
              <a:t>10.05.2025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0834A-5D23-45EE-B90D-78AB509F560C}" type="slidenum">
              <a:rPr lang="de-CH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27431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4BA68-1831-4664-AFA3-0009C58D4B65}" type="datetime1">
              <a:rPr lang="fr-CH"/>
              <a:pPr/>
              <a:t>10.05.2025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E4DD1-1736-42B5-81D3-51E427F734D5}" type="slidenum">
              <a:rPr lang="de-CH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30324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1119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417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936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2110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9445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931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459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3050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3780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2994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068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976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2721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286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258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1734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6766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8498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2590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26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7080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6615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03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0529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88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34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0800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7E7CDF-991A-49D2-91F1-FC7698117CD3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243992218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7E7CDF-991A-49D2-91F1-FC7698117CD3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1271686211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G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463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328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9028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588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P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2008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MM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0448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MIN_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5228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RET_PROFESSIONN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2867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625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28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7E7CDF-991A-49D2-91F1-FC7698117CD3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1138448637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F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754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P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7289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_FIN BLAN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045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97883352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863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1CFD131-82AB-44AA-8ABC-A1035F7B4831}" type="datetime1">
              <a:rPr lang="fr-FR" smtClean="0"/>
              <a:t>10/05/2025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24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E3EAFA-195A-4A35-A666-063F8F015901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579615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1"/>
          </p:nvPr>
        </p:nvSpPr>
        <p:spPr>
          <a:xfrm>
            <a:off x="1537252" y="1272209"/>
            <a:ext cx="10357899" cy="4977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H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41905" y="6562800"/>
            <a:ext cx="64221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CH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D1725FC-4930-4FCD-B6ED-36623198D373}" type="slidenum">
              <a:rPr lang="fr-CH" noProof="0"/>
              <a:pPr/>
              <a:t>‹N°›</a:t>
            </a:fld>
            <a:endParaRPr lang="fr-CH" noProof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9065725" y="6562800"/>
            <a:ext cx="2256287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de-DE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CF1A280-110C-4525-BE79-DDD84088493C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11246427" y="6491692"/>
            <a:ext cx="33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noProof="0" dirty="0">
                <a:solidFill>
                  <a:srgbClr val="C00000"/>
                </a:solidFill>
              </a:rPr>
              <a:t>|</a:t>
            </a:r>
          </a:p>
        </p:txBody>
      </p:sp>
      <p:sp>
        <p:nvSpPr>
          <p:cNvPr id="14" name="Espace réservé du titre 14"/>
          <p:cNvSpPr>
            <a:spLocks noGrp="1"/>
          </p:cNvSpPr>
          <p:nvPr>
            <p:ph type="title"/>
          </p:nvPr>
        </p:nvSpPr>
        <p:spPr>
          <a:xfrm>
            <a:off x="1537253" y="143125"/>
            <a:ext cx="7987748" cy="7394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noProof="0"/>
              <a:t>Modifiez le style du titre</a:t>
            </a:r>
            <a:endParaRPr lang="fr-CH" noProof="0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47123" y="6562800"/>
            <a:ext cx="6721952" cy="216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CH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41905" y="6562800"/>
            <a:ext cx="64221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CH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D1725FC-4930-4FCD-B6ED-36623198D373}" type="slidenum">
              <a:rPr lang="fr-CH" noProof="0"/>
              <a:pPr/>
              <a:t>‹N°›</a:t>
            </a:fld>
            <a:endParaRPr lang="fr-CH" noProof="0"/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10"/>
          </p:nvPr>
        </p:nvSpPr>
        <p:spPr>
          <a:xfrm>
            <a:off x="9065725" y="6562800"/>
            <a:ext cx="2256287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de-DE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3697A5E-9771-42BC-9CFC-1FA9FB027658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11246427" y="6491692"/>
            <a:ext cx="33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C00000"/>
                </a:solidFill>
              </a:rPr>
              <a:t>|</a:t>
            </a:r>
          </a:p>
        </p:txBody>
      </p:sp>
      <p:sp>
        <p:nvSpPr>
          <p:cNvPr id="10" name="Espace réservé du titre 14"/>
          <p:cNvSpPr>
            <a:spLocks noGrp="1"/>
          </p:cNvSpPr>
          <p:nvPr>
            <p:ph type="title"/>
          </p:nvPr>
        </p:nvSpPr>
        <p:spPr>
          <a:xfrm>
            <a:off x="1537253" y="143125"/>
            <a:ext cx="7962348" cy="7394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1"/>
          </p:nvPr>
        </p:nvSpPr>
        <p:spPr>
          <a:xfrm>
            <a:off x="6807200" y="1177505"/>
            <a:ext cx="5062747" cy="499900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H" noProof="0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12"/>
          </p:nvPr>
        </p:nvSpPr>
        <p:spPr>
          <a:xfrm>
            <a:off x="1535501" y="1183256"/>
            <a:ext cx="5062747" cy="499900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H" noProof="0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147123" y="6562800"/>
            <a:ext cx="6721952" cy="216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CH" noProof="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41905" y="6562800"/>
            <a:ext cx="64221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CH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D1725FC-4930-4FCD-B6ED-36623198D373}" type="slidenum">
              <a:rPr lang="fr-CH" noProof="0"/>
              <a:pPr/>
              <a:t>‹N°›</a:t>
            </a:fld>
            <a:endParaRPr lang="fr-CH" noProof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9065725" y="6562800"/>
            <a:ext cx="2256287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de-DE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166CB0F-C8CB-4A4F-91E4-6C068F488E8B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1246427" y="6491692"/>
            <a:ext cx="33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C00000"/>
                </a:solidFill>
              </a:rPr>
              <a:t>|</a:t>
            </a:r>
          </a:p>
        </p:txBody>
      </p:sp>
      <p:sp>
        <p:nvSpPr>
          <p:cNvPr id="17" name="Espace réservé du titre 14"/>
          <p:cNvSpPr>
            <a:spLocks noGrp="1"/>
          </p:cNvSpPr>
          <p:nvPr>
            <p:ph type="title"/>
          </p:nvPr>
        </p:nvSpPr>
        <p:spPr>
          <a:xfrm>
            <a:off x="1537253" y="143125"/>
            <a:ext cx="7987748" cy="7394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sz="half" idx="11"/>
          </p:nvPr>
        </p:nvSpPr>
        <p:spPr>
          <a:xfrm>
            <a:off x="6772695" y="1708031"/>
            <a:ext cx="5120255" cy="454612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H" noProof="0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sz="half" idx="15"/>
          </p:nvPr>
        </p:nvSpPr>
        <p:spPr>
          <a:xfrm>
            <a:off x="1527835" y="1708031"/>
            <a:ext cx="5120255" cy="454612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H" noProof="0" dirty="0"/>
          </a:p>
        </p:txBody>
      </p:sp>
      <p:sp>
        <p:nvSpPr>
          <p:cNvPr id="21" name="Espace réservé du texte 2"/>
          <p:cNvSpPr>
            <a:spLocks noGrp="1"/>
          </p:cNvSpPr>
          <p:nvPr>
            <p:ph type="body" idx="16"/>
          </p:nvPr>
        </p:nvSpPr>
        <p:spPr>
          <a:xfrm>
            <a:off x="6770579" y="1224564"/>
            <a:ext cx="5122372" cy="4834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fr-CH" sz="2000" b="1" kern="1200" noProof="0" dirty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90000"/>
              <a:buFont typeface="Wingdings 2" pitchFamily="18" charset="2"/>
              <a:buNone/>
              <a:tabLst/>
            </a:pPr>
            <a:r>
              <a:rPr lang="fr-FR" noProof="0"/>
              <a:t>Modifier les styles du texte du masque</a:t>
            </a:r>
          </a:p>
        </p:txBody>
      </p:sp>
      <p:sp>
        <p:nvSpPr>
          <p:cNvPr id="22" name="Espace réservé du texte 2"/>
          <p:cNvSpPr>
            <a:spLocks noGrp="1"/>
          </p:cNvSpPr>
          <p:nvPr>
            <p:ph type="body" idx="17"/>
          </p:nvPr>
        </p:nvSpPr>
        <p:spPr>
          <a:xfrm>
            <a:off x="1533388" y="1221689"/>
            <a:ext cx="5114704" cy="4834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fr-CH" sz="2000" b="1" kern="1200" noProof="0" dirty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90000"/>
              <a:buFont typeface="Wingdings 2" pitchFamily="18" charset="2"/>
              <a:buNone/>
              <a:tabLst/>
            </a:pPr>
            <a:r>
              <a:rPr lang="fr-FR" noProof="0"/>
              <a:t>Modifier les styles du texte du masque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147123" y="6562800"/>
            <a:ext cx="6721952" cy="216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CH" noProof="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41905" y="6562800"/>
            <a:ext cx="64221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CH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D1725FC-4930-4FCD-B6ED-36623198D373}" type="slidenum">
              <a:rPr lang="fr-CH" noProof="0"/>
              <a:pPr/>
              <a:t>‹N°›</a:t>
            </a:fld>
            <a:endParaRPr lang="fr-CH" noProof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9065725" y="6562800"/>
            <a:ext cx="2256287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de-DE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24DC1BC-AB0B-41BF-8CF5-844BCC768D31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11246427" y="6491692"/>
            <a:ext cx="33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C00000"/>
                </a:solidFill>
              </a:rPr>
              <a:t>|</a:t>
            </a:r>
          </a:p>
        </p:txBody>
      </p:sp>
      <p:sp>
        <p:nvSpPr>
          <p:cNvPr id="13" name="Espace réservé du titre 14"/>
          <p:cNvSpPr>
            <a:spLocks noGrp="1"/>
          </p:cNvSpPr>
          <p:nvPr>
            <p:ph type="title"/>
          </p:nvPr>
        </p:nvSpPr>
        <p:spPr>
          <a:xfrm>
            <a:off x="1537253" y="143125"/>
            <a:ext cx="7898848" cy="7394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7123" y="6562800"/>
            <a:ext cx="6721952" cy="216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CH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7E7CDF-991A-49D2-91F1-FC7698117CD3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242113935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3209" y="1133475"/>
            <a:ext cx="4011084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CH" sz="2400" b="1" kern="1200" noProof="0" dirty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noProof="0"/>
              <a:t>Modifiez le style du titre</a:t>
            </a:r>
            <a:endParaRPr lang="fr-CH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33209" y="2294626"/>
            <a:ext cx="4011084" cy="390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41905" y="6562800"/>
            <a:ext cx="64221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CH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D1725FC-4930-4FCD-B6ED-36623198D373}" type="slidenum">
              <a:rPr lang="fr-CH" noProof="0"/>
              <a:pPr/>
              <a:t>‹N°›</a:t>
            </a:fld>
            <a:endParaRPr lang="fr-CH" noProof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9065725" y="6562800"/>
            <a:ext cx="2256287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de-DE"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4CDD11A-6005-4C80-92AA-089B1843EA82}" type="datetime1">
              <a:rPr lang="fr-FR" noProof="0" smtClean="0"/>
              <a:t>10/05/2025</a:t>
            </a:fld>
            <a:endParaRPr lang="fr-CH" noProof="0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11246427" y="6491692"/>
            <a:ext cx="33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C00000"/>
                </a:solidFill>
              </a:rPr>
              <a:t>|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sz="half" idx="11"/>
          </p:nvPr>
        </p:nvSpPr>
        <p:spPr>
          <a:xfrm>
            <a:off x="5762447" y="1121434"/>
            <a:ext cx="6130504" cy="507233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H" noProof="0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47123" y="6562800"/>
            <a:ext cx="6721952" cy="216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CH" noProof="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finale avec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2425703" y="0"/>
            <a:ext cx="9512297" cy="51625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438400" y="992513"/>
            <a:ext cx="9155501" cy="148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CH" sz="3600" b="1" kern="1200" noProof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noProof="0"/>
              <a:t>Modifiez le style du titre</a:t>
            </a:r>
            <a:endParaRPr lang="fr-CH" noProof="0" dirty="0"/>
          </a:p>
        </p:txBody>
      </p:sp>
      <p:sp>
        <p:nvSpPr>
          <p:cNvPr id="15" name="Sous-titre 2"/>
          <p:cNvSpPr>
            <a:spLocks noGrp="1"/>
          </p:cNvSpPr>
          <p:nvPr>
            <p:ph type="subTitle" idx="1"/>
          </p:nvPr>
        </p:nvSpPr>
        <p:spPr>
          <a:xfrm>
            <a:off x="2438400" y="2478760"/>
            <a:ext cx="9155501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/>
              <a:t>Modifier le style des sous-titres du masque</a:t>
            </a:r>
            <a:endParaRPr lang="fr-CH" noProof="0" dirty="0"/>
          </a:p>
        </p:txBody>
      </p:sp>
      <p:pic>
        <p:nvPicPr>
          <p:cNvPr id="7" name="Image 6" descr="Logo_Hopital_Valais_ICHV_couleu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4192" y="5400294"/>
            <a:ext cx="3391408" cy="943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55078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3773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83180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44050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2234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03018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72594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413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901D4F8-C1E6-4CE6-BFB1-9ED6CC6BF590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B1F549D-48F7-4153-AC91-56AA10936DF8}" type="slidenum">
              <a:rPr lang="fr-CH" smtClean="0"/>
              <a:t>‹N°›</a:t>
            </a:fld>
            <a:endParaRPr lang="fr-CH"/>
          </a:p>
        </p:txBody>
      </p:sp>
      <p:cxnSp>
        <p:nvCxnSpPr>
          <p:cNvPr id="7" name="Gerade Verbindung 8"/>
          <p:cNvCxnSpPr/>
          <p:nvPr userDrawn="1"/>
        </p:nvCxnSpPr>
        <p:spPr>
          <a:xfrm>
            <a:off x="304802" y="6479046"/>
            <a:ext cx="11665652" cy="0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Logo_Hopital_Valais_ICHV_couleu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63992" y="304419"/>
            <a:ext cx="3391408" cy="94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89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12270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742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73027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8939445"/>
      </p:ext>
    </p:extLst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38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1CFD131-82AB-44AA-8ABC-A1035F7B4831}" type="datetime1">
              <a:rPr lang="fr-FR" smtClean="0"/>
              <a:t>10/05/2025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60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E3EAFA-195A-4A35-A666-063F8F015901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2892083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95455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1661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314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7E7CDF-991A-49D2-91F1-FC7698117CD3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1805307216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7209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9885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99076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76009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86433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9580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05159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71206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1317191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207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7E7CDF-991A-49D2-91F1-FC7698117CD3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129047167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1CFD131-82AB-44AA-8ABC-A1035F7B4831}" type="datetime1">
              <a:rPr lang="fr-FR" smtClean="0"/>
              <a:t>10/05/2025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260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E3EAFA-195A-4A35-A666-063F8F015901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1501626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1829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3099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77115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9675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2303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91555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414087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9129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4DC1BC-AB0B-41BF-8CF5-844BCC768D31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  <p:sp>
        <p:nvSpPr>
          <p:cNvPr id="6" name="Textfeld 11"/>
          <p:cNvSpPr txBox="1"/>
          <p:nvPr userDrawn="1"/>
        </p:nvSpPr>
        <p:spPr>
          <a:xfrm>
            <a:off x="11246427" y="6491692"/>
            <a:ext cx="33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C00000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5578481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44166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3783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30FC4E-A3AF-494B-A2E3-2293AB9E1AAE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D25B1B-22A6-4231-B382-EC23DDE408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9090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491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1CFD131-82AB-44AA-8ABC-A1035F7B4831}" type="datetime1">
              <a:rPr lang="fr-FR" smtClean="0"/>
              <a:t>10/05/2025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270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E3EAFA-195A-4A35-A666-063F8F015901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3489636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35399850"/>
      </p:ext>
    </p:extLst>
  </p:cSld>
  <p:clrMapOvr>
    <a:masterClrMapping/>
  </p:clrMapOvr>
  <p:transition advClick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119168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17345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0035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3C761AE-F012-46D9-9629-E753D8790B03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  <p:sp>
        <p:nvSpPr>
          <p:cNvPr id="5" name="Textfeld 8"/>
          <p:cNvSpPr txBox="1"/>
          <p:nvPr userDrawn="1"/>
        </p:nvSpPr>
        <p:spPr>
          <a:xfrm>
            <a:off x="11246427" y="6491692"/>
            <a:ext cx="33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C00000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705345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5225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9262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25827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118024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73147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601166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313769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B4DB7DA-A475-47B0-ACB9-2CCAA6352181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B22C9A2-CF61-47A0-A1CA-2F424E2BC0F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229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833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736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7E7CDF-991A-49D2-91F1-FC7698117CD3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2951773181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507621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41539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53658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207197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89792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351268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38422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54639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504568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D448A-A4D8-43A7-81F1-B24322BD561B}" type="datetimeFigureOut">
              <a:rPr lang="fr-CH" smtClean="0"/>
              <a:t>10.05.2025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FEC8D-0361-4695-AB41-BF59E8D4B8D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873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7E7CDF-991A-49D2-91F1-FC7698117CD3}" type="datetime1">
              <a:rPr lang="fr-FR" noProof="0" smtClean="0"/>
              <a:t>10/05/2025</a:t>
            </a:fld>
            <a:endParaRPr lang="fr-CH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725FC-4930-4FCD-B6ED-36623198D373}" type="slidenum">
              <a:rPr lang="fr-CH" noProof="0" smtClean="0"/>
              <a:pPr/>
              <a:t>‹N°›</a:t>
            </a:fld>
            <a:endParaRPr lang="fr-CH" noProof="0"/>
          </a:p>
        </p:txBody>
      </p:sp>
    </p:spTree>
    <p:extLst>
      <p:ext uri="{BB962C8B-B14F-4D97-AF65-F5344CB8AC3E}">
        <p14:creationId xmlns:p14="http://schemas.microsoft.com/office/powerpoint/2010/main" val="181570499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 BLAN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996671" y="2428864"/>
            <a:ext cx="4971157" cy="2074487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CH" dirty="0"/>
              <a:t>Cliquez et modifiez </a:t>
            </a:r>
            <a:br>
              <a:rPr lang="fr-CH" dirty="0"/>
            </a:br>
            <a:r>
              <a:rPr lang="fr-CH" dirty="0"/>
              <a:t>le titre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997570" y="4767923"/>
            <a:ext cx="4963905" cy="1648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499859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 NOI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7062574" y="2428864"/>
            <a:ext cx="4905255" cy="2074487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2667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CH" dirty="0"/>
              <a:t>Cliquez et modifiez </a:t>
            </a:r>
            <a:br>
              <a:rPr lang="fr-CH" dirty="0"/>
            </a:br>
            <a:r>
              <a:rPr lang="fr-CH" dirty="0"/>
              <a:t>le titre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63141" y="4767923"/>
            <a:ext cx="4898335" cy="1648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88413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 BLANC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480432" y="2274450"/>
            <a:ext cx="5380528" cy="1866437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26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CH" dirty="0"/>
              <a:t>Cliquez et modifiez </a:t>
            </a:r>
            <a:br>
              <a:rPr lang="fr-CH" dirty="0"/>
            </a:br>
            <a:r>
              <a:rPr lang="fr-CH" dirty="0"/>
              <a:t>le titre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80432" y="4427827"/>
            <a:ext cx="5380528" cy="138259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010571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 NOIR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480432" y="2247125"/>
            <a:ext cx="5445120" cy="183884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2667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CH" dirty="0"/>
              <a:t>Cliquez et modifiez </a:t>
            </a:r>
            <a:br>
              <a:rPr lang="fr-CH" dirty="0"/>
            </a:br>
            <a:r>
              <a:rPr lang="fr-CH" dirty="0"/>
              <a:t>le titre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80432" y="4463169"/>
            <a:ext cx="5445120" cy="13143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569455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_UNITES_BLAN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1018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_UNITES_NOI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0645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ION_ADM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5436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M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9479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A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1533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C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04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11"/>
          <p:cNvCxnSpPr/>
          <p:nvPr userDrawn="1"/>
        </p:nvCxnSpPr>
        <p:spPr>
          <a:xfrm flipV="1">
            <a:off x="190501" y="6470968"/>
            <a:ext cx="11760000" cy="0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8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r="3281"/>
          <a:stretch/>
        </p:blipFill>
        <p:spPr>
          <a:xfrm>
            <a:off x="1536700" y="551353"/>
            <a:ext cx="10433051" cy="726094"/>
          </a:xfrm>
          <a:prstGeom prst="rect">
            <a:avLst/>
          </a:prstGeom>
        </p:spPr>
      </p:pic>
      <p:sp>
        <p:nvSpPr>
          <p:cNvPr id="4" name="Textfeld 12"/>
          <p:cNvSpPr txBox="1"/>
          <p:nvPr userDrawn="1"/>
        </p:nvSpPr>
        <p:spPr>
          <a:xfrm>
            <a:off x="11246427" y="6491692"/>
            <a:ext cx="33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noProof="0" dirty="0">
                <a:solidFill>
                  <a:srgbClr val="C00000"/>
                </a:solidFill>
              </a:rPr>
              <a:t>|</a:t>
            </a:r>
          </a:p>
        </p:txBody>
      </p:sp>
      <p:pic>
        <p:nvPicPr>
          <p:cNvPr id="5" name="Image 4" descr="Logo_Hopital_Valais_ICHV_couleur.jpg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9562593" y="190120"/>
            <a:ext cx="2373985" cy="6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3" r:id="rId13"/>
    <p:sldLayoutId id="2147483738" r:id="rId14"/>
    <p:sldLayoutId id="2147483743" r:id="rId15"/>
    <p:sldLayoutId id="2147483652" r:id="rId16"/>
    <p:sldLayoutId id="2147483656" r:id="rId17"/>
    <p:sldLayoutId id="2147483655" r:id="rId18"/>
    <p:sldLayoutId id="2147483654" r:id="rId19"/>
    <p:sldLayoutId id="2147483649" r:id="rId20"/>
    <p:sldLayoutId id="2147483657" r:id="rId2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1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53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9097787" y="2876008"/>
            <a:ext cx="2649276" cy="1361308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fr-CH" sz="1500"/>
              <a:t>Cliquez et modifiez </a:t>
            </a:r>
            <a:br>
              <a:rPr lang="fr-CH" sz="1500"/>
            </a:br>
            <a:r>
              <a:rPr lang="fr-CH" sz="1500"/>
              <a:t>le titre </a:t>
            </a:r>
            <a:endParaRPr lang="fr-CH" sz="1500" dirty="0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9097787" y="4835574"/>
            <a:ext cx="2639159" cy="1236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/>
              <a:t>Modifier le style des sous-titres du masque</a:t>
            </a:r>
            <a:endParaRPr lang="fr-CH" sz="900" dirty="0"/>
          </a:p>
        </p:txBody>
      </p:sp>
    </p:spTree>
    <p:extLst>
      <p:ext uri="{BB962C8B-B14F-4D97-AF65-F5344CB8AC3E}">
        <p14:creationId xmlns:p14="http://schemas.microsoft.com/office/powerpoint/2010/main" val="51854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30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246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7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10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65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27E1AB1-7D7E-C03F-75A3-296FF8360EB4}"/>
              </a:ext>
            </a:extLst>
          </p:cNvPr>
          <p:cNvSpPr txBox="1">
            <a:spLocks/>
          </p:cNvSpPr>
          <p:nvPr/>
        </p:nvSpPr>
        <p:spPr>
          <a:xfrm>
            <a:off x="7195137" y="2872596"/>
            <a:ext cx="4705551" cy="1626577"/>
          </a:xfrm>
          <a:prstGeom prst="rect">
            <a:avLst/>
          </a:prstGeom>
          <a:noFill/>
        </p:spPr>
        <p:txBody>
          <a:bodyPr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219170">
              <a:defRPr/>
            </a:pPr>
            <a:r>
              <a:rPr lang="fr-CH" sz="3733" b="1" dirty="0">
                <a:solidFill>
                  <a:srgbClr val="00B0F0"/>
                </a:solidFill>
              </a:rPr>
              <a:t>Comment prendre en charge les violences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BA02FD8-1683-19DC-4422-673CD870C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3891" y="4896723"/>
            <a:ext cx="5578109" cy="1438287"/>
          </a:xfrm>
        </p:spPr>
        <p:txBody>
          <a:bodyPr/>
          <a:lstStyle/>
          <a:p>
            <a:pPr algn="ctr"/>
            <a:r>
              <a:rPr lang="fr-CH" sz="2133" b="1" dirty="0"/>
              <a:t>Congrès annuel des </a:t>
            </a:r>
            <a:r>
              <a:rPr lang="fr-CH" sz="2133" b="1" dirty="0" err="1"/>
              <a:t>JHaS</a:t>
            </a:r>
            <a:endParaRPr lang="fr-CH" sz="2133" b="1" dirty="0"/>
          </a:p>
          <a:p>
            <a:pPr algn="ctr"/>
            <a:r>
              <a:rPr lang="fr-CH" sz="2133" b="1" dirty="0"/>
              <a:t>Fribourg</a:t>
            </a:r>
          </a:p>
          <a:p>
            <a:pPr algn="ctr"/>
            <a:r>
              <a:rPr lang="fr-CH" sz="2133" b="1" dirty="0"/>
              <a:t>9 mai 2025</a:t>
            </a:r>
          </a:p>
        </p:txBody>
      </p:sp>
    </p:spTree>
    <p:extLst>
      <p:ext uri="{BB962C8B-B14F-4D97-AF65-F5344CB8AC3E}">
        <p14:creationId xmlns:p14="http://schemas.microsoft.com/office/powerpoint/2010/main" val="190567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Typologie de la violence</a:t>
            </a:r>
            <a:endParaRPr lang="fr-CH" sz="1000" dirty="0">
              <a:latin typeface="Arial" charset="0"/>
              <a:cs typeface="Arial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796153-F86B-6C76-A733-3473B73A8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10" t="32993" r="16964" b="23197"/>
          <a:stretch/>
        </p:blipFill>
        <p:spPr>
          <a:xfrm>
            <a:off x="1110343" y="1343608"/>
            <a:ext cx="9526554" cy="4690446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45EB713-D921-A02F-7668-CDAB311A876C}"/>
              </a:ext>
            </a:extLst>
          </p:cNvPr>
          <p:cNvSpPr/>
          <p:nvPr/>
        </p:nvSpPr>
        <p:spPr>
          <a:xfrm>
            <a:off x="4484914" y="3320143"/>
            <a:ext cx="1926772" cy="293914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8144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4339E8A9-4D69-6D3F-0211-EF18BFE562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3204" y="3056027"/>
            <a:ext cx="3219061" cy="2739839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r>
              <a:rPr lang="fr-FR" sz="3200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OMS (2007)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42A09A-3CE2-0FFB-AC6A-22CC5787B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01" t="20099" r="63594" b="8054"/>
          <a:stretch/>
        </p:blipFill>
        <p:spPr>
          <a:xfrm>
            <a:off x="3806491" y="36886"/>
            <a:ext cx="5172075" cy="67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La violence d’un point de vue médico-légal</a:t>
            </a:r>
            <a:endParaRPr lang="fr-CH" sz="1000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CF652B4-C977-A614-6E04-D59B5ADA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24251"/>
            <a:ext cx="10187709" cy="460822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Une agression constitue à priori un fait judiciaire.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La blessure représente une trace organique, objective, du fait judiciaire qu’il s’agit d’établir et de reconstituer.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Les blessures peuvent donc permettre de corroborer (ou d’infirmer) les violences rapportées.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Les professionnels de la médecine légale sont à même de décrire précisément les blessures initiales. </a:t>
            </a:r>
          </a:p>
        </p:txBody>
      </p:sp>
    </p:spTree>
    <p:extLst>
      <p:ext uri="{BB962C8B-B14F-4D97-AF65-F5344CB8AC3E}">
        <p14:creationId xmlns:p14="http://schemas.microsoft.com/office/powerpoint/2010/main" val="86353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6" name="Rectangle 22836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rotecting Domestic Violence Victims at Work: What's Your Responsibility?">
            <a:extLst>
              <a:ext uri="{FF2B5EF4-FFF2-40B4-BE49-F238E27FC236}">
                <a16:creationId xmlns:a16="http://schemas.microsoft.com/office/drawing/2014/main" id="{28446668-A3D8-13F3-5D08-B91B40E3F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6" name="Titre 4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3800" b="1" dirty="0">
                <a:solidFill>
                  <a:srgbClr val="FFFFFF"/>
                </a:solidFill>
                <a:cs typeface="+mj-cs"/>
              </a:rPr>
              <a:t>2. Pris </a:t>
            </a:r>
            <a:r>
              <a:rPr lang="en-US" sz="3800" b="1" dirty="0" err="1">
                <a:solidFill>
                  <a:srgbClr val="FFFFFF"/>
                </a:solidFill>
                <a:cs typeface="+mj-cs"/>
              </a:rPr>
              <a:t>en</a:t>
            </a:r>
            <a:r>
              <a:rPr lang="en-US" sz="3800" b="1" dirty="0">
                <a:solidFill>
                  <a:srgbClr val="FFFFFF"/>
                </a:solidFill>
                <a:cs typeface="+mj-cs"/>
              </a:rPr>
              <a:t> charge des </a:t>
            </a:r>
            <a:r>
              <a:rPr lang="en-US" sz="3800" b="1" dirty="0" err="1">
                <a:solidFill>
                  <a:srgbClr val="FFFFFF"/>
                </a:solidFill>
                <a:cs typeface="+mj-cs"/>
              </a:rPr>
              <a:t>victimes</a:t>
            </a:r>
            <a:r>
              <a:rPr lang="en-US" sz="3800" b="1" dirty="0">
                <a:solidFill>
                  <a:srgbClr val="FFFFFF"/>
                </a:solidFill>
                <a:cs typeface="+mj-cs"/>
              </a:rPr>
              <a:t> de violence domestique : </a:t>
            </a:r>
            <a:br>
              <a:rPr lang="en-US" sz="3800" b="1" dirty="0">
                <a:solidFill>
                  <a:srgbClr val="FFFFFF"/>
                </a:solidFill>
                <a:cs typeface="+mj-cs"/>
              </a:rPr>
            </a:br>
            <a:br>
              <a:rPr lang="en-US" sz="3800" b="1" dirty="0">
                <a:solidFill>
                  <a:srgbClr val="FFFFFF"/>
                </a:solidFill>
                <a:cs typeface="+mj-cs"/>
              </a:rPr>
            </a:br>
            <a:br>
              <a:rPr lang="en-US" sz="3800" b="1" dirty="0">
                <a:solidFill>
                  <a:srgbClr val="FFFFFF"/>
                </a:solidFill>
                <a:cs typeface="+mj-cs"/>
              </a:rPr>
            </a:br>
            <a:endParaRPr lang="en-US" sz="3800" dirty="0">
              <a:solidFill>
                <a:srgbClr val="FFFF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3703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Titre 4"/>
          <p:cNvSpPr>
            <a:spLocks noGrp="1"/>
          </p:cNvSpPr>
          <p:nvPr>
            <p:ph type="title"/>
          </p:nvPr>
        </p:nvSpPr>
        <p:spPr>
          <a:xfrm>
            <a:off x="838200" y="508001"/>
            <a:ext cx="105156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Prise en charge des victimes de violence domestique  </a:t>
            </a:r>
            <a:endParaRPr lang="fr-CH" b="1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pic>
        <p:nvPicPr>
          <p:cNvPr id="3074" name="Picture 2" descr="Victimes de violences: nouvelle consultation médico-légale aux HUG - SWI  swissinfo.ch">
            <a:extLst>
              <a:ext uri="{FF2B5EF4-FFF2-40B4-BE49-F238E27FC236}">
                <a16:creationId xmlns:a16="http://schemas.microsoft.com/office/drawing/2014/main" id="{EE2B7346-7747-CB91-2502-9A77C276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143" y="2641237"/>
            <a:ext cx="4642514" cy="34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BA3F0A-F347-26D4-BEC5-33F578319E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5173" y="2645230"/>
            <a:ext cx="6106886" cy="3574818"/>
          </a:xfrm>
        </p:spPr>
        <p:txBody>
          <a:bodyPr>
            <a:normAutofit/>
          </a:bodyPr>
          <a:lstStyle/>
          <a:p>
            <a:pPr marL="358775" indent="-358775" algn="just" eaLnBrk="1" hangingPunct="1">
              <a:buFont typeface="Wingdings" panose="05000000000000000000" pitchFamily="2" charset="2"/>
              <a:buChar char="Ø"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Unité de médecine des violences du CURML-CHUV</a:t>
            </a:r>
          </a:p>
          <a:p>
            <a:pPr marL="358775" indent="-358775" algn="just">
              <a:buFont typeface="Wingdings" panose="05000000000000000000" pitchFamily="2" charset="2"/>
              <a:buChar char="Ø"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Consultation médico-légale pour adultes victimes d’agression physique CURML-HUG</a:t>
            </a:r>
          </a:p>
          <a:p>
            <a:pPr marL="358775" indent="-358775" algn="just" eaLnBrk="1" hangingPunct="1">
              <a:buFont typeface="Wingdings" panose="05000000000000000000" pitchFamily="2" charset="2"/>
              <a:buChar char="Ø"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Consultation pour victimes de violence Hôpital de Valais </a:t>
            </a:r>
          </a:p>
          <a:p>
            <a:pPr marL="358775" indent="-358775" algn="just">
              <a:buFont typeface="Wingdings" panose="05000000000000000000" pitchFamily="2" charset="2"/>
              <a:buChar char="Ø"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Consultation pour victimes de violence Hôpital de Neuchâtel </a:t>
            </a: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7D6E295-0710-FA5A-C29D-C567815D39F4}"/>
              </a:ext>
            </a:extLst>
          </p:cNvPr>
          <p:cNvSpPr txBox="1">
            <a:spLocks noChangeArrowheads="1"/>
          </p:cNvSpPr>
          <p:nvPr/>
        </p:nvSpPr>
        <p:spPr>
          <a:xfrm>
            <a:off x="424543" y="1833564"/>
            <a:ext cx="10929257" cy="64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Idéalement dans un centre dédié à l’examen de victimes de violence :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60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2836C-4098-3BB3-5A70-0290CAC8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B0F0"/>
                </a:solidFill>
              </a:rPr>
              <a:t>La médecine légale clinique au CURML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F2C9BD-2A86-7068-4135-B596FB0B8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33810" r="33661" b="18729"/>
          <a:stretch/>
        </p:blipFill>
        <p:spPr>
          <a:xfrm>
            <a:off x="2517009" y="1240596"/>
            <a:ext cx="7263597" cy="51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51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A6608E-4792-0DBC-60CC-F3CBF823E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15360" r="20253" b="7679"/>
          <a:stretch/>
        </p:blipFill>
        <p:spPr>
          <a:xfrm>
            <a:off x="1437190" y="1325563"/>
            <a:ext cx="9317620" cy="527805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DE917E6-39EC-124F-C6CA-F342A4C7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B0F0"/>
                </a:solidFill>
              </a:rPr>
              <a:t>La médecine légale clinique au CURML</a:t>
            </a:r>
          </a:p>
        </p:txBody>
      </p:sp>
    </p:spTree>
    <p:extLst>
      <p:ext uri="{BB962C8B-B14F-4D97-AF65-F5344CB8AC3E}">
        <p14:creationId xmlns:p14="http://schemas.microsoft.com/office/powerpoint/2010/main" val="2500606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Titre 4"/>
          <p:cNvSpPr>
            <a:spLocks noGrp="1"/>
          </p:cNvSpPr>
          <p:nvPr>
            <p:ph type="title"/>
          </p:nvPr>
        </p:nvSpPr>
        <p:spPr>
          <a:xfrm>
            <a:off x="838200" y="508001"/>
            <a:ext cx="105156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Avantages des centres dédiés </a:t>
            </a:r>
            <a:endParaRPr lang="fr-CH" b="1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BA3F0A-F347-26D4-BEC5-33F578319E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1358" y="2038237"/>
            <a:ext cx="11850642" cy="4608223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Personnel (médecins légistes et </a:t>
            </a:r>
            <a:r>
              <a:rPr lang="fr-FR" sz="2500" dirty="0" err="1">
                <a:latin typeface="Arial" charset="0"/>
                <a:ea typeface="ＭＳ Ｐゴシック" pitchFamily="34" charset="-128"/>
                <a:cs typeface="Arial" charset="0"/>
              </a:rPr>
              <a:t>forensic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 nurses) spécifiquement formé pour :</a:t>
            </a:r>
          </a:p>
          <a:p>
            <a:pPr marL="358775" indent="-358775" algn="just" eaLnBrk="1" hangingPunct="1"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358775" indent="-358775"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Documentation médico-légale</a:t>
            </a:r>
          </a:p>
          <a:p>
            <a:pPr marL="358775" indent="-358775"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 Analyse de risques </a:t>
            </a:r>
          </a:p>
          <a:p>
            <a:pPr marL="358775" indent="-358775" algn="just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Orientation vers réseau social, aide, suivi</a:t>
            </a:r>
          </a:p>
          <a:p>
            <a:pPr marL="358775" indent="-358775" algn="just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Temps nécessaire à disposition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100" name="Picture 4" descr="Diapositive 1">
            <a:extLst>
              <a:ext uri="{FF2B5EF4-FFF2-40B4-BE49-F238E27FC236}">
                <a16:creationId xmlns:a16="http://schemas.microsoft.com/office/drawing/2014/main" id="{5F463816-8DF7-A6C9-CCF0-A44F0E7F5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b="13706"/>
          <a:stretch/>
        </p:blipFill>
        <p:spPr bwMode="auto">
          <a:xfrm>
            <a:off x="7774509" y="4067757"/>
            <a:ext cx="3862318" cy="248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115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0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96" name="Titre 4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Prise en charge des victimes par médecin généraliste</a:t>
            </a:r>
          </a:p>
        </p:txBody>
      </p:sp>
      <p:pic>
        <p:nvPicPr>
          <p:cNvPr id="5124" name="Picture 4" descr="super docteur volant personnage de bande dessinée 1257014 Art vectoriel  chez Vecteezy">
            <a:extLst>
              <a:ext uri="{FF2B5EF4-FFF2-40B4-BE49-F238E27FC236}">
                <a16:creationId xmlns:a16="http://schemas.microsoft.com/office/drawing/2014/main" id="{BF7A9B5B-FE0B-80D9-E0E9-2065D9B8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3296" y="643466"/>
            <a:ext cx="5568739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081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Titre 4"/>
          <p:cNvSpPr>
            <a:spLocks noGrp="1"/>
          </p:cNvSpPr>
          <p:nvPr>
            <p:ph type="title"/>
          </p:nvPr>
        </p:nvSpPr>
        <p:spPr>
          <a:xfrm>
            <a:off x="0" y="508001"/>
            <a:ext cx="121920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Prise en charge des victimes par médecin généraliste</a:t>
            </a:r>
            <a:endParaRPr lang="fr-CH" b="1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238594" name="Rectangle 3"/>
          <p:cNvSpPr>
            <a:spLocks noGrp="1" noChangeArrowheads="1"/>
          </p:cNvSpPr>
          <p:nvPr>
            <p:ph idx="1"/>
          </p:nvPr>
        </p:nvSpPr>
        <p:spPr>
          <a:xfrm>
            <a:off x="457754" y="1714500"/>
            <a:ext cx="12361635" cy="43143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fr-FR" sz="2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Anamnèse circonstanciée</a:t>
            </a:r>
          </a:p>
          <a:p>
            <a:pPr marL="457200" indent="-457200">
              <a:buFont typeface="+mj-lt"/>
              <a:buAutoNum type="arabicPeriod"/>
            </a:pPr>
            <a:endParaRPr lang="fr-FR" sz="2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Soins médicaux et psychologiques en priorité</a:t>
            </a:r>
          </a:p>
          <a:p>
            <a:pPr marL="457200" indent="-457200">
              <a:buFont typeface="+mj-lt"/>
              <a:buAutoNum type="arabicPeriod"/>
            </a:pPr>
            <a:endParaRPr lang="fr-FR" sz="2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Bilan médical, gynécologique, lésionnel, toxicologique et infectieux</a:t>
            </a:r>
          </a:p>
          <a:p>
            <a:pPr lvl="1"/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But: diagnostique, thérapeutique et prophylactique</a:t>
            </a:r>
          </a:p>
          <a:p>
            <a:pPr lvl="1"/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Documentation médico-légale</a:t>
            </a:r>
          </a:p>
          <a:p>
            <a:pPr marL="342900" lvl="1" indent="0">
              <a:buNone/>
            </a:pPr>
            <a:endParaRPr lang="fr-FR" sz="2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lvl="1" indent="0">
              <a:spcBef>
                <a:spcPts val="750"/>
              </a:spcBef>
              <a:buNone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4. Rédaction d’un constat de lésions traumatiques (constat de coups et blessures) </a:t>
            </a:r>
          </a:p>
        </p:txBody>
      </p:sp>
    </p:spTree>
    <p:extLst>
      <p:ext uri="{BB962C8B-B14F-4D97-AF65-F5344CB8AC3E}">
        <p14:creationId xmlns:p14="http://schemas.microsoft.com/office/powerpoint/2010/main" val="18595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1" name="Rectangle 22836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olence en milieu hospitalier : attention danger - FHP-MCO">
            <a:extLst>
              <a:ext uri="{FF2B5EF4-FFF2-40B4-BE49-F238E27FC236}">
                <a16:creationId xmlns:a16="http://schemas.microsoft.com/office/drawing/2014/main" id="{C110D7EE-BA2E-292D-F187-B8588B61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6" name="Titre 4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100" b="1" dirty="0">
                <a:solidFill>
                  <a:srgbClr val="FFFFFF"/>
                </a:solidFill>
                <a:cs typeface="+mj-cs"/>
              </a:rPr>
              <a:t>1. Introduction : </a:t>
            </a:r>
            <a:br>
              <a:rPr lang="en-US" sz="5100" b="1" dirty="0">
                <a:solidFill>
                  <a:srgbClr val="FFFFFF"/>
                </a:solidFill>
                <a:cs typeface="+mj-cs"/>
              </a:rPr>
            </a:br>
            <a:r>
              <a:rPr lang="en-US" sz="5100" b="1" dirty="0">
                <a:solidFill>
                  <a:srgbClr val="FFFFFF"/>
                </a:solidFill>
                <a:cs typeface="+mj-cs"/>
              </a:rPr>
              <a:t>Violence et </a:t>
            </a:r>
            <a:r>
              <a:rPr lang="en-US" sz="5100" b="1" dirty="0" err="1">
                <a:solidFill>
                  <a:srgbClr val="FFFFFF"/>
                </a:solidFill>
                <a:cs typeface="+mj-cs"/>
              </a:rPr>
              <a:t>Santé</a:t>
            </a:r>
            <a:br>
              <a:rPr lang="en-US" sz="5100" b="1" dirty="0">
                <a:solidFill>
                  <a:srgbClr val="FFFFFF"/>
                </a:solidFill>
                <a:cs typeface="+mj-cs"/>
              </a:rPr>
            </a:br>
            <a:br>
              <a:rPr lang="en-US" sz="5100" b="1" dirty="0">
                <a:solidFill>
                  <a:srgbClr val="FFFFFF"/>
                </a:solidFill>
                <a:cs typeface="+mj-cs"/>
              </a:rPr>
            </a:br>
            <a:endParaRPr lang="en-US" sz="5100" dirty="0">
              <a:solidFill>
                <a:srgbClr val="FFFF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2141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Titre 4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Constat de lésions traumatiques</a:t>
            </a:r>
            <a:endParaRPr lang="fr-CH" sz="1000" dirty="0">
              <a:latin typeface="Arial" charset="0"/>
              <a:cs typeface="Arial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CF652B4-C977-A614-6E04-D59B5ADA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199" y="1884650"/>
            <a:ext cx="10187709" cy="4608223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Document médico-légal rédigé par le médecin pour un tiers (autorité judiciaire), attestant de l’état de santé d’un patient qui le demande/sur ordre des autorités judiciaires.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Document qui engage la responsabilité civile et pénale de son auteur. </a:t>
            </a:r>
          </a:p>
        </p:txBody>
      </p:sp>
      <p:pic>
        <p:nvPicPr>
          <p:cNvPr id="6146" name="Picture 2" descr="Formations en juridique - EFE">
            <a:extLst>
              <a:ext uri="{FF2B5EF4-FFF2-40B4-BE49-F238E27FC236}">
                <a16:creationId xmlns:a16="http://schemas.microsoft.com/office/drawing/2014/main" id="{B108D606-2381-72B2-C83E-E4FA1205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383" y="4318732"/>
            <a:ext cx="3717522" cy="236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07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CF652B4-C977-A614-6E04-D59B5ADA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90"/>
            <a:ext cx="10187709" cy="460822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r>
              <a:rPr lang="fr-FR" sz="2800" b="1" dirty="0">
                <a:latin typeface="Arial" charset="0"/>
                <a:ea typeface="ＭＳ Ｐゴシック" pitchFamily="34" charset="-128"/>
                <a:cs typeface="Arial" charset="0"/>
              </a:rPr>
              <a:t>Utilisé dans : </a:t>
            </a: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Procédure pénale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Procédure civile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Procédure administrative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Reconnaissance de la victime </a:t>
            </a:r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0CC22475-44E3-13AC-FB23-C70030DF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Constat de lésions traumatiques</a:t>
            </a:r>
            <a:endParaRPr lang="fr-CH" sz="1000" dirty="0">
              <a:latin typeface="Arial" charset="0"/>
              <a:cs typeface="Arial" charset="0"/>
            </a:endParaRPr>
          </a:p>
        </p:txBody>
      </p:sp>
      <p:pic>
        <p:nvPicPr>
          <p:cNvPr id="10244" name="Picture 4" descr="Quels sont les différents termes juridiques en arabe ?">
            <a:extLst>
              <a:ext uri="{FF2B5EF4-FFF2-40B4-BE49-F238E27FC236}">
                <a16:creationId xmlns:a16="http://schemas.microsoft.com/office/drawing/2014/main" id="{26F79DC6-43BD-5D9E-CCE3-6698741A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20" y="2721237"/>
            <a:ext cx="4742258" cy="315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108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CF652B4-C977-A614-6E04-D59B5ADA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3609" y="2045532"/>
            <a:ext cx="10187709" cy="460822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r>
              <a:rPr lang="fr-FR" sz="2800" b="1" dirty="0">
                <a:latin typeface="Arial" charset="0"/>
                <a:ea typeface="ＭＳ Ｐゴシック" pitchFamily="34" charset="-128"/>
                <a:cs typeface="Arial" charset="0"/>
              </a:rPr>
              <a:t>Symptômes relatés: </a:t>
            </a: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Physiques et psychiques.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Au moment de la consultation et au moment des faits rapportés.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A distinguer des constatations physiques objectives. </a:t>
            </a: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BE9DD761-F7A9-B88A-0051-F2191FE9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Constat de lésions traumatiques</a:t>
            </a:r>
            <a:endParaRPr lang="fr-CH" sz="1000" dirty="0">
              <a:latin typeface="Arial" charset="0"/>
              <a:cs typeface="Arial" charset="0"/>
            </a:endParaRPr>
          </a:p>
        </p:txBody>
      </p:sp>
      <p:pic>
        <p:nvPicPr>
          <p:cNvPr id="9218" name="Picture 2" descr="Anamnèse : déroulé, but, pourquoi faire ?">
            <a:extLst>
              <a:ext uri="{FF2B5EF4-FFF2-40B4-BE49-F238E27FC236}">
                <a16:creationId xmlns:a16="http://schemas.microsoft.com/office/drawing/2014/main" id="{6760E902-8133-7C76-AB2A-4911D0CF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91" y="1557338"/>
            <a:ext cx="3296503" cy="219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95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CF652B4-C977-A614-6E04-D59B5ADA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90"/>
            <a:ext cx="10187709" cy="4608223"/>
          </a:xfrm>
        </p:spPr>
        <p:txBody>
          <a:bodyPr>
            <a:normAutofit fontScale="92500" lnSpcReduction="10000"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r>
              <a:rPr lang="fr-FR" sz="3000" b="1" dirty="0">
                <a:latin typeface="Arial" charset="0"/>
                <a:ea typeface="ＭＳ Ｐゴシック" pitchFamily="34" charset="-128"/>
                <a:cs typeface="Arial" charset="0"/>
              </a:rPr>
              <a:t> Examen physique</a:t>
            </a: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Idéalement dans les 24-48 heures.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Examen de la tête aux pieds.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Recherche de lésions traumatiques attendues selon les faits rapportés.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S’interroger sur les lésions (récentes ou anciennes) qui ne s’expliquent pas directement par les faits rapportés. </a:t>
            </a:r>
          </a:p>
          <a:p>
            <a:pPr algn="just" eaLnBrk="1" hangingPunct="1">
              <a:buFontTx/>
              <a:buChar char="-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68238C2-F1DE-7A6C-937A-34D87424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065"/>
            <a:ext cx="121920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Constat de lésions traumatiques</a:t>
            </a:r>
            <a:endParaRPr lang="fr-CH" sz="1000" dirty="0">
              <a:latin typeface="Arial" charset="0"/>
              <a:cs typeface="Arial" charset="0"/>
            </a:endParaRPr>
          </a:p>
        </p:txBody>
      </p:sp>
      <p:pic>
        <p:nvPicPr>
          <p:cNvPr id="8194" name="Picture 2" descr="Comment faire un bon examen clinique - MediQuality">
            <a:extLst>
              <a:ext uri="{FF2B5EF4-FFF2-40B4-BE49-F238E27FC236}">
                <a16:creationId xmlns:a16="http://schemas.microsoft.com/office/drawing/2014/main" id="{70971DDF-DC4B-E921-788A-90A464E39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38" y="1545386"/>
            <a:ext cx="3668262" cy="24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58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6D5D7DD-2A0C-936B-1BAD-EC8C27692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67" t="56476" r="33750" b="11404"/>
          <a:stretch/>
        </p:blipFill>
        <p:spPr>
          <a:xfrm>
            <a:off x="6464655" y="2217218"/>
            <a:ext cx="2209801" cy="2381395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65BDF05E-B53C-49C6-67B3-C8B716AB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875"/>
            <a:ext cx="121920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Constat de lésions traumatiques</a:t>
            </a:r>
            <a:endParaRPr lang="fr-CH" sz="1000" dirty="0">
              <a:latin typeface="Arial" charset="0"/>
              <a:cs typeface="Arial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A3D3FD1-637B-58CD-DF43-24A6B5A400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4215" y="1886948"/>
            <a:ext cx="10187709" cy="3971592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r>
              <a:rPr lang="fr-FR" sz="3000" b="1" dirty="0">
                <a:latin typeface="Arial" charset="0"/>
                <a:ea typeface="ＭＳ Ｐゴシック" pitchFamily="34" charset="-128"/>
                <a:cs typeface="Arial" charset="0"/>
              </a:rPr>
              <a:t>Documentation des lésions</a:t>
            </a: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Appareil photo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 Event. téléphone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Si possible avec échelle centimétrique </a:t>
            </a: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7170" name="Picture 2" descr="Outils de mesures photographiques pour la police - MD-Tech - MD-Tech">
            <a:extLst>
              <a:ext uri="{FF2B5EF4-FFF2-40B4-BE49-F238E27FC236}">
                <a16:creationId xmlns:a16="http://schemas.microsoft.com/office/drawing/2014/main" id="{BEBF218D-8471-4245-B504-2DD11D716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94" y="2217218"/>
            <a:ext cx="1798630" cy="179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42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CF652B4-C977-A614-6E04-D59B5ADA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90"/>
            <a:ext cx="10187709" cy="460822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r>
              <a:rPr lang="fr-FR" sz="2800" b="1" dirty="0">
                <a:latin typeface="Arial" charset="0"/>
                <a:ea typeface="ＭＳ Ｐゴシック" pitchFamily="34" charset="-128"/>
                <a:cs typeface="Arial" charset="0"/>
              </a:rPr>
              <a:t>Et aussi… </a:t>
            </a: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Examens complémentaires pertinents ?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Arrêt de travail ?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Orientation vers des centres d’aide aux victimes ?</a:t>
            </a:r>
          </a:p>
          <a:p>
            <a:pPr marL="0" indent="0" algn="just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11266" name="Picture 2" descr="Examens complémentaires de première intention – Nataliance">
            <a:extLst>
              <a:ext uri="{FF2B5EF4-FFF2-40B4-BE49-F238E27FC236}">
                <a16:creationId xmlns:a16="http://schemas.microsoft.com/office/drawing/2014/main" id="{F2EB5EC0-1835-F3B7-FA3B-E500A437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005" y="2367680"/>
            <a:ext cx="3614656" cy="23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C224786B-5247-1DD1-0561-EFF0DF6C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775"/>
            <a:ext cx="121920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Constat de lésions traumatiques</a:t>
            </a:r>
            <a:endParaRPr lang="fr-CH" sz="1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69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6E766D6-93CC-AC4F-356F-1FC44892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 cas d’agression sexuelle 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633C074-C36D-F83C-FB48-22AB5B92C9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6" r="19526"/>
          <a:stretch/>
        </p:blipFill>
        <p:spPr bwMode="auto">
          <a:xfrm>
            <a:off x="4553521" y="109699"/>
            <a:ext cx="6946774" cy="59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087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2163" y="69564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B0F0"/>
                </a:solidFill>
              </a:rPr>
              <a:t>En cas d’agression sexuelle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32163" y="1557338"/>
            <a:ext cx="11268364" cy="4432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2250" indent="-2222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90000"/>
              <a:buFont typeface="Wingdings 2" pitchFamily="18" charset="2"/>
              <a:buChar char=""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8475" indent="-239713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7238" indent="-2222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5525" indent="-2222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11275" indent="-230188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Anamnèse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endParaRPr kumimoji="0" lang="fr-FR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Chercher à savoir ce qu'a fait la victime après l’agression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 elle a pris une douche, un ou plusieurs bains chauds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 elle a procédé à une toilette intime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 elle est allée à selles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 elle a uriné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 elle a vomi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 elle a pris de l’alcool, drogue ou des médicaments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 elle a changé de vêtements</a:t>
            </a:r>
          </a:p>
          <a:p>
            <a:pPr marL="222250" marR="0" lvl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Monotype Sorts" charset="2"/>
              <a:buNone/>
              <a:tabLst/>
              <a:defRPr/>
            </a:pPr>
            <a:endParaRPr kumimoji="0" lang="fr-FR" sz="2200" b="1" i="1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2250" marR="0" lvl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Monotype Sorts" charset="2"/>
              <a:buNone/>
              <a:tabLst/>
              <a:defRPr/>
            </a:pPr>
            <a:endParaRPr kumimoji="0" lang="fr-FR" sz="2200" b="1" i="1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2250" marR="0" lvl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 2" pitchFamily="18" charset="2"/>
              <a:buChar char=""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34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295400" y="1871133"/>
            <a:ext cx="9067799" cy="4621740"/>
          </a:xfrm>
          <a:prstGeom prst="rect">
            <a:avLst/>
          </a:prstGeom>
        </p:spPr>
        <p:txBody>
          <a:bodyPr/>
          <a:lstStyle>
            <a:lvl1pPr marL="222250" indent="-2222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90000"/>
              <a:buFont typeface="Wingdings 2" pitchFamily="18" charset="2"/>
              <a:buChar char=""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8475" indent="-239713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7238" indent="-2222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5525" indent="-2222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11275" indent="-230188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Anamnèse gynécologique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endParaRPr kumimoji="0" lang="fr-FR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Ménarche, cycle menstruel, dernières règles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Grossesse(s), fausse(s) couche(s), IVG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Maladies vénériennes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Opération(s) gynécologique(s)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Contraception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Dernier rapport sexuel (date et heure)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Utilisation habituelle de tampons hygiéniques</a:t>
            </a:r>
          </a:p>
          <a:p>
            <a:pPr marL="222250" marR="0" lvl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 2" pitchFamily="18" charset="2"/>
              <a:buChar char=""/>
              <a:tabLst/>
              <a:defRPr/>
            </a:pPr>
            <a:endParaRPr kumimoji="0" lang="fr-FR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E974619-34B4-3560-3168-84E3BC44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63" y="69564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B0F0"/>
                </a:solidFill>
              </a:rPr>
              <a:t>En cas d’agression sexuelle </a:t>
            </a:r>
          </a:p>
        </p:txBody>
      </p:sp>
    </p:spTree>
    <p:extLst>
      <p:ext uri="{BB962C8B-B14F-4D97-AF65-F5344CB8AC3E}">
        <p14:creationId xmlns:p14="http://schemas.microsoft.com/office/powerpoint/2010/main" val="1543731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8877" y="2133600"/>
            <a:ext cx="4816149" cy="4095809"/>
          </a:xfrm>
          <a:prstGeom prst="rect">
            <a:avLst/>
          </a:prstGeom>
        </p:spPr>
        <p:txBody>
          <a:bodyPr>
            <a:normAutofit/>
          </a:bodyPr>
          <a:lstStyle>
            <a:lvl1pPr marL="222250" indent="-2222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90000"/>
              <a:buFont typeface="Wingdings 2" pitchFamily="18" charset="2"/>
              <a:buChar char=""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8475" indent="-239713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7238" indent="-2222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5525" indent="-22225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11275" indent="-230188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 2" pitchFamily="18" charset="2"/>
              <a:buNone/>
              <a:tabLst/>
              <a:defRPr/>
            </a:pPr>
            <a:r>
              <a:rPr lang="fr-CH" sz="2500" b="1" dirty="0">
                <a:latin typeface="+mj-lt"/>
              </a:rPr>
              <a:t>Set de prélèvements - Protocole</a:t>
            </a:r>
            <a:endParaRPr kumimoji="0" lang="fr-FR" sz="2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Recherche de sperme</a:t>
            </a:r>
            <a:endParaRPr lang="fr-FR" sz="2500" b="0" dirty="0"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de sang</a:t>
            </a:r>
            <a:endParaRPr lang="fr-FR" sz="2500" b="0" dirty="0"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de salive</a:t>
            </a:r>
            <a:endParaRPr lang="fr-FR" sz="2500" b="0" dirty="0"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de cellules</a:t>
            </a:r>
            <a:endParaRPr lang="fr-FR" sz="2500" b="0" dirty="0"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poils de l’agresseur</a:t>
            </a:r>
            <a:endParaRPr lang="fr-FR" sz="2500" b="0" dirty="0"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traces diverses</a:t>
            </a:r>
          </a:p>
          <a:p>
            <a:pPr marL="222250" marR="0" lvl="0" indent="-222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4" descr="tmp_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4672" y="1861457"/>
            <a:ext cx="5684605" cy="413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C8D33A5-AAFA-ECD9-03B1-68AB214A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63" y="69564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B0F0"/>
                </a:solidFill>
              </a:rPr>
              <a:t>En cas d’agression sexuelle </a:t>
            </a:r>
          </a:p>
        </p:txBody>
      </p:sp>
    </p:spTree>
    <p:extLst>
      <p:ext uri="{BB962C8B-B14F-4D97-AF65-F5344CB8AC3E}">
        <p14:creationId xmlns:p14="http://schemas.microsoft.com/office/powerpoint/2010/main" val="146555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Définitions</a:t>
            </a:r>
            <a:endParaRPr lang="fr-CH" sz="1000" dirty="0">
              <a:latin typeface="Arial" charset="0"/>
              <a:cs typeface="Arial" charset="0"/>
            </a:endParaRPr>
          </a:p>
        </p:txBody>
      </p:sp>
      <p:sp>
        <p:nvSpPr>
          <p:cNvPr id="22835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4251"/>
            <a:ext cx="10187709" cy="4608223"/>
          </a:xfrm>
        </p:spPr>
        <p:txBody>
          <a:bodyPr>
            <a:normAutofit/>
          </a:bodyPr>
          <a:lstStyle/>
          <a:p>
            <a:pPr eaLnBrk="1" hangingPunct="1">
              <a:buFont typeface="Monotype Sorts" pitchFamily="112" charset="2"/>
              <a:buNone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 Violence (OMS)</a:t>
            </a:r>
          </a:p>
          <a:p>
            <a:pPr eaLnBrk="1" hangingPunct="1">
              <a:buFont typeface="Monotype Sorts" pitchFamily="112" charset="2"/>
              <a:buNone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>
              <a:buNone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= usage délibéré ou menace de l’usage délibéré de la force physique ou de la puissance… </a:t>
            </a:r>
          </a:p>
          <a:p>
            <a:pPr marL="0" indent="0">
              <a:buNone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>
              <a:buNone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…contre soi-même, contre une autre personne ou contre un groupe ou une communauté</a:t>
            </a:r>
          </a:p>
          <a:p>
            <a:pPr eaLnBrk="1" hangingPunct="1">
              <a:buFont typeface="Monotype Sorts" pitchFamily="112" charset="2"/>
              <a:buNone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>
              <a:buFont typeface="Monotype Sorts" pitchFamily="112" charset="2"/>
              <a:buNone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… qui entraîne ou risque fort d’entraîner un traumatisme, un décès, un dommage moral, un mauvais développement ou une carence. </a:t>
            </a:r>
          </a:p>
        </p:txBody>
      </p:sp>
    </p:spTree>
    <p:extLst>
      <p:ext uri="{BB962C8B-B14F-4D97-AF65-F5344CB8AC3E}">
        <p14:creationId xmlns:p14="http://schemas.microsoft.com/office/powerpoint/2010/main" val="1619133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mp_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572" y="1191491"/>
            <a:ext cx="4633345" cy="554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tmp_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7574" y="1191491"/>
            <a:ext cx="4633345" cy="571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0B1DA12-3FAC-803C-3609-80256B3A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63" y="69564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B0F0"/>
                </a:solidFill>
              </a:rPr>
              <a:t>En cas d’agression sexuelle </a:t>
            </a:r>
          </a:p>
        </p:txBody>
      </p:sp>
    </p:spTree>
    <p:extLst>
      <p:ext uri="{BB962C8B-B14F-4D97-AF65-F5344CB8AC3E}">
        <p14:creationId xmlns:p14="http://schemas.microsoft.com/office/powerpoint/2010/main" val="3194902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54629" y="1191491"/>
            <a:ext cx="4181803" cy="5258913"/>
          </a:xfrm>
          <a:prstGeom prst="rect">
            <a:avLst/>
          </a:prstGeom>
          <a:noFill/>
        </p:spPr>
      </p:pic>
      <p:pic>
        <p:nvPicPr>
          <p:cNvPr id="3" name="Picture 4" descr="tmp_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5570" y="1808239"/>
            <a:ext cx="5197689" cy="379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D862D6D-C858-1744-0891-F07E1BF2771C}"/>
              </a:ext>
            </a:extLst>
          </p:cNvPr>
          <p:cNvSpPr txBox="1">
            <a:spLocks/>
          </p:cNvSpPr>
          <p:nvPr/>
        </p:nvSpPr>
        <p:spPr>
          <a:xfrm>
            <a:off x="1097770" y="309050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CH" b="1">
                <a:solidFill>
                  <a:srgbClr val="00B0F0"/>
                </a:solidFill>
              </a:rPr>
              <a:t>En cas d’agression sexuelle </a:t>
            </a:r>
            <a:endParaRPr lang="fr-CH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0" name="Titre 4"/>
          <p:cNvSpPr>
            <a:spLocks noGrp="1"/>
          </p:cNvSpPr>
          <p:nvPr>
            <p:ph type="title"/>
          </p:nvPr>
        </p:nvSpPr>
        <p:spPr>
          <a:xfrm>
            <a:off x="922865" y="-65891"/>
            <a:ext cx="10515600" cy="1325563"/>
          </a:xfrm>
        </p:spPr>
        <p:txBody>
          <a:bodyPr/>
          <a:lstStyle/>
          <a:p>
            <a:pPr algn="ctr" eaLnBrk="1" hangingPunct="1"/>
            <a:r>
              <a:rPr lang="fr-CH" b="1" dirty="0">
                <a:solidFill>
                  <a:srgbClr val="00B0F0"/>
                </a:solidFill>
                <a:latin typeface="Arial" charset="0"/>
                <a:cs typeface="Arial" charset="0"/>
              </a:rPr>
              <a:t>La soumission chimique</a:t>
            </a:r>
          </a:p>
        </p:txBody>
      </p:sp>
      <p:sp>
        <p:nvSpPr>
          <p:cNvPr id="260098" name="Rectangle 3"/>
          <p:cNvSpPr>
            <a:spLocks noGrp="1" noChangeArrowheads="1"/>
          </p:cNvSpPr>
          <p:nvPr>
            <p:ph idx="1"/>
          </p:nvPr>
        </p:nvSpPr>
        <p:spPr>
          <a:xfrm>
            <a:off x="315686" y="1468439"/>
            <a:ext cx="11669485" cy="2045229"/>
          </a:xfrm>
        </p:spPr>
        <p:txBody>
          <a:bodyPr>
            <a:normAutofit/>
          </a:bodyPr>
          <a:lstStyle/>
          <a:p>
            <a:pPr marL="438150" indent="-34290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Administration de </a:t>
            </a:r>
            <a:r>
              <a:rPr lang="fr-FR" sz="2400" u="sng" dirty="0">
                <a:latin typeface="Arial" charset="0"/>
                <a:ea typeface="ＭＳ Ｐゴシック" pitchFamily="34" charset="-128"/>
                <a:cs typeface="Arial" charset="0"/>
              </a:rPr>
              <a:t>substances psychoactives</a:t>
            </a: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fr-FR" sz="24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à l</a:t>
            </a:r>
            <a:r>
              <a:rPr lang="fr-CH" sz="24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’</a:t>
            </a:r>
            <a:r>
              <a:rPr lang="fr-FR" altLang="ja-JP" sz="2400" dirty="0">
                <a:solidFill>
                  <a:srgbClr val="00B0F0"/>
                </a:solidFill>
                <a:latin typeface="Arial" charset="0"/>
                <a:cs typeface="Arial" charset="0"/>
              </a:rPr>
              <a:t>insu </a:t>
            </a:r>
            <a:r>
              <a:rPr lang="fr-FR" altLang="ja-JP" sz="2400" dirty="0">
                <a:latin typeface="Arial" charset="0"/>
                <a:cs typeface="Arial" charset="0"/>
              </a:rPr>
              <a:t>de la victime à des fins criminelles ou délictueuses (viols, actes de pédophilies, enlèvements, violences volontaires, vol, …), et parfois à des fins simplement ludiques ou malveillantes.</a:t>
            </a:r>
            <a:endParaRPr lang="fr-FR" sz="24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F84408-E2E1-0B08-CF82-BBE680AD8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696" y="2938090"/>
            <a:ext cx="7913294" cy="41822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DC6EE6-25B5-BE68-C5E8-CFAF0AB4424C}"/>
              </a:ext>
            </a:extLst>
          </p:cNvPr>
          <p:cNvSpPr txBox="1"/>
          <p:nvPr/>
        </p:nvSpPr>
        <p:spPr>
          <a:xfrm>
            <a:off x="511629" y="29673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Symptômes :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98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1" name="Rectangle 22836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Illustration Mrs Justice">
            <a:extLst>
              <a:ext uri="{FF2B5EF4-FFF2-40B4-BE49-F238E27FC236}">
                <a16:creationId xmlns:a16="http://schemas.microsoft.com/office/drawing/2014/main" id="{941B91ED-3632-E929-6D6E-F3AF43FF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8" b="4195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6" name="Titre 4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b="1" dirty="0">
                <a:solidFill>
                  <a:srgbClr val="FFFFFF"/>
                </a:solidFill>
                <a:cs typeface="+mj-cs"/>
              </a:rPr>
              <a:t>3. La suite (</a:t>
            </a:r>
            <a:r>
              <a:rPr lang="en-US" b="1" dirty="0" err="1">
                <a:solidFill>
                  <a:srgbClr val="FFFFFF"/>
                </a:solidFill>
                <a:cs typeface="+mj-cs"/>
              </a:rPr>
              <a:t>juridique</a:t>
            </a:r>
            <a:r>
              <a:rPr lang="en-US" b="1" dirty="0">
                <a:solidFill>
                  <a:srgbClr val="FFFFFF"/>
                </a:solidFill>
                <a:cs typeface="+mj-cs"/>
              </a:rPr>
              <a:t>) de la </a:t>
            </a:r>
            <a:r>
              <a:rPr lang="en-US" b="1" dirty="0" err="1">
                <a:solidFill>
                  <a:srgbClr val="FFFFFF"/>
                </a:solidFill>
                <a:cs typeface="+mj-cs"/>
              </a:rPr>
              <a:t>prise</a:t>
            </a:r>
            <a:r>
              <a:rPr lang="en-US" b="1" dirty="0">
                <a:solidFill>
                  <a:srgbClr val="FFFFFF"/>
                </a:solidFill>
                <a:cs typeface="+mj-cs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+mj-cs"/>
              </a:rPr>
              <a:t>en</a:t>
            </a:r>
            <a:r>
              <a:rPr lang="en-US" b="1" dirty="0">
                <a:solidFill>
                  <a:srgbClr val="FFFFFF"/>
                </a:solidFill>
                <a:cs typeface="+mj-cs"/>
              </a:rPr>
              <a:t> charge des </a:t>
            </a:r>
            <a:r>
              <a:rPr lang="en-US" b="1" dirty="0" err="1">
                <a:solidFill>
                  <a:srgbClr val="FFFFFF"/>
                </a:solidFill>
                <a:cs typeface="+mj-cs"/>
              </a:rPr>
              <a:t>victimes</a:t>
            </a:r>
            <a:r>
              <a:rPr lang="en-US" b="1" dirty="0">
                <a:solidFill>
                  <a:srgbClr val="FFFFFF"/>
                </a:solidFill>
                <a:cs typeface="+mj-cs"/>
              </a:rPr>
              <a:t> de violence domestique : </a:t>
            </a:r>
            <a:br>
              <a:rPr lang="en-US" b="1" dirty="0">
                <a:solidFill>
                  <a:srgbClr val="FFFFFF"/>
                </a:solidFill>
                <a:cs typeface="+mj-cs"/>
              </a:rPr>
            </a:br>
            <a:br>
              <a:rPr lang="en-US" b="1" dirty="0">
                <a:solidFill>
                  <a:srgbClr val="FFFFFF"/>
                </a:solidFill>
                <a:cs typeface="+mj-cs"/>
              </a:rPr>
            </a:br>
            <a:br>
              <a:rPr lang="en-US" b="1" dirty="0">
                <a:solidFill>
                  <a:srgbClr val="FFFFFF"/>
                </a:solidFill>
                <a:cs typeface="+mj-cs"/>
              </a:rPr>
            </a:br>
            <a:endParaRPr lang="en-US" dirty="0">
              <a:solidFill>
                <a:srgbClr val="FFFFFF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34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CF652B4-C977-A614-6E04-D59B5ADA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91"/>
            <a:ext cx="10187709" cy="3349396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Sans mandat judiciaire, le constat de lésions traumatiques </a:t>
            </a:r>
            <a:r>
              <a:rPr lang="fr-FR" sz="28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appartient au patient</a:t>
            </a: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. Il ne contient pas d’interprétation des lésions (description neutre).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Si ce rapport est demandé par la justice (procureur, etc.) il faut une </a:t>
            </a:r>
            <a:r>
              <a:rPr lang="fr-FR" sz="28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levée du secret professionnel</a:t>
            </a: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C110BEDA-D477-3D9C-4194-909B3934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775"/>
            <a:ext cx="121920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Devenir du constat de lésions traumatiques</a:t>
            </a:r>
            <a:endParaRPr lang="fr-CH" sz="1000" dirty="0"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8687F9-F8D6-6027-1366-8DC26DC3EF81}"/>
              </a:ext>
            </a:extLst>
          </p:cNvPr>
          <p:cNvSpPr txBox="1">
            <a:spLocks noChangeArrowheads="1"/>
          </p:cNvSpPr>
          <p:nvPr/>
        </p:nvSpPr>
        <p:spPr>
          <a:xfrm>
            <a:off x="300038" y="5308823"/>
            <a:ext cx="11671300" cy="3617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Monotype Sorts" pitchFamily="112" charset="2"/>
              <a:buNone/>
            </a:pPr>
            <a:r>
              <a:rPr lang="fr-FR" sz="2800" b="1" dirty="0">
                <a:solidFill>
                  <a:srgbClr val="C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Exception : Enfants ! Obligation d’annoncer le cas!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fr-FR" sz="2800" b="1" dirty="0">
              <a:solidFill>
                <a:srgbClr val="C000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CF652B4-C977-A614-6E04-D59B5ADA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971" y="1353233"/>
            <a:ext cx="11136087" cy="4802183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Demandé par un magistrat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Interprétation </a:t>
            </a: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de la cause des lésions constatées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Appréciation de la compatibilité avec les faits relatés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Conséquences possibles des lésions (mise en danger de la vie, séquelles,…)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Le rapport d’expertise médico-légale appartient au magistrat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Le médecin légiste agit comme </a:t>
            </a:r>
            <a:r>
              <a:rPr lang="fr-FR" sz="28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expert</a:t>
            </a: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 (</a:t>
            </a:r>
            <a:r>
              <a:rPr lang="fr-FR" sz="28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pas de secret professionnel </a:t>
            </a:r>
            <a:r>
              <a:rPr lang="fr-FR" sz="2800" dirty="0">
                <a:latin typeface="Arial" charset="0"/>
                <a:ea typeface="ＭＳ Ｐゴシック" pitchFamily="34" charset="-128"/>
                <a:cs typeface="Arial" charset="0"/>
              </a:rPr>
              <a:t>envers l’expertisé)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 eaLnBrk="1" hangingPunct="1">
              <a:buNone/>
            </a:pPr>
            <a:endParaRPr lang="fr-FR" sz="28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D3FE83-FB30-D979-115E-725A82D1B650}"/>
              </a:ext>
            </a:extLst>
          </p:cNvPr>
          <p:cNvSpPr txBox="1"/>
          <p:nvPr/>
        </p:nvSpPr>
        <p:spPr>
          <a:xfrm>
            <a:off x="0" y="52290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Font typeface="Monotype Sorts" pitchFamily="112" charset="2"/>
              <a:buNone/>
            </a:pPr>
            <a:r>
              <a:rPr lang="fr-FR" sz="3200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Rapport d’expertise médico-légale </a:t>
            </a:r>
          </a:p>
        </p:txBody>
      </p:sp>
    </p:spTree>
    <p:extLst>
      <p:ext uri="{BB962C8B-B14F-4D97-AF65-F5344CB8AC3E}">
        <p14:creationId xmlns:p14="http://schemas.microsoft.com/office/powerpoint/2010/main" val="2595765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0E721CE-DB47-49BF-E91A-4507FD7B6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75" t="40000" r="15474" b="21820"/>
          <a:stretch/>
        </p:blipFill>
        <p:spPr>
          <a:xfrm>
            <a:off x="685800" y="1690690"/>
            <a:ext cx="10515600" cy="4083728"/>
          </a:xfrm>
          <a:prstGeom prst="rect">
            <a:avLst/>
          </a:prstGeom>
        </p:spPr>
      </p:pic>
      <p:sp>
        <p:nvSpPr>
          <p:cNvPr id="4" name="Titre 4">
            <a:extLst>
              <a:ext uri="{FF2B5EF4-FFF2-40B4-BE49-F238E27FC236}">
                <a16:creationId xmlns:a16="http://schemas.microsoft.com/office/drawing/2014/main" id="{6A8C0577-C6E9-BC7B-F733-5647D659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775"/>
            <a:ext cx="12192000" cy="1325563"/>
          </a:xfrm>
        </p:spPr>
        <p:txBody>
          <a:bodyPr/>
          <a:lstStyle/>
          <a:p>
            <a:pPr algn="ctr"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Transmission d’un constat à la justice</a:t>
            </a:r>
            <a:endParaRPr lang="fr-CH" sz="1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4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7FF389-6532-A99E-681A-59EEE4583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85" y="2300240"/>
            <a:ext cx="32219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H" b="1" i="1" dirty="0">
                <a:solidFill>
                  <a:srgbClr val="00B0F0"/>
                </a:solidFill>
              </a:rPr>
              <a:t>Merci pour votre attention !</a:t>
            </a:r>
          </a:p>
        </p:txBody>
      </p:sp>
      <p:pic>
        <p:nvPicPr>
          <p:cNvPr id="1026" name="Picture 2" descr="Les héroïnes de dessins animés victimes de violences conjugales">
            <a:extLst>
              <a:ext uri="{FF2B5EF4-FFF2-40B4-BE49-F238E27FC236}">
                <a16:creationId xmlns:a16="http://schemas.microsoft.com/office/drawing/2014/main" id="{44E5432D-5A08-CCAD-9A99-752BB2198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34" y="364273"/>
            <a:ext cx="6129454" cy="6129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9134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4">
            <a:extLst>
              <a:ext uri="{FF2B5EF4-FFF2-40B4-BE49-F238E27FC236}">
                <a16:creationId xmlns:a16="http://schemas.microsoft.com/office/drawing/2014/main" id="{27C8426A-EDCF-8C97-96A8-44724B371CDB}"/>
              </a:ext>
            </a:extLst>
          </p:cNvPr>
          <p:cNvSpPr txBox="1">
            <a:spLocks/>
          </p:cNvSpPr>
          <p:nvPr/>
        </p:nvSpPr>
        <p:spPr>
          <a:xfrm>
            <a:off x="6522451" y="3668817"/>
            <a:ext cx="5578109" cy="4808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sz="2133" b="1" dirty="0">
                <a:solidFill>
                  <a:srgbClr val="00B0F0"/>
                </a:solidFill>
              </a:rPr>
              <a:t>Contact :</a:t>
            </a:r>
          </a:p>
          <a:p>
            <a:pPr algn="ctr"/>
            <a:r>
              <a:rPr lang="fr-CH" sz="2133" b="1" dirty="0">
                <a:solidFill>
                  <a:srgbClr val="00B0F0"/>
                </a:solidFill>
              </a:rPr>
              <a:t>Silke.Grabherr@chuv.ch</a:t>
            </a:r>
          </a:p>
        </p:txBody>
      </p:sp>
    </p:spTree>
    <p:extLst>
      <p:ext uri="{BB962C8B-B14F-4D97-AF65-F5344CB8AC3E}">
        <p14:creationId xmlns:p14="http://schemas.microsoft.com/office/powerpoint/2010/main" val="199505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Définitions</a:t>
            </a:r>
            <a:endParaRPr lang="fr-CH" sz="1000" dirty="0">
              <a:latin typeface="Arial" charset="0"/>
              <a:cs typeface="Arial" charset="0"/>
            </a:endParaRPr>
          </a:p>
        </p:txBody>
      </p:sp>
      <p:sp>
        <p:nvSpPr>
          <p:cNvPr id="228354" name="Rectangle 3"/>
          <p:cNvSpPr>
            <a:spLocks noGrp="1" noChangeArrowheads="1"/>
          </p:cNvSpPr>
          <p:nvPr>
            <p:ph idx="1"/>
          </p:nvPr>
        </p:nvSpPr>
        <p:spPr>
          <a:xfrm>
            <a:off x="1339274" y="1570904"/>
            <a:ext cx="10187709" cy="4608223"/>
          </a:xfrm>
        </p:spPr>
        <p:txBody>
          <a:bodyPr>
            <a:normAutofit/>
          </a:bodyPr>
          <a:lstStyle/>
          <a:p>
            <a:pPr eaLnBrk="1" hangingPunct="1">
              <a:buFont typeface="Monotype Sorts" pitchFamily="112" charset="2"/>
              <a:buNone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 </a:t>
            </a:r>
          </a:p>
          <a:p>
            <a:pPr marL="0" indent="0" algn="just">
              <a:buNone/>
            </a:pPr>
            <a:r>
              <a:rPr lang="fr-FR" sz="3200" dirty="0">
                <a:latin typeface="Arial" charset="0"/>
                <a:ea typeface="ＭＳ Ｐゴシック" pitchFamily="34" charset="-128"/>
                <a:cs typeface="Arial" charset="0"/>
              </a:rPr>
              <a:t>La violence nuit gravement à la santé. </a:t>
            </a:r>
          </a:p>
          <a:p>
            <a:pPr marL="0" indent="0" algn="just">
              <a:buNone/>
            </a:pPr>
            <a:endParaRPr lang="fr-FR" sz="32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algn="just">
              <a:buNone/>
            </a:pPr>
            <a:r>
              <a:rPr lang="fr-FR" sz="32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La santé </a:t>
            </a:r>
            <a:r>
              <a:rPr lang="fr-FR" sz="3200" dirty="0">
                <a:latin typeface="Arial" charset="0"/>
                <a:ea typeface="ＭＳ Ｐゴシック" pitchFamily="34" charset="-128"/>
                <a:cs typeface="Arial" charset="0"/>
              </a:rPr>
              <a:t>est un état de complet bien-être physique, mental et social, et ne consiste pas seulement en une absence de maladie ou d’infirmité. </a:t>
            </a:r>
          </a:p>
          <a:p>
            <a:pPr eaLnBrk="1" hangingPunct="1">
              <a:buFont typeface="Monotype Sorts" pitchFamily="112" charset="2"/>
              <a:buNone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7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B01FA0D-1B90-11A2-DB16-8537875C5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21" y="123825"/>
            <a:ext cx="4991100" cy="661035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339E8A9-4D69-6D3F-0211-EF18BFE562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2771" y="2707683"/>
            <a:ext cx="4446037" cy="2739839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r>
              <a:rPr lang="fr-FR" sz="2400" dirty="0">
                <a:latin typeface="Arial" charset="0"/>
                <a:ea typeface="ＭＳ Ｐゴシック" pitchFamily="34" charset="-128"/>
                <a:cs typeface="Arial" charset="0"/>
              </a:rPr>
              <a:t>Première étude portant sur l’ensemble des aspects de la violence au niveau mondial. </a:t>
            </a:r>
          </a:p>
        </p:txBody>
      </p:sp>
    </p:spTree>
    <p:extLst>
      <p:ext uri="{BB962C8B-B14F-4D97-AF65-F5344CB8AC3E}">
        <p14:creationId xmlns:p14="http://schemas.microsoft.com/office/powerpoint/2010/main" val="159459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OMS (2002)</a:t>
            </a:r>
            <a:endParaRPr lang="fr-CH" sz="1000" dirty="0">
              <a:latin typeface="Arial" charset="0"/>
              <a:cs typeface="Arial" charset="0"/>
            </a:endParaRPr>
          </a:p>
        </p:txBody>
      </p:sp>
      <p:sp>
        <p:nvSpPr>
          <p:cNvPr id="22835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4251"/>
            <a:ext cx="10187709" cy="4608223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Chaque année, la violence dans le monde fait </a:t>
            </a:r>
            <a:r>
              <a:rPr lang="fr-FR" sz="2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plus de 1,6 millions de morts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. Elle figure parmi </a:t>
            </a:r>
            <a:r>
              <a:rPr lang="fr-FR" sz="2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les principales causes de décès des 15 à 44 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ans dans le monde et est responsable de 14% des décès chez les hommes et de 7% des décès chez les femmes.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2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Pour une personne qui meurt 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des suites d’un acte de violence, beaucoup d’autres sont blessées ou confrontées à </a:t>
            </a:r>
            <a:r>
              <a:rPr lang="fr-FR" sz="2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tout un éventail de problèmes physiques, sexuels, génésiques ou mentaux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. </a:t>
            </a:r>
          </a:p>
          <a:p>
            <a:pPr marR="0" lvl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R="0" lvl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La violence constitue en outre </a:t>
            </a: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une charge considérable pour l’économie des pays</a:t>
            </a: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, absorbant chaque année des milliards de dollars en soins de santé, frais liés à l’application des lois et perte de productivité. </a:t>
            </a:r>
          </a:p>
          <a:p>
            <a:pPr eaLnBrk="1" hangingPunct="1">
              <a:buFont typeface="Monotype Sorts" pitchFamily="112" charset="2"/>
              <a:buNone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1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Typologie de la violence</a:t>
            </a:r>
            <a:endParaRPr lang="fr-CH" sz="1000" dirty="0">
              <a:latin typeface="Arial" charset="0"/>
              <a:cs typeface="Arial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CF652B4-C977-A614-6E04-D59B5ADA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24251"/>
            <a:ext cx="10187709" cy="460822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Monotype Sorts" pitchFamily="112" charset="2"/>
              <a:buNone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La </a:t>
            </a:r>
            <a:r>
              <a:rPr lang="fr-FR" sz="2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violence conjugale et familiale 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est un ensemble de comportements, de paroles ou de gestes agressifs, brusques et répétés à l’intérieur d’une relation de couple ou familiale.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Elle peut être </a:t>
            </a:r>
            <a:r>
              <a:rPr lang="fr-FR" sz="2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physique, psychologique, sexuelle ou verbale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.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Elle peut aussi être exercée à travers des abus faits aux enfants, le contrôle de l’argent, le bris d’objets, les coups sur les animaux ou </a:t>
            </a:r>
            <a:r>
              <a:rPr lang="fr-FR" sz="2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toutes autres mesures visant à contrôler les gestes et comportements d’un ou de plusieurs membres de la famille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558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Abus sexuel: Définition</a:t>
            </a:r>
            <a:endParaRPr lang="fr-CH" sz="1000" dirty="0">
              <a:latin typeface="Arial" charset="0"/>
              <a:cs typeface="Arial" charset="0"/>
            </a:endParaRPr>
          </a:p>
        </p:txBody>
      </p:sp>
      <p:sp>
        <p:nvSpPr>
          <p:cNvPr id="228354" name="Rectangle 3"/>
          <p:cNvSpPr>
            <a:spLocks noGrp="1" noChangeArrowheads="1"/>
          </p:cNvSpPr>
          <p:nvPr>
            <p:ph idx="1"/>
          </p:nvPr>
        </p:nvSpPr>
        <p:spPr>
          <a:xfrm>
            <a:off x="1339274" y="1570904"/>
            <a:ext cx="10187709" cy="4608223"/>
          </a:xfrm>
        </p:spPr>
        <p:txBody>
          <a:bodyPr>
            <a:normAutofit/>
          </a:bodyPr>
          <a:lstStyle/>
          <a:p>
            <a:pPr eaLnBrk="1" hangingPunct="1">
              <a:buFont typeface="Monotype Sorts" pitchFamily="112" charset="2"/>
              <a:buNone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 </a:t>
            </a:r>
          </a:p>
          <a:p>
            <a:pPr marL="0" indent="0">
              <a:buNone/>
            </a:pPr>
            <a:r>
              <a:rPr lang="fr-FR" sz="2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Toute activité sexuelle:</a:t>
            </a:r>
          </a:p>
          <a:p>
            <a:pPr marL="0" indent="0">
              <a:buNone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à laquelle la victime est </a:t>
            </a:r>
            <a:r>
              <a:rPr lang="fr-FR" sz="2500" u="sng" dirty="0">
                <a:latin typeface="Arial" charset="0"/>
                <a:ea typeface="ＭＳ Ｐゴシック" pitchFamily="34" charset="-128"/>
                <a:cs typeface="Arial" charset="0"/>
              </a:rPr>
              <a:t>incitée ou contrainte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 de participer ...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fr-FR" sz="2500" u="sng" dirty="0">
                <a:latin typeface="Arial" charset="0"/>
                <a:ea typeface="ＭＳ Ｐゴシック" pitchFamily="34" charset="-128"/>
                <a:cs typeface="Arial" charset="0"/>
              </a:rPr>
              <a:t>contre son gré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, </a:t>
            </a:r>
            <a:r>
              <a:rPr lang="fr-FR" sz="2500" u="sng" dirty="0">
                <a:latin typeface="Arial" charset="0"/>
                <a:ea typeface="ＭＳ Ｐゴシック" pitchFamily="34" charset="-128"/>
                <a:cs typeface="Arial" charset="0"/>
              </a:rPr>
              <a:t>par manipulation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 affective, physique, matérielle ou usage d'autorité ...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et </a:t>
            </a:r>
            <a:r>
              <a:rPr lang="fr-FR" sz="25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qu'il y ait ou non évidence de lésion ou traumatisme </a:t>
            </a: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physique ou émotionnel.</a:t>
            </a:r>
          </a:p>
          <a:p>
            <a:pPr eaLnBrk="1" hangingPunct="1">
              <a:buFont typeface="Monotype Sorts" pitchFamily="112" charset="2"/>
              <a:buNone/>
            </a:pPr>
            <a:endParaRPr lang="fr-FR" sz="25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2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47436" y="78800"/>
            <a:ext cx="10515600" cy="1325563"/>
          </a:xfrm>
        </p:spPr>
        <p:txBody>
          <a:bodyPr/>
          <a:lstStyle/>
          <a:p>
            <a:pPr eaLnBrk="1" hangingPunct="1"/>
            <a:r>
              <a:rPr lang="fr-FR" b="1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Arial" charset="0"/>
              </a:rPr>
              <a:t>Formes de violence sexuelle</a:t>
            </a:r>
            <a:endParaRPr lang="fr-CH" sz="1000" b="1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229378" name="Rectangle 3"/>
          <p:cNvSpPr>
            <a:spLocks noGrp="1" noChangeArrowheads="1"/>
          </p:cNvSpPr>
          <p:nvPr>
            <p:ph idx="1"/>
          </p:nvPr>
        </p:nvSpPr>
        <p:spPr>
          <a:xfrm>
            <a:off x="2285197" y="1279094"/>
            <a:ext cx="8456694" cy="4207306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Viol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Harcèlement sexuel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Prostitution forcée ou exposition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Grossesses ou avortements forcés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Stérilisation forcée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Mariage forcé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Mutilation des organes génitaux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500" dirty="0">
                <a:latin typeface="Arial" charset="0"/>
                <a:ea typeface="ＭＳ Ｐゴシック" pitchFamily="34" charset="-128"/>
                <a:cs typeface="Arial" charset="0"/>
              </a:rPr>
              <a:t>Test de virginité</a:t>
            </a:r>
          </a:p>
        </p:txBody>
      </p:sp>
    </p:spTree>
    <p:extLst>
      <p:ext uri="{BB962C8B-B14F-4D97-AF65-F5344CB8AC3E}">
        <p14:creationId xmlns:p14="http://schemas.microsoft.com/office/powerpoint/2010/main" val="3038846371"/>
      </p:ext>
    </p:extLst>
  </p:cSld>
  <p:clrMapOvr>
    <a:masterClrMapping/>
  </p:clrMapOvr>
</p:sld>
</file>

<file path=ppt/theme/theme1.xml><?xml version="1.0" encoding="utf-8"?>
<a:theme xmlns:a="http://schemas.openxmlformats.org/drawingml/2006/main" name="Imagerie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agerieBlanc" id="{872A9FFB-D095-4906-ABAC-611F29E79F45}" vid="{9F3FCB37-F1EC-4BE9-A07B-62BA44BCBAE5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magerie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agerieBlanc" id="{872A9FFB-D095-4906-ABAC-611F29E79F45}" vid="{9F3FCB37-F1EC-4BE9-A07B-62BA44BCBAE5}"/>
    </a:ext>
  </a:extLst>
</a:theme>
</file>

<file path=ppt/theme/theme4.xml><?xml version="1.0" encoding="utf-8"?>
<a:theme xmlns:a="http://schemas.openxmlformats.org/drawingml/2006/main" name="URMF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RMFBlanc" id="{283472CD-13C0-4216-88D2-2DCF556CDB2E}" vid="{F2F92456-BD95-41C0-88ED-192730FCEC9D}"/>
    </a:ext>
  </a:extLst>
</a:theme>
</file>

<file path=ppt/theme/theme5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Imagerie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agerieBlanc" id="{872A9FFB-D095-4906-ABAC-611F29E79F45}" vid="{9F3FCB37-F1EC-4BE9-A07B-62BA44BCBAE5}"/>
    </a:ext>
  </a:extLst>
</a:theme>
</file>

<file path=ppt/theme/theme7.xml><?xml version="1.0" encoding="utf-8"?>
<a:theme xmlns:a="http://schemas.openxmlformats.org/drawingml/2006/main" name="3_CURML_NOIR_HD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0E5F916E-A92C-BE4E-86DF-B9ED12BBC71B}" vid="{11ECC9A2-217F-1648-82ED-47C16F1075CB}"/>
    </a:ext>
  </a:extLst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document xmlns="http://www.docugate.com/2015/docugatedatastorexml">
  <snapins xmlns=""/>
</document>
</file>

<file path=customXml/itemProps1.xml><?xml version="1.0" encoding="utf-8"?>
<ds:datastoreItem xmlns:ds="http://schemas.openxmlformats.org/officeDocument/2006/customXml" ds:itemID="{A4FCE90C-E05A-465E-921F-1F02F4C1B0C2}">
  <ds:schemaRefs>
    <ds:schemaRef ds:uri="http://www.docugate.com/2015/docugatedatastorexml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ImagerieBlanc</Template>
  <TotalTime>1</TotalTime>
  <Words>1227</Words>
  <Application>Microsoft Office PowerPoint</Application>
  <PresentationFormat>Grand écran</PresentationFormat>
  <Paragraphs>213</Paragraphs>
  <Slides>38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38</vt:i4>
      </vt:variant>
    </vt:vector>
  </HeadingPairs>
  <TitlesOfParts>
    <vt:vector size="52" baseType="lpstr">
      <vt:lpstr>ＭＳ Ｐゴシック</vt:lpstr>
      <vt:lpstr>Arial</vt:lpstr>
      <vt:lpstr>Calibri</vt:lpstr>
      <vt:lpstr>Monotype Sorts</vt:lpstr>
      <vt:lpstr>Times New Roman</vt:lpstr>
      <vt:lpstr>Wingdings</vt:lpstr>
      <vt:lpstr>Wingdings 2</vt:lpstr>
      <vt:lpstr>ImagerieBlanc</vt:lpstr>
      <vt:lpstr>Conception personnalisée</vt:lpstr>
      <vt:lpstr>1_ImagerieBlanc</vt:lpstr>
      <vt:lpstr>URMFBlanc</vt:lpstr>
      <vt:lpstr>3_Conception personnalisée</vt:lpstr>
      <vt:lpstr>2_ImagerieBlanc</vt:lpstr>
      <vt:lpstr>3_CURML_NOIR_HD</vt:lpstr>
      <vt:lpstr>Présentation PowerPoint</vt:lpstr>
      <vt:lpstr>1. Introduction :  Violence et Santé  </vt:lpstr>
      <vt:lpstr>Définitions</vt:lpstr>
      <vt:lpstr>Définitions</vt:lpstr>
      <vt:lpstr>Présentation PowerPoint</vt:lpstr>
      <vt:lpstr>OMS (2002)</vt:lpstr>
      <vt:lpstr>Typologie de la violence</vt:lpstr>
      <vt:lpstr>Abus sexuel: Définition</vt:lpstr>
      <vt:lpstr>Formes de violence sexuelle</vt:lpstr>
      <vt:lpstr>Typologie de la violence</vt:lpstr>
      <vt:lpstr>Présentation PowerPoint</vt:lpstr>
      <vt:lpstr>La violence d’un point de vue médico-légal</vt:lpstr>
      <vt:lpstr>2. Pris en charge des victimes de violence domestique :    </vt:lpstr>
      <vt:lpstr>Prise en charge des victimes de violence domestique  </vt:lpstr>
      <vt:lpstr>La médecine légale clinique au CURML</vt:lpstr>
      <vt:lpstr>La médecine légale clinique au CURML</vt:lpstr>
      <vt:lpstr>Avantages des centres dédiés </vt:lpstr>
      <vt:lpstr>Prise en charge des victimes par médecin généraliste</vt:lpstr>
      <vt:lpstr>Prise en charge des victimes par médecin généraliste</vt:lpstr>
      <vt:lpstr>Constat de lésions traumatiques</vt:lpstr>
      <vt:lpstr>Constat de lésions traumatiques</vt:lpstr>
      <vt:lpstr>Constat de lésions traumatiques</vt:lpstr>
      <vt:lpstr>Constat de lésions traumatiques</vt:lpstr>
      <vt:lpstr>Constat de lésions traumatiques</vt:lpstr>
      <vt:lpstr>Constat de lésions traumatiques</vt:lpstr>
      <vt:lpstr>En cas d’agression sexuelle </vt:lpstr>
      <vt:lpstr>En cas d’agression sexuelle </vt:lpstr>
      <vt:lpstr>En cas d’agression sexuelle </vt:lpstr>
      <vt:lpstr>En cas d’agression sexuelle </vt:lpstr>
      <vt:lpstr>En cas d’agression sexuelle </vt:lpstr>
      <vt:lpstr>Présentation PowerPoint</vt:lpstr>
      <vt:lpstr>La soumission chimique</vt:lpstr>
      <vt:lpstr>3. La suite (juridique) de la prise en charge des victimes de violence domestique :    </vt:lpstr>
      <vt:lpstr>Devenir du constat de lésions traumatiques</vt:lpstr>
      <vt:lpstr>Présentation PowerPoint</vt:lpstr>
      <vt:lpstr>Transmission d’un constat à la justice</vt:lpstr>
      <vt:lpstr>Merci pour votre attention !</vt:lpstr>
      <vt:lpstr>Présentation PowerPoint</vt:lpstr>
    </vt:vector>
  </TitlesOfParts>
  <Company>Hopital du Valais / Spital Wallis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Maltraitance infantile</dc:title>
  <dc:creator>Schrag Bettina</dc:creator>
  <cp:lastModifiedBy>Yan Benz</cp:lastModifiedBy>
  <cp:revision>125</cp:revision>
  <cp:lastPrinted>2017-11-27T13:32:50Z</cp:lastPrinted>
  <dcterms:created xsi:type="dcterms:W3CDTF">2017-11-27T08:51:47Z</dcterms:created>
  <dcterms:modified xsi:type="dcterms:W3CDTF">2025-05-10T07:38:31Z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eitereinformationen">
    <vt:lpwstr/>
  </property>
  <property fmtid="{D5CDD505-2E9C-101B-9397-08002B2CF9AE}" pid="3" name="weitereinformationenunformatted">
    <vt:lpwstr/>
  </property>
  <property fmtid="{D5CDD505-2E9C-101B-9397-08002B2CF9AE}" pid="4" name="dateipfad">
    <vt:lpwstr/>
  </property>
  <property fmtid="{D5CDD505-2E9C-101B-9397-08002B2CF9AE}" pid="5" name="dateipfadunformatted">
    <vt:lpwstr/>
  </property>
  <property fmtid="{D5CDD505-2E9C-101B-9397-08002B2CF9AE}" pid="6" name="wpänderungsdatum">
    <vt:lpwstr/>
  </property>
  <property fmtid="{D5CDD505-2E9C-101B-9397-08002B2CF9AE}" pid="7" name="wpänderungsdatumunformatted">
    <vt:lpwstr/>
  </property>
  <property fmtid="{D5CDD505-2E9C-101B-9397-08002B2CF9AE}" pid="8" name="wpsourceid">
    <vt:lpwstr>320</vt:lpwstr>
  </property>
  <property fmtid="{D5CDD505-2E9C-101B-9397-08002B2CF9AE}" pid="9" name="wpabsenderlayout">
    <vt:lpwstr/>
  </property>
  <property fmtid="{D5CDD505-2E9C-101B-9397-08002B2CF9AE}" pid="10" name="wpdepartementkurzd">
    <vt:lpwstr/>
  </property>
  <property fmtid="{D5CDD505-2E9C-101B-9397-08002B2CF9AE}" pid="11" name="wpdepartementkurzf">
    <vt:lpwstr/>
  </property>
  <property fmtid="{D5CDD505-2E9C-101B-9397-08002B2CF9AE}" pid="12" name="wpdepartementwordfilede">
    <vt:lpwstr>%DocugateOnlineResourcesPath%\Textcomponent\Kopfzeilen\DE_320.docx</vt:lpwstr>
  </property>
  <property fmtid="{D5CDD505-2E9C-101B-9397-08002B2CF9AE}" pid="13" name="wpdepartementwordfilefr">
    <vt:lpwstr>%DocugateOnlineResourcesPath%\Textcomponent\Kopfzeilen\FR_320.docx</vt:lpwstr>
  </property>
  <property fmtid="{D5CDD505-2E9C-101B-9397-08002B2CF9AE}" pid="14" name="wpspitalkurzd">
    <vt:lpwstr/>
  </property>
  <property fmtid="{D5CDD505-2E9C-101B-9397-08002B2CF9AE}" pid="15" name="wpspitalkurzf">
    <vt:lpwstr/>
  </property>
  <property fmtid="{D5CDD505-2E9C-101B-9397-08002B2CF9AE}" pid="16" name="wpdepartementbezd">
    <vt:lpwstr>Direktion</vt:lpwstr>
  </property>
  <property fmtid="{D5CDD505-2E9C-101B-9397-08002B2CF9AE}" pid="17" name="wpdepartementbezf">
    <vt:lpwstr>Direction</vt:lpwstr>
  </property>
  <property fmtid="{D5CDD505-2E9C-101B-9397-08002B2CF9AE}" pid="18" name="wpdepartementtel">
    <vt:lpwstr>027 603 47 00</vt:lpwstr>
  </property>
  <property fmtid="{D5CDD505-2E9C-101B-9397-08002B2CF9AE}" pid="19" name="wpdepartementfax">
    <vt:lpwstr>027 603 47 01</vt:lpwstr>
  </property>
  <property fmtid="{D5CDD505-2E9C-101B-9397-08002B2CF9AE}" pid="20" name="wpdepartementbildsprache1">
    <vt:lpwstr/>
  </property>
  <property fmtid="{D5CDD505-2E9C-101B-9397-08002B2CF9AE}" pid="21" name="wpdepartementmail">
    <vt:lpwstr/>
  </property>
  <property fmtid="{D5CDD505-2E9C-101B-9397-08002B2CF9AE}" pid="22" name="wpdepartementbildsprache2">
    <vt:lpwstr/>
  </property>
  <property fmtid="{D5CDD505-2E9C-101B-9397-08002B2CF9AE}" pid="23" name="wpdepartementbildsprache3">
    <vt:lpwstr/>
  </property>
  <property fmtid="{D5CDD505-2E9C-101B-9397-08002B2CF9AE}" pid="24" name="wpdepartementbildsprache4">
    <vt:lpwstr/>
  </property>
  <property fmtid="{D5CDD505-2E9C-101B-9397-08002B2CF9AE}" pid="25" name="wpdepartementbildsprache5">
    <vt:lpwstr/>
  </property>
  <property fmtid="{D5CDD505-2E9C-101B-9397-08002B2CF9AE}" pid="26" name="wpdepartementbildsprache6">
    <vt:lpwstr/>
  </property>
  <property fmtid="{D5CDD505-2E9C-101B-9397-08002B2CF9AE}" pid="27" name="wpdepartementbildsprache7">
    <vt:lpwstr/>
  </property>
  <property fmtid="{D5CDD505-2E9C-101B-9397-08002B2CF9AE}" pid="28" name="wpdepartementbildsprache8">
    <vt:lpwstr/>
  </property>
  <property fmtid="{D5CDD505-2E9C-101B-9397-08002B2CF9AE}" pid="29" name="wpdepartementspitalid">
    <vt:lpwstr/>
  </property>
  <property fmtid="{D5CDD505-2E9C-101B-9397-08002B2CF9AE}" pid="30" name="wpspitalid">
    <vt:lpwstr>15</vt:lpwstr>
  </property>
  <property fmtid="{D5CDD505-2E9C-101B-9397-08002B2CF9AE}" pid="31" name="wpspitalbezd">
    <vt:lpwstr>Zentralinstitut der Spitäler</vt:lpwstr>
  </property>
  <property fmtid="{D5CDD505-2E9C-101B-9397-08002B2CF9AE}" pid="32" name="wpspitalbezf">
    <vt:lpwstr>Institut Central des Hôpitaux</vt:lpwstr>
  </property>
  <property fmtid="{D5CDD505-2E9C-101B-9397-08002B2CF9AE}" pid="33" name="wpspitalstrasse">
    <vt:lpwstr>Avenue du Grand-Champsec 86</vt:lpwstr>
  </property>
  <property fmtid="{D5CDD505-2E9C-101B-9397-08002B2CF9AE}" pid="34" name="wpspitalpostfachf">
    <vt:lpwstr>Case Postale 800</vt:lpwstr>
  </property>
  <property fmtid="{D5CDD505-2E9C-101B-9397-08002B2CF9AE}" pid="35" name="wpspitalpostfachd">
    <vt:lpwstr>Postfach 800</vt:lpwstr>
  </property>
  <property fmtid="{D5CDD505-2E9C-101B-9397-08002B2CF9AE}" pid="36" name="wpspitalplz">
    <vt:lpwstr>CH-1951</vt:lpwstr>
  </property>
  <property fmtid="{D5CDD505-2E9C-101B-9397-08002B2CF9AE}" pid="37" name="wpspitalortd">
    <vt:lpwstr>Sitten</vt:lpwstr>
  </property>
  <property fmtid="{D5CDD505-2E9C-101B-9397-08002B2CF9AE}" pid="38" name="wpspitalortf">
    <vt:lpwstr>Sion</vt:lpwstr>
  </property>
  <property fmtid="{D5CDD505-2E9C-101B-9397-08002B2CF9AE}" pid="39" name="wpspitalzentrumid">
    <vt:lpwstr/>
  </property>
  <property fmtid="{D5CDD505-2E9C-101B-9397-08002B2CF9AE}" pid="40" name="wpzentrumid">
    <vt:lpwstr>5</vt:lpwstr>
  </property>
  <property fmtid="{D5CDD505-2E9C-101B-9397-08002B2CF9AE}" pid="41" name="wpzentrumbezd">
    <vt:lpwstr>Zentralinstitut der Spitäler</vt:lpwstr>
  </property>
  <property fmtid="{D5CDD505-2E9C-101B-9397-08002B2CF9AE}" pid="42" name="wpzentrumbezf">
    <vt:lpwstr>Institut Central des Hôpitaux</vt:lpwstr>
  </property>
  <property fmtid="{D5CDD505-2E9C-101B-9397-08002B2CF9AE}" pid="43" name="wpzentrumkurzd">
    <vt:lpwstr>ZIS</vt:lpwstr>
  </property>
  <property fmtid="{D5CDD505-2E9C-101B-9397-08002B2CF9AE}" pid="44" name="wpzentrumkurzf">
    <vt:lpwstr>ICH</vt:lpwstr>
  </property>
  <property fmtid="{D5CDD505-2E9C-101B-9397-08002B2CF9AE}" pid="45" name="wpzentrumfirmaid">
    <vt:lpwstr/>
  </property>
  <property fmtid="{D5CDD505-2E9C-101B-9397-08002B2CF9AE}" pid="46" name="wpfirmaid">
    <vt:lpwstr>4</vt:lpwstr>
  </property>
  <property fmtid="{D5CDD505-2E9C-101B-9397-08002B2CF9AE}" pid="47" name="wpfirmabezd">
    <vt:lpwstr>Spital Wallis</vt:lpwstr>
  </property>
  <property fmtid="{D5CDD505-2E9C-101B-9397-08002B2CF9AE}" pid="48" name="wpfirmabezf">
    <vt:lpwstr>Hôpital du Valais</vt:lpwstr>
  </property>
  <property fmtid="{D5CDD505-2E9C-101B-9397-08002B2CF9AE}" pid="49" name="wpfirmakurzd">
    <vt:lpwstr/>
  </property>
  <property fmtid="{D5CDD505-2E9C-101B-9397-08002B2CF9AE}" pid="50" name="wpfirmakurzf">
    <vt:lpwstr/>
  </property>
  <property fmtid="{D5CDD505-2E9C-101B-9397-08002B2CF9AE}" pid="51" name="wpdepartementdescriptiond">
    <vt:lpwstr>ZIS/Direktion</vt:lpwstr>
  </property>
  <property fmtid="{D5CDD505-2E9C-101B-9397-08002B2CF9AE}" pid="52" name="wpdepartementdescriptionf">
    <vt:lpwstr>ICH/Direction</vt:lpwstr>
  </property>
  <property fmtid="{D5CDD505-2E9C-101B-9397-08002B2CF9AE}" pid="53" name="wpdescription">
    <vt:lpwstr>ICH/Direction</vt:lpwstr>
  </property>
  <property fmtid="{D5CDD505-2E9C-101B-9397-08002B2CF9AE}" pid="54" name="wpverfassersourceid">
    <vt:lpwstr/>
  </property>
  <property fmtid="{D5CDD505-2E9C-101B-9397-08002B2CF9AE}" pid="55" name="wpverfasserkurzzeichen">
    <vt:lpwstr/>
  </property>
  <property fmtid="{D5CDD505-2E9C-101B-9397-08002B2CF9AE}" pid="56" name="wpverfassertitel">
    <vt:lpwstr/>
  </property>
  <property fmtid="{D5CDD505-2E9C-101B-9397-08002B2CF9AE}" pid="57" name="wpverfasserabbreviatedtitle">
    <vt:lpwstr/>
  </property>
  <property fmtid="{D5CDD505-2E9C-101B-9397-08002B2CF9AE}" pid="58" name="wpverfasservorname">
    <vt:lpwstr/>
  </property>
  <property fmtid="{D5CDD505-2E9C-101B-9397-08002B2CF9AE}" pid="59" name="wpverfassercivility">
    <vt:lpwstr/>
  </property>
  <property fmtid="{D5CDD505-2E9C-101B-9397-08002B2CF9AE}" pid="60" name="wpverfassername">
    <vt:lpwstr/>
  </property>
  <property fmtid="{D5CDD505-2E9C-101B-9397-08002B2CF9AE}" pid="61" name="wpverfasserfunktion">
    <vt:lpwstr/>
  </property>
  <property fmtid="{D5CDD505-2E9C-101B-9397-08002B2CF9AE}" pid="62" name="wpverfasserlettercivility">
    <vt:lpwstr/>
  </property>
  <property fmtid="{D5CDD505-2E9C-101B-9397-08002B2CF9AE}" pid="63" name="wpverfasserfunktionf">
    <vt:lpwstr/>
  </property>
  <property fmtid="{D5CDD505-2E9C-101B-9397-08002B2CF9AE}" pid="64" name="wpverfasserfunktiond">
    <vt:lpwstr/>
  </property>
  <property fmtid="{D5CDD505-2E9C-101B-9397-08002B2CF9AE}" pid="65" name="wpverfasserabteilung">
    <vt:lpwstr/>
  </property>
  <property fmtid="{D5CDD505-2E9C-101B-9397-08002B2CF9AE}" pid="66" name="wpverfasserspitalzentrum">
    <vt:lpwstr/>
  </property>
  <property fmtid="{D5CDD505-2E9C-101B-9397-08002B2CF9AE}" pid="67" name="wpverfassertelefon">
    <vt:lpwstr/>
  </property>
  <property fmtid="{D5CDD505-2E9C-101B-9397-08002B2CF9AE}" pid="68" name="wpverfassermail">
    <vt:lpwstr/>
  </property>
  <property fmtid="{D5CDD505-2E9C-101B-9397-08002B2CF9AE}" pid="69" name="wpverfasserdescription">
    <vt:lpwstr/>
  </property>
  <property fmtid="{D5CDD505-2E9C-101B-9397-08002B2CF9AE}" pid="70" name="wpadressefirma">
    <vt:lpwstr/>
  </property>
  <property fmtid="{D5CDD505-2E9C-101B-9397-08002B2CF9AE}" pid="71" name="wpadresseanrede">
    <vt:lpwstr/>
  </property>
  <property fmtid="{D5CDD505-2E9C-101B-9397-08002B2CF9AE}" pid="72" name="wpadresselettercivility">
    <vt:lpwstr/>
  </property>
  <property fmtid="{D5CDD505-2E9C-101B-9397-08002B2CF9AE}" pid="73" name="wpadressevorname">
    <vt:lpwstr/>
  </property>
  <property fmtid="{D5CDD505-2E9C-101B-9397-08002B2CF9AE}" pid="74" name="wpadressename">
    <vt:lpwstr/>
  </property>
  <property fmtid="{D5CDD505-2E9C-101B-9397-08002B2CF9AE}" pid="75" name="wpadressefunktion">
    <vt:lpwstr/>
  </property>
  <property fmtid="{D5CDD505-2E9C-101B-9397-08002B2CF9AE}" pid="76" name="wpadressefunktiond">
    <vt:lpwstr/>
  </property>
  <property fmtid="{D5CDD505-2E9C-101B-9397-08002B2CF9AE}" pid="77" name="wpadressefunktionf">
    <vt:lpwstr/>
  </property>
  <property fmtid="{D5CDD505-2E9C-101B-9397-08002B2CF9AE}" pid="78" name="wpadresseabteilung">
    <vt:lpwstr/>
  </property>
  <property fmtid="{D5CDD505-2E9C-101B-9397-08002B2CF9AE}" pid="79" name="wpadressestrasse">
    <vt:lpwstr/>
  </property>
  <property fmtid="{D5CDD505-2E9C-101B-9397-08002B2CF9AE}" pid="80" name="wpadressepostfach">
    <vt:lpwstr/>
  </property>
  <property fmtid="{D5CDD505-2E9C-101B-9397-08002B2CF9AE}" pid="81" name="wpadresseplz">
    <vt:lpwstr/>
  </property>
  <property fmtid="{D5CDD505-2E9C-101B-9397-08002B2CF9AE}" pid="82" name="wpadresseort">
    <vt:lpwstr/>
  </property>
  <property fmtid="{D5CDD505-2E9C-101B-9397-08002B2CF9AE}" pid="83" name="wpadressedescription">
    <vt:lpwstr/>
  </property>
  <property fmtid="{D5CDD505-2E9C-101B-9397-08002B2CF9AE}" pid="84" name="wpadresseland">
    <vt:lpwstr/>
  </property>
  <property fmtid="{D5CDD505-2E9C-101B-9397-08002B2CF9AE}" pid="85" name="wpadressetelefon">
    <vt:lpwstr/>
  </property>
  <property fmtid="{D5CDD505-2E9C-101B-9397-08002B2CF9AE}" pid="86" name="wpadressetelefax">
    <vt:lpwstr/>
  </property>
  <property fmtid="{D5CDD505-2E9C-101B-9397-08002B2CF9AE}" pid="87" name="wpadresseemail">
    <vt:lpwstr/>
  </property>
  <property fmtid="{D5CDD505-2E9C-101B-9397-08002B2CF9AE}" pid="88" name="wpadresse">
    <vt:lpwstr/>
  </property>
  <property fmtid="{D5CDD505-2E9C-101B-9397-08002B2CF9AE}" pid="89" name="wpadresseversandart">
    <vt:lpwstr/>
  </property>
  <property fmtid="{D5CDD505-2E9C-101B-9397-08002B2CF9AE}" pid="90" name="wpadresseversandartunformatted">
    <vt:lpwstr/>
  </property>
  <property fmtid="{D5CDD505-2E9C-101B-9397-08002B2CF9AE}" pid="91" name="wpadresseadresslayout">
    <vt:lpwstr>Schweiz</vt:lpwstr>
  </property>
  <property fmtid="{D5CDD505-2E9C-101B-9397-08002B2CF9AE}" pid="92" name="6380c63c-a732-4a61-a176-74fb84425b91applyforalltemplateschecked">
    <vt:lpwstr>True</vt:lpwstr>
  </property>
  <property fmtid="{D5CDD505-2E9C-101B-9397-08002B2CF9AE}" pid="93" name="wpkontaktsourceid">
    <vt:lpwstr/>
  </property>
  <property fmtid="{D5CDD505-2E9C-101B-9397-08002B2CF9AE}" pid="94" name="wpkontaktkurzzeichen">
    <vt:lpwstr/>
  </property>
  <property fmtid="{D5CDD505-2E9C-101B-9397-08002B2CF9AE}" pid="95" name="wpkontakttitel">
    <vt:lpwstr/>
  </property>
  <property fmtid="{D5CDD505-2E9C-101B-9397-08002B2CF9AE}" pid="96" name="wpkontaktabbreviatedtitle">
    <vt:lpwstr/>
  </property>
  <property fmtid="{D5CDD505-2E9C-101B-9397-08002B2CF9AE}" pid="97" name="wpkontaktvorname">
    <vt:lpwstr/>
  </property>
  <property fmtid="{D5CDD505-2E9C-101B-9397-08002B2CF9AE}" pid="98" name="wpkontaktcivility">
    <vt:lpwstr/>
  </property>
  <property fmtid="{D5CDD505-2E9C-101B-9397-08002B2CF9AE}" pid="99" name="wpkontaktname">
    <vt:lpwstr/>
  </property>
  <property fmtid="{D5CDD505-2E9C-101B-9397-08002B2CF9AE}" pid="100" name="wpkontaktfunktion">
    <vt:lpwstr/>
  </property>
  <property fmtid="{D5CDD505-2E9C-101B-9397-08002B2CF9AE}" pid="101" name="wpkontaktlettercivility">
    <vt:lpwstr/>
  </property>
  <property fmtid="{D5CDD505-2E9C-101B-9397-08002B2CF9AE}" pid="102" name="wpkontaktfunktionf">
    <vt:lpwstr/>
  </property>
  <property fmtid="{D5CDD505-2E9C-101B-9397-08002B2CF9AE}" pid="103" name="wpkontaktfunktiond">
    <vt:lpwstr/>
  </property>
  <property fmtid="{D5CDD505-2E9C-101B-9397-08002B2CF9AE}" pid="104" name="wpkontaktabteilung">
    <vt:lpwstr/>
  </property>
  <property fmtid="{D5CDD505-2E9C-101B-9397-08002B2CF9AE}" pid="105" name="wpkontaktspitalzentrum">
    <vt:lpwstr/>
  </property>
  <property fmtid="{D5CDD505-2E9C-101B-9397-08002B2CF9AE}" pid="106" name="wpkontakttelefon">
    <vt:lpwstr/>
  </property>
  <property fmtid="{D5CDD505-2E9C-101B-9397-08002B2CF9AE}" pid="107" name="wpkontaktmail">
    <vt:lpwstr/>
  </property>
  <property fmtid="{D5CDD505-2E9C-101B-9397-08002B2CF9AE}" pid="108" name="wpkontaktdescription">
    <vt:lpwstr/>
  </property>
  <property fmtid="{D5CDD505-2E9C-101B-9397-08002B2CF9AE}" pid="109" name="wpbenutzerlinkssourceid">
    <vt:lpwstr/>
  </property>
  <property fmtid="{D5CDD505-2E9C-101B-9397-08002B2CF9AE}" pid="110" name="wpbenutzerlinkskurzzeichen">
    <vt:lpwstr/>
  </property>
  <property fmtid="{D5CDD505-2E9C-101B-9397-08002B2CF9AE}" pid="111" name="wpbenutzerlinkstitel">
    <vt:lpwstr/>
  </property>
  <property fmtid="{D5CDD505-2E9C-101B-9397-08002B2CF9AE}" pid="112" name="wpbenutzerlinksabbreviatedtitle">
    <vt:lpwstr/>
  </property>
  <property fmtid="{D5CDD505-2E9C-101B-9397-08002B2CF9AE}" pid="113" name="wpbenutzerlinksvorname">
    <vt:lpwstr/>
  </property>
  <property fmtid="{D5CDD505-2E9C-101B-9397-08002B2CF9AE}" pid="114" name="wpbenutzerlinkscivility">
    <vt:lpwstr/>
  </property>
  <property fmtid="{D5CDD505-2E9C-101B-9397-08002B2CF9AE}" pid="115" name="wpbenutzerlinksname">
    <vt:lpwstr/>
  </property>
  <property fmtid="{D5CDD505-2E9C-101B-9397-08002B2CF9AE}" pid="116" name="wpbenutzerlinksfunktion">
    <vt:lpwstr/>
  </property>
  <property fmtid="{D5CDD505-2E9C-101B-9397-08002B2CF9AE}" pid="117" name="wpbenutzerlinkslettercivility">
    <vt:lpwstr/>
  </property>
  <property fmtid="{D5CDD505-2E9C-101B-9397-08002B2CF9AE}" pid="118" name="wpbenutzerlinksfunktionf">
    <vt:lpwstr/>
  </property>
  <property fmtid="{D5CDD505-2E9C-101B-9397-08002B2CF9AE}" pid="119" name="wpbenutzerlinksfunktiond">
    <vt:lpwstr/>
  </property>
  <property fmtid="{D5CDD505-2E9C-101B-9397-08002B2CF9AE}" pid="120" name="wpbenutzerlinksabteilung">
    <vt:lpwstr/>
  </property>
  <property fmtid="{D5CDD505-2E9C-101B-9397-08002B2CF9AE}" pid="121" name="wpbenutzerlinksspitalzentrum">
    <vt:lpwstr/>
  </property>
  <property fmtid="{D5CDD505-2E9C-101B-9397-08002B2CF9AE}" pid="122" name="wpbenutzerlinkstelefon">
    <vt:lpwstr/>
  </property>
  <property fmtid="{D5CDD505-2E9C-101B-9397-08002B2CF9AE}" pid="123" name="wpbenutzerlinksmail">
    <vt:lpwstr/>
  </property>
  <property fmtid="{D5CDD505-2E9C-101B-9397-08002B2CF9AE}" pid="124" name="wpbenutzerlinksdescription">
    <vt:lpwstr/>
  </property>
  <property fmtid="{D5CDD505-2E9C-101B-9397-08002B2CF9AE}" pid="125" name="wpbenutzerrechtssourceid">
    <vt:lpwstr/>
  </property>
  <property fmtid="{D5CDD505-2E9C-101B-9397-08002B2CF9AE}" pid="126" name="wpbenutzerrechtskurzzeichen">
    <vt:lpwstr/>
  </property>
  <property fmtid="{D5CDD505-2E9C-101B-9397-08002B2CF9AE}" pid="127" name="wpbenutzerrechtstitel">
    <vt:lpwstr/>
  </property>
  <property fmtid="{D5CDD505-2E9C-101B-9397-08002B2CF9AE}" pid="128" name="wpbenutzerrechtsabbreviatedtitle">
    <vt:lpwstr/>
  </property>
  <property fmtid="{D5CDD505-2E9C-101B-9397-08002B2CF9AE}" pid="129" name="wpbenutzerrechtsvorname">
    <vt:lpwstr/>
  </property>
  <property fmtid="{D5CDD505-2E9C-101B-9397-08002B2CF9AE}" pid="130" name="wpbenutzerrechtscivility">
    <vt:lpwstr/>
  </property>
  <property fmtid="{D5CDD505-2E9C-101B-9397-08002B2CF9AE}" pid="131" name="wpbenutzerrechtsname">
    <vt:lpwstr/>
  </property>
  <property fmtid="{D5CDD505-2E9C-101B-9397-08002B2CF9AE}" pid="132" name="wpbenutzerrechtsfunktion">
    <vt:lpwstr/>
  </property>
  <property fmtid="{D5CDD505-2E9C-101B-9397-08002B2CF9AE}" pid="133" name="wpbenutzerrechtslettercivility">
    <vt:lpwstr/>
  </property>
  <property fmtid="{D5CDD505-2E9C-101B-9397-08002B2CF9AE}" pid="134" name="wpbenutzerrechtsfunktionf">
    <vt:lpwstr/>
  </property>
  <property fmtid="{D5CDD505-2E9C-101B-9397-08002B2CF9AE}" pid="135" name="wpbenutzerrechtsfunktiond">
    <vt:lpwstr/>
  </property>
  <property fmtid="{D5CDD505-2E9C-101B-9397-08002B2CF9AE}" pid="136" name="wpbenutzerrechtsabteilung">
    <vt:lpwstr/>
  </property>
  <property fmtid="{D5CDD505-2E9C-101B-9397-08002B2CF9AE}" pid="137" name="wpbenutzerrechtsspitalzentrum">
    <vt:lpwstr/>
  </property>
  <property fmtid="{D5CDD505-2E9C-101B-9397-08002B2CF9AE}" pid="138" name="wpbenutzerrechtstelefon">
    <vt:lpwstr/>
  </property>
  <property fmtid="{D5CDD505-2E9C-101B-9397-08002B2CF9AE}" pid="139" name="wpbenutzerrechtsmail">
    <vt:lpwstr/>
  </property>
  <property fmtid="{D5CDD505-2E9C-101B-9397-08002B2CF9AE}" pid="140" name="wpbenutzerrechtsdescription">
    <vt:lpwstr/>
  </property>
  <property fmtid="{D5CDD505-2E9C-101B-9397-08002B2CF9AE}" pid="141" name="wpbenutzeruntensourceid">
    <vt:lpwstr/>
  </property>
  <property fmtid="{D5CDD505-2E9C-101B-9397-08002B2CF9AE}" pid="142" name="wpbenutzeruntenkurzzeichen">
    <vt:lpwstr/>
  </property>
  <property fmtid="{D5CDD505-2E9C-101B-9397-08002B2CF9AE}" pid="143" name="wpbenutzeruntentitel">
    <vt:lpwstr/>
  </property>
  <property fmtid="{D5CDD505-2E9C-101B-9397-08002B2CF9AE}" pid="144" name="wpbenutzeruntenabbreviatedtitle">
    <vt:lpwstr/>
  </property>
  <property fmtid="{D5CDD505-2E9C-101B-9397-08002B2CF9AE}" pid="145" name="wpbenutzeruntenvorname">
    <vt:lpwstr/>
  </property>
  <property fmtid="{D5CDD505-2E9C-101B-9397-08002B2CF9AE}" pid="146" name="wpbenutzeruntencivility">
    <vt:lpwstr/>
  </property>
  <property fmtid="{D5CDD505-2E9C-101B-9397-08002B2CF9AE}" pid="147" name="wpbenutzeruntenname">
    <vt:lpwstr/>
  </property>
  <property fmtid="{D5CDD505-2E9C-101B-9397-08002B2CF9AE}" pid="148" name="wpbenutzeruntenfunktion">
    <vt:lpwstr/>
  </property>
  <property fmtid="{D5CDD505-2E9C-101B-9397-08002B2CF9AE}" pid="149" name="wpbenutzeruntenlettercivility">
    <vt:lpwstr/>
  </property>
  <property fmtid="{D5CDD505-2E9C-101B-9397-08002B2CF9AE}" pid="150" name="wpbenutzeruntenfunktionf">
    <vt:lpwstr/>
  </property>
  <property fmtid="{D5CDD505-2E9C-101B-9397-08002B2CF9AE}" pid="151" name="wpbenutzeruntenfunktiond">
    <vt:lpwstr/>
  </property>
  <property fmtid="{D5CDD505-2E9C-101B-9397-08002B2CF9AE}" pid="152" name="wpbenutzeruntenabteilung">
    <vt:lpwstr/>
  </property>
  <property fmtid="{D5CDD505-2E9C-101B-9397-08002B2CF9AE}" pid="153" name="wpbenutzeruntenspitalzentrum">
    <vt:lpwstr/>
  </property>
  <property fmtid="{D5CDD505-2E9C-101B-9397-08002B2CF9AE}" pid="154" name="wpbenutzeruntentelefon">
    <vt:lpwstr/>
  </property>
  <property fmtid="{D5CDD505-2E9C-101B-9397-08002B2CF9AE}" pid="155" name="wpbenutzeruntenmail">
    <vt:lpwstr/>
  </property>
  <property fmtid="{D5CDD505-2E9C-101B-9397-08002B2CF9AE}" pid="156" name="wpbenutzeruntendescription">
    <vt:lpwstr/>
  </property>
  <property fmtid="{D5CDD505-2E9C-101B-9397-08002B2CF9AE}" pid="157" name="verteilerkopiean">
    <vt:lpwstr/>
  </property>
  <property fmtid="{D5CDD505-2E9C-101B-9397-08002B2CF9AE}" pid="158" name="verteilerkopieanxml">
    <vt:lpwstr>&lt;distributors name="KopieAn" /&gt;</vt:lpwstr>
  </property>
  <property fmtid="{D5CDD505-2E9C-101B-9397-08002B2CF9AE}" pid="159" name="verteiler">
    <vt:lpwstr/>
  </property>
  <property fmtid="{D5CDD505-2E9C-101B-9397-08002B2CF9AE}" pid="160" name="verteilerxml">
    <vt:lpwstr>&lt;distributors name="Anwesend" /&gt;</vt:lpwstr>
  </property>
  <property fmtid="{D5CDD505-2E9C-101B-9397-08002B2CF9AE}" pid="161" name="verteilerentschuldigt">
    <vt:lpwstr/>
  </property>
  <property fmtid="{D5CDD505-2E9C-101B-9397-08002B2CF9AE}" pid="162" name="verteilerentschuldigtxml">
    <vt:lpwstr>&lt;distributors name="Entschuldigt" /&gt;</vt:lpwstr>
  </property>
  <property fmtid="{D5CDD505-2E9C-101B-9397-08002B2CF9AE}" pid="163" name="eingeladen">
    <vt:lpwstr/>
  </property>
  <property fmtid="{D5CDD505-2E9C-101B-9397-08002B2CF9AE}" pid="164" name="eingeladenxml">
    <vt:lpwstr>&lt;distributors name="Eingeladen" /&gt;</vt:lpwstr>
  </property>
  <property fmtid="{D5CDD505-2E9C-101B-9397-08002B2CF9AE}" pid="165" name="templateid">
    <vt:lpwstr>62f7d700-137d-4c6b-9724-cc02552b0d10</vt:lpwstr>
  </property>
  <property fmtid="{D5CDD505-2E9C-101B-9397-08002B2CF9AE}" pid="166" name="templateexternalid">
    <vt:lpwstr>62f7d700-137d-4c6b-9724-cc02552b0d10</vt:lpwstr>
  </property>
  <property fmtid="{D5CDD505-2E9C-101B-9397-08002B2CF9AE}" pid="167" name="languagekey">
    <vt:lpwstr>FR</vt:lpwstr>
  </property>
  <property fmtid="{D5CDD505-2E9C-101B-9397-08002B2CF9AE}" pid="168" name="taskpaneguid">
    <vt:lpwstr>89d68ef0-791d-4686-afd9-db746cb6a786</vt:lpwstr>
  </property>
  <property fmtid="{D5CDD505-2E9C-101B-9397-08002B2CF9AE}" pid="169" name="taskpaneenablemanually">
    <vt:lpwstr>Manually</vt:lpwstr>
  </property>
  <property fmtid="{D5CDD505-2E9C-101B-9397-08002B2CF9AE}" pid="170" name="templatename">
    <vt:lpwstr>Présentation</vt:lpwstr>
  </property>
  <property fmtid="{D5CDD505-2E9C-101B-9397-08002B2CF9AE}" pid="171" name="docugatedocumenthasdatastore">
    <vt:lpwstr>True</vt:lpwstr>
  </property>
  <property fmtid="{D5CDD505-2E9C-101B-9397-08002B2CF9AE}" pid="172" name="templatedisplayname">
    <vt:lpwstr>Présentation</vt:lpwstr>
  </property>
  <property fmtid="{D5CDD505-2E9C-101B-9397-08002B2CF9AE}" pid="173" name="bkmod_000">
    <vt:lpwstr>e8ddd405-044b-4c11-93af-2ab501883a26</vt:lpwstr>
  </property>
  <property fmtid="{D5CDD505-2E9C-101B-9397-08002B2CF9AE}" pid="174" name="tcg_mtc_000">
    <vt:lpwstr>e8ddd405-044b-4c11-93af-2ab501883a26</vt:lpwstr>
  </property>
  <property fmtid="{D5CDD505-2E9C-101B-9397-08002B2CF9AE}" pid="175" name="dgworkflowid">
    <vt:lpwstr>8d9e1682-e44c-4234-b778-13f752165fdb</vt:lpwstr>
  </property>
  <property fmtid="{D5CDD505-2E9C-101B-9397-08002B2CF9AE}" pid="176" name="docugatedocumentversion">
    <vt:lpwstr>5.11.7.1</vt:lpwstr>
  </property>
  <property fmtid="{D5CDD505-2E9C-101B-9397-08002B2CF9AE}" pid="177" name="docugatedocumentcreationpath">
    <vt:lpwstr>C:\Users\H90000~1\AppData\Local\Temp\Docugate\Documents\u4ssdne1.pptx</vt:lpwstr>
  </property>
</Properties>
</file>