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259" r:id="rId2"/>
    <p:sldId id="2145706008" r:id="rId3"/>
    <p:sldId id="2145706009" r:id="rId4"/>
    <p:sldId id="936" r:id="rId5"/>
    <p:sldId id="937" r:id="rId6"/>
    <p:sldId id="2145706010" r:id="rId7"/>
    <p:sldId id="2145706011" r:id="rId8"/>
    <p:sldId id="2145706012" r:id="rId9"/>
    <p:sldId id="942" r:id="rId10"/>
    <p:sldId id="2145706013" r:id="rId11"/>
    <p:sldId id="2145706014" r:id="rId12"/>
    <p:sldId id="2145706015" r:id="rId13"/>
    <p:sldId id="2145706016" r:id="rId14"/>
    <p:sldId id="2145706017" r:id="rId15"/>
    <p:sldId id="2145706018" r:id="rId16"/>
    <p:sldId id="2145706019" r:id="rId17"/>
    <p:sldId id="2145706020" r:id="rId18"/>
    <p:sldId id="2145706021" r:id="rId19"/>
    <p:sldId id="2145706022" r:id="rId20"/>
    <p:sldId id="394" r:id="rId21"/>
    <p:sldId id="2145706023" r:id="rId22"/>
    <p:sldId id="2145706024" r:id="rId23"/>
    <p:sldId id="818" r:id="rId24"/>
    <p:sldId id="819" r:id="rId25"/>
    <p:sldId id="823" r:id="rId26"/>
    <p:sldId id="2145705999" r:id="rId27"/>
    <p:sldId id="826" r:id="rId28"/>
    <p:sldId id="828" r:id="rId29"/>
    <p:sldId id="829" r:id="rId30"/>
    <p:sldId id="830" r:id="rId31"/>
    <p:sldId id="811" r:id="rId32"/>
    <p:sldId id="788" r:id="rId33"/>
    <p:sldId id="783" r:id="rId34"/>
    <p:sldId id="794" r:id="rId35"/>
    <p:sldId id="2145706026" r:id="rId36"/>
    <p:sldId id="2145706027" r:id="rId37"/>
    <p:sldId id="2145706028" r:id="rId38"/>
    <p:sldId id="2145706029" r:id="rId39"/>
    <p:sldId id="2145706030" r:id="rId40"/>
    <p:sldId id="456" r:id="rId41"/>
    <p:sldId id="2145706031" r:id="rId42"/>
    <p:sldId id="2145706032" r:id="rId43"/>
    <p:sldId id="2145706033" r:id="rId44"/>
    <p:sldId id="2145706034" r:id="rId45"/>
    <p:sldId id="2145706035" r:id="rId46"/>
    <p:sldId id="2145705992" r:id="rId47"/>
    <p:sldId id="2145706036" r:id="rId48"/>
    <p:sldId id="766" r:id="rId49"/>
    <p:sldId id="767" r:id="rId50"/>
    <p:sldId id="769" r:id="rId51"/>
    <p:sldId id="429" r:id="rId52"/>
    <p:sldId id="2176" r:id="rId53"/>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11" userDrawn="1">
          <p15:clr>
            <a:srgbClr val="A4A3A4"/>
          </p15:clr>
        </p15:guide>
        <p15:guide id="2" pos="5397" userDrawn="1">
          <p15:clr>
            <a:srgbClr val="A4A3A4"/>
          </p15:clr>
        </p15:guide>
        <p15:guide id="3"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ir Carole" initials="CC" lastIdx="0" clrIdx="0">
    <p:extLst>
      <p:ext uri="{19B8F6BF-5375-455C-9EA6-DF929625EA0E}">
        <p15:presenceInfo xmlns:p15="http://schemas.microsoft.com/office/powerpoint/2012/main" userId="S-1-5-21-1343024091-688789844-1060284298-21363" providerId="AD"/>
      </p:ext>
    </p:extLst>
  </p:cmAuthor>
  <p:cmAuthor id="2" name="Auderset Diane" initials="AD" lastIdx="13" clrIdx="1">
    <p:extLst>
      <p:ext uri="{19B8F6BF-5375-455C-9EA6-DF929625EA0E}">
        <p15:presenceInfo xmlns:p15="http://schemas.microsoft.com/office/powerpoint/2012/main" userId="S-1-5-21-1343024091-688789844-1060284298-16581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030A0"/>
    <a:srgbClr val="FF9900"/>
    <a:srgbClr val="FF6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4" autoAdjust="0"/>
    <p:restoredTop sz="90345" autoAdjust="0"/>
  </p:normalViewPr>
  <p:slideViewPr>
    <p:cSldViewPr snapToGrid="0" snapToObjects="1">
      <p:cViewPr varScale="1">
        <p:scale>
          <a:sx n="121" d="100"/>
          <a:sy n="121" d="100"/>
        </p:scale>
        <p:origin x="1182" y="108"/>
      </p:cViewPr>
      <p:guideLst>
        <p:guide orient="horz" pos="1711"/>
        <p:guide pos="5397"/>
        <p:guide pos="2880"/>
      </p:guideLst>
    </p:cSldViewPr>
  </p:slideViewPr>
  <p:outlineViewPr>
    <p:cViewPr>
      <p:scale>
        <a:sx n="33" d="100"/>
        <a:sy n="33" d="100"/>
      </p:scale>
      <p:origin x="0" y="-2367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1" d="100"/>
          <a:sy n="81" d="100"/>
        </p:scale>
        <p:origin x="200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Classeur1"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Classeur1"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Classeur1"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Classeur1"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Feuil1!$C$1</c:f>
              <c:strCache>
                <c:ptCount val="1"/>
                <c:pt idx="0">
                  <c:v>Women</c:v>
                </c:pt>
              </c:strCache>
            </c:strRef>
          </c:tx>
          <c:spPr>
            <a:solidFill>
              <a:schemeClr val="accent1">
                <a:shade val="76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Longer hospitalisation</c:v>
                </c:pt>
                <c:pt idx="1">
                  <c:v>ICU stay</c:v>
                </c:pt>
                <c:pt idx="2">
                  <c:v>Death</c:v>
                </c:pt>
              </c:strCache>
            </c:strRef>
          </c:cat>
          <c:val>
            <c:numRef>
              <c:f>Feuil1!$C$2:$C$4</c:f>
              <c:numCache>
                <c:formatCode>General</c:formatCode>
                <c:ptCount val="3"/>
                <c:pt idx="0">
                  <c:v>0.51200000000000001</c:v>
                </c:pt>
                <c:pt idx="1">
                  <c:v>0.29799999999999999</c:v>
                </c:pt>
                <c:pt idx="2">
                  <c:v>7.4999999999999997E-2</c:v>
                </c:pt>
              </c:numCache>
            </c:numRef>
          </c:val>
          <c:extLst>
            <c:ext xmlns:c16="http://schemas.microsoft.com/office/drawing/2014/chart" uri="{C3380CC4-5D6E-409C-BE32-E72D297353CC}">
              <c16:uniqueId val="{00000000-E19D-4FBA-9480-845FFACF6247}"/>
            </c:ext>
          </c:extLst>
        </c:ser>
        <c:ser>
          <c:idx val="1"/>
          <c:order val="1"/>
          <c:tx>
            <c:strRef>
              <c:f>Feuil1!$B$1</c:f>
              <c:strCache>
                <c:ptCount val="1"/>
                <c:pt idx="0">
                  <c:v>Men</c:v>
                </c:pt>
              </c:strCache>
            </c:strRef>
          </c:tx>
          <c:spPr>
            <a:solidFill>
              <a:schemeClr val="accent1">
                <a:tint val="77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Longer hospitalisation</c:v>
                </c:pt>
                <c:pt idx="1">
                  <c:v>ICU stay</c:v>
                </c:pt>
                <c:pt idx="2">
                  <c:v>Death</c:v>
                </c:pt>
              </c:strCache>
            </c:strRef>
          </c:cat>
          <c:val>
            <c:numRef>
              <c:f>Feuil1!$B$2:$B$4</c:f>
              <c:numCache>
                <c:formatCode>General</c:formatCode>
                <c:ptCount val="3"/>
                <c:pt idx="0">
                  <c:v>0.39900000000000002</c:v>
                </c:pt>
                <c:pt idx="1">
                  <c:v>0.36</c:v>
                </c:pt>
                <c:pt idx="2">
                  <c:v>5.1999999999999998E-2</c:v>
                </c:pt>
              </c:numCache>
            </c:numRef>
          </c:val>
          <c:extLst>
            <c:ext xmlns:c16="http://schemas.microsoft.com/office/drawing/2014/chart" uri="{C3380CC4-5D6E-409C-BE32-E72D297353CC}">
              <c16:uniqueId val="{00000001-E19D-4FBA-9480-845FFACF6247}"/>
            </c:ext>
          </c:extLst>
        </c:ser>
        <c:dLbls>
          <c:showLegendKey val="0"/>
          <c:showVal val="0"/>
          <c:showCatName val="0"/>
          <c:showSerName val="0"/>
          <c:showPercent val="0"/>
          <c:showBubbleSize val="0"/>
        </c:dLbls>
        <c:gapWidth val="219"/>
        <c:overlap val="-27"/>
        <c:axId val="719150904"/>
        <c:axId val="719151232"/>
      </c:barChart>
      <c:catAx>
        <c:axId val="719150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719151232"/>
        <c:crosses val="autoZero"/>
        <c:auto val="1"/>
        <c:lblAlgn val="ctr"/>
        <c:lblOffset val="100"/>
        <c:noMultiLvlLbl val="0"/>
      </c:catAx>
      <c:valAx>
        <c:axId val="719151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719150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Feuil1!$B$1</c:f>
              <c:strCache>
                <c:ptCount val="1"/>
                <c:pt idx="0">
                  <c:v>Women</c:v>
                </c:pt>
              </c:strCache>
            </c:strRef>
          </c:tx>
          <c:spPr>
            <a:solidFill>
              <a:schemeClr val="accent1">
                <a:shade val="76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Thrombolysis</c:v>
                </c:pt>
                <c:pt idx="1">
                  <c:v>Percutaneous coronary intervention</c:v>
                </c:pt>
                <c:pt idx="2">
                  <c:v>Coronary artery bypass graft</c:v>
                </c:pt>
              </c:strCache>
            </c:strRef>
          </c:cat>
          <c:val>
            <c:numRef>
              <c:f>Feuil1!$B$2:$B$4</c:f>
              <c:numCache>
                <c:formatCode>General</c:formatCode>
                <c:ptCount val="3"/>
                <c:pt idx="0">
                  <c:v>4.2000000000000003E-2</c:v>
                </c:pt>
                <c:pt idx="1">
                  <c:v>0.30599999999999999</c:v>
                </c:pt>
                <c:pt idx="2">
                  <c:v>3.4000000000000002E-2</c:v>
                </c:pt>
              </c:numCache>
            </c:numRef>
          </c:val>
          <c:extLst>
            <c:ext xmlns:c16="http://schemas.microsoft.com/office/drawing/2014/chart" uri="{C3380CC4-5D6E-409C-BE32-E72D297353CC}">
              <c16:uniqueId val="{00000000-A401-4F49-B2DB-5654A918D739}"/>
            </c:ext>
          </c:extLst>
        </c:ser>
        <c:ser>
          <c:idx val="1"/>
          <c:order val="1"/>
          <c:tx>
            <c:strRef>
              <c:f>Feuil1!$C$1</c:f>
              <c:strCache>
                <c:ptCount val="1"/>
                <c:pt idx="0">
                  <c:v>Men</c:v>
                </c:pt>
              </c:strCache>
            </c:strRef>
          </c:tx>
          <c:spPr>
            <a:solidFill>
              <a:schemeClr val="accent1">
                <a:tint val="77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Thrombolysis</c:v>
                </c:pt>
                <c:pt idx="1">
                  <c:v>Percutaneous coronary intervention</c:v>
                </c:pt>
                <c:pt idx="2">
                  <c:v>Coronary artery bypass graft</c:v>
                </c:pt>
              </c:strCache>
            </c:strRef>
          </c:cat>
          <c:val>
            <c:numRef>
              <c:f>Feuil1!$C$2:$C$4</c:f>
              <c:numCache>
                <c:formatCode>General</c:formatCode>
                <c:ptCount val="3"/>
                <c:pt idx="0">
                  <c:v>4.9000000000000002E-2</c:v>
                </c:pt>
                <c:pt idx="1">
                  <c:v>0.42599999999999999</c:v>
                </c:pt>
                <c:pt idx="2">
                  <c:v>0.06</c:v>
                </c:pt>
              </c:numCache>
            </c:numRef>
          </c:val>
          <c:extLst>
            <c:ext xmlns:c16="http://schemas.microsoft.com/office/drawing/2014/chart" uri="{C3380CC4-5D6E-409C-BE32-E72D297353CC}">
              <c16:uniqueId val="{00000001-A401-4F49-B2DB-5654A918D739}"/>
            </c:ext>
          </c:extLst>
        </c:ser>
        <c:dLbls>
          <c:showLegendKey val="0"/>
          <c:showVal val="0"/>
          <c:showCatName val="0"/>
          <c:showSerName val="0"/>
          <c:showPercent val="0"/>
          <c:showBubbleSize val="0"/>
        </c:dLbls>
        <c:gapWidth val="219"/>
        <c:overlap val="-27"/>
        <c:axId val="187622528"/>
        <c:axId val="187619248"/>
      </c:barChart>
      <c:catAx>
        <c:axId val="187622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87619248"/>
        <c:crosses val="autoZero"/>
        <c:auto val="1"/>
        <c:lblAlgn val="ctr"/>
        <c:lblOffset val="100"/>
        <c:noMultiLvlLbl val="0"/>
      </c:catAx>
      <c:valAx>
        <c:axId val="187619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87622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CH"/>
              <a:t>Prévalence du tabagisme en Suisse</a:t>
            </a:r>
          </a:p>
        </c:rich>
      </c:tx>
      <c:layout>
        <c:manualLayout>
          <c:xMode val="edge"/>
          <c:yMode val="edge"/>
          <c:x val="0.13152419180205938"/>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47650194850651E-2"/>
          <c:y val="0.10970601996820815"/>
          <c:w val="0.92795268389814756"/>
          <c:h val="0.66181288498808777"/>
        </c:manualLayout>
      </c:layout>
      <c:lineChart>
        <c:grouping val="standard"/>
        <c:varyColors val="0"/>
        <c:ser>
          <c:idx val="0"/>
          <c:order val="0"/>
          <c:tx>
            <c:strRef>
              <c:f>Feuil1!$A$2</c:f>
              <c:strCache>
                <c:ptCount val="1"/>
                <c:pt idx="0">
                  <c:v>Hommes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Feuil1!$B$1:$R$1</c:f>
              <c:numCache>
                <c:formatCode>m/d/yyyy</c:formatCode>
                <c:ptCount val="17"/>
                <c:pt idx="0">
                  <c:v>20455</c:v>
                </c:pt>
                <c:pt idx="1">
                  <c:v>27395</c:v>
                </c:pt>
                <c:pt idx="2">
                  <c:v>28856</c:v>
                </c:pt>
                <c:pt idx="3">
                  <c:v>29587</c:v>
                </c:pt>
                <c:pt idx="4">
                  <c:v>30317</c:v>
                </c:pt>
                <c:pt idx="5">
                  <c:v>31048</c:v>
                </c:pt>
                <c:pt idx="6">
                  <c:v>32509</c:v>
                </c:pt>
                <c:pt idx="7">
                  <c:v>33239</c:v>
                </c:pt>
                <c:pt idx="8">
                  <c:v>33604</c:v>
                </c:pt>
                <c:pt idx="9">
                  <c:v>33970</c:v>
                </c:pt>
                <c:pt idx="10">
                  <c:v>35431</c:v>
                </c:pt>
                <c:pt idx="11">
                  <c:v>36892</c:v>
                </c:pt>
                <c:pt idx="12">
                  <c:v>37257</c:v>
                </c:pt>
                <c:pt idx="13">
                  <c:v>37622</c:v>
                </c:pt>
                <c:pt idx="14">
                  <c:v>37987</c:v>
                </c:pt>
                <c:pt idx="15">
                  <c:v>38353</c:v>
                </c:pt>
                <c:pt idx="16">
                  <c:v>38718</c:v>
                </c:pt>
              </c:numCache>
            </c:numRef>
          </c:cat>
          <c:val>
            <c:numRef>
              <c:f>Feuil1!$B$2:$R$2</c:f>
              <c:numCache>
                <c:formatCode>General</c:formatCode>
                <c:ptCount val="17"/>
                <c:pt idx="0">
                  <c:v>55</c:v>
                </c:pt>
                <c:pt idx="1">
                  <c:v>51</c:v>
                </c:pt>
                <c:pt idx="2">
                  <c:v>45</c:v>
                </c:pt>
                <c:pt idx="3">
                  <c:v>46</c:v>
                </c:pt>
                <c:pt idx="4">
                  <c:v>42</c:v>
                </c:pt>
                <c:pt idx="5">
                  <c:v>48</c:v>
                </c:pt>
                <c:pt idx="6">
                  <c:v>37</c:v>
                </c:pt>
                <c:pt idx="7">
                  <c:v>39</c:v>
                </c:pt>
                <c:pt idx="8">
                  <c:v>36</c:v>
                </c:pt>
                <c:pt idx="9">
                  <c:v>39</c:v>
                </c:pt>
                <c:pt idx="10">
                  <c:v>39</c:v>
                </c:pt>
                <c:pt idx="11">
                  <c:v>37</c:v>
                </c:pt>
                <c:pt idx="12">
                  <c:v>36</c:v>
                </c:pt>
                <c:pt idx="13">
                  <c:v>34</c:v>
                </c:pt>
                <c:pt idx="14">
                  <c:v>34</c:v>
                </c:pt>
                <c:pt idx="15">
                  <c:v>35</c:v>
                </c:pt>
                <c:pt idx="16">
                  <c:v>32</c:v>
                </c:pt>
              </c:numCache>
            </c:numRef>
          </c:val>
          <c:smooth val="0"/>
          <c:extLst>
            <c:ext xmlns:c16="http://schemas.microsoft.com/office/drawing/2014/chart" uri="{C3380CC4-5D6E-409C-BE32-E72D297353CC}">
              <c16:uniqueId val="{00000000-D851-4AE2-B7D0-288100F3FE87}"/>
            </c:ext>
          </c:extLst>
        </c:ser>
        <c:ser>
          <c:idx val="1"/>
          <c:order val="1"/>
          <c:tx>
            <c:strRef>
              <c:f>Feuil1!$A$3</c:f>
              <c:strCache>
                <c:ptCount val="1"/>
                <c:pt idx="0">
                  <c:v>Femmes</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cat>
            <c:numRef>
              <c:f>Feuil1!$B$1:$R$1</c:f>
              <c:numCache>
                <c:formatCode>m/d/yyyy</c:formatCode>
                <c:ptCount val="17"/>
                <c:pt idx="0">
                  <c:v>20455</c:v>
                </c:pt>
                <c:pt idx="1">
                  <c:v>27395</c:v>
                </c:pt>
                <c:pt idx="2">
                  <c:v>28856</c:v>
                </c:pt>
                <c:pt idx="3">
                  <c:v>29587</c:v>
                </c:pt>
                <c:pt idx="4">
                  <c:v>30317</c:v>
                </c:pt>
                <c:pt idx="5">
                  <c:v>31048</c:v>
                </c:pt>
                <c:pt idx="6">
                  <c:v>32509</c:v>
                </c:pt>
                <c:pt idx="7">
                  <c:v>33239</c:v>
                </c:pt>
                <c:pt idx="8">
                  <c:v>33604</c:v>
                </c:pt>
                <c:pt idx="9">
                  <c:v>33970</c:v>
                </c:pt>
                <c:pt idx="10">
                  <c:v>35431</c:v>
                </c:pt>
                <c:pt idx="11">
                  <c:v>36892</c:v>
                </c:pt>
                <c:pt idx="12">
                  <c:v>37257</c:v>
                </c:pt>
                <c:pt idx="13">
                  <c:v>37622</c:v>
                </c:pt>
                <c:pt idx="14">
                  <c:v>37987</c:v>
                </c:pt>
                <c:pt idx="15">
                  <c:v>38353</c:v>
                </c:pt>
                <c:pt idx="16">
                  <c:v>38718</c:v>
                </c:pt>
              </c:numCache>
            </c:numRef>
          </c:cat>
          <c:val>
            <c:numRef>
              <c:f>Feuil1!$B$3:$R$3</c:f>
              <c:numCache>
                <c:formatCode>General</c:formatCode>
                <c:ptCount val="17"/>
                <c:pt idx="0">
                  <c:v>4</c:v>
                </c:pt>
                <c:pt idx="1">
                  <c:v>29</c:v>
                </c:pt>
                <c:pt idx="2">
                  <c:v>31</c:v>
                </c:pt>
                <c:pt idx="3">
                  <c:v>28</c:v>
                </c:pt>
                <c:pt idx="4">
                  <c:v>30</c:v>
                </c:pt>
                <c:pt idx="5">
                  <c:v>29</c:v>
                </c:pt>
                <c:pt idx="6">
                  <c:v>30</c:v>
                </c:pt>
                <c:pt idx="7">
                  <c:v>29</c:v>
                </c:pt>
                <c:pt idx="8">
                  <c:v>26</c:v>
                </c:pt>
                <c:pt idx="9">
                  <c:v>31</c:v>
                </c:pt>
                <c:pt idx="10">
                  <c:v>28</c:v>
                </c:pt>
                <c:pt idx="11">
                  <c:v>30</c:v>
                </c:pt>
                <c:pt idx="12">
                  <c:v>26</c:v>
                </c:pt>
                <c:pt idx="13">
                  <c:v>28</c:v>
                </c:pt>
                <c:pt idx="14">
                  <c:v>28</c:v>
                </c:pt>
                <c:pt idx="15">
                  <c:v>26</c:v>
                </c:pt>
                <c:pt idx="16">
                  <c:v>26</c:v>
                </c:pt>
              </c:numCache>
            </c:numRef>
          </c:val>
          <c:smooth val="0"/>
          <c:extLst>
            <c:ext xmlns:c16="http://schemas.microsoft.com/office/drawing/2014/chart" uri="{C3380CC4-5D6E-409C-BE32-E72D297353CC}">
              <c16:uniqueId val="{00000001-D851-4AE2-B7D0-288100F3FE87}"/>
            </c:ext>
          </c:extLst>
        </c:ser>
        <c:dLbls>
          <c:showLegendKey val="0"/>
          <c:showVal val="0"/>
          <c:showCatName val="0"/>
          <c:showSerName val="0"/>
          <c:showPercent val="0"/>
          <c:showBubbleSize val="0"/>
        </c:dLbls>
        <c:marker val="1"/>
        <c:smooth val="0"/>
        <c:axId val="337441280"/>
        <c:axId val="337438656"/>
      </c:lineChart>
      <c:dateAx>
        <c:axId val="337441280"/>
        <c:scaling>
          <c:orientation val="minMax"/>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37438656"/>
        <c:crosses val="autoZero"/>
        <c:auto val="1"/>
        <c:lblOffset val="100"/>
        <c:baseTimeUnit val="years"/>
      </c:dateAx>
      <c:valAx>
        <c:axId val="33743865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37441280"/>
        <c:crosses val="autoZero"/>
        <c:crossBetween val="between"/>
      </c:valAx>
      <c:spPr>
        <a:noFill/>
        <a:ln>
          <a:noFill/>
        </a:ln>
        <a:effectLst/>
      </c:spPr>
    </c:plotArea>
    <c:legend>
      <c:legendPos val="b"/>
      <c:layout>
        <c:manualLayout>
          <c:xMode val="edge"/>
          <c:yMode val="edge"/>
          <c:x val="0.72625048366273492"/>
          <c:y val="0.11472367267834439"/>
          <c:w val="0.25155072395680517"/>
          <c:h val="0.1993957461516621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CH"/>
              <a:t>Anamnèse du contexte professionnel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Feuil1!$B$3</c:f>
              <c:strCache>
                <c:ptCount val="1"/>
                <c:pt idx="0">
                  <c:v>Patient homme</c:v>
                </c:pt>
              </c:strCache>
            </c:strRef>
          </c:tx>
          <c:spPr>
            <a:solidFill>
              <a:schemeClr val="accent1"/>
            </a:solidFill>
            <a:ln>
              <a:noFill/>
            </a:ln>
            <a:effectLst/>
          </c:spPr>
          <c:invertIfNegative val="0"/>
          <c:cat>
            <c:strRef>
              <c:f>Feuil1!$A$4:$A$6</c:f>
              <c:strCache>
                <c:ptCount val="3"/>
                <c:pt idx="0">
                  <c:v>Total</c:v>
                </c:pt>
                <c:pt idx="1">
                  <c:v>Etudiants hommes</c:v>
                </c:pt>
                <c:pt idx="2">
                  <c:v>Etudiantes femmes</c:v>
                </c:pt>
              </c:strCache>
            </c:strRef>
          </c:cat>
          <c:val>
            <c:numRef>
              <c:f>Feuil1!$B$4:$B$6</c:f>
              <c:numCache>
                <c:formatCode>General</c:formatCode>
                <c:ptCount val="3"/>
                <c:pt idx="0">
                  <c:v>52</c:v>
                </c:pt>
                <c:pt idx="1">
                  <c:v>59.1</c:v>
                </c:pt>
                <c:pt idx="2">
                  <c:v>46.4</c:v>
                </c:pt>
              </c:numCache>
            </c:numRef>
          </c:val>
          <c:extLst>
            <c:ext xmlns:c16="http://schemas.microsoft.com/office/drawing/2014/chart" uri="{C3380CC4-5D6E-409C-BE32-E72D297353CC}">
              <c16:uniqueId val="{00000000-7E93-43DF-B1B2-AD2A240D2EDC}"/>
            </c:ext>
          </c:extLst>
        </c:ser>
        <c:ser>
          <c:idx val="1"/>
          <c:order val="1"/>
          <c:tx>
            <c:strRef>
              <c:f>Feuil1!$C$3</c:f>
              <c:strCache>
                <c:ptCount val="1"/>
                <c:pt idx="0">
                  <c:v>Patiente femme</c:v>
                </c:pt>
              </c:strCache>
            </c:strRef>
          </c:tx>
          <c:spPr>
            <a:solidFill>
              <a:schemeClr val="accent2"/>
            </a:solidFill>
            <a:ln>
              <a:noFill/>
            </a:ln>
            <a:effectLst/>
          </c:spPr>
          <c:invertIfNegative val="0"/>
          <c:cat>
            <c:strRef>
              <c:f>Feuil1!$A$4:$A$6</c:f>
              <c:strCache>
                <c:ptCount val="3"/>
                <c:pt idx="0">
                  <c:v>Total</c:v>
                </c:pt>
                <c:pt idx="1">
                  <c:v>Etudiants hommes</c:v>
                </c:pt>
                <c:pt idx="2">
                  <c:v>Etudiantes femmes</c:v>
                </c:pt>
              </c:strCache>
            </c:strRef>
          </c:cat>
          <c:val>
            <c:numRef>
              <c:f>Feuil1!$C$4:$C$6</c:f>
              <c:numCache>
                <c:formatCode>General</c:formatCode>
                <c:ptCount val="3"/>
                <c:pt idx="0">
                  <c:v>36.4</c:v>
                </c:pt>
                <c:pt idx="1">
                  <c:v>30.4</c:v>
                </c:pt>
                <c:pt idx="2">
                  <c:v>40.6</c:v>
                </c:pt>
              </c:numCache>
            </c:numRef>
          </c:val>
          <c:extLst>
            <c:ext xmlns:c16="http://schemas.microsoft.com/office/drawing/2014/chart" uri="{C3380CC4-5D6E-409C-BE32-E72D297353CC}">
              <c16:uniqueId val="{00000001-7E93-43DF-B1B2-AD2A240D2EDC}"/>
            </c:ext>
          </c:extLst>
        </c:ser>
        <c:dLbls>
          <c:showLegendKey val="0"/>
          <c:showVal val="0"/>
          <c:showCatName val="0"/>
          <c:showSerName val="0"/>
          <c:showPercent val="0"/>
          <c:showBubbleSize val="0"/>
        </c:dLbls>
        <c:gapWidth val="219"/>
        <c:overlap val="-27"/>
        <c:axId val="901901376"/>
        <c:axId val="901898880"/>
      </c:barChart>
      <c:catAx>
        <c:axId val="90190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01898880"/>
        <c:crosses val="autoZero"/>
        <c:auto val="1"/>
        <c:lblAlgn val="ctr"/>
        <c:lblOffset val="100"/>
        <c:noMultiLvlLbl val="0"/>
      </c:catAx>
      <c:valAx>
        <c:axId val="90189888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01901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CH"/>
              <a:t>Anamnèse du contexte familial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Feuil1!$B$20</c:f>
              <c:strCache>
                <c:ptCount val="1"/>
                <c:pt idx="0">
                  <c:v>Patient homme</c:v>
                </c:pt>
              </c:strCache>
            </c:strRef>
          </c:tx>
          <c:spPr>
            <a:solidFill>
              <a:schemeClr val="accent1"/>
            </a:solidFill>
            <a:ln>
              <a:noFill/>
            </a:ln>
            <a:effectLst/>
          </c:spPr>
          <c:invertIfNegative val="0"/>
          <c:cat>
            <c:strRef>
              <c:f>Feuil1!$A$21:$A$23</c:f>
              <c:strCache>
                <c:ptCount val="3"/>
                <c:pt idx="0">
                  <c:v>Total</c:v>
                </c:pt>
                <c:pt idx="1">
                  <c:v>Etudiants hommes</c:v>
                </c:pt>
                <c:pt idx="2">
                  <c:v>Etudiantes femmes</c:v>
                </c:pt>
              </c:strCache>
            </c:strRef>
          </c:cat>
          <c:val>
            <c:numRef>
              <c:f>Feuil1!$B$21:$B$23</c:f>
              <c:numCache>
                <c:formatCode>General</c:formatCode>
                <c:ptCount val="3"/>
                <c:pt idx="0">
                  <c:v>46</c:v>
                </c:pt>
                <c:pt idx="1">
                  <c:v>50</c:v>
                </c:pt>
                <c:pt idx="2">
                  <c:v>42.9</c:v>
                </c:pt>
              </c:numCache>
            </c:numRef>
          </c:val>
          <c:extLst>
            <c:ext xmlns:c16="http://schemas.microsoft.com/office/drawing/2014/chart" uri="{C3380CC4-5D6E-409C-BE32-E72D297353CC}">
              <c16:uniqueId val="{00000000-70FE-4091-A79B-522EB612AB6D}"/>
            </c:ext>
          </c:extLst>
        </c:ser>
        <c:ser>
          <c:idx val="1"/>
          <c:order val="1"/>
          <c:tx>
            <c:strRef>
              <c:f>Feuil1!$C$20</c:f>
              <c:strCache>
                <c:ptCount val="1"/>
                <c:pt idx="0">
                  <c:v>Patiente femme</c:v>
                </c:pt>
              </c:strCache>
            </c:strRef>
          </c:tx>
          <c:spPr>
            <a:solidFill>
              <a:schemeClr val="accent2"/>
            </a:solidFill>
            <a:ln>
              <a:noFill/>
            </a:ln>
            <a:effectLst/>
          </c:spPr>
          <c:invertIfNegative val="0"/>
          <c:cat>
            <c:strRef>
              <c:f>Feuil1!$A$21:$A$23</c:f>
              <c:strCache>
                <c:ptCount val="3"/>
                <c:pt idx="0">
                  <c:v>Total</c:v>
                </c:pt>
                <c:pt idx="1">
                  <c:v>Etudiants hommes</c:v>
                </c:pt>
                <c:pt idx="2">
                  <c:v>Etudiantes femmes</c:v>
                </c:pt>
              </c:strCache>
            </c:strRef>
          </c:cat>
          <c:val>
            <c:numRef>
              <c:f>Feuil1!$C$21:$C$23</c:f>
              <c:numCache>
                <c:formatCode>General</c:formatCode>
                <c:ptCount val="3"/>
                <c:pt idx="0">
                  <c:v>58.2</c:v>
                </c:pt>
                <c:pt idx="1">
                  <c:v>56.5</c:v>
                </c:pt>
                <c:pt idx="2">
                  <c:v>59.4</c:v>
                </c:pt>
              </c:numCache>
            </c:numRef>
          </c:val>
          <c:extLst>
            <c:ext xmlns:c16="http://schemas.microsoft.com/office/drawing/2014/chart" uri="{C3380CC4-5D6E-409C-BE32-E72D297353CC}">
              <c16:uniqueId val="{00000001-70FE-4091-A79B-522EB612AB6D}"/>
            </c:ext>
          </c:extLst>
        </c:ser>
        <c:dLbls>
          <c:showLegendKey val="0"/>
          <c:showVal val="0"/>
          <c:showCatName val="0"/>
          <c:showSerName val="0"/>
          <c:showPercent val="0"/>
          <c:showBubbleSize val="0"/>
        </c:dLbls>
        <c:gapWidth val="219"/>
        <c:overlap val="-27"/>
        <c:axId val="739449120"/>
        <c:axId val="739451616"/>
      </c:barChart>
      <c:catAx>
        <c:axId val="73944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39451616"/>
        <c:crosses val="autoZero"/>
        <c:auto val="1"/>
        <c:lblAlgn val="ctr"/>
        <c:lblOffset val="100"/>
        <c:noMultiLvlLbl val="0"/>
      </c:catAx>
      <c:valAx>
        <c:axId val="73945161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39449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CH"/>
              <a:t>Anamnèse de la consommation d'alcool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Feuil1!$B$39</c:f>
              <c:strCache>
                <c:ptCount val="1"/>
                <c:pt idx="0">
                  <c:v>Patient homme</c:v>
                </c:pt>
              </c:strCache>
            </c:strRef>
          </c:tx>
          <c:spPr>
            <a:solidFill>
              <a:schemeClr val="accent1"/>
            </a:solidFill>
            <a:ln>
              <a:noFill/>
            </a:ln>
            <a:effectLst/>
          </c:spPr>
          <c:invertIfNegative val="0"/>
          <c:cat>
            <c:strRef>
              <c:f>Feuil1!$A$40:$A$42</c:f>
              <c:strCache>
                <c:ptCount val="3"/>
                <c:pt idx="0">
                  <c:v>Total</c:v>
                </c:pt>
                <c:pt idx="1">
                  <c:v>Etudiants hommes</c:v>
                </c:pt>
                <c:pt idx="2">
                  <c:v>Etudiantes femmes</c:v>
                </c:pt>
              </c:strCache>
            </c:strRef>
          </c:cat>
          <c:val>
            <c:numRef>
              <c:f>Feuil1!$B$40:$B$42</c:f>
              <c:numCache>
                <c:formatCode>General</c:formatCode>
                <c:ptCount val="3"/>
                <c:pt idx="0">
                  <c:v>74</c:v>
                </c:pt>
                <c:pt idx="1">
                  <c:v>68.2</c:v>
                </c:pt>
                <c:pt idx="2">
                  <c:v>78.599999999999994</c:v>
                </c:pt>
              </c:numCache>
            </c:numRef>
          </c:val>
          <c:extLst>
            <c:ext xmlns:c16="http://schemas.microsoft.com/office/drawing/2014/chart" uri="{C3380CC4-5D6E-409C-BE32-E72D297353CC}">
              <c16:uniqueId val="{00000000-EC20-403D-A1F5-DEB9939DDF65}"/>
            </c:ext>
          </c:extLst>
        </c:ser>
        <c:ser>
          <c:idx val="1"/>
          <c:order val="1"/>
          <c:tx>
            <c:strRef>
              <c:f>Feuil1!$C$39</c:f>
              <c:strCache>
                <c:ptCount val="1"/>
                <c:pt idx="0">
                  <c:v>Patiente femme</c:v>
                </c:pt>
              </c:strCache>
            </c:strRef>
          </c:tx>
          <c:spPr>
            <a:solidFill>
              <a:schemeClr val="accent2"/>
            </a:solidFill>
            <a:ln>
              <a:noFill/>
            </a:ln>
            <a:effectLst/>
          </c:spPr>
          <c:invertIfNegative val="0"/>
          <c:cat>
            <c:strRef>
              <c:f>Feuil1!$A$40:$A$42</c:f>
              <c:strCache>
                <c:ptCount val="3"/>
                <c:pt idx="0">
                  <c:v>Total</c:v>
                </c:pt>
                <c:pt idx="1">
                  <c:v>Etudiants hommes</c:v>
                </c:pt>
                <c:pt idx="2">
                  <c:v>Etudiantes femmes</c:v>
                </c:pt>
              </c:strCache>
            </c:strRef>
          </c:cat>
          <c:val>
            <c:numRef>
              <c:f>Feuil1!$C$40:$C$42</c:f>
              <c:numCache>
                <c:formatCode>General</c:formatCode>
                <c:ptCount val="3"/>
                <c:pt idx="0">
                  <c:v>54.6</c:v>
                </c:pt>
                <c:pt idx="1">
                  <c:v>52.2</c:v>
                </c:pt>
                <c:pt idx="2">
                  <c:v>56.3</c:v>
                </c:pt>
              </c:numCache>
            </c:numRef>
          </c:val>
          <c:extLst>
            <c:ext xmlns:c16="http://schemas.microsoft.com/office/drawing/2014/chart" uri="{C3380CC4-5D6E-409C-BE32-E72D297353CC}">
              <c16:uniqueId val="{00000001-EC20-403D-A1F5-DEB9939DDF65}"/>
            </c:ext>
          </c:extLst>
        </c:ser>
        <c:dLbls>
          <c:showLegendKey val="0"/>
          <c:showVal val="0"/>
          <c:showCatName val="0"/>
          <c:showSerName val="0"/>
          <c:showPercent val="0"/>
          <c:showBubbleSize val="0"/>
        </c:dLbls>
        <c:gapWidth val="219"/>
        <c:overlap val="-27"/>
        <c:axId val="1014534336"/>
        <c:axId val="741576640"/>
      </c:barChart>
      <c:catAx>
        <c:axId val="1014534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41576640"/>
        <c:crosses val="autoZero"/>
        <c:auto val="1"/>
        <c:lblAlgn val="ctr"/>
        <c:lblOffset val="100"/>
        <c:noMultiLvlLbl val="0"/>
      </c:catAx>
      <c:valAx>
        <c:axId val="74157664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4534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CH" sz="1400" b="0" i="0" u="none" strike="noStrike" baseline="0">
                <a:effectLst/>
              </a:rPr>
              <a:t>Anamnèse tabagique</a:t>
            </a:r>
            <a:r>
              <a:rPr lang="fr-CH" sz="1400" b="0" i="0" u="none" strike="noStrike" baseline="0"/>
              <a:t> </a:t>
            </a:r>
            <a:endParaRPr lang="fr-CH"/>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Feuil1!$N$3</c:f>
              <c:strCache>
                <c:ptCount val="1"/>
                <c:pt idx="0">
                  <c:v>Patient homme</c:v>
                </c:pt>
              </c:strCache>
            </c:strRef>
          </c:tx>
          <c:spPr>
            <a:solidFill>
              <a:schemeClr val="accent1"/>
            </a:solidFill>
            <a:ln>
              <a:noFill/>
            </a:ln>
            <a:effectLst/>
          </c:spPr>
          <c:invertIfNegative val="0"/>
          <c:cat>
            <c:strRef>
              <c:f>Feuil1!$M$4:$M$6</c:f>
              <c:strCache>
                <c:ptCount val="3"/>
                <c:pt idx="0">
                  <c:v>Total</c:v>
                </c:pt>
                <c:pt idx="1">
                  <c:v>Etudiants hommes</c:v>
                </c:pt>
                <c:pt idx="2">
                  <c:v>Etudiantes femmes</c:v>
                </c:pt>
              </c:strCache>
            </c:strRef>
          </c:cat>
          <c:val>
            <c:numRef>
              <c:f>Feuil1!$N$4:$N$6</c:f>
              <c:numCache>
                <c:formatCode>General</c:formatCode>
                <c:ptCount val="3"/>
                <c:pt idx="0">
                  <c:v>92</c:v>
                </c:pt>
                <c:pt idx="1">
                  <c:v>92.86</c:v>
                </c:pt>
                <c:pt idx="2">
                  <c:v>90.91</c:v>
                </c:pt>
              </c:numCache>
            </c:numRef>
          </c:val>
          <c:extLst>
            <c:ext xmlns:c16="http://schemas.microsoft.com/office/drawing/2014/chart" uri="{C3380CC4-5D6E-409C-BE32-E72D297353CC}">
              <c16:uniqueId val="{00000000-36F0-46AE-8D81-D4FAFBF805F9}"/>
            </c:ext>
          </c:extLst>
        </c:ser>
        <c:ser>
          <c:idx val="1"/>
          <c:order val="1"/>
          <c:tx>
            <c:strRef>
              <c:f>Feuil1!$O$3</c:f>
              <c:strCache>
                <c:ptCount val="1"/>
                <c:pt idx="0">
                  <c:v>Patiente femme</c:v>
                </c:pt>
              </c:strCache>
            </c:strRef>
          </c:tx>
          <c:spPr>
            <a:solidFill>
              <a:schemeClr val="accent2"/>
            </a:solidFill>
            <a:ln>
              <a:noFill/>
            </a:ln>
            <a:effectLst/>
          </c:spPr>
          <c:invertIfNegative val="0"/>
          <c:cat>
            <c:strRef>
              <c:f>Feuil1!$M$4:$M$6</c:f>
              <c:strCache>
                <c:ptCount val="3"/>
                <c:pt idx="0">
                  <c:v>Total</c:v>
                </c:pt>
                <c:pt idx="1">
                  <c:v>Etudiants hommes</c:v>
                </c:pt>
                <c:pt idx="2">
                  <c:v>Etudiantes femmes</c:v>
                </c:pt>
              </c:strCache>
            </c:strRef>
          </c:cat>
          <c:val>
            <c:numRef>
              <c:f>Feuil1!$O$4:$O$6</c:f>
              <c:numCache>
                <c:formatCode>General</c:formatCode>
                <c:ptCount val="3"/>
                <c:pt idx="0">
                  <c:v>83.6</c:v>
                </c:pt>
                <c:pt idx="1">
                  <c:v>78.12</c:v>
                </c:pt>
                <c:pt idx="2">
                  <c:v>91.3</c:v>
                </c:pt>
              </c:numCache>
            </c:numRef>
          </c:val>
          <c:extLst>
            <c:ext xmlns:c16="http://schemas.microsoft.com/office/drawing/2014/chart" uri="{C3380CC4-5D6E-409C-BE32-E72D297353CC}">
              <c16:uniqueId val="{00000001-36F0-46AE-8D81-D4FAFBF805F9}"/>
            </c:ext>
          </c:extLst>
        </c:ser>
        <c:dLbls>
          <c:showLegendKey val="0"/>
          <c:showVal val="0"/>
          <c:showCatName val="0"/>
          <c:showSerName val="0"/>
          <c:showPercent val="0"/>
          <c:showBubbleSize val="0"/>
        </c:dLbls>
        <c:gapWidth val="219"/>
        <c:overlap val="-27"/>
        <c:axId val="886522832"/>
        <c:axId val="886523248"/>
      </c:barChart>
      <c:catAx>
        <c:axId val="88652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86523248"/>
        <c:crosses val="autoZero"/>
        <c:auto val="1"/>
        <c:lblAlgn val="ctr"/>
        <c:lblOffset val="100"/>
        <c:noMultiLvlLbl val="0"/>
      </c:catAx>
      <c:valAx>
        <c:axId val="88652324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86522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CH"/>
              <a:t>Auscultation cardiaque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0914260717410318E-2"/>
          <c:y val="0.17171296296296298"/>
          <c:w val="0.89019685039370078"/>
          <c:h val="0.61498432487605714"/>
        </c:manualLayout>
      </c:layout>
      <c:barChart>
        <c:barDir val="col"/>
        <c:grouping val="clustered"/>
        <c:varyColors val="0"/>
        <c:ser>
          <c:idx val="0"/>
          <c:order val="0"/>
          <c:tx>
            <c:strRef>
              <c:f>Feuil1!$B$56</c:f>
              <c:strCache>
                <c:ptCount val="1"/>
                <c:pt idx="0">
                  <c:v>Patient homme</c:v>
                </c:pt>
              </c:strCache>
            </c:strRef>
          </c:tx>
          <c:spPr>
            <a:solidFill>
              <a:schemeClr val="accent1"/>
            </a:solidFill>
            <a:ln>
              <a:noFill/>
            </a:ln>
            <a:effectLst/>
          </c:spPr>
          <c:invertIfNegative val="0"/>
          <c:cat>
            <c:strRef>
              <c:f>Feuil1!$A$57:$A$59</c:f>
              <c:strCache>
                <c:ptCount val="3"/>
                <c:pt idx="0">
                  <c:v>Total</c:v>
                </c:pt>
                <c:pt idx="1">
                  <c:v>Etudiants hommes</c:v>
                </c:pt>
                <c:pt idx="2">
                  <c:v>Etudiantes femmes</c:v>
                </c:pt>
              </c:strCache>
            </c:strRef>
          </c:cat>
          <c:val>
            <c:numRef>
              <c:f>Feuil1!$B$57:$B$59</c:f>
              <c:numCache>
                <c:formatCode>General</c:formatCode>
                <c:ptCount val="3"/>
                <c:pt idx="0">
                  <c:v>84</c:v>
                </c:pt>
                <c:pt idx="1">
                  <c:v>86.4</c:v>
                </c:pt>
                <c:pt idx="2">
                  <c:v>82.1</c:v>
                </c:pt>
              </c:numCache>
            </c:numRef>
          </c:val>
          <c:extLst>
            <c:ext xmlns:c16="http://schemas.microsoft.com/office/drawing/2014/chart" uri="{C3380CC4-5D6E-409C-BE32-E72D297353CC}">
              <c16:uniqueId val="{00000000-B66E-4152-9B1C-F212A89A57FE}"/>
            </c:ext>
          </c:extLst>
        </c:ser>
        <c:ser>
          <c:idx val="1"/>
          <c:order val="1"/>
          <c:tx>
            <c:strRef>
              <c:f>Feuil1!$C$56</c:f>
              <c:strCache>
                <c:ptCount val="1"/>
                <c:pt idx="0">
                  <c:v>Patiente femme</c:v>
                </c:pt>
              </c:strCache>
            </c:strRef>
          </c:tx>
          <c:spPr>
            <a:solidFill>
              <a:schemeClr val="accent2"/>
            </a:solidFill>
            <a:ln>
              <a:noFill/>
            </a:ln>
            <a:effectLst/>
          </c:spPr>
          <c:invertIfNegative val="0"/>
          <c:cat>
            <c:strRef>
              <c:f>Feuil1!$A$57:$A$59</c:f>
              <c:strCache>
                <c:ptCount val="3"/>
                <c:pt idx="0">
                  <c:v>Total</c:v>
                </c:pt>
                <c:pt idx="1">
                  <c:v>Etudiants hommes</c:v>
                </c:pt>
                <c:pt idx="2">
                  <c:v>Etudiantes femmes</c:v>
                </c:pt>
              </c:strCache>
            </c:strRef>
          </c:cat>
          <c:val>
            <c:numRef>
              <c:f>Feuil1!$C$57:$C$59</c:f>
              <c:numCache>
                <c:formatCode>General</c:formatCode>
                <c:ptCount val="3"/>
                <c:pt idx="0">
                  <c:v>76.400000000000006</c:v>
                </c:pt>
                <c:pt idx="1">
                  <c:v>56.5</c:v>
                </c:pt>
                <c:pt idx="2">
                  <c:v>90.6</c:v>
                </c:pt>
              </c:numCache>
            </c:numRef>
          </c:val>
          <c:extLst>
            <c:ext xmlns:c16="http://schemas.microsoft.com/office/drawing/2014/chart" uri="{C3380CC4-5D6E-409C-BE32-E72D297353CC}">
              <c16:uniqueId val="{00000001-B66E-4152-9B1C-F212A89A57FE}"/>
            </c:ext>
          </c:extLst>
        </c:ser>
        <c:dLbls>
          <c:showLegendKey val="0"/>
          <c:showVal val="0"/>
          <c:showCatName val="0"/>
          <c:showSerName val="0"/>
          <c:showPercent val="0"/>
          <c:showBubbleSize val="0"/>
        </c:dLbls>
        <c:gapWidth val="219"/>
        <c:overlap val="-27"/>
        <c:axId val="1024509360"/>
        <c:axId val="1024506032"/>
      </c:barChart>
      <c:catAx>
        <c:axId val="1024509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24506032"/>
        <c:crosses val="autoZero"/>
        <c:auto val="1"/>
        <c:lblAlgn val="ctr"/>
        <c:lblOffset val="100"/>
        <c:noMultiLvlLbl val="0"/>
      </c:catAx>
      <c:valAx>
        <c:axId val="1024506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24509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0A0208-B06C-45DB-B9D3-8FAD794D7F52}" type="doc">
      <dgm:prSet loTypeId="urn:microsoft.com/office/officeart/2005/8/layout/hChevron3" loCatId="process" qsTypeId="urn:microsoft.com/office/officeart/2005/8/quickstyle/simple1" qsCatId="simple" csTypeId="urn:microsoft.com/office/officeart/2005/8/colors/accent1_2" csCatId="accent1" phldr="1"/>
      <dgm:spPr/>
    </dgm:pt>
    <dgm:pt modelId="{B7F4C533-23A1-4D21-B10C-377B8FA973C9}" type="pres">
      <dgm:prSet presAssocID="{5B0A0208-B06C-45DB-B9D3-8FAD794D7F52}" presName="Name0" presStyleCnt="0">
        <dgm:presLayoutVars>
          <dgm:dir/>
          <dgm:resizeHandles val="exact"/>
        </dgm:presLayoutVars>
      </dgm:prSet>
      <dgm:spPr/>
    </dgm:pt>
  </dgm:ptLst>
  <dgm:cxnLst>
    <dgm:cxn modelId="{69718FA9-163C-48A3-86DA-42396157F705}" type="presOf" srcId="{5B0A0208-B06C-45DB-B9D3-8FAD794D7F52}" destId="{B7F4C533-23A1-4D21-B10C-377B8FA973C9}" srcOrd="0"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E242AA-4978-4475-956B-E331AF0BFE9C}"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fr-CH"/>
        </a:p>
      </dgm:t>
    </dgm:pt>
    <dgm:pt modelId="{3BC485D8-493D-49DF-8F3D-35A96CC38E97}">
      <dgm:prSet phldrT="[Texte]"/>
      <dgm:spPr/>
      <dgm:t>
        <a:bodyPr/>
        <a:lstStyle/>
        <a:p>
          <a:r>
            <a:rPr lang="fr-CH" dirty="0" err="1">
              <a:latin typeface="+mn-lt"/>
            </a:rPr>
            <a:t>Researchers</a:t>
          </a:r>
          <a:endParaRPr lang="fr-CH" dirty="0">
            <a:latin typeface="+mn-lt"/>
          </a:endParaRPr>
        </a:p>
      </dgm:t>
    </dgm:pt>
    <dgm:pt modelId="{7F6B5415-850F-42F0-A65A-C7BC8076AFE4}" type="parTrans" cxnId="{BCA24222-2569-48E2-BB91-BD9114206CB1}">
      <dgm:prSet/>
      <dgm:spPr/>
      <dgm:t>
        <a:bodyPr/>
        <a:lstStyle/>
        <a:p>
          <a:endParaRPr lang="fr-CH">
            <a:latin typeface="+mn-lt"/>
          </a:endParaRPr>
        </a:p>
      </dgm:t>
    </dgm:pt>
    <dgm:pt modelId="{0C77DAFA-D88C-462F-992A-B5AB1BC29D07}" type="sibTrans" cxnId="{BCA24222-2569-48E2-BB91-BD9114206CB1}">
      <dgm:prSet/>
      <dgm:spPr/>
      <dgm:t>
        <a:bodyPr/>
        <a:lstStyle/>
        <a:p>
          <a:endParaRPr lang="fr-CH">
            <a:latin typeface="+mn-lt"/>
          </a:endParaRPr>
        </a:p>
      </dgm:t>
    </dgm:pt>
    <dgm:pt modelId="{D1DFB611-71F4-4C17-BC64-05F21801C84D}">
      <dgm:prSet phldrT="[Texte]"/>
      <dgm:spPr/>
      <dgm:t>
        <a:bodyPr/>
        <a:lstStyle/>
        <a:p>
          <a:r>
            <a:rPr lang="fr-CH" dirty="0" err="1">
              <a:latin typeface="+mn-lt"/>
            </a:rPr>
            <a:t>Research</a:t>
          </a:r>
          <a:r>
            <a:rPr lang="fr-CH" dirty="0">
              <a:latin typeface="+mn-lt"/>
            </a:rPr>
            <a:t> Institutions</a:t>
          </a:r>
        </a:p>
      </dgm:t>
    </dgm:pt>
    <dgm:pt modelId="{AD36824A-A572-400C-A569-6F4233CF70D9}" type="parTrans" cxnId="{FA638553-BE63-4676-86B8-FCDFD77A3626}">
      <dgm:prSet/>
      <dgm:spPr/>
      <dgm:t>
        <a:bodyPr/>
        <a:lstStyle/>
        <a:p>
          <a:endParaRPr lang="fr-CH">
            <a:latin typeface="+mn-lt"/>
          </a:endParaRPr>
        </a:p>
      </dgm:t>
    </dgm:pt>
    <dgm:pt modelId="{FC9C71A5-08D6-4149-B9C1-F1DEE0687DC5}" type="sibTrans" cxnId="{FA638553-BE63-4676-86B8-FCDFD77A3626}">
      <dgm:prSet/>
      <dgm:spPr/>
      <dgm:t>
        <a:bodyPr/>
        <a:lstStyle/>
        <a:p>
          <a:endParaRPr lang="fr-CH">
            <a:latin typeface="+mn-lt"/>
          </a:endParaRPr>
        </a:p>
      </dgm:t>
    </dgm:pt>
    <dgm:pt modelId="{9A83CDE0-96D0-4391-84C8-F5E476FA6645}">
      <dgm:prSet phldrT="[Texte]"/>
      <dgm:spPr/>
      <dgm:t>
        <a:bodyPr/>
        <a:lstStyle/>
        <a:p>
          <a:r>
            <a:rPr lang="fr-CH" dirty="0" err="1">
              <a:latin typeface="+mn-lt"/>
            </a:rPr>
            <a:t>Research</a:t>
          </a:r>
          <a:r>
            <a:rPr lang="fr-CH" dirty="0">
              <a:latin typeface="+mn-lt"/>
            </a:rPr>
            <a:t> </a:t>
          </a:r>
          <a:r>
            <a:rPr lang="fr-CH" dirty="0" err="1">
              <a:latin typeface="+mn-lt"/>
            </a:rPr>
            <a:t>Funders</a:t>
          </a:r>
          <a:endParaRPr lang="fr-CH" dirty="0">
            <a:latin typeface="+mn-lt"/>
          </a:endParaRPr>
        </a:p>
      </dgm:t>
    </dgm:pt>
    <dgm:pt modelId="{57D33052-1B0F-4555-9E39-30D04D9B37DB}" type="parTrans" cxnId="{29385250-3F8B-4159-9CEF-3216563465CC}">
      <dgm:prSet/>
      <dgm:spPr/>
      <dgm:t>
        <a:bodyPr/>
        <a:lstStyle/>
        <a:p>
          <a:endParaRPr lang="fr-CH">
            <a:latin typeface="+mn-lt"/>
          </a:endParaRPr>
        </a:p>
      </dgm:t>
    </dgm:pt>
    <dgm:pt modelId="{F9A641DC-B42E-4C3A-9DA0-1435210A7EF8}" type="sibTrans" cxnId="{29385250-3F8B-4159-9CEF-3216563465CC}">
      <dgm:prSet/>
      <dgm:spPr/>
      <dgm:t>
        <a:bodyPr/>
        <a:lstStyle/>
        <a:p>
          <a:endParaRPr lang="fr-CH">
            <a:latin typeface="+mn-lt"/>
          </a:endParaRPr>
        </a:p>
      </dgm:t>
    </dgm:pt>
    <dgm:pt modelId="{07C9A770-1932-4A02-9043-65CFFBDEE75A}">
      <dgm:prSet phldrT="[Texte]"/>
      <dgm:spPr/>
      <dgm:t>
        <a:bodyPr/>
        <a:lstStyle/>
        <a:p>
          <a:r>
            <a:rPr lang="fr-CH" dirty="0" err="1">
              <a:latin typeface="+mn-lt"/>
            </a:rPr>
            <a:t>Research</a:t>
          </a:r>
          <a:r>
            <a:rPr lang="fr-CH" dirty="0">
              <a:latin typeface="+mn-lt"/>
            </a:rPr>
            <a:t> </a:t>
          </a:r>
          <a:r>
            <a:rPr lang="fr-CH" dirty="0" err="1">
              <a:latin typeface="+mn-lt"/>
            </a:rPr>
            <a:t>Councils</a:t>
          </a:r>
          <a:endParaRPr lang="fr-CH" dirty="0">
            <a:latin typeface="+mn-lt"/>
          </a:endParaRPr>
        </a:p>
      </dgm:t>
    </dgm:pt>
    <dgm:pt modelId="{4697FF66-5B9D-498A-96CD-F80E521F9FC0}" type="parTrans" cxnId="{17419E48-4CE0-47C7-BC77-51DBDA855703}">
      <dgm:prSet/>
      <dgm:spPr/>
      <dgm:t>
        <a:bodyPr/>
        <a:lstStyle/>
        <a:p>
          <a:endParaRPr lang="fr-CH">
            <a:latin typeface="+mn-lt"/>
          </a:endParaRPr>
        </a:p>
      </dgm:t>
    </dgm:pt>
    <dgm:pt modelId="{678222A5-1002-4214-86A5-53376694FF28}" type="sibTrans" cxnId="{17419E48-4CE0-47C7-BC77-51DBDA855703}">
      <dgm:prSet/>
      <dgm:spPr/>
      <dgm:t>
        <a:bodyPr/>
        <a:lstStyle/>
        <a:p>
          <a:endParaRPr lang="fr-CH">
            <a:latin typeface="+mn-lt"/>
          </a:endParaRPr>
        </a:p>
      </dgm:t>
    </dgm:pt>
    <dgm:pt modelId="{C7092939-485B-4703-BD13-A21C91EF9005}">
      <dgm:prSet phldrT="[Texte]"/>
      <dgm:spPr/>
      <dgm:t>
        <a:bodyPr/>
        <a:lstStyle/>
        <a:p>
          <a:r>
            <a:rPr lang="fr-CH" dirty="0">
              <a:latin typeface="+mn-lt"/>
            </a:rPr>
            <a:t>Academic </a:t>
          </a:r>
          <a:r>
            <a:rPr lang="fr-CH" dirty="0" err="1">
              <a:latin typeface="+mn-lt"/>
            </a:rPr>
            <a:t>journals</a:t>
          </a:r>
          <a:endParaRPr lang="fr-CH" dirty="0">
            <a:latin typeface="+mn-lt"/>
          </a:endParaRPr>
        </a:p>
      </dgm:t>
    </dgm:pt>
    <dgm:pt modelId="{BAD67066-FD3F-4232-8C65-CF08369084AD}" type="parTrans" cxnId="{4158D5CB-9AC3-4725-BB1E-16389EB0B85E}">
      <dgm:prSet/>
      <dgm:spPr/>
      <dgm:t>
        <a:bodyPr/>
        <a:lstStyle/>
        <a:p>
          <a:endParaRPr lang="fr-CH">
            <a:latin typeface="+mn-lt"/>
          </a:endParaRPr>
        </a:p>
      </dgm:t>
    </dgm:pt>
    <dgm:pt modelId="{F686FDEE-DFE0-4E69-BB7A-31211AD026B5}" type="sibTrans" cxnId="{4158D5CB-9AC3-4725-BB1E-16389EB0B85E}">
      <dgm:prSet/>
      <dgm:spPr/>
      <dgm:t>
        <a:bodyPr/>
        <a:lstStyle/>
        <a:p>
          <a:endParaRPr lang="fr-CH">
            <a:latin typeface="+mn-lt"/>
          </a:endParaRPr>
        </a:p>
      </dgm:t>
    </dgm:pt>
    <dgm:pt modelId="{019218C8-4C5F-4774-B5A3-A8B3FBAC8FF8}">
      <dgm:prSet phldrT="[Texte]"/>
      <dgm:spPr/>
      <dgm:t>
        <a:bodyPr/>
        <a:lstStyle/>
        <a:p>
          <a:r>
            <a:rPr lang="fr-CH" dirty="0">
              <a:latin typeface="+mn-lt"/>
            </a:rPr>
            <a:t>Scientific/Peer </a:t>
          </a:r>
          <a:r>
            <a:rPr lang="fr-CH" dirty="0" err="1">
              <a:latin typeface="+mn-lt"/>
            </a:rPr>
            <a:t>reviewers</a:t>
          </a:r>
          <a:endParaRPr lang="fr-CH" dirty="0">
            <a:latin typeface="+mn-lt"/>
          </a:endParaRPr>
        </a:p>
      </dgm:t>
    </dgm:pt>
    <dgm:pt modelId="{4868B166-8F00-4619-8A63-12579C8DEC6E}" type="parTrans" cxnId="{C8CB2D54-0159-40B1-BB06-17C0853920A1}">
      <dgm:prSet/>
      <dgm:spPr/>
      <dgm:t>
        <a:bodyPr/>
        <a:lstStyle/>
        <a:p>
          <a:endParaRPr lang="fr-CH">
            <a:latin typeface="+mn-lt"/>
          </a:endParaRPr>
        </a:p>
      </dgm:t>
    </dgm:pt>
    <dgm:pt modelId="{13D3DBE1-E5C5-4769-9EA2-9FF8E3D54AC4}" type="sibTrans" cxnId="{C8CB2D54-0159-40B1-BB06-17C0853920A1}">
      <dgm:prSet/>
      <dgm:spPr/>
      <dgm:t>
        <a:bodyPr/>
        <a:lstStyle/>
        <a:p>
          <a:endParaRPr lang="fr-CH">
            <a:latin typeface="+mn-lt"/>
          </a:endParaRPr>
        </a:p>
      </dgm:t>
    </dgm:pt>
    <dgm:pt modelId="{7A3B09C6-A1A8-4862-912F-926B9C03AF53}">
      <dgm:prSet phldrT="[Texte]"/>
      <dgm:spPr/>
      <dgm:t>
        <a:bodyPr/>
        <a:lstStyle/>
        <a:p>
          <a:r>
            <a:rPr lang="fr-CH" dirty="0" err="1">
              <a:latin typeface="+mn-lt"/>
            </a:rPr>
            <a:t>Research</a:t>
          </a:r>
          <a:r>
            <a:rPr lang="fr-CH" dirty="0">
              <a:latin typeface="+mn-lt"/>
            </a:rPr>
            <a:t> </a:t>
          </a:r>
          <a:r>
            <a:rPr lang="fr-CH" dirty="0" err="1">
              <a:latin typeface="+mn-lt"/>
            </a:rPr>
            <a:t>Ethics</a:t>
          </a:r>
          <a:r>
            <a:rPr lang="fr-CH" dirty="0">
              <a:latin typeface="+mn-lt"/>
            </a:rPr>
            <a:t> </a:t>
          </a:r>
          <a:r>
            <a:rPr lang="fr-CH" dirty="0" err="1">
              <a:latin typeface="+mn-lt"/>
            </a:rPr>
            <a:t>Committees</a:t>
          </a:r>
          <a:endParaRPr lang="fr-CH" dirty="0">
            <a:latin typeface="+mn-lt"/>
          </a:endParaRPr>
        </a:p>
      </dgm:t>
    </dgm:pt>
    <dgm:pt modelId="{49BFA5B0-4880-4735-B8CC-111B862ADA26}" type="parTrans" cxnId="{86297D58-919B-41E2-BCE2-A6DB57513FA2}">
      <dgm:prSet/>
      <dgm:spPr/>
      <dgm:t>
        <a:bodyPr/>
        <a:lstStyle/>
        <a:p>
          <a:endParaRPr lang="fr-CH">
            <a:latin typeface="+mn-lt"/>
          </a:endParaRPr>
        </a:p>
      </dgm:t>
    </dgm:pt>
    <dgm:pt modelId="{CBCBAE3A-C960-41DB-924A-287135164E14}" type="sibTrans" cxnId="{86297D58-919B-41E2-BCE2-A6DB57513FA2}">
      <dgm:prSet/>
      <dgm:spPr/>
      <dgm:t>
        <a:bodyPr/>
        <a:lstStyle/>
        <a:p>
          <a:endParaRPr lang="fr-CH">
            <a:latin typeface="+mn-lt"/>
          </a:endParaRPr>
        </a:p>
      </dgm:t>
    </dgm:pt>
    <dgm:pt modelId="{BB28435B-CFBE-46A4-93CC-26B3D0C39348}">
      <dgm:prSet phldrT="[Texte]"/>
      <dgm:spPr/>
      <dgm:t>
        <a:bodyPr/>
        <a:lstStyle/>
        <a:p>
          <a:r>
            <a:rPr lang="fr-CH" dirty="0" err="1">
              <a:latin typeface="+mn-lt"/>
            </a:rPr>
            <a:t>Teaching</a:t>
          </a:r>
          <a:endParaRPr lang="fr-CH" dirty="0">
            <a:latin typeface="+mn-lt"/>
          </a:endParaRPr>
        </a:p>
      </dgm:t>
    </dgm:pt>
    <dgm:pt modelId="{F5C0E55A-7FF7-439A-B9D2-3EE6EDF91A43}" type="parTrans" cxnId="{2A554BF9-CE42-4326-8D5C-EB10DFBA9C59}">
      <dgm:prSet/>
      <dgm:spPr/>
      <dgm:t>
        <a:bodyPr/>
        <a:lstStyle/>
        <a:p>
          <a:endParaRPr lang="fr-CH"/>
        </a:p>
      </dgm:t>
    </dgm:pt>
    <dgm:pt modelId="{E0A8645D-4662-4783-A017-D1A3E173AAB0}" type="sibTrans" cxnId="{2A554BF9-CE42-4326-8D5C-EB10DFBA9C59}">
      <dgm:prSet/>
      <dgm:spPr/>
      <dgm:t>
        <a:bodyPr/>
        <a:lstStyle/>
        <a:p>
          <a:endParaRPr lang="fr-CH"/>
        </a:p>
      </dgm:t>
    </dgm:pt>
    <dgm:pt modelId="{49BDB687-4644-4B18-AF97-9535157CF232}" type="pres">
      <dgm:prSet presAssocID="{9FE242AA-4978-4475-956B-E331AF0BFE9C}" presName="cycle" presStyleCnt="0">
        <dgm:presLayoutVars>
          <dgm:dir/>
          <dgm:resizeHandles val="exact"/>
        </dgm:presLayoutVars>
      </dgm:prSet>
      <dgm:spPr/>
    </dgm:pt>
    <dgm:pt modelId="{2F3227DB-1B7C-42E2-A1BE-A35B3EEB67A7}" type="pres">
      <dgm:prSet presAssocID="{3BC485D8-493D-49DF-8F3D-35A96CC38E97}" presName="node" presStyleLbl="node1" presStyleIdx="0" presStyleCnt="8">
        <dgm:presLayoutVars>
          <dgm:bulletEnabled val="1"/>
        </dgm:presLayoutVars>
      </dgm:prSet>
      <dgm:spPr/>
    </dgm:pt>
    <dgm:pt modelId="{5DC7D55E-7C39-4711-962E-CCF532DADC2D}" type="pres">
      <dgm:prSet presAssocID="{0C77DAFA-D88C-462F-992A-B5AB1BC29D07}" presName="sibTrans" presStyleLbl="sibTrans2D1" presStyleIdx="0" presStyleCnt="8"/>
      <dgm:spPr/>
    </dgm:pt>
    <dgm:pt modelId="{B0426975-F373-4F27-A3C1-781234072EE2}" type="pres">
      <dgm:prSet presAssocID="{0C77DAFA-D88C-462F-992A-B5AB1BC29D07}" presName="connectorText" presStyleLbl="sibTrans2D1" presStyleIdx="0" presStyleCnt="8"/>
      <dgm:spPr/>
    </dgm:pt>
    <dgm:pt modelId="{36DB0482-0EF1-4ACA-96FC-89D633D859AE}" type="pres">
      <dgm:prSet presAssocID="{BB28435B-CFBE-46A4-93CC-26B3D0C39348}" presName="node" presStyleLbl="node1" presStyleIdx="1" presStyleCnt="8">
        <dgm:presLayoutVars>
          <dgm:bulletEnabled val="1"/>
        </dgm:presLayoutVars>
      </dgm:prSet>
      <dgm:spPr/>
    </dgm:pt>
    <dgm:pt modelId="{D4D04ABF-0C29-4BEE-B861-624DECDA5041}" type="pres">
      <dgm:prSet presAssocID="{E0A8645D-4662-4783-A017-D1A3E173AAB0}" presName="sibTrans" presStyleLbl="sibTrans2D1" presStyleIdx="1" presStyleCnt="8"/>
      <dgm:spPr/>
    </dgm:pt>
    <dgm:pt modelId="{F425079A-6B93-44A8-8728-1B4D21573AE7}" type="pres">
      <dgm:prSet presAssocID="{E0A8645D-4662-4783-A017-D1A3E173AAB0}" presName="connectorText" presStyleLbl="sibTrans2D1" presStyleIdx="1" presStyleCnt="8"/>
      <dgm:spPr/>
    </dgm:pt>
    <dgm:pt modelId="{4E2F5780-C7A4-412E-97A7-84348376A60D}" type="pres">
      <dgm:prSet presAssocID="{D1DFB611-71F4-4C17-BC64-05F21801C84D}" presName="node" presStyleLbl="node1" presStyleIdx="2" presStyleCnt="8">
        <dgm:presLayoutVars>
          <dgm:bulletEnabled val="1"/>
        </dgm:presLayoutVars>
      </dgm:prSet>
      <dgm:spPr/>
    </dgm:pt>
    <dgm:pt modelId="{9FDF99F0-284F-4E84-98CA-C13011B96238}" type="pres">
      <dgm:prSet presAssocID="{FC9C71A5-08D6-4149-B9C1-F1DEE0687DC5}" presName="sibTrans" presStyleLbl="sibTrans2D1" presStyleIdx="2" presStyleCnt="8"/>
      <dgm:spPr/>
    </dgm:pt>
    <dgm:pt modelId="{65E2ABC0-E245-4B69-B62F-411C0927F482}" type="pres">
      <dgm:prSet presAssocID="{FC9C71A5-08D6-4149-B9C1-F1DEE0687DC5}" presName="connectorText" presStyleLbl="sibTrans2D1" presStyleIdx="2" presStyleCnt="8"/>
      <dgm:spPr/>
    </dgm:pt>
    <dgm:pt modelId="{0C2395FC-9A63-403A-981A-07379A1D50B9}" type="pres">
      <dgm:prSet presAssocID="{9A83CDE0-96D0-4391-84C8-F5E476FA6645}" presName="node" presStyleLbl="node1" presStyleIdx="3" presStyleCnt="8">
        <dgm:presLayoutVars>
          <dgm:bulletEnabled val="1"/>
        </dgm:presLayoutVars>
      </dgm:prSet>
      <dgm:spPr/>
    </dgm:pt>
    <dgm:pt modelId="{40CE0B99-9F46-4D20-BBE9-F2AECD319767}" type="pres">
      <dgm:prSet presAssocID="{F9A641DC-B42E-4C3A-9DA0-1435210A7EF8}" presName="sibTrans" presStyleLbl="sibTrans2D1" presStyleIdx="3" presStyleCnt="8"/>
      <dgm:spPr/>
    </dgm:pt>
    <dgm:pt modelId="{1523C9BC-0DBA-4E53-BA1C-64F285C40916}" type="pres">
      <dgm:prSet presAssocID="{F9A641DC-B42E-4C3A-9DA0-1435210A7EF8}" presName="connectorText" presStyleLbl="sibTrans2D1" presStyleIdx="3" presStyleCnt="8"/>
      <dgm:spPr/>
    </dgm:pt>
    <dgm:pt modelId="{036B8ED8-5E70-4F24-A5E2-9CD9EE880C71}" type="pres">
      <dgm:prSet presAssocID="{07C9A770-1932-4A02-9043-65CFFBDEE75A}" presName="node" presStyleLbl="node1" presStyleIdx="4" presStyleCnt="8">
        <dgm:presLayoutVars>
          <dgm:bulletEnabled val="1"/>
        </dgm:presLayoutVars>
      </dgm:prSet>
      <dgm:spPr/>
    </dgm:pt>
    <dgm:pt modelId="{5F534946-5045-4938-BA38-F8741003AEAD}" type="pres">
      <dgm:prSet presAssocID="{678222A5-1002-4214-86A5-53376694FF28}" presName="sibTrans" presStyleLbl="sibTrans2D1" presStyleIdx="4" presStyleCnt="8"/>
      <dgm:spPr/>
    </dgm:pt>
    <dgm:pt modelId="{820B5635-61B4-4424-8A91-C26E13E8A8CF}" type="pres">
      <dgm:prSet presAssocID="{678222A5-1002-4214-86A5-53376694FF28}" presName="connectorText" presStyleLbl="sibTrans2D1" presStyleIdx="4" presStyleCnt="8"/>
      <dgm:spPr/>
    </dgm:pt>
    <dgm:pt modelId="{47787A1D-3D4E-49B4-8FBC-A89DE8F466E6}" type="pres">
      <dgm:prSet presAssocID="{019218C8-4C5F-4774-B5A3-A8B3FBAC8FF8}" presName="node" presStyleLbl="node1" presStyleIdx="5" presStyleCnt="8">
        <dgm:presLayoutVars>
          <dgm:bulletEnabled val="1"/>
        </dgm:presLayoutVars>
      </dgm:prSet>
      <dgm:spPr/>
    </dgm:pt>
    <dgm:pt modelId="{E07DDBEC-9C0B-4C1C-86C4-A5AD5AAEDC08}" type="pres">
      <dgm:prSet presAssocID="{13D3DBE1-E5C5-4769-9EA2-9FF8E3D54AC4}" presName="sibTrans" presStyleLbl="sibTrans2D1" presStyleIdx="5" presStyleCnt="8"/>
      <dgm:spPr/>
    </dgm:pt>
    <dgm:pt modelId="{A6CCF6CD-6198-40EF-A207-D08E7D56B2AB}" type="pres">
      <dgm:prSet presAssocID="{13D3DBE1-E5C5-4769-9EA2-9FF8E3D54AC4}" presName="connectorText" presStyleLbl="sibTrans2D1" presStyleIdx="5" presStyleCnt="8"/>
      <dgm:spPr/>
    </dgm:pt>
    <dgm:pt modelId="{D5E67F14-60CE-4F11-8B67-37BFE986F8C3}" type="pres">
      <dgm:prSet presAssocID="{C7092939-485B-4703-BD13-A21C91EF9005}" presName="node" presStyleLbl="node1" presStyleIdx="6" presStyleCnt="8">
        <dgm:presLayoutVars>
          <dgm:bulletEnabled val="1"/>
        </dgm:presLayoutVars>
      </dgm:prSet>
      <dgm:spPr/>
    </dgm:pt>
    <dgm:pt modelId="{A631693B-D062-40B1-93F7-2590F578E265}" type="pres">
      <dgm:prSet presAssocID="{F686FDEE-DFE0-4E69-BB7A-31211AD026B5}" presName="sibTrans" presStyleLbl="sibTrans2D1" presStyleIdx="6" presStyleCnt="8"/>
      <dgm:spPr/>
    </dgm:pt>
    <dgm:pt modelId="{F1AA0F64-04D8-4C22-853D-419F7C1956BE}" type="pres">
      <dgm:prSet presAssocID="{F686FDEE-DFE0-4E69-BB7A-31211AD026B5}" presName="connectorText" presStyleLbl="sibTrans2D1" presStyleIdx="6" presStyleCnt="8"/>
      <dgm:spPr/>
    </dgm:pt>
    <dgm:pt modelId="{653BC574-0717-4DDA-AFEE-F0EEC1598C60}" type="pres">
      <dgm:prSet presAssocID="{7A3B09C6-A1A8-4862-912F-926B9C03AF53}" presName="node" presStyleLbl="node1" presStyleIdx="7" presStyleCnt="8">
        <dgm:presLayoutVars>
          <dgm:bulletEnabled val="1"/>
        </dgm:presLayoutVars>
      </dgm:prSet>
      <dgm:spPr/>
    </dgm:pt>
    <dgm:pt modelId="{E165FCE2-974D-42E9-B02D-2E3A69C804ED}" type="pres">
      <dgm:prSet presAssocID="{CBCBAE3A-C960-41DB-924A-287135164E14}" presName="sibTrans" presStyleLbl="sibTrans2D1" presStyleIdx="7" presStyleCnt="8"/>
      <dgm:spPr/>
    </dgm:pt>
    <dgm:pt modelId="{825671A0-33AF-42EC-B46E-DCD1718BACE3}" type="pres">
      <dgm:prSet presAssocID="{CBCBAE3A-C960-41DB-924A-287135164E14}" presName="connectorText" presStyleLbl="sibTrans2D1" presStyleIdx="7" presStyleCnt="8"/>
      <dgm:spPr/>
    </dgm:pt>
  </dgm:ptLst>
  <dgm:cxnLst>
    <dgm:cxn modelId="{85141607-4147-43DB-A994-873EF941046D}" type="presOf" srcId="{9A83CDE0-96D0-4391-84C8-F5E476FA6645}" destId="{0C2395FC-9A63-403A-981A-07379A1D50B9}" srcOrd="0" destOrd="0" presId="urn:microsoft.com/office/officeart/2005/8/layout/cycle2"/>
    <dgm:cxn modelId="{7E187D10-1C37-4AEE-85EA-A8F32361BEDF}" type="presOf" srcId="{FC9C71A5-08D6-4149-B9C1-F1DEE0687DC5}" destId="{65E2ABC0-E245-4B69-B62F-411C0927F482}" srcOrd="1" destOrd="0" presId="urn:microsoft.com/office/officeart/2005/8/layout/cycle2"/>
    <dgm:cxn modelId="{ABB1521D-F584-41E2-98AC-EAFC513BC447}" type="presOf" srcId="{3BC485D8-493D-49DF-8F3D-35A96CC38E97}" destId="{2F3227DB-1B7C-42E2-A1BE-A35B3EEB67A7}" srcOrd="0" destOrd="0" presId="urn:microsoft.com/office/officeart/2005/8/layout/cycle2"/>
    <dgm:cxn modelId="{BCA24222-2569-48E2-BB91-BD9114206CB1}" srcId="{9FE242AA-4978-4475-956B-E331AF0BFE9C}" destId="{3BC485D8-493D-49DF-8F3D-35A96CC38E97}" srcOrd="0" destOrd="0" parTransId="{7F6B5415-850F-42F0-A65A-C7BC8076AFE4}" sibTransId="{0C77DAFA-D88C-462F-992A-B5AB1BC29D07}"/>
    <dgm:cxn modelId="{94302F30-B7CA-4856-89AD-8B36A1EACF0D}" type="presOf" srcId="{E0A8645D-4662-4783-A017-D1A3E173AAB0}" destId="{D4D04ABF-0C29-4BEE-B861-624DECDA5041}" srcOrd="0" destOrd="0" presId="urn:microsoft.com/office/officeart/2005/8/layout/cycle2"/>
    <dgm:cxn modelId="{9F61765F-37F8-462A-A742-73FBDD9F41D9}" type="presOf" srcId="{E0A8645D-4662-4783-A017-D1A3E173AAB0}" destId="{F425079A-6B93-44A8-8728-1B4D21573AE7}" srcOrd="1" destOrd="0" presId="urn:microsoft.com/office/officeart/2005/8/layout/cycle2"/>
    <dgm:cxn modelId="{30D97E42-A2D2-442E-9551-ED2F3AE50610}" type="presOf" srcId="{9FE242AA-4978-4475-956B-E331AF0BFE9C}" destId="{49BDB687-4644-4B18-AF97-9535157CF232}" srcOrd="0" destOrd="0" presId="urn:microsoft.com/office/officeart/2005/8/layout/cycle2"/>
    <dgm:cxn modelId="{DF6DFD42-7FBA-4E53-A74F-76533AB9E79D}" type="presOf" srcId="{F9A641DC-B42E-4C3A-9DA0-1435210A7EF8}" destId="{40CE0B99-9F46-4D20-BBE9-F2AECD319767}" srcOrd="0" destOrd="0" presId="urn:microsoft.com/office/officeart/2005/8/layout/cycle2"/>
    <dgm:cxn modelId="{5687F547-CEDE-4E17-A9D2-CC82A8CD0648}" type="presOf" srcId="{D1DFB611-71F4-4C17-BC64-05F21801C84D}" destId="{4E2F5780-C7A4-412E-97A7-84348376A60D}" srcOrd="0" destOrd="0" presId="urn:microsoft.com/office/officeart/2005/8/layout/cycle2"/>
    <dgm:cxn modelId="{17419E48-4CE0-47C7-BC77-51DBDA855703}" srcId="{9FE242AA-4978-4475-956B-E331AF0BFE9C}" destId="{07C9A770-1932-4A02-9043-65CFFBDEE75A}" srcOrd="4" destOrd="0" parTransId="{4697FF66-5B9D-498A-96CD-F80E521F9FC0}" sibTransId="{678222A5-1002-4214-86A5-53376694FF28}"/>
    <dgm:cxn modelId="{CA211449-CC3E-4BB1-AE40-17A598B2F4FC}" type="presOf" srcId="{CBCBAE3A-C960-41DB-924A-287135164E14}" destId="{825671A0-33AF-42EC-B46E-DCD1718BACE3}" srcOrd="1" destOrd="0" presId="urn:microsoft.com/office/officeart/2005/8/layout/cycle2"/>
    <dgm:cxn modelId="{29385250-3F8B-4159-9CEF-3216563465CC}" srcId="{9FE242AA-4978-4475-956B-E331AF0BFE9C}" destId="{9A83CDE0-96D0-4391-84C8-F5E476FA6645}" srcOrd="3" destOrd="0" parTransId="{57D33052-1B0F-4555-9E39-30D04D9B37DB}" sibTransId="{F9A641DC-B42E-4C3A-9DA0-1435210A7EF8}"/>
    <dgm:cxn modelId="{FA638553-BE63-4676-86B8-FCDFD77A3626}" srcId="{9FE242AA-4978-4475-956B-E331AF0BFE9C}" destId="{D1DFB611-71F4-4C17-BC64-05F21801C84D}" srcOrd="2" destOrd="0" parTransId="{AD36824A-A572-400C-A569-6F4233CF70D9}" sibTransId="{FC9C71A5-08D6-4149-B9C1-F1DEE0687DC5}"/>
    <dgm:cxn modelId="{C8CB2D54-0159-40B1-BB06-17C0853920A1}" srcId="{9FE242AA-4978-4475-956B-E331AF0BFE9C}" destId="{019218C8-4C5F-4774-B5A3-A8B3FBAC8FF8}" srcOrd="5" destOrd="0" parTransId="{4868B166-8F00-4619-8A63-12579C8DEC6E}" sibTransId="{13D3DBE1-E5C5-4769-9EA2-9FF8E3D54AC4}"/>
    <dgm:cxn modelId="{4848D754-434A-41FC-B769-8CC554EB5655}" type="presOf" srcId="{F9A641DC-B42E-4C3A-9DA0-1435210A7EF8}" destId="{1523C9BC-0DBA-4E53-BA1C-64F285C40916}" srcOrd="1" destOrd="0" presId="urn:microsoft.com/office/officeart/2005/8/layout/cycle2"/>
    <dgm:cxn modelId="{86297D58-919B-41E2-BCE2-A6DB57513FA2}" srcId="{9FE242AA-4978-4475-956B-E331AF0BFE9C}" destId="{7A3B09C6-A1A8-4862-912F-926B9C03AF53}" srcOrd="7" destOrd="0" parTransId="{49BFA5B0-4880-4735-B8CC-111B862ADA26}" sibTransId="{CBCBAE3A-C960-41DB-924A-287135164E14}"/>
    <dgm:cxn modelId="{0599D579-D2A3-4992-A0A6-E63020C84228}" type="presOf" srcId="{FC9C71A5-08D6-4149-B9C1-F1DEE0687DC5}" destId="{9FDF99F0-284F-4E84-98CA-C13011B96238}" srcOrd="0" destOrd="0" presId="urn:microsoft.com/office/officeart/2005/8/layout/cycle2"/>
    <dgm:cxn modelId="{B643FE80-5F5C-467B-B6ED-837EA706FDD8}" type="presOf" srcId="{BB28435B-CFBE-46A4-93CC-26B3D0C39348}" destId="{36DB0482-0EF1-4ACA-96FC-89D633D859AE}" srcOrd="0" destOrd="0" presId="urn:microsoft.com/office/officeart/2005/8/layout/cycle2"/>
    <dgm:cxn modelId="{AC5B1693-1ADF-496A-9A90-C6AB0B55534E}" type="presOf" srcId="{13D3DBE1-E5C5-4769-9EA2-9FF8E3D54AC4}" destId="{A6CCF6CD-6198-40EF-A207-D08E7D56B2AB}" srcOrd="1" destOrd="0" presId="urn:microsoft.com/office/officeart/2005/8/layout/cycle2"/>
    <dgm:cxn modelId="{70D88293-B556-4FFE-9523-BF36225D2721}" type="presOf" srcId="{0C77DAFA-D88C-462F-992A-B5AB1BC29D07}" destId="{B0426975-F373-4F27-A3C1-781234072EE2}" srcOrd="1" destOrd="0" presId="urn:microsoft.com/office/officeart/2005/8/layout/cycle2"/>
    <dgm:cxn modelId="{7D2DC6A8-A1B2-470D-8099-3F6A0E48F655}" type="presOf" srcId="{F686FDEE-DFE0-4E69-BB7A-31211AD026B5}" destId="{A631693B-D062-40B1-93F7-2590F578E265}" srcOrd="0" destOrd="0" presId="urn:microsoft.com/office/officeart/2005/8/layout/cycle2"/>
    <dgm:cxn modelId="{EC571BA9-FD4B-4DC0-8320-C84AA1E9CD1E}" type="presOf" srcId="{678222A5-1002-4214-86A5-53376694FF28}" destId="{820B5635-61B4-4424-8A91-C26E13E8A8CF}" srcOrd="1" destOrd="0" presId="urn:microsoft.com/office/officeart/2005/8/layout/cycle2"/>
    <dgm:cxn modelId="{02D3BFBA-5CF8-426C-A6F0-EBEF481F95F8}" type="presOf" srcId="{678222A5-1002-4214-86A5-53376694FF28}" destId="{5F534946-5045-4938-BA38-F8741003AEAD}" srcOrd="0" destOrd="0" presId="urn:microsoft.com/office/officeart/2005/8/layout/cycle2"/>
    <dgm:cxn modelId="{5102ACBD-D570-4CB9-B7A2-2262C4C11F8C}" type="presOf" srcId="{019218C8-4C5F-4774-B5A3-A8B3FBAC8FF8}" destId="{47787A1D-3D4E-49B4-8FBC-A89DE8F466E6}" srcOrd="0" destOrd="0" presId="urn:microsoft.com/office/officeart/2005/8/layout/cycle2"/>
    <dgm:cxn modelId="{4158D5CB-9AC3-4725-BB1E-16389EB0B85E}" srcId="{9FE242AA-4978-4475-956B-E331AF0BFE9C}" destId="{C7092939-485B-4703-BD13-A21C91EF9005}" srcOrd="6" destOrd="0" parTransId="{BAD67066-FD3F-4232-8C65-CF08369084AD}" sibTransId="{F686FDEE-DFE0-4E69-BB7A-31211AD026B5}"/>
    <dgm:cxn modelId="{010F04D2-F4B9-4348-93F6-EB6557082F9C}" type="presOf" srcId="{07C9A770-1932-4A02-9043-65CFFBDEE75A}" destId="{036B8ED8-5E70-4F24-A5E2-9CD9EE880C71}" srcOrd="0" destOrd="0" presId="urn:microsoft.com/office/officeart/2005/8/layout/cycle2"/>
    <dgm:cxn modelId="{DC1889D8-6BF3-4B46-B765-BBBC37568061}" type="presOf" srcId="{CBCBAE3A-C960-41DB-924A-287135164E14}" destId="{E165FCE2-974D-42E9-B02D-2E3A69C804ED}" srcOrd="0" destOrd="0" presId="urn:microsoft.com/office/officeart/2005/8/layout/cycle2"/>
    <dgm:cxn modelId="{4168E3DE-22D4-4F02-9457-21F863D36299}" type="presOf" srcId="{7A3B09C6-A1A8-4862-912F-926B9C03AF53}" destId="{653BC574-0717-4DDA-AFEE-F0EEC1598C60}" srcOrd="0" destOrd="0" presId="urn:microsoft.com/office/officeart/2005/8/layout/cycle2"/>
    <dgm:cxn modelId="{99276DEA-BFF2-4B0F-9167-E82CF9C78F2C}" type="presOf" srcId="{F686FDEE-DFE0-4E69-BB7A-31211AD026B5}" destId="{F1AA0F64-04D8-4C22-853D-419F7C1956BE}" srcOrd="1" destOrd="0" presId="urn:microsoft.com/office/officeart/2005/8/layout/cycle2"/>
    <dgm:cxn modelId="{8D3131ED-872D-4465-A09B-2763E1A1D132}" type="presOf" srcId="{C7092939-485B-4703-BD13-A21C91EF9005}" destId="{D5E67F14-60CE-4F11-8B67-37BFE986F8C3}" srcOrd="0" destOrd="0" presId="urn:microsoft.com/office/officeart/2005/8/layout/cycle2"/>
    <dgm:cxn modelId="{EA62A3F1-B5F7-4D60-8ABD-297C348A5B03}" type="presOf" srcId="{13D3DBE1-E5C5-4769-9EA2-9FF8E3D54AC4}" destId="{E07DDBEC-9C0B-4C1C-86C4-A5AD5AAEDC08}" srcOrd="0" destOrd="0" presId="urn:microsoft.com/office/officeart/2005/8/layout/cycle2"/>
    <dgm:cxn modelId="{2A554BF9-CE42-4326-8D5C-EB10DFBA9C59}" srcId="{9FE242AA-4978-4475-956B-E331AF0BFE9C}" destId="{BB28435B-CFBE-46A4-93CC-26B3D0C39348}" srcOrd="1" destOrd="0" parTransId="{F5C0E55A-7FF7-439A-B9D2-3EE6EDF91A43}" sibTransId="{E0A8645D-4662-4783-A017-D1A3E173AAB0}"/>
    <dgm:cxn modelId="{84550DFC-1893-4D0C-BC46-47C2ACFF69F7}" type="presOf" srcId="{0C77DAFA-D88C-462F-992A-B5AB1BC29D07}" destId="{5DC7D55E-7C39-4711-962E-CCF532DADC2D}" srcOrd="0" destOrd="0" presId="urn:microsoft.com/office/officeart/2005/8/layout/cycle2"/>
    <dgm:cxn modelId="{36D7F2F8-F91B-42FA-8308-F172E3EF096A}" type="presParOf" srcId="{49BDB687-4644-4B18-AF97-9535157CF232}" destId="{2F3227DB-1B7C-42E2-A1BE-A35B3EEB67A7}" srcOrd="0" destOrd="0" presId="urn:microsoft.com/office/officeart/2005/8/layout/cycle2"/>
    <dgm:cxn modelId="{AEB2C7E1-6E94-411B-AE49-72CCD98DA762}" type="presParOf" srcId="{49BDB687-4644-4B18-AF97-9535157CF232}" destId="{5DC7D55E-7C39-4711-962E-CCF532DADC2D}" srcOrd="1" destOrd="0" presId="urn:microsoft.com/office/officeart/2005/8/layout/cycle2"/>
    <dgm:cxn modelId="{459555D9-0A2A-4D23-ACF7-C33B288B380F}" type="presParOf" srcId="{5DC7D55E-7C39-4711-962E-CCF532DADC2D}" destId="{B0426975-F373-4F27-A3C1-781234072EE2}" srcOrd="0" destOrd="0" presId="urn:microsoft.com/office/officeart/2005/8/layout/cycle2"/>
    <dgm:cxn modelId="{3367965E-7BE7-49E1-A0C8-52590CA1C629}" type="presParOf" srcId="{49BDB687-4644-4B18-AF97-9535157CF232}" destId="{36DB0482-0EF1-4ACA-96FC-89D633D859AE}" srcOrd="2" destOrd="0" presId="urn:microsoft.com/office/officeart/2005/8/layout/cycle2"/>
    <dgm:cxn modelId="{73041106-CB2A-4229-9138-AA41B1DC0833}" type="presParOf" srcId="{49BDB687-4644-4B18-AF97-9535157CF232}" destId="{D4D04ABF-0C29-4BEE-B861-624DECDA5041}" srcOrd="3" destOrd="0" presId="urn:microsoft.com/office/officeart/2005/8/layout/cycle2"/>
    <dgm:cxn modelId="{E8EC80D0-C13D-4CCC-AD36-A6178D611B69}" type="presParOf" srcId="{D4D04ABF-0C29-4BEE-B861-624DECDA5041}" destId="{F425079A-6B93-44A8-8728-1B4D21573AE7}" srcOrd="0" destOrd="0" presId="urn:microsoft.com/office/officeart/2005/8/layout/cycle2"/>
    <dgm:cxn modelId="{EBA92D6D-6A31-4A90-BD00-BF3026A56BF8}" type="presParOf" srcId="{49BDB687-4644-4B18-AF97-9535157CF232}" destId="{4E2F5780-C7A4-412E-97A7-84348376A60D}" srcOrd="4" destOrd="0" presId="urn:microsoft.com/office/officeart/2005/8/layout/cycle2"/>
    <dgm:cxn modelId="{A8EE4C95-C958-49B7-B918-054EF2C2B09E}" type="presParOf" srcId="{49BDB687-4644-4B18-AF97-9535157CF232}" destId="{9FDF99F0-284F-4E84-98CA-C13011B96238}" srcOrd="5" destOrd="0" presId="urn:microsoft.com/office/officeart/2005/8/layout/cycle2"/>
    <dgm:cxn modelId="{12911C5B-8A56-48A7-B815-B8E2F36E783D}" type="presParOf" srcId="{9FDF99F0-284F-4E84-98CA-C13011B96238}" destId="{65E2ABC0-E245-4B69-B62F-411C0927F482}" srcOrd="0" destOrd="0" presId="urn:microsoft.com/office/officeart/2005/8/layout/cycle2"/>
    <dgm:cxn modelId="{CC96A0F0-0B98-4522-9194-5F47699AE900}" type="presParOf" srcId="{49BDB687-4644-4B18-AF97-9535157CF232}" destId="{0C2395FC-9A63-403A-981A-07379A1D50B9}" srcOrd="6" destOrd="0" presId="urn:microsoft.com/office/officeart/2005/8/layout/cycle2"/>
    <dgm:cxn modelId="{10F592F1-EAA5-4A53-9C66-680C27792452}" type="presParOf" srcId="{49BDB687-4644-4B18-AF97-9535157CF232}" destId="{40CE0B99-9F46-4D20-BBE9-F2AECD319767}" srcOrd="7" destOrd="0" presId="urn:microsoft.com/office/officeart/2005/8/layout/cycle2"/>
    <dgm:cxn modelId="{A108F8BA-146D-4E84-9C84-AB06FB62FE2A}" type="presParOf" srcId="{40CE0B99-9F46-4D20-BBE9-F2AECD319767}" destId="{1523C9BC-0DBA-4E53-BA1C-64F285C40916}" srcOrd="0" destOrd="0" presId="urn:microsoft.com/office/officeart/2005/8/layout/cycle2"/>
    <dgm:cxn modelId="{02E4E035-4808-48E0-B1F5-CBAF9AF0C711}" type="presParOf" srcId="{49BDB687-4644-4B18-AF97-9535157CF232}" destId="{036B8ED8-5E70-4F24-A5E2-9CD9EE880C71}" srcOrd="8" destOrd="0" presId="urn:microsoft.com/office/officeart/2005/8/layout/cycle2"/>
    <dgm:cxn modelId="{81C4F86F-23F8-4C90-A3AF-23564F7764C0}" type="presParOf" srcId="{49BDB687-4644-4B18-AF97-9535157CF232}" destId="{5F534946-5045-4938-BA38-F8741003AEAD}" srcOrd="9" destOrd="0" presId="urn:microsoft.com/office/officeart/2005/8/layout/cycle2"/>
    <dgm:cxn modelId="{B7E60812-ADD6-4E0A-A1A2-4553FEE0A151}" type="presParOf" srcId="{5F534946-5045-4938-BA38-F8741003AEAD}" destId="{820B5635-61B4-4424-8A91-C26E13E8A8CF}" srcOrd="0" destOrd="0" presId="urn:microsoft.com/office/officeart/2005/8/layout/cycle2"/>
    <dgm:cxn modelId="{3E04D227-A4BA-4930-A3A6-5F2A2939B192}" type="presParOf" srcId="{49BDB687-4644-4B18-AF97-9535157CF232}" destId="{47787A1D-3D4E-49B4-8FBC-A89DE8F466E6}" srcOrd="10" destOrd="0" presId="urn:microsoft.com/office/officeart/2005/8/layout/cycle2"/>
    <dgm:cxn modelId="{AB994C4E-227D-469B-A4E7-F0883F1C5F71}" type="presParOf" srcId="{49BDB687-4644-4B18-AF97-9535157CF232}" destId="{E07DDBEC-9C0B-4C1C-86C4-A5AD5AAEDC08}" srcOrd="11" destOrd="0" presId="urn:microsoft.com/office/officeart/2005/8/layout/cycle2"/>
    <dgm:cxn modelId="{8641BDDE-F337-4520-9DC2-CDFF6011F989}" type="presParOf" srcId="{E07DDBEC-9C0B-4C1C-86C4-A5AD5AAEDC08}" destId="{A6CCF6CD-6198-40EF-A207-D08E7D56B2AB}" srcOrd="0" destOrd="0" presId="urn:microsoft.com/office/officeart/2005/8/layout/cycle2"/>
    <dgm:cxn modelId="{EC694B2C-0BEE-4A14-8EBF-A8CBC5A2EEE5}" type="presParOf" srcId="{49BDB687-4644-4B18-AF97-9535157CF232}" destId="{D5E67F14-60CE-4F11-8B67-37BFE986F8C3}" srcOrd="12" destOrd="0" presId="urn:microsoft.com/office/officeart/2005/8/layout/cycle2"/>
    <dgm:cxn modelId="{C366153A-A5CD-4E92-BBD4-E8129275CFA5}" type="presParOf" srcId="{49BDB687-4644-4B18-AF97-9535157CF232}" destId="{A631693B-D062-40B1-93F7-2590F578E265}" srcOrd="13" destOrd="0" presId="urn:microsoft.com/office/officeart/2005/8/layout/cycle2"/>
    <dgm:cxn modelId="{71612104-03AF-444C-A944-4F1DFF5E9F98}" type="presParOf" srcId="{A631693B-D062-40B1-93F7-2590F578E265}" destId="{F1AA0F64-04D8-4C22-853D-419F7C1956BE}" srcOrd="0" destOrd="0" presId="urn:microsoft.com/office/officeart/2005/8/layout/cycle2"/>
    <dgm:cxn modelId="{85E81F81-CE15-4296-BD81-7ADF39DCA59B}" type="presParOf" srcId="{49BDB687-4644-4B18-AF97-9535157CF232}" destId="{653BC574-0717-4DDA-AFEE-F0EEC1598C60}" srcOrd="14" destOrd="0" presId="urn:microsoft.com/office/officeart/2005/8/layout/cycle2"/>
    <dgm:cxn modelId="{2C635403-ADF7-4492-837A-5063BF75443A}" type="presParOf" srcId="{49BDB687-4644-4B18-AF97-9535157CF232}" destId="{E165FCE2-974D-42E9-B02D-2E3A69C804ED}" srcOrd="15" destOrd="0" presId="urn:microsoft.com/office/officeart/2005/8/layout/cycle2"/>
    <dgm:cxn modelId="{6D3E9B99-2DFA-437C-BB7A-56E5DEDA44DD}" type="presParOf" srcId="{E165FCE2-974D-42E9-B02D-2E3A69C804ED}" destId="{825671A0-33AF-42EC-B46E-DCD1718BACE3}" srcOrd="0" destOrd="0" presId="urn:microsoft.com/office/officeart/2005/8/layout/cycle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227DB-1B7C-42E2-A1BE-A35B3EEB67A7}">
      <dsp:nvSpPr>
        <dsp:cNvPr id="0" name=""/>
        <dsp:cNvSpPr/>
      </dsp:nvSpPr>
      <dsp:spPr>
        <a:xfrm>
          <a:off x="1922656" y="839"/>
          <a:ext cx="659950" cy="65995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fr-CH" sz="600" kern="1200" dirty="0" err="1">
              <a:latin typeface="+mn-lt"/>
            </a:rPr>
            <a:t>Researchers</a:t>
          </a:r>
          <a:endParaRPr lang="fr-CH" sz="600" kern="1200" dirty="0">
            <a:latin typeface="+mn-lt"/>
          </a:endParaRPr>
        </a:p>
      </dsp:txBody>
      <dsp:txXfrm>
        <a:off x="2019303" y="97486"/>
        <a:ext cx="466656" cy="466656"/>
      </dsp:txXfrm>
    </dsp:sp>
    <dsp:sp modelId="{5DC7D55E-7C39-4711-962E-CCF532DADC2D}">
      <dsp:nvSpPr>
        <dsp:cNvPr id="0" name=""/>
        <dsp:cNvSpPr/>
      </dsp:nvSpPr>
      <dsp:spPr>
        <a:xfrm rot="1350000">
          <a:off x="2618156" y="407226"/>
          <a:ext cx="175625" cy="22273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fr-CH" sz="500" kern="1200">
            <a:latin typeface="+mn-lt"/>
          </a:endParaRPr>
        </a:p>
      </dsp:txBody>
      <dsp:txXfrm>
        <a:off x="2620161" y="441692"/>
        <a:ext cx="122938" cy="133639"/>
      </dsp:txXfrm>
    </dsp:sp>
    <dsp:sp modelId="{36DB0482-0EF1-4ACA-96FC-89D633D859AE}">
      <dsp:nvSpPr>
        <dsp:cNvPr id="0" name=""/>
        <dsp:cNvSpPr/>
      </dsp:nvSpPr>
      <dsp:spPr>
        <a:xfrm>
          <a:off x="2838515" y="380201"/>
          <a:ext cx="659950" cy="65995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fr-CH" sz="600" kern="1200" dirty="0" err="1">
              <a:latin typeface="+mn-lt"/>
            </a:rPr>
            <a:t>Teaching</a:t>
          </a:r>
          <a:endParaRPr lang="fr-CH" sz="600" kern="1200" dirty="0">
            <a:latin typeface="+mn-lt"/>
          </a:endParaRPr>
        </a:p>
      </dsp:txBody>
      <dsp:txXfrm>
        <a:off x="2935162" y="476848"/>
        <a:ext cx="466656" cy="466656"/>
      </dsp:txXfrm>
    </dsp:sp>
    <dsp:sp modelId="{D4D04ABF-0C29-4BEE-B861-624DECDA5041}">
      <dsp:nvSpPr>
        <dsp:cNvPr id="0" name=""/>
        <dsp:cNvSpPr/>
      </dsp:nvSpPr>
      <dsp:spPr>
        <a:xfrm rot="4050000">
          <a:off x="3268456" y="1052147"/>
          <a:ext cx="175625" cy="22273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fr-CH" sz="500" kern="1200"/>
        </a:p>
      </dsp:txBody>
      <dsp:txXfrm>
        <a:off x="3284718" y="1072356"/>
        <a:ext cx="122938" cy="133639"/>
      </dsp:txXfrm>
    </dsp:sp>
    <dsp:sp modelId="{4E2F5780-C7A4-412E-97A7-84348376A60D}">
      <dsp:nvSpPr>
        <dsp:cNvPr id="0" name=""/>
        <dsp:cNvSpPr/>
      </dsp:nvSpPr>
      <dsp:spPr>
        <a:xfrm>
          <a:off x="3217876" y="1296060"/>
          <a:ext cx="659950" cy="65995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fr-CH" sz="600" kern="1200" dirty="0" err="1">
              <a:latin typeface="+mn-lt"/>
            </a:rPr>
            <a:t>Research</a:t>
          </a:r>
          <a:r>
            <a:rPr lang="fr-CH" sz="600" kern="1200" dirty="0">
              <a:latin typeface="+mn-lt"/>
            </a:rPr>
            <a:t> Institutions</a:t>
          </a:r>
        </a:p>
      </dsp:txBody>
      <dsp:txXfrm>
        <a:off x="3314523" y="1392707"/>
        <a:ext cx="466656" cy="466656"/>
      </dsp:txXfrm>
    </dsp:sp>
    <dsp:sp modelId="{9FDF99F0-284F-4E84-98CA-C13011B96238}">
      <dsp:nvSpPr>
        <dsp:cNvPr id="0" name=""/>
        <dsp:cNvSpPr/>
      </dsp:nvSpPr>
      <dsp:spPr>
        <a:xfrm rot="6750000">
          <a:off x="3272260" y="1968006"/>
          <a:ext cx="175625" cy="22273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fr-CH" sz="500" kern="1200">
            <a:latin typeface="+mn-lt"/>
          </a:endParaRPr>
        </a:p>
      </dsp:txBody>
      <dsp:txXfrm rot="10800000">
        <a:off x="3308685" y="1988215"/>
        <a:ext cx="122938" cy="133639"/>
      </dsp:txXfrm>
    </dsp:sp>
    <dsp:sp modelId="{0C2395FC-9A63-403A-981A-07379A1D50B9}">
      <dsp:nvSpPr>
        <dsp:cNvPr id="0" name=""/>
        <dsp:cNvSpPr/>
      </dsp:nvSpPr>
      <dsp:spPr>
        <a:xfrm>
          <a:off x="2838515" y="2211919"/>
          <a:ext cx="659950" cy="65995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fr-CH" sz="600" kern="1200" dirty="0" err="1">
              <a:latin typeface="+mn-lt"/>
            </a:rPr>
            <a:t>Research</a:t>
          </a:r>
          <a:r>
            <a:rPr lang="fr-CH" sz="600" kern="1200" dirty="0">
              <a:latin typeface="+mn-lt"/>
            </a:rPr>
            <a:t> </a:t>
          </a:r>
          <a:r>
            <a:rPr lang="fr-CH" sz="600" kern="1200" dirty="0" err="1">
              <a:latin typeface="+mn-lt"/>
            </a:rPr>
            <a:t>Funders</a:t>
          </a:r>
          <a:endParaRPr lang="fr-CH" sz="600" kern="1200" dirty="0">
            <a:latin typeface="+mn-lt"/>
          </a:endParaRPr>
        </a:p>
      </dsp:txBody>
      <dsp:txXfrm>
        <a:off x="2935162" y="2308566"/>
        <a:ext cx="466656" cy="466656"/>
      </dsp:txXfrm>
    </dsp:sp>
    <dsp:sp modelId="{40CE0B99-9F46-4D20-BBE9-F2AECD319767}">
      <dsp:nvSpPr>
        <dsp:cNvPr id="0" name=""/>
        <dsp:cNvSpPr/>
      </dsp:nvSpPr>
      <dsp:spPr>
        <a:xfrm rot="9450000">
          <a:off x="2627340" y="2618306"/>
          <a:ext cx="175625" cy="22273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fr-CH" sz="500" kern="1200">
            <a:latin typeface="+mn-lt"/>
          </a:endParaRPr>
        </a:p>
      </dsp:txBody>
      <dsp:txXfrm rot="10800000">
        <a:off x="2678022" y="2652772"/>
        <a:ext cx="122938" cy="133639"/>
      </dsp:txXfrm>
    </dsp:sp>
    <dsp:sp modelId="{036B8ED8-5E70-4F24-A5E2-9CD9EE880C71}">
      <dsp:nvSpPr>
        <dsp:cNvPr id="0" name=""/>
        <dsp:cNvSpPr/>
      </dsp:nvSpPr>
      <dsp:spPr>
        <a:xfrm>
          <a:off x="1922656" y="2591280"/>
          <a:ext cx="659950" cy="65995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fr-CH" sz="600" kern="1200" dirty="0" err="1">
              <a:latin typeface="+mn-lt"/>
            </a:rPr>
            <a:t>Research</a:t>
          </a:r>
          <a:r>
            <a:rPr lang="fr-CH" sz="600" kern="1200" dirty="0">
              <a:latin typeface="+mn-lt"/>
            </a:rPr>
            <a:t> </a:t>
          </a:r>
          <a:r>
            <a:rPr lang="fr-CH" sz="600" kern="1200" dirty="0" err="1">
              <a:latin typeface="+mn-lt"/>
            </a:rPr>
            <a:t>Councils</a:t>
          </a:r>
          <a:endParaRPr lang="fr-CH" sz="600" kern="1200" dirty="0">
            <a:latin typeface="+mn-lt"/>
          </a:endParaRPr>
        </a:p>
      </dsp:txBody>
      <dsp:txXfrm>
        <a:off x="2019303" y="2687927"/>
        <a:ext cx="466656" cy="466656"/>
      </dsp:txXfrm>
    </dsp:sp>
    <dsp:sp modelId="{5F534946-5045-4938-BA38-F8741003AEAD}">
      <dsp:nvSpPr>
        <dsp:cNvPr id="0" name=""/>
        <dsp:cNvSpPr/>
      </dsp:nvSpPr>
      <dsp:spPr>
        <a:xfrm rot="12150000">
          <a:off x="1711481" y="2622110"/>
          <a:ext cx="175625" cy="22273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fr-CH" sz="500" kern="1200">
            <a:latin typeface="+mn-lt"/>
          </a:endParaRPr>
        </a:p>
      </dsp:txBody>
      <dsp:txXfrm rot="10800000">
        <a:off x="1762163" y="2676738"/>
        <a:ext cx="122938" cy="133639"/>
      </dsp:txXfrm>
    </dsp:sp>
    <dsp:sp modelId="{47787A1D-3D4E-49B4-8FBC-A89DE8F466E6}">
      <dsp:nvSpPr>
        <dsp:cNvPr id="0" name=""/>
        <dsp:cNvSpPr/>
      </dsp:nvSpPr>
      <dsp:spPr>
        <a:xfrm>
          <a:off x="1006797" y="2211919"/>
          <a:ext cx="659950" cy="65995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fr-CH" sz="600" kern="1200" dirty="0">
              <a:latin typeface="+mn-lt"/>
            </a:rPr>
            <a:t>Scientific/Peer </a:t>
          </a:r>
          <a:r>
            <a:rPr lang="fr-CH" sz="600" kern="1200" dirty="0" err="1">
              <a:latin typeface="+mn-lt"/>
            </a:rPr>
            <a:t>reviewers</a:t>
          </a:r>
          <a:endParaRPr lang="fr-CH" sz="600" kern="1200" dirty="0">
            <a:latin typeface="+mn-lt"/>
          </a:endParaRPr>
        </a:p>
      </dsp:txBody>
      <dsp:txXfrm>
        <a:off x="1103444" y="2308566"/>
        <a:ext cx="466656" cy="466656"/>
      </dsp:txXfrm>
    </dsp:sp>
    <dsp:sp modelId="{E07DDBEC-9C0B-4C1C-86C4-A5AD5AAEDC08}">
      <dsp:nvSpPr>
        <dsp:cNvPr id="0" name=""/>
        <dsp:cNvSpPr/>
      </dsp:nvSpPr>
      <dsp:spPr>
        <a:xfrm rot="14850000">
          <a:off x="1061181" y="1977190"/>
          <a:ext cx="175625" cy="22273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fr-CH" sz="500" kern="1200">
            <a:latin typeface="+mn-lt"/>
          </a:endParaRPr>
        </a:p>
      </dsp:txBody>
      <dsp:txXfrm rot="10800000">
        <a:off x="1097606" y="2046075"/>
        <a:ext cx="122938" cy="133639"/>
      </dsp:txXfrm>
    </dsp:sp>
    <dsp:sp modelId="{D5E67F14-60CE-4F11-8B67-37BFE986F8C3}">
      <dsp:nvSpPr>
        <dsp:cNvPr id="0" name=""/>
        <dsp:cNvSpPr/>
      </dsp:nvSpPr>
      <dsp:spPr>
        <a:xfrm>
          <a:off x="627435" y="1296060"/>
          <a:ext cx="659950" cy="65995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fr-CH" sz="600" kern="1200" dirty="0">
              <a:latin typeface="+mn-lt"/>
            </a:rPr>
            <a:t>Academic </a:t>
          </a:r>
          <a:r>
            <a:rPr lang="fr-CH" sz="600" kern="1200" dirty="0" err="1">
              <a:latin typeface="+mn-lt"/>
            </a:rPr>
            <a:t>journals</a:t>
          </a:r>
          <a:endParaRPr lang="fr-CH" sz="600" kern="1200" dirty="0">
            <a:latin typeface="+mn-lt"/>
          </a:endParaRPr>
        </a:p>
      </dsp:txBody>
      <dsp:txXfrm>
        <a:off x="724082" y="1392707"/>
        <a:ext cx="466656" cy="466656"/>
      </dsp:txXfrm>
    </dsp:sp>
    <dsp:sp modelId="{A631693B-D062-40B1-93F7-2590F578E265}">
      <dsp:nvSpPr>
        <dsp:cNvPr id="0" name=""/>
        <dsp:cNvSpPr/>
      </dsp:nvSpPr>
      <dsp:spPr>
        <a:xfrm rot="17550000">
          <a:off x="1057377" y="1061331"/>
          <a:ext cx="175625" cy="22273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fr-CH" sz="500" kern="1200">
            <a:latin typeface="+mn-lt"/>
          </a:endParaRPr>
        </a:p>
      </dsp:txBody>
      <dsp:txXfrm>
        <a:off x="1073639" y="1130216"/>
        <a:ext cx="122938" cy="133639"/>
      </dsp:txXfrm>
    </dsp:sp>
    <dsp:sp modelId="{653BC574-0717-4DDA-AFEE-F0EEC1598C60}">
      <dsp:nvSpPr>
        <dsp:cNvPr id="0" name=""/>
        <dsp:cNvSpPr/>
      </dsp:nvSpPr>
      <dsp:spPr>
        <a:xfrm>
          <a:off x="1006797" y="380201"/>
          <a:ext cx="659950" cy="65995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fr-CH" sz="600" kern="1200" dirty="0" err="1">
              <a:latin typeface="+mn-lt"/>
            </a:rPr>
            <a:t>Research</a:t>
          </a:r>
          <a:r>
            <a:rPr lang="fr-CH" sz="600" kern="1200" dirty="0">
              <a:latin typeface="+mn-lt"/>
            </a:rPr>
            <a:t> </a:t>
          </a:r>
          <a:r>
            <a:rPr lang="fr-CH" sz="600" kern="1200" dirty="0" err="1">
              <a:latin typeface="+mn-lt"/>
            </a:rPr>
            <a:t>Ethics</a:t>
          </a:r>
          <a:r>
            <a:rPr lang="fr-CH" sz="600" kern="1200" dirty="0">
              <a:latin typeface="+mn-lt"/>
            </a:rPr>
            <a:t> </a:t>
          </a:r>
          <a:r>
            <a:rPr lang="fr-CH" sz="600" kern="1200" dirty="0" err="1">
              <a:latin typeface="+mn-lt"/>
            </a:rPr>
            <a:t>Committees</a:t>
          </a:r>
          <a:endParaRPr lang="fr-CH" sz="600" kern="1200" dirty="0">
            <a:latin typeface="+mn-lt"/>
          </a:endParaRPr>
        </a:p>
      </dsp:txBody>
      <dsp:txXfrm>
        <a:off x="1103444" y="476848"/>
        <a:ext cx="466656" cy="466656"/>
      </dsp:txXfrm>
    </dsp:sp>
    <dsp:sp modelId="{E165FCE2-974D-42E9-B02D-2E3A69C804ED}">
      <dsp:nvSpPr>
        <dsp:cNvPr id="0" name=""/>
        <dsp:cNvSpPr/>
      </dsp:nvSpPr>
      <dsp:spPr>
        <a:xfrm rot="20250000">
          <a:off x="1702297" y="411031"/>
          <a:ext cx="175625" cy="22273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fr-CH" sz="500" kern="1200">
            <a:latin typeface="+mn-lt"/>
          </a:endParaRPr>
        </a:p>
      </dsp:txBody>
      <dsp:txXfrm>
        <a:off x="1704302" y="465659"/>
        <a:ext cx="122938" cy="13363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2C41761-CBE4-134F-8A8E-6DA2A014B497}" type="datetimeFigureOut">
              <a:rPr lang="fr-FR" smtClean="0"/>
              <a:t>04/05/2025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C0B015-EC11-564E-A964-94873134EF82}" type="slidenum">
              <a:rPr lang="fr-FR" smtClean="0"/>
              <a:t>‹N°›</a:t>
            </a:fld>
            <a:endParaRPr lang="fr-FR"/>
          </a:p>
        </p:txBody>
      </p:sp>
    </p:spTree>
    <p:extLst>
      <p:ext uri="{BB962C8B-B14F-4D97-AF65-F5344CB8AC3E}">
        <p14:creationId xmlns:p14="http://schemas.microsoft.com/office/powerpoint/2010/main" val="15773803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FEBF00-6FBD-6C4D-ADAE-9C30D1DFF8A1}" type="datetimeFigureOut">
              <a:rPr lang="fr-FR" smtClean="0"/>
              <a:t>04/05/2025</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9EFA27-853E-6D46-B869-1A54A8924F98}" type="slidenum">
              <a:rPr lang="fr-FR" smtClean="0"/>
              <a:t>‹N°›</a:t>
            </a:fld>
            <a:endParaRPr lang="fr-FR"/>
          </a:p>
        </p:txBody>
      </p:sp>
    </p:spTree>
    <p:extLst>
      <p:ext uri="{BB962C8B-B14F-4D97-AF65-F5344CB8AC3E}">
        <p14:creationId xmlns:p14="http://schemas.microsoft.com/office/powerpoint/2010/main" val="22707928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sz="1200" kern="1200" dirty="0">
                <a:solidFill>
                  <a:schemeClr val="tx1"/>
                </a:solidFill>
                <a:effectLst/>
                <a:latin typeface="+mn-lt"/>
                <a:ea typeface="+mn-ea"/>
                <a:cs typeface="+mn-cs"/>
              </a:rPr>
              <a:t>45 minutes</a:t>
            </a:r>
          </a:p>
          <a:p>
            <a:pPr marL="0" marR="0" lvl="0" indent="0" algn="l" defTabSz="457200" rtl="0" eaLnBrk="1" fontAlgn="auto" latinLnBrk="0" hangingPunct="1">
              <a:lnSpc>
                <a:spcPct val="100000"/>
              </a:lnSpc>
              <a:spcBef>
                <a:spcPts val="0"/>
              </a:spcBef>
              <a:spcAft>
                <a:spcPts val="0"/>
              </a:spcAft>
              <a:buClrTx/>
              <a:buSzTx/>
              <a:buFontTx/>
              <a:buNone/>
              <a:tabLst/>
              <a:defRPr/>
            </a:pPr>
            <a:r>
              <a:rPr lang="fr-CH" b="0" i="0" dirty="0">
                <a:solidFill>
                  <a:srgbClr val="212121"/>
                </a:solidFill>
                <a:effectLst/>
                <a:latin typeface="Open Sans" panose="020B0606030504020204" pitchFamily="34" charset="0"/>
              </a:rPr>
              <a:t>Nous avons toutes et tous des stéréotypes qu’ils soient en lien avec le genre ou d’autres déterminants sociaux de la santé comme l’âge, le niveau socio-économique ou encore l’ethnicité. Durant ce séminaire, nous tenterons de comprendre comment les stéréotypes de genre peuvent biaiser la prise en charge médicale et discuterons des moyens de les prévenir.</a:t>
            </a:r>
            <a:endParaRPr lang="fr-CH"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baseline="0" dirty="0"/>
          </a:p>
        </p:txBody>
      </p:sp>
      <p:sp>
        <p:nvSpPr>
          <p:cNvPr id="4" name="Espace réservé du numéro de diapositive 3"/>
          <p:cNvSpPr>
            <a:spLocks noGrp="1"/>
          </p:cNvSpPr>
          <p:nvPr>
            <p:ph type="sldNum" sz="quarter" idx="10"/>
          </p:nvPr>
        </p:nvSpPr>
        <p:spPr/>
        <p:txBody>
          <a:bodyPr/>
          <a:lstStyle/>
          <a:p>
            <a:fld id="{7A9EFA27-853E-6D46-B869-1A54A8924F98}" type="slidenum">
              <a:rPr lang="fr-FR" smtClean="0"/>
              <a:t>1</a:t>
            </a:fld>
            <a:endParaRPr lang="fr-FR"/>
          </a:p>
        </p:txBody>
      </p:sp>
    </p:spTree>
    <p:extLst>
      <p:ext uri="{BB962C8B-B14F-4D97-AF65-F5344CB8AC3E}">
        <p14:creationId xmlns:p14="http://schemas.microsoft.com/office/powerpoint/2010/main" val="14351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a:xfrm>
            <a:off x="90488" y="744538"/>
            <a:ext cx="6616700" cy="3722687"/>
          </a:xfrm>
          <a:ln/>
        </p:spPr>
      </p:sp>
      <p:sp>
        <p:nvSpPr>
          <p:cNvPr id="86019" name="Espace réservé des commentaires 2"/>
          <p:cNvSpPr>
            <a:spLocks noGrp="1"/>
          </p:cNvSpPr>
          <p:nvPr>
            <p:ph type="body" idx="1"/>
          </p:nvPr>
        </p:nvSpPr>
        <p:spPr>
          <a:noFill/>
          <a:ln/>
        </p:spPr>
        <p:txBody>
          <a:bodyPr/>
          <a:lstStyle/>
          <a:p>
            <a:r>
              <a:rPr lang="fr-CH" dirty="0">
                <a:latin typeface="Arial" pitchFamily="34" charset="0"/>
                <a:ea typeface="ＭＳ Ｐゴシック" pitchFamily="34" charset="-128"/>
              </a:rPr>
              <a:t>Au 19</a:t>
            </a:r>
            <a:r>
              <a:rPr lang="fr-CH" baseline="30000" dirty="0">
                <a:latin typeface="Arial" pitchFamily="34" charset="0"/>
                <a:ea typeface="ＭＳ Ｐゴシック" pitchFamily="34" charset="-128"/>
              </a:rPr>
              <a:t>e</a:t>
            </a:r>
            <a:r>
              <a:rPr lang="fr-CH" dirty="0">
                <a:latin typeface="Arial" pitchFamily="34" charset="0"/>
                <a:ea typeface="ＭＳ Ｐゴシック" pitchFamily="34" charset="-128"/>
              </a:rPr>
              <a:t> siècle, les médecins</a:t>
            </a:r>
            <a:r>
              <a:rPr lang="fr-CH" baseline="0" dirty="0">
                <a:latin typeface="Arial" pitchFamily="34" charset="0"/>
                <a:ea typeface="ＭＳ Ｐゴシック" pitchFamily="34" charset="-128"/>
              </a:rPr>
              <a:t> et scientifiques s’intéressaient déjà aux différences entre les hommes et les femmes. Toutefois, l’étude des différences anatomiques ou physiologiques avaient pour but ou en tout cas conséquence de justifier l’</a:t>
            </a:r>
            <a:r>
              <a:rPr lang="fr-CH" baseline="0" dirty="0" err="1">
                <a:latin typeface="Arial" pitchFamily="34" charset="0"/>
                <a:ea typeface="ＭＳ Ｐゴシック" pitchFamily="34" charset="-128"/>
              </a:rPr>
              <a:t>inférioritl</a:t>
            </a:r>
            <a:r>
              <a:rPr lang="fr-CH" baseline="0" dirty="0">
                <a:latin typeface="Arial" pitchFamily="34" charset="0"/>
                <a:ea typeface="ＭＳ Ｐゴシック" pitchFamily="34" charset="-128"/>
              </a:rPr>
              <a:t> d’un groupe par rapport à un autre. C’est-à-dire que sur la base de la taille du </a:t>
            </a:r>
            <a:r>
              <a:rPr lang="fr-CH" baseline="0" dirty="0" err="1">
                <a:latin typeface="Arial" pitchFamily="34" charset="0"/>
                <a:ea typeface="ＭＳ Ｐゴシック" pitchFamily="34" charset="-128"/>
              </a:rPr>
              <a:t>creveau</a:t>
            </a:r>
            <a:r>
              <a:rPr lang="fr-CH" baseline="0" dirty="0">
                <a:latin typeface="Arial" pitchFamily="34" charset="0"/>
                <a:ea typeface="ＭＳ Ｐゴシック" pitchFamily="34" charset="-128"/>
              </a:rPr>
              <a:t> ou de l’angle de la </a:t>
            </a:r>
            <a:r>
              <a:rPr lang="fr-CH" baseline="0" dirty="0" err="1">
                <a:latin typeface="Arial" pitchFamily="34" charset="0"/>
                <a:ea typeface="ＭＳ Ｐゴシック" pitchFamily="34" charset="-128"/>
              </a:rPr>
              <a:t>machoire</a:t>
            </a:r>
            <a:r>
              <a:rPr lang="fr-CH" baseline="0" dirty="0">
                <a:latin typeface="Arial" pitchFamily="34" charset="0"/>
                <a:ea typeface="ＭＳ Ｐゴシック" pitchFamily="34" charset="-128"/>
              </a:rPr>
              <a:t>, on justifiait la supériorité dite naturelle ou biologiquement déterminée des hommes sur les femmes ou des personnes blanches par opposition aux personnes noires. </a:t>
            </a:r>
          </a:p>
          <a:p>
            <a:r>
              <a:rPr lang="fr-CH" baseline="0" dirty="0">
                <a:latin typeface="Arial" pitchFamily="34" charset="0"/>
                <a:ea typeface="ＭＳ Ｐゴシック" pitchFamily="34" charset="-128"/>
              </a:rPr>
              <a:t>On parle de discours essentialiste ou naturalisant.</a:t>
            </a:r>
          </a:p>
          <a:p>
            <a:endParaRPr lang="fr-CH" baseline="0" dirty="0">
              <a:latin typeface="Arial" pitchFamily="34" charset="0"/>
              <a:ea typeface="ＭＳ Ｐゴシック" pitchFamily="34" charset="-128"/>
            </a:endParaRPr>
          </a:p>
          <a:p>
            <a:r>
              <a:rPr lang="fr-CH" baseline="0" dirty="0">
                <a:latin typeface="Arial" pitchFamily="34" charset="0"/>
                <a:ea typeface="ＭＳ Ｐゴシック" pitchFamily="34" charset="-128"/>
              </a:rPr>
              <a:t>Ainsi, </a:t>
            </a:r>
            <a:r>
              <a:rPr lang="fr-CH" dirty="0">
                <a:latin typeface="Arial" pitchFamily="34" charset="0"/>
                <a:ea typeface="ＭＳ Ｐゴシック" pitchFamily="34" charset="-128"/>
              </a:rPr>
              <a:t>Dr Julien-Joseph </a:t>
            </a:r>
            <a:r>
              <a:rPr lang="fr-CH" dirty="0" err="1">
                <a:latin typeface="Arial" pitchFamily="34" charset="0"/>
                <a:ea typeface="ＭＳ Ｐゴシック" pitchFamily="34" charset="-128"/>
              </a:rPr>
              <a:t>Virey</a:t>
            </a:r>
            <a:r>
              <a:rPr lang="fr-CH" dirty="0">
                <a:latin typeface="Arial" pitchFamily="34" charset="0"/>
                <a:ea typeface="ＭＳ Ｐゴシック" pitchFamily="34" charset="-128"/>
              </a:rPr>
              <a:t> - naturaliste et anthropologue français- écrit dans son dictionnaire des sciences</a:t>
            </a:r>
            <a:r>
              <a:rPr lang="fr-CH" baseline="0" dirty="0">
                <a:latin typeface="Arial" pitchFamily="34" charset="0"/>
                <a:ea typeface="ＭＳ Ｐゴシック" pitchFamily="34" charset="-128"/>
              </a:rPr>
              <a:t> médicales paru en 1815: </a:t>
            </a:r>
            <a:r>
              <a:rPr lang="fr-CH" i="1" baseline="0" dirty="0">
                <a:latin typeface="Arial" pitchFamily="34" charset="0"/>
                <a:ea typeface="ＭＳ Ｐゴシック" pitchFamily="34" charset="-128"/>
              </a:rPr>
              <a:t>«Par nature…».</a:t>
            </a:r>
          </a:p>
          <a:p>
            <a:endParaRPr lang="fr-CH" dirty="0">
              <a:latin typeface="Arial" pitchFamily="34" charset="0"/>
              <a:ea typeface="ＭＳ Ｐゴシック" pitchFamily="34" charset="-128"/>
            </a:endParaRPr>
          </a:p>
          <a:p>
            <a:r>
              <a:rPr lang="fr-CH" dirty="0">
                <a:latin typeface="Arial" pitchFamily="34" charset="0"/>
                <a:ea typeface="ＭＳ Ｐゴシック" pitchFamily="34" charset="-128"/>
              </a:rPr>
              <a:t>Plus tard, le Dr Paul Julius Möbius (neurologue allemand) publie en 1900 « Uber den </a:t>
            </a:r>
            <a:r>
              <a:rPr lang="fr-CH" dirty="0" err="1">
                <a:latin typeface="Arial" pitchFamily="34" charset="0"/>
                <a:ea typeface="ＭＳ Ｐゴシック" pitchFamily="34" charset="-128"/>
              </a:rPr>
              <a:t>physiologischen</a:t>
            </a:r>
            <a:r>
              <a:rPr lang="fr-CH" dirty="0">
                <a:latin typeface="Arial" pitchFamily="34" charset="0"/>
                <a:ea typeface="ＭＳ Ｐゴシック" pitchFamily="34" charset="-128"/>
              </a:rPr>
              <a:t> </a:t>
            </a:r>
            <a:r>
              <a:rPr lang="fr-CH" dirty="0" err="1">
                <a:latin typeface="Arial" pitchFamily="34" charset="0"/>
                <a:ea typeface="ＭＳ Ｐゴシック" pitchFamily="34" charset="-128"/>
              </a:rPr>
              <a:t>Schwachsinn</a:t>
            </a:r>
            <a:r>
              <a:rPr lang="fr-CH" dirty="0">
                <a:latin typeface="Arial" pitchFamily="34" charset="0"/>
                <a:ea typeface="ＭＳ Ｐゴシック" pitchFamily="34" charset="-128"/>
              </a:rPr>
              <a:t> des </a:t>
            </a:r>
            <a:r>
              <a:rPr lang="fr-CH" dirty="0" err="1">
                <a:latin typeface="Arial" pitchFamily="34" charset="0"/>
                <a:ea typeface="ＭＳ Ｐゴシック" pitchFamily="34" charset="-128"/>
              </a:rPr>
              <a:t>Weibes</a:t>
            </a:r>
            <a:r>
              <a:rPr lang="fr-CH" dirty="0">
                <a:latin typeface="Arial" pitchFamily="34" charset="0"/>
                <a:ea typeface="ＭＳ Ｐゴシック" pitchFamily="34" charset="-128"/>
              </a:rPr>
              <a:t> » (Sur la débilité physiologique de la Femme).</a:t>
            </a:r>
            <a:r>
              <a:rPr lang="fr-CH" baseline="0" dirty="0">
                <a:latin typeface="Arial" pitchFamily="34" charset="0"/>
                <a:ea typeface="ＭＳ Ｐゴシック" pitchFamily="34" charset="-128"/>
              </a:rPr>
              <a:t> Là encore, sur la base du</a:t>
            </a:r>
            <a:r>
              <a:rPr lang="fr-CH" dirty="0">
                <a:latin typeface="Arial" pitchFamily="34" charset="0"/>
                <a:ea typeface="ＭＳ Ｐゴシック" pitchFamily="34" charset="-128"/>
              </a:rPr>
              <a:t> poids du cerveau de la femme inférieur à celui de l</a:t>
            </a:r>
            <a:r>
              <a:rPr lang="fr-CH" altLang="fr-FR" dirty="0">
                <a:latin typeface="Arial" pitchFamily="34" charset="0"/>
                <a:ea typeface="ＭＳ Ｐゴシック" pitchFamily="34" charset="-128"/>
              </a:rPr>
              <a:t>’</a:t>
            </a:r>
            <a:r>
              <a:rPr lang="fr-CH" dirty="0">
                <a:latin typeface="Arial" pitchFamily="34" charset="0"/>
                <a:ea typeface="ＭＳ Ｐゴシック" pitchFamily="34" charset="-128"/>
              </a:rPr>
              <a:t>homme, il conclut que la femme n</a:t>
            </a:r>
            <a:r>
              <a:rPr lang="fr-CH" altLang="fr-FR" dirty="0">
                <a:latin typeface="Arial" pitchFamily="34" charset="0"/>
                <a:ea typeface="ＭＳ Ｐゴシック" pitchFamily="34" charset="-128"/>
              </a:rPr>
              <a:t>’</a:t>
            </a:r>
            <a:r>
              <a:rPr lang="fr-CH" dirty="0">
                <a:latin typeface="Arial" pitchFamily="34" charset="0"/>
                <a:ea typeface="ＭＳ Ｐゴシック" pitchFamily="34" charset="-128"/>
              </a:rPr>
              <a:t>est intellectuellement pas capable de s</a:t>
            </a:r>
            <a:r>
              <a:rPr lang="fr-CH" altLang="fr-FR" dirty="0">
                <a:latin typeface="Arial" pitchFamily="34" charset="0"/>
                <a:ea typeface="ＭＳ Ｐゴシック" pitchFamily="34" charset="-128"/>
              </a:rPr>
              <a:t>’</a:t>
            </a:r>
            <a:r>
              <a:rPr lang="fr-CH" dirty="0">
                <a:latin typeface="Arial" pitchFamily="34" charset="0"/>
                <a:ea typeface="ＭＳ Ｐゴシック" pitchFamily="34" charset="-128"/>
              </a:rPr>
              <a:t>occuper des problèmes de la vie politique, car elle est commandée par l</a:t>
            </a:r>
            <a:r>
              <a:rPr lang="fr-CH" altLang="fr-FR" dirty="0">
                <a:latin typeface="Arial" pitchFamily="34" charset="0"/>
                <a:ea typeface="ＭＳ Ｐゴシック" pitchFamily="34" charset="-128"/>
              </a:rPr>
              <a:t>’</a:t>
            </a:r>
            <a:r>
              <a:rPr lang="fr-CH" dirty="0">
                <a:latin typeface="Arial" pitchFamily="34" charset="0"/>
                <a:ea typeface="ＭＳ Ｐゴシック" pitchFamily="34" charset="-128"/>
              </a:rPr>
              <a:t>instinct, moins capable de discerner le bien du mal. </a:t>
            </a:r>
          </a:p>
          <a:p>
            <a:endParaRPr lang="fr-CH" dirty="0">
              <a:latin typeface="Arial" pitchFamily="34" charset="0"/>
              <a:ea typeface="ＭＳ Ｐゴシック" pitchFamily="34" charset="-128"/>
            </a:endParaRPr>
          </a:p>
          <a:p>
            <a:r>
              <a:rPr lang="fr-CH" dirty="0">
                <a:latin typeface="Arial" pitchFamily="34" charset="0"/>
                <a:ea typeface="ＭＳ Ｐゴシック" pitchFamily="34" charset="-128"/>
              </a:rPr>
              <a:t>Ceci a donc servi longtemps de support pour refuser aux femmes le droit de vote et d</a:t>
            </a:r>
            <a:r>
              <a:rPr lang="fr-CH" altLang="fr-FR" dirty="0">
                <a:latin typeface="Arial" pitchFamily="34" charset="0"/>
                <a:ea typeface="ＭＳ Ｐゴシック" pitchFamily="34" charset="-128"/>
              </a:rPr>
              <a:t>’</a:t>
            </a:r>
            <a:r>
              <a:rPr lang="fr-CH" dirty="0">
                <a:latin typeface="Arial" pitchFamily="34" charset="0"/>
                <a:ea typeface="ＭＳ Ｐゴシック" pitchFamily="34" charset="-128"/>
              </a:rPr>
              <a:t>éligibilité et pour qu’une tutelle soit exercée par l</a:t>
            </a:r>
            <a:r>
              <a:rPr lang="fr-CH" altLang="fr-FR" dirty="0">
                <a:latin typeface="Arial" pitchFamily="34" charset="0"/>
                <a:ea typeface="ＭＳ Ｐゴシック" pitchFamily="34" charset="-128"/>
              </a:rPr>
              <a:t>’</a:t>
            </a:r>
            <a:r>
              <a:rPr lang="fr-CH" dirty="0">
                <a:latin typeface="Arial" pitchFamily="34" charset="0"/>
                <a:ea typeface="ＭＳ Ｐゴシック" pitchFamily="34" charset="-128"/>
              </a:rPr>
              <a:t>homme sur la femme.</a:t>
            </a:r>
          </a:p>
          <a:p>
            <a:endParaRPr lang="fr-CH" dirty="0">
              <a:latin typeface="Arial" pitchFamily="34" charset="0"/>
              <a:ea typeface="ＭＳ Ｐゴシック" pitchFamily="34" charset="-128"/>
            </a:endParaRPr>
          </a:p>
          <a:p>
            <a:endParaRPr lang="fr-CH" dirty="0">
              <a:latin typeface="Arial" pitchFamily="34" charset="0"/>
              <a:ea typeface="ＭＳ Ｐゴシック" pitchFamily="34" charset="-128"/>
            </a:endParaRPr>
          </a:p>
          <a:p>
            <a:endParaRPr lang="fr-CH" dirty="0">
              <a:latin typeface="Arial" pitchFamily="34" charset="0"/>
              <a:ea typeface="ＭＳ Ｐゴシック" pitchFamily="34" charset="-128"/>
            </a:endParaRPr>
          </a:p>
          <a:p>
            <a:endParaRPr lang="fr-CH" dirty="0">
              <a:latin typeface="Arial" pitchFamily="34" charset="0"/>
              <a:ea typeface="ＭＳ Ｐゴシック" pitchFamily="34" charset="-128"/>
            </a:endParaRPr>
          </a:p>
          <a:p>
            <a:endParaRPr lang="fr-CH" dirty="0">
              <a:latin typeface="Arial" pitchFamily="34" charset="0"/>
              <a:ea typeface="ＭＳ Ｐゴシック" pitchFamily="34" charset="-128"/>
            </a:endParaRPr>
          </a:p>
        </p:txBody>
      </p:sp>
      <p:sp>
        <p:nvSpPr>
          <p:cNvPr id="86020" name="Espace réservé de la date 3"/>
          <p:cNvSpPr>
            <a:spLocks noGrp="1"/>
          </p:cNvSpPr>
          <p:nvPr>
            <p:ph type="dt" sz="quarter" idx="1"/>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085D54-29C6-4317-ACA6-196BB97CD915}" type="datetime1">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04/05/2025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1</a:t>
            </a:r>
          </a:p>
        </p:txBody>
      </p:sp>
      <p:sp>
        <p:nvSpPr>
          <p:cNvPr id="86022" name="Espace réservé du numéro de diapositive 5"/>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2EBA04-86AB-4018-93CC-CB5CCC8A0697}"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3887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dirty="0">
                <a:effectLst/>
                <a:latin typeface="+mn-lt"/>
                <a:ea typeface="Calibri" panose="020F0502020204030204" pitchFamily="34" charset="0"/>
                <a:cs typeface="Times New Roman" panose="02020603050405020304" pitchFamily="18" charset="0"/>
              </a:rPr>
              <a:t>Another concern in health research is the tendency to the biological reductionism also called the naturalistic </a:t>
            </a:r>
            <a:r>
              <a:rPr lang="en-GB" sz="1200" dirty="0" err="1">
                <a:effectLst/>
                <a:latin typeface="+mn-lt"/>
                <a:ea typeface="Calibri" panose="020F0502020204030204" pitchFamily="34" charset="0"/>
                <a:cs typeface="Times New Roman" panose="02020603050405020304" pitchFamily="18" charset="0"/>
              </a:rPr>
              <a:t>paradaigm</a:t>
            </a:r>
            <a:r>
              <a:rPr lang="en-GB" sz="1200" dirty="0">
                <a:effectLst/>
                <a:latin typeface="+mn-lt"/>
                <a:ea typeface="Calibri" panose="020F0502020204030204" pitchFamily="34" charset="0"/>
                <a:cs typeface="Times New Roman" panose="02020603050405020304" pitchFamily="18" charset="0"/>
              </a:rPr>
              <a:t>. </a:t>
            </a:r>
          </a:p>
          <a:p>
            <a:r>
              <a:rPr lang="en-GB" sz="1200" dirty="0">
                <a:effectLst/>
                <a:latin typeface="+mn-lt"/>
                <a:ea typeface="Calibri" panose="020F0502020204030204" pitchFamily="34" charset="0"/>
                <a:cs typeface="Times New Roman" panose="02020603050405020304" pitchFamily="18" charset="0"/>
              </a:rPr>
              <a:t>This occurs when observed differences between men and women are reduced to biological mechanisms (hormonal, genetic), disregarding behavioural or societal dimensions that can explain some of the observed health differences. </a:t>
            </a:r>
          </a:p>
          <a:p>
            <a:r>
              <a:rPr lang="en-GB" sz="1200" dirty="0">
                <a:effectLst/>
                <a:latin typeface="+mn-lt"/>
                <a:ea typeface="Calibri" panose="020F0502020204030204" pitchFamily="34" charset="0"/>
                <a:cs typeface="Times New Roman" panose="02020603050405020304" pitchFamily="18" charset="0"/>
              </a:rPr>
              <a:t>For example, in this article the authors cite a paper published in the BMJ back in 1892 by James Crichton-Browne. This authors asserts that brain sizes and thus intelligence were a fundamental sexual distinction between men and women.</a:t>
            </a:r>
          </a:p>
          <a:p>
            <a:r>
              <a:rPr lang="en-US" sz="1200" dirty="0">
                <a:latin typeface="+mn-lt"/>
              </a:rPr>
              <a:t>I will quote here a short excerpt from this distressing article.</a:t>
            </a:r>
          </a:p>
          <a:p>
            <a:r>
              <a:rPr lang="en-US" sz="1200" dirty="0">
                <a:effectLst/>
                <a:latin typeface="+mn-lt"/>
                <a:ea typeface="Calibri" panose="020F0502020204030204" pitchFamily="34" charset="0"/>
                <a:cs typeface="Times New Roman" panose="02020603050405020304" pitchFamily="18" charset="0"/>
              </a:rPr>
              <a:t>It has been now understood that these differences (if any) are induced by socialization and gendered-education.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379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800" kern="100" dirty="0">
                <a:effectLst/>
                <a:latin typeface="Calibri" panose="020F0502020204030204" pitchFamily="34" charset="0"/>
                <a:ea typeface="Calibri" panose="020F0502020204030204" pitchFamily="34" charset="0"/>
                <a:cs typeface="Times New Roman" panose="02020603050405020304" pitchFamily="18" charset="0"/>
              </a:rPr>
              <a:t>L’inclusion de la dimension du genre, et la précision en amont de projets de recherche des possibles mécanismes expliquant les différences hommes-femmes, permettent d’enrichir les approches en recherche et d’intégrer une dimension psychosociale. Suit à l’introduction de la notion de genre en médecine, on observe dans un premier temps une tendance à opposer de façon relativement artificielle les aspects de sexe et de genre, à vouloir les départager (notamment en essayant de mieux les mesurer). Toutefois cette approche simplifie des concepts complexes, les réduit a des variables qui ne tiennent pas compte de la complexité de ces notions.  </a:t>
            </a:r>
          </a:p>
          <a:p>
            <a:endParaRPr lang="fr-CH" dirty="0"/>
          </a:p>
        </p:txBody>
      </p:sp>
      <p:sp>
        <p:nvSpPr>
          <p:cNvPr id="4" name="Espace réservé du numéro de diapositive 3"/>
          <p:cNvSpPr>
            <a:spLocks noGrp="1"/>
          </p:cNvSpPr>
          <p:nvPr>
            <p:ph type="sldNum" sz="quarter" idx="5"/>
          </p:nvPr>
        </p:nvSpPr>
        <p:spPr/>
        <p:txBody>
          <a:bodyPr/>
          <a:lstStyle/>
          <a:p>
            <a:fld id="{D6864DFB-F1B3-48AE-BC60-C194A9911702}" type="slidenum">
              <a:rPr lang="fr-CH" smtClean="0"/>
              <a:t>14</a:t>
            </a:fld>
            <a:endParaRPr lang="fr-CH"/>
          </a:p>
        </p:txBody>
      </p:sp>
    </p:spTree>
    <p:extLst>
      <p:ext uri="{BB962C8B-B14F-4D97-AF65-F5344CB8AC3E}">
        <p14:creationId xmlns:p14="http://schemas.microsoft.com/office/powerpoint/2010/main" val="246917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864DFB-F1B3-48AE-BC60-C194A9911702}" type="slidenum">
              <a:rPr kumimoji="0" lang="fr-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2908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HAHD contained standardized information on patient demographics, hospital stay characteristics, treated health conditions, and surgical or interventional procedures performed during the stay. In Swiss inpatient data, up to 50 health conditions can be coded as diagnoses, and 100 procedures can be coded according to the </a:t>
            </a:r>
            <a:r>
              <a:rPr lang="en-GB" sz="1200" i="1" kern="1200" dirty="0">
                <a:solidFill>
                  <a:schemeClr val="tx1"/>
                </a:solidFill>
                <a:effectLst/>
                <a:latin typeface="+mn-lt"/>
                <a:ea typeface="+mn-ea"/>
                <a:cs typeface="+mn-cs"/>
              </a:rPr>
              <a:t>International Statistical Classification of Diseases and Related Problems, 10th revision, German Modification </a:t>
            </a:r>
            <a:r>
              <a:rPr lang="en-GB" sz="1200" kern="1200" dirty="0">
                <a:solidFill>
                  <a:schemeClr val="tx1"/>
                </a:solidFill>
                <a:effectLst/>
                <a:latin typeface="+mn-lt"/>
                <a:ea typeface="+mn-ea"/>
                <a:cs typeface="+mn-cs"/>
              </a:rPr>
              <a:t>(ICD-10-GM) and the Swiss Classification of Operations (CHOP).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selected all stays that included a code for ACS as a primary diagnosis (most severe or resource-intensive diagnosis during the hospitalisation) or secondary diagnosis (conditions that coexist at the time of admission or develop subsequently) (n=226,311)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selected cardiovascular diseases mentioned earlier as they share the same pathophysiology (ischaemia secondary to atheromatous plaques or type 1 myocardial infarction). (19) CVDs with different pathophysiology (e.g. </a:t>
            </a:r>
            <a:r>
              <a:rPr lang="en-GB" sz="1200" kern="1200" dirty="0" err="1">
                <a:solidFill>
                  <a:schemeClr val="tx1"/>
                </a:solidFill>
                <a:effectLst/>
                <a:latin typeface="+mn-lt"/>
                <a:ea typeface="+mn-ea"/>
                <a:cs typeface="+mn-cs"/>
              </a:rPr>
              <a:t>Takotsubo</a:t>
            </a:r>
            <a:r>
              <a:rPr lang="en-GB" sz="1200" kern="1200" dirty="0">
                <a:solidFill>
                  <a:schemeClr val="tx1"/>
                </a:solidFill>
                <a:effectLst/>
                <a:latin typeface="+mn-lt"/>
                <a:ea typeface="+mn-ea"/>
                <a:cs typeface="+mn-cs"/>
              </a:rPr>
              <a:t> syndrome or spontaneous coronary artery dissection) were excluded. We excluded patients younger than 18 years (n=27) and those who were discharged against medical advice (n=2035). The final sample consisted of 224,249 inpatient stays.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52F1C-A37B-BB44-9214-25932D58A79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30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52F1C-A37B-BB44-9214-25932D58A79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039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N=4360, 967 femmes, 3393 hommes, Zürich, 2000-2016</a:t>
            </a:r>
          </a:p>
          <a:p>
            <a:endParaRPr lang="fr-FR" dirty="0"/>
          </a:p>
        </p:txBody>
      </p:sp>
      <p:sp>
        <p:nvSpPr>
          <p:cNvPr id="4" name="Espace réservé du numéro de diapositive 3"/>
          <p:cNvSpPr>
            <a:spLocks noGrp="1"/>
          </p:cNvSpPr>
          <p:nvPr>
            <p:ph type="sldNum" sz="quarter" idx="10"/>
          </p:nvPr>
        </p:nvSpPr>
        <p:spPr/>
        <p:txBody>
          <a:bodyPr/>
          <a:lstStyle/>
          <a:p>
            <a:fld id="{F182946A-7D62-4C83-A8B8-3BA78D647E96}" type="slidenum">
              <a:rPr lang="fr-CH" smtClean="0"/>
              <a:pPr/>
              <a:t>18</a:t>
            </a:fld>
            <a:endParaRPr lang="fr-CH"/>
          </a:p>
        </p:txBody>
      </p:sp>
    </p:spTree>
    <p:extLst>
      <p:ext uri="{BB962C8B-B14F-4D97-AF65-F5344CB8AC3E}">
        <p14:creationId xmlns:p14="http://schemas.microsoft.com/office/powerpoint/2010/main" val="4082325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a:latin typeface="+mn-lt"/>
                <a:ea typeface="+mn-ea"/>
                <a:cs typeface="+mn-cs"/>
              </a:rPr>
              <a:t>Women with cardiovascular chest pain were 4 times less likely to be referred to a cardiologist (11.5% vs. 54.5%) (</a:t>
            </a:r>
            <a:r>
              <a:rPr lang="en-US" dirty="0" err="1">
                <a:latin typeface="+mn-lt"/>
                <a:ea typeface="+mn-ea"/>
                <a:cs typeface="+mn-cs"/>
              </a:rPr>
              <a:t>p</a:t>
            </a:r>
            <a:r>
              <a:rPr lang="en-US" dirty="0">
                <a:latin typeface="+mn-lt"/>
                <a:ea typeface="+mn-ea"/>
                <a:cs typeface="+mn-cs"/>
              </a:rPr>
              <a:t>&lt; 0.001). Similarly women were less likely to have an </a:t>
            </a:r>
            <a:r>
              <a:rPr lang="en-US" dirty="0" err="1">
                <a:latin typeface="+mn-lt"/>
                <a:ea typeface="+mn-ea"/>
                <a:cs typeface="+mn-cs"/>
              </a:rPr>
              <a:t>ergometry</a:t>
            </a:r>
            <a:r>
              <a:rPr lang="en-US" dirty="0">
                <a:latin typeface="+mn-lt"/>
                <a:ea typeface="+mn-ea"/>
                <a:cs typeface="+mn-cs"/>
              </a:rPr>
              <a:t> (3.9% vs. 25.5%, </a:t>
            </a:r>
            <a:r>
              <a:rPr lang="en-US" dirty="0" err="1">
                <a:latin typeface="+mn-lt"/>
                <a:ea typeface="+mn-ea"/>
                <a:cs typeface="+mn-cs"/>
              </a:rPr>
              <a:t>p</a:t>
            </a:r>
            <a:r>
              <a:rPr lang="en-US" dirty="0">
                <a:latin typeface="+mn-lt"/>
                <a:ea typeface="+mn-ea"/>
                <a:cs typeface="+mn-cs"/>
              </a:rPr>
              <a:t>=0.002) or a </a:t>
            </a:r>
            <a:r>
              <a:rPr lang="en-US" dirty="0" err="1">
                <a:latin typeface="+mn-lt"/>
                <a:ea typeface="+mn-ea"/>
                <a:cs typeface="+mn-cs"/>
              </a:rPr>
              <a:t>coronarography</a:t>
            </a:r>
            <a:r>
              <a:rPr lang="en-US" dirty="0">
                <a:latin typeface="+mn-lt"/>
                <a:ea typeface="+mn-ea"/>
                <a:cs typeface="+mn-cs"/>
              </a:rPr>
              <a:t> ordered (5.8% vs. 18.2%, </a:t>
            </a:r>
            <a:r>
              <a:rPr lang="en-US" dirty="0" err="1">
                <a:latin typeface="+mn-lt"/>
                <a:ea typeface="+mn-ea"/>
                <a:cs typeface="+mn-cs"/>
              </a:rPr>
              <a:t>p</a:t>
            </a:r>
            <a:r>
              <a:rPr lang="en-US" dirty="0">
                <a:latin typeface="+mn-lt"/>
                <a:ea typeface="+mn-ea"/>
                <a:cs typeface="+mn-cs"/>
              </a:rPr>
              <a:t>=0.05).</a:t>
            </a:r>
            <a:r>
              <a:rPr lang="fr-FR" dirty="0"/>
              <a:t> </a:t>
            </a: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3B4619-5C3C-4CD9-8D92-C4DF2FBB8629}" type="slidenum">
              <a:rPr lang="fr-CH" altLang="fr-FR"/>
              <a:pPr/>
              <a:t>19</a:t>
            </a:fld>
            <a:endParaRPr lang="fr-CH" altLang="fr-FR"/>
          </a:p>
        </p:txBody>
      </p:sp>
    </p:spTree>
    <p:extLst>
      <p:ext uri="{BB962C8B-B14F-4D97-AF65-F5344CB8AC3E}">
        <p14:creationId xmlns:p14="http://schemas.microsoft.com/office/powerpoint/2010/main" val="2814635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noFill/>
          <a:ln>
            <a:solidFill>
              <a:srgbClr val="000000"/>
            </a:solidFill>
            <a:miter lim="800000"/>
            <a:headEnd/>
            <a:tailEnd/>
          </a:ln>
        </p:spPr>
      </p:sp>
      <p:sp>
        <p:nvSpPr>
          <p:cNvPr id="5122" name="Notes Placeholder 2"/>
          <p:cNvSpPr>
            <a:spLocks noGrp="1"/>
          </p:cNvSpPr>
          <p:nvPr>
            <p:ph type="body" idx="1"/>
          </p:nvPr>
        </p:nvSpPr>
        <p:spPr bwMode="auto">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err="1">
                <a:solidFill>
                  <a:srgbClr val="404040"/>
                </a:solidFill>
                <a:ea typeface="ＭＳ Ｐゴシック" pitchFamily="-110" charset="-128"/>
                <a:cs typeface="ＭＳ Ｐゴシック" pitchFamily="-110" charset="-128"/>
              </a:rPr>
              <a:t>Développer</a:t>
            </a:r>
            <a:r>
              <a:rPr lang="en-US" dirty="0">
                <a:solidFill>
                  <a:srgbClr val="404040"/>
                </a:solidFill>
                <a:ea typeface="ＭＳ Ｐゴシック" pitchFamily="-110" charset="-128"/>
                <a:cs typeface="ＭＳ Ｐゴシック" pitchFamily="-110" charset="-128"/>
              </a:rPr>
              <a:t> </a:t>
            </a:r>
            <a:r>
              <a:rPr lang="en-US" dirty="0" err="1">
                <a:solidFill>
                  <a:srgbClr val="404040"/>
                </a:solidFill>
                <a:ea typeface="ＭＳ Ｐゴシック" pitchFamily="-110" charset="-128"/>
                <a:cs typeface="ＭＳ Ｐゴシック" pitchFamily="-110" charset="-128"/>
              </a:rPr>
              <a:t>tabac</a:t>
            </a:r>
            <a:r>
              <a:rPr lang="en-US" dirty="0">
                <a:solidFill>
                  <a:srgbClr val="404040"/>
                </a:solidFill>
                <a:ea typeface="ＭＳ Ｐゴシック" pitchFamily="-110" charset="-128"/>
                <a:cs typeface="ＭＳ Ｐゴシック" pitchFamily="-110" charset="-128"/>
              </a:rPr>
              <a:t>?</a:t>
            </a:r>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err="1">
                <a:solidFill>
                  <a:srgbClr val="404040"/>
                </a:solidFill>
                <a:ea typeface="ＭＳ Ｐゴシック" pitchFamily="-110" charset="-128"/>
                <a:cs typeface="ＭＳ Ｐゴシック" pitchFamily="-110" charset="-128"/>
              </a:rPr>
              <a:t>Graphique</a:t>
            </a:r>
            <a:r>
              <a:rPr lang="en-US" dirty="0">
                <a:solidFill>
                  <a:srgbClr val="404040"/>
                </a:solidFill>
                <a:ea typeface="ＭＳ Ｐゴシック" pitchFamily="-110" charset="-128"/>
                <a:cs typeface="ＭＳ Ｐゴシック" pitchFamily="-110" charset="-128"/>
              </a:rPr>
              <a:t> </a:t>
            </a:r>
            <a:r>
              <a:rPr lang="en-US" dirty="0" err="1">
                <a:solidFill>
                  <a:srgbClr val="404040"/>
                </a:solidFill>
                <a:ea typeface="ＭＳ Ｐゴシック" pitchFamily="-110" charset="-128"/>
                <a:cs typeface="ＭＳ Ｐゴシック" pitchFamily="-110" charset="-128"/>
              </a:rPr>
              <a:t>données</a:t>
            </a:r>
            <a:r>
              <a:rPr lang="en-US" dirty="0">
                <a:solidFill>
                  <a:srgbClr val="404040"/>
                </a:solidFill>
                <a:ea typeface="ＭＳ Ｐゴシック" pitchFamily="-110" charset="-128"/>
                <a:cs typeface="ＭＳ Ｐゴシック" pitchFamily="-110" charset="-128"/>
              </a:rPr>
              <a:t> suisse prevalence femmes.</a:t>
            </a:r>
          </a:p>
        </p:txBody>
      </p:sp>
      <p:sp>
        <p:nvSpPr>
          <p:cNvPr id="13315" name="Slide Number Placeholder 3"/>
          <p:cNvSpPr>
            <a:spLocks noGrp="1"/>
          </p:cNvSpPr>
          <p:nvPr>
            <p:ph type="sldNum" sz="quarter" idx="5"/>
          </p:nvPr>
        </p:nvSpPr>
        <p:spPr bwMode="auto">
          <a:noFill/>
          <a:ln>
            <a:miter lim="800000"/>
            <a:headEnd/>
            <a:tailEnd/>
          </a:ln>
        </p:spPr>
        <p:txBody>
          <a:bodyPr/>
          <a:lstStyle/>
          <a:p>
            <a:fld id="{DB606E27-2AB2-6F43-A03D-E07AD26E1B2C}" type="slidenum">
              <a:rPr lang="en-GB">
                <a:ea typeface="ＭＳ Ｐゴシック" pitchFamily="-110" charset="-128"/>
                <a:cs typeface="ＭＳ Ｐゴシック" pitchFamily="-110" charset="-128"/>
              </a:rPr>
              <a:pPr/>
              <a:t>20</a:t>
            </a:fld>
            <a:endParaRPr lang="en-GB">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915003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Un marketing </a:t>
            </a:r>
            <a:r>
              <a:rPr lang="fr-FR" sz="1200" i="1" kern="1200" dirty="0" err="1">
                <a:solidFill>
                  <a:schemeClr val="tx1"/>
                </a:solidFill>
                <a:effectLst/>
                <a:latin typeface="+mn-lt"/>
                <a:ea typeface="+mn-ea"/>
                <a:cs typeface="+mn-cs"/>
              </a:rPr>
              <a:t>genr</a:t>
            </a:r>
            <a:r>
              <a:rPr lang="fr-FR" sz="1200" kern="1200" dirty="0" err="1">
                <a:solidFill>
                  <a:schemeClr val="tx1"/>
                </a:solidFill>
                <a:effectLst/>
                <a:latin typeface="+mn-lt"/>
                <a:ea typeface="+mn-ea"/>
                <a:cs typeface="+mn-cs"/>
              </a:rPr>
              <a:t>é</a:t>
            </a:r>
            <a:r>
              <a:rPr lang="fr-FR" sz="1200" kern="1200" dirty="0">
                <a:solidFill>
                  <a:schemeClr val="tx1"/>
                </a:solidFill>
                <a:effectLst/>
                <a:latin typeface="+mn-lt"/>
                <a:ea typeface="+mn-ea"/>
                <a:cs typeface="+mn-cs"/>
              </a:rPr>
              <a:t> de la cigarette par l’industrie du tabac a largement contribué à favoriser ce comportement.  De nombreuses femmes ont utilisé la cigarette comme moyen d’émancipation ou pour l’autogestion du stress ou du poids. Sur le plan des complications, l’incidence et la mortalité liées au cancer du poumon sont en augmentation chez les femmes depuis dix ans en Suisse alors qu’elles sont en diminution chez les hommes. Cette évolution épidémiologique de la prévalence et de la mortalité du cancer pulmonaire trouve donc en partie son origine dans les changements de comportement tabagique (</a:t>
            </a:r>
            <a:r>
              <a:rPr lang="fr-FR" sz="1200" i="1" kern="1200" dirty="0">
                <a:solidFill>
                  <a:schemeClr val="tx1"/>
                </a:solidFill>
                <a:effectLst/>
                <a:latin typeface="+mn-lt"/>
                <a:ea typeface="+mn-ea"/>
                <a:cs typeface="+mn-cs"/>
              </a:rPr>
              <a:t>facteurs comportementaux</a:t>
            </a:r>
            <a:r>
              <a:rPr lang="fr-FR" sz="1200" kern="1200" dirty="0">
                <a:solidFill>
                  <a:schemeClr val="tx1"/>
                </a:solidFill>
                <a:effectLst/>
                <a:latin typeface="+mn-lt"/>
                <a:ea typeface="+mn-ea"/>
                <a:cs typeface="+mn-cs"/>
              </a:rPr>
              <a:t>), eux-mêmes influencés par des changements culturels et sociaux (</a:t>
            </a:r>
            <a:r>
              <a:rPr lang="fr-FR" sz="1200" i="1" kern="1200" dirty="0">
                <a:solidFill>
                  <a:schemeClr val="tx1"/>
                </a:solidFill>
                <a:effectLst/>
                <a:latin typeface="+mn-lt"/>
                <a:ea typeface="+mn-ea"/>
                <a:cs typeface="+mn-cs"/>
              </a:rPr>
              <a:t>facteurs structurels</a:t>
            </a:r>
            <a:r>
              <a:rPr lang="fr-FR" sz="1200" kern="1200" dirty="0">
                <a:solidFill>
                  <a:schemeClr val="tx1"/>
                </a:solidFill>
                <a:effectLst/>
                <a:latin typeface="+mn-lt"/>
                <a:ea typeface="+mn-ea"/>
                <a:cs typeface="+mn-cs"/>
              </a:rPr>
              <a:t>). </a:t>
            </a:r>
            <a:endParaRPr lang="en-US" dirty="0">
              <a:solidFill>
                <a:srgbClr val="404040"/>
              </a:solidFill>
              <a:ea typeface="ＭＳ Ｐゴシック" pitchFamily="-110" charset="-128"/>
              <a:cs typeface="ＭＳ Ｐゴシック" pitchFamily="-110" charset="-128"/>
            </a:endParaRPr>
          </a:p>
          <a:p>
            <a:r>
              <a:rPr lang="fr-CH" dirty="0"/>
              <a:t>Une illustration emblématique de ce type stratégie est la « Great Parade » de Pâques à New York en 1929, où l’American Tobacco </a:t>
            </a:r>
            <a:r>
              <a:rPr lang="fr-CH" dirty="0" err="1"/>
              <a:t>Company</a:t>
            </a:r>
            <a:r>
              <a:rPr lang="fr-CH" dirty="0"/>
              <a:t> a engagé plusieurs jeunes femmes pour fumer leurs " flambeaux de la liberté " (des cigarettes Lucky Strike) alors qu'elles défilaient sur la Cinquième Avenue pour protester contre l'inégalité des femmes.</a:t>
            </a:r>
          </a:p>
          <a:p>
            <a:r>
              <a:rPr lang="fr-CH" dirty="0"/>
              <a:t>Propagande orchestrée (marketing social) par Edward </a:t>
            </a:r>
            <a:r>
              <a:rPr lang="fr-CH" dirty="0" err="1"/>
              <a:t>Bernays</a:t>
            </a:r>
            <a:r>
              <a:rPr lang="fr-CH" dirty="0"/>
              <a:t> (neveu de Sigmund Freud).</a:t>
            </a:r>
          </a:p>
          <a:p>
            <a:r>
              <a:rPr lang="fr-CH" dirty="0"/>
              <a:t>A l’époque mal vu pour les femmes de fumer à l’extérieur.</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CH" dirty="0"/>
          </a:p>
        </p:txBody>
      </p:sp>
      <p:sp>
        <p:nvSpPr>
          <p:cNvPr id="4" name="Espace réservé du numéro de diapositive 3"/>
          <p:cNvSpPr>
            <a:spLocks noGrp="1"/>
          </p:cNvSpPr>
          <p:nvPr>
            <p:ph type="sldNum" sz="quarter" idx="10"/>
          </p:nvPr>
        </p:nvSpPr>
        <p:spPr/>
        <p:txBody>
          <a:bodyPr/>
          <a:lstStyle/>
          <a:p>
            <a:fld id="{7A9EFA27-853E-6D46-B869-1A54A8924F98}" type="slidenum">
              <a:rPr lang="fr-FR" smtClean="0"/>
              <a:t>21</a:t>
            </a:fld>
            <a:endParaRPr lang="fr-FR"/>
          </a:p>
        </p:txBody>
      </p:sp>
    </p:spTree>
    <p:extLst>
      <p:ext uri="{BB962C8B-B14F-4D97-AF65-F5344CB8AC3E}">
        <p14:creationId xmlns:p14="http://schemas.microsoft.com/office/powerpoint/2010/main" val="3767991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60 minutes</a:t>
            </a:r>
            <a:endParaRPr lang="fr-CH" sz="1800" dirty="0">
              <a:effectLst/>
              <a:latin typeface="Calibri" panose="020F0502020204030204" pitchFamily="34" charset="0"/>
              <a:ea typeface="Calibri" panose="020F050202020403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D6864DFB-F1B3-48AE-BC60-C194A9911702}" type="slidenum">
              <a:rPr lang="fr-CH" smtClean="0"/>
              <a:t>2</a:t>
            </a:fld>
            <a:endParaRPr lang="fr-CH"/>
          </a:p>
        </p:txBody>
      </p:sp>
    </p:spTree>
    <p:extLst>
      <p:ext uri="{BB962C8B-B14F-4D97-AF65-F5344CB8AC3E}">
        <p14:creationId xmlns:p14="http://schemas.microsoft.com/office/powerpoint/2010/main" val="2376255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dirty="0"/>
              <a:t>Il existe également des différences de sexe et de genre dans la sensibilité à la douleur aiguë. La douleur est une </a:t>
            </a:r>
            <a:r>
              <a:rPr lang="fr-CH" sz="1200" b="1" dirty="0"/>
              <a:t>expérience subjective composée de composantes sensorielles, cognitives et émotionnelles</a:t>
            </a:r>
            <a:r>
              <a:rPr lang="fr-CH" sz="1200" dirty="0"/>
              <a:t>. </a:t>
            </a:r>
            <a:r>
              <a:rPr lang="fr-CH" sz="1200" b="1" dirty="0"/>
              <a:t>Par conséquent, il existe de multiples dimensions par lesquelles le sexe et le genre peuvent influencer l'expérience de la douleur.</a:t>
            </a:r>
          </a:p>
          <a:p>
            <a:r>
              <a:rPr lang="en-US" dirty="0"/>
              <a:t>Aspect </a:t>
            </a:r>
            <a:r>
              <a:rPr lang="en-US" dirty="0" err="1"/>
              <a:t>déplaisant</a:t>
            </a:r>
            <a:r>
              <a:rPr lang="en-US" dirty="0"/>
              <a:t>, </a:t>
            </a:r>
            <a:r>
              <a:rPr lang="en-US" dirty="0" err="1"/>
              <a:t>désagrément</a:t>
            </a:r>
            <a:r>
              <a:rPr lang="en-US" dirty="0"/>
              <a:t> de la </a:t>
            </a:r>
            <a:r>
              <a:rPr lang="en-US" dirty="0" err="1"/>
              <a:t>douleur</a:t>
            </a:r>
            <a:r>
              <a:rPr lang="en-US" dirty="0"/>
              <a:t>.</a:t>
            </a:r>
          </a:p>
          <a:p>
            <a:endParaRPr lang="fr-CH" dirty="0"/>
          </a:p>
        </p:txBody>
      </p:sp>
      <p:sp>
        <p:nvSpPr>
          <p:cNvPr id="4" name="Espace réservé du numéro de diapositive 3"/>
          <p:cNvSpPr>
            <a:spLocks noGrp="1"/>
          </p:cNvSpPr>
          <p:nvPr>
            <p:ph type="sldNum" sz="quarter" idx="5"/>
          </p:nvPr>
        </p:nvSpPr>
        <p:spPr/>
        <p:txBody>
          <a:bodyPr/>
          <a:lstStyle/>
          <a:p>
            <a:fld id="{D6864DFB-F1B3-48AE-BC60-C194A9911702}" type="slidenum">
              <a:rPr lang="fr-CH" smtClean="0"/>
              <a:t>25</a:t>
            </a:fld>
            <a:endParaRPr lang="fr-CH"/>
          </a:p>
        </p:txBody>
      </p:sp>
    </p:spTree>
    <p:extLst>
      <p:ext uri="{BB962C8B-B14F-4D97-AF65-F5344CB8AC3E}">
        <p14:creationId xmlns:p14="http://schemas.microsoft.com/office/powerpoint/2010/main" val="1134392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Différences physiopathologiques</a:t>
            </a:r>
          </a:p>
          <a:p>
            <a:r>
              <a:rPr lang="fr-CH" dirty="0"/>
              <a:t>Différences de facteurs de risque qui prédisposent à une chronicisation de la douleur: exposition au stress, </a:t>
            </a:r>
            <a:r>
              <a:rPr lang="fr-CH" dirty="0" err="1"/>
              <a:t>poor</a:t>
            </a:r>
            <a:r>
              <a:rPr lang="fr-CH" dirty="0"/>
              <a:t> </a:t>
            </a:r>
            <a:r>
              <a:rPr lang="fr-CH" dirty="0" err="1"/>
              <a:t>sleep</a:t>
            </a:r>
            <a:r>
              <a:rPr lang="fr-CH" dirty="0"/>
              <a:t>, se sentir déprimé, fatigue, BMI&gt;30  (Tanguay-Sabourin, </a:t>
            </a:r>
            <a:r>
              <a:rPr lang="fr-CH" dirty="0" err="1"/>
              <a:t>Fillingim</a:t>
            </a:r>
            <a:r>
              <a:rPr lang="fr-CH" dirty="0"/>
              <a:t>, et al. Nat Med 2023.</a:t>
            </a:r>
          </a:p>
          <a:p>
            <a:r>
              <a:rPr lang="fr-CH" dirty="0"/>
              <a:t>Psychosocial</a:t>
            </a:r>
          </a:p>
          <a:p>
            <a:r>
              <a:rPr lang="fr-CH" dirty="0"/>
              <a:t>Croyances culturelles</a:t>
            </a:r>
          </a:p>
          <a:p>
            <a:r>
              <a:rPr lang="fr-CH" dirty="0"/>
              <a:t>Hormones</a:t>
            </a:r>
          </a:p>
          <a:p>
            <a:endParaRPr lang="fr-CH"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Arial" panose="020B0604020202020204" pitchFamily="34" charset="0"/>
                <a:cs typeface="Arial" panose="020B0604020202020204" pitchFamily="34" charset="0"/>
              </a:rPr>
              <a:t>Voir</a:t>
            </a:r>
            <a:r>
              <a:rPr lang="en-US" sz="1200" dirty="0">
                <a:latin typeface="Arial" panose="020B0604020202020204" pitchFamily="34" charset="0"/>
                <a:cs typeface="Arial" panose="020B0604020202020204" pitchFamily="34" charset="0"/>
              </a:rPr>
              <a:t> article: Bartley EJ, B</a:t>
            </a:r>
            <a:r>
              <a:rPr lang="en-US" sz="1200" i="1" dirty="0">
                <a:latin typeface="Arial" panose="020B0604020202020204" pitchFamily="34" charset="0"/>
                <a:cs typeface="Arial" panose="020B0604020202020204" pitchFamily="34" charset="0"/>
              </a:rPr>
              <a:t>ritish Journal of </a:t>
            </a:r>
            <a:r>
              <a:rPr lang="en-US" sz="1200" i="1" dirty="0" err="1">
                <a:latin typeface="Arial" panose="020B0604020202020204" pitchFamily="34" charset="0"/>
                <a:cs typeface="Arial" panose="020B0604020202020204" pitchFamily="34" charset="0"/>
              </a:rPr>
              <a:t>Anaesthesia</a:t>
            </a:r>
            <a:r>
              <a:rPr lang="en-US" sz="1200" i="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2013</a:t>
            </a:r>
            <a:endParaRPr lang="en-US" sz="1200" i="1" dirty="0">
              <a:latin typeface="Arial" panose="020B0604020202020204" pitchFamily="34" charset="0"/>
              <a:cs typeface="Arial" panose="020B060402020202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9EFA27-853E-6D46-B869-1A54A8924F9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5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neuropathic pain animal models, a peripheral lesion leads to microglia activation. It has been shown that inhibition of microglial cells after a peripheral nervous lesion decreases allodynia only in male subjects.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Mécanismes</a:t>
            </a:r>
            <a:r>
              <a:rPr lang="en-US" dirty="0"/>
              <a:t> neuro-</a:t>
            </a:r>
            <a:r>
              <a:rPr lang="en-US" dirty="0" err="1"/>
              <a:t>immuns</a:t>
            </a:r>
            <a:r>
              <a:rPr lang="en-US" dirty="0"/>
              <a:t> de la </a:t>
            </a:r>
            <a:r>
              <a:rPr lang="en-US" dirty="0" err="1"/>
              <a:t>douleur</a:t>
            </a:r>
            <a:endParaRPr lang="en-US" dirty="0"/>
          </a:p>
          <a:p>
            <a:r>
              <a:rPr lang="fr-CH" dirty="0"/>
              <a:t>Les voies ne sont pas figées et les 2 sexes ont les différentes voies à disposition, mais ils utilisent de manière préférentielle l’une ou l’autre.</a:t>
            </a:r>
          </a:p>
          <a:p>
            <a:r>
              <a:rPr lang="fr-CH" dirty="0"/>
              <a:t>Si on les manipule avec des hormones ou des opérations influençant les hormones (ovariectomie par exemple), ils peuvent changer de voie.</a:t>
            </a:r>
          </a:p>
          <a:p>
            <a:endParaRPr lang="fr-CH" dirty="0"/>
          </a:p>
        </p:txBody>
      </p:sp>
      <p:sp>
        <p:nvSpPr>
          <p:cNvPr id="4" name="Espace réservé du numéro de diapositive 3"/>
          <p:cNvSpPr>
            <a:spLocks noGrp="1"/>
          </p:cNvSpPr>
          <p:nvPr>
            <p:ph type="sldNum" sz="quarter" idx="5"/>
          </p:nvPr>
        </p:nvSpPr>
        <p:spPr/>
        <p:txBody>
          <a:bodyPr/>
          <a:lstStyle/>
          <a:p>
            <a:fld id="{D6864DFB-F1B3-48AE-BC60-C194A9911702}" type="slidenum">
              <a:rPr lang="fr-CH" smtClean="0"/>
              <a:t>27</a:t>
            </a:fld>
            <a:endParaRPr lang="fr-CH"/>
          </a:p>
        </p:txBody>
      </p:sp>
    </p:spTree>
    <p:extLst>
      <p:ext uri="{BB962C8B-B14F-4D97-AF65-F5344CB8AC3E}">
        <p14:creationId xmlns:p14="http://schemas.microsoft.com/office/powerpoint/2010/main" val="657795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Impact du sexe du/de la chercheur-</a:t>
            </a:r>
            <a:r>
              <a:rPr lang="fr-CH" dirty="0" err="1"/>
              <a:t>euse</a:t>
            </a:r>
            <a:r>
              <a:rPr lang="fr-CH" dirty="0"/>
              <a:t> (</a:t>
            </a:r>
            <a:r>
              <a:rPr lang="fr-CH" dirty="0" err="1"/>
              <a:t>Sorge</a:t>
            </a:r>
            <a:r>
              <a:rPr lang="fr-CH" dirty="0"/>
              <a:t>),</a:t>
            </a:r>
            <a:r>
              <a:rPr lang="fr-CH" baseline="0" dirty="0"/>
              <a:t> </a:t>
            </a:r>
            <a:r>
              <a:rPr lang="fr-CH" dirty="0"/>
              <a:t>Effet confondant du sexe du chercheur,</a:t>
            </a:r>
            <a:r>
              <a:rPr lang="fr-CH" baseline="0" dirty="0"/>
              <a:t> </a:t>
            </a:r>
            <a:r>
              <a:rPr lang="fr-CH" dirty="0"/>
              <a:t>Rats et souris ne montrent pas leur douleur aux chercheurs hommes </a:t>
            </a:r>
            <a:r>
              <a:rPr lang="fr-CH" dirty="0">
                <a:sym typeface="Wingdings" panose="05000000000000000000" pitchFamily="2" charset="2"/>
              </a:rPr>
              <a:t> «</a:t>
            </a:r>
            <a:r>
              <a:rPr lang="fr-CH" dirty="0"/>
              <a:t>Male observer </a:t>
            </a:r>
            <a:r>
              <a:rPr lang="fr-CH" dirty="0" err="1"/>
              <a:t>effect</a:t>
            </a:r>
            <a:r>
              <a:rPr lang="fr-CH" dirty="0"/>
              <a:t>» </a:t>
            </a:r>
          </a:p>
          <a:p>
            <a:endParaRPr lang="fr-CH" dirty="0"/>
          </a:p>
        </p:txBody>
      </p:sp>
      <p:sp>
        <p:nvSpPr>
          <p:cNvPr id="4" name="Espace réservé du numéro de diapositive 3"/>
          <p:cNvSpPr>
            <a:spLocks noGrp="1"/>
          </p:cNvSpPr>
          <p:nvPr>
            <p:ph type="sldNum" sz="quarter" idx="5"/>
          </p:nvPr>
        </p:nvSpPr>
        <p:spPr/>
        <p:txBody>
          <a:bodyPr/>
          <a:lstStyle/>
          <a:p>
            <a:fld id="{D6864DFB-F1B3-48AE-BC60-C194A9911702}" type="slidenum">
              <a:rPr lang="fr-CH" smtClean="0"/>
              <a:t>29</a:t>
            </a:fld>
            <a:endParaRPr lang="fr-CH"/>
          </a:p>
        </p:txBody>
      </p:sp>
    </p:spTree>
    <p:extLst>
      <p:ext uri="{BB962C8B-B14F-4D97-AF65-F5344CB8AC3E}">
        <p14:creationId xmlns:p14="http://schemas.microsoft.com/office/powerpoint/2010/main" val="1843939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2" indent="0" algn="l" defTabSz="457200" rtl="0" eaLnBrk="1" fontAlgn="base" latinLnBrk="0" hangingPunct="1">
              <a:lnSpc>
                <a:spcPts val="2625"/>
              </a:lnSpc>
              <a:spcBef>
                <a:spcPts val="0"/>
              </a:spcBef>
              <a:spcAft>
                <a:spcPts val="450"/>
              </a:spcAft>
              <a:buClrTx/>
              <a:buSzPct val="80000"/>
              <a:buFont typeface="Arial" panose="020B0604020202020204" pitchFamily="34" charset="0"/>
              <a:buNone/>
              <a:tabLst/>
              <a:defRPr/>
            </a:pPr>
            <a:r>
              <a:rPr lang="fr-CH" b="0" i="0" dirty="0">
                <a:solidFill>
                  <a:srgbClr val="000000"/>
                </a:solidFill>
                <a:effectLst/>
                <a:latin typeface="freight-sans-pro"/>
              </a:rPr>
              <a:t>Le concept de </a:t>
            </a:r>
            <a:r>
              <a:rPr lang="fr-CH" b="0" i="1" dirty="0">
                <a:solidFill>
                  <a:srgbClr val="000000"/>
                </a:solidFill>
                <a:effectLst/>
                <a:latin typeface="freight-sans-pro"/>
              </a:rPr>
              <a:t>catastrophisme</a:t>
            </a:r>
            <a:r>
              <a:rPr lang="fr-CH" b="0" i="0" dirty="0">
                <a:solidFill>
                  <a:srgbClr val="000000"/>
                </a:solidFill>
                <a:effectLst/>
                <a:latin typeface="freight-sans-pro"/>
              </a:rPr>
              <a:t> – qui correspond à une </a:t>
            </a:r>
            <a:r>
              <a:rPr lang="fr-CH" b="1" i="0" dirty="0">
                <a:solidFill>
                  <a:srgbClr val="000000"/>
                </a:solidFill>
                <a:effectLst/>
                <a:latin typeface="freight-sans-pro"/>
              </a:rPr>
              <a:t>amplification et à une fixation sur la douleur avec une évaluation pessimiste de ses capacités </a:t>
            </a:r>
          </a:p>
          <a:p>
            <a:pPr marL="914400" lvl="2" indent="-457200" fontAlgn="base">
              <a:lnSpc>
                <a:spcPts val="2625"/>
              </a:lnSpc>
              <a:spcAft>
                <a:spcPts val="450"/>
              </a:spcAft>
              <a:buSzPct val="80000"/>
              <a:buFont typeface="Arial" panose="020B0604020202020204" pitchFamily="34" charset="0"/>
              <a:buChar char="•"/>
              <a:defRPr/>
            </a:pPr>
            <a:r>
              <a:rPr lang="fr-CH" sz="1200" dirty="0"/>
              <a:t>Les hommes expriment moins leurs douleurs et consultent plus rarement. Ils ont tendance à minimiser la douleur.</a:t>
            </a:r>
          </a:p>
          <a:p>
            <a:pPr marL="914400" lvl="2" indent="-457200" fontAlgn="base">
              <a:lnSpc>
                <a:spcPts val="2625"/>
              </a:lnSpc>
              <a:spcAft>
                <a:spcPts val="450"/>
              </a:spcAft>
              <a:buSzPct val="80000"/>
              <a:buFont typeface="Arial" panose="020B0604020202020204" pitchFamily="34" charset="0"/>
              <a:buChar char="•"/>
              <a:defRPr/>
            </a:pPr>
            <a:r>
              <a:rPr lang="fr-CH" sz="1200" dirty="0"/>
              <a:t>Les femmes considèrent la douleur comme le symptôme d’une maladie. Elles mettent celle-ci en relation avec leur contexte psycho-social.</a:t>
            </a:r>
          </a:p>
          <a:p>
            <a:endParaRPr lang="fr-CH" b="0" i="0" dirty="0">
              <a:solidFill>
                <a:srgbClr val="000000"/>
              </a:solidFill>
              <a:effectLst/>
              <a:latin typeface="freight-sans-pro"/>
            </a:endParaRPr>
          </a:p>
          <a:p>
            <a:r>
              <a:rPr lang="fr-CH" dirty="0"/>
              <a:t>Etudes suggèrent que les aspects d’apprentissage social ont un impact plus important que les différences biologiques H/F dans le réponse à la douleur.</a:t>
            </a:r>
          </a:p>
          <a:p>
            <a:r>
              <a:rPr lang="en-US" sz="1200" kern="1200" dirty="0">
                <a:solidFill>
                  <a:schemeClr val="tx1"/>
                </a:solidFill>
                <a:effectLst/>
                <a:latin typeface="+mn-lt"/>
                <a:ea typeface="+mn-ea"/>
                <a:cs typeface="+mn-cs"/>
              </a:rPr>
              <a:t>According to some gender roles stereotypes, men are believed to be less sensitive to pain and more tolerant due to the an evolutionary theory (they were gatherers and hunters) whereas according to some other stereotypes women might be considered to have a higher pain threshold and be more tolerant to pain because of their reproductive role. </a:t>
            </a:r>
            <a:r>
              <a:rPr lang="en-US" dirty="0"/>
              <a:t>During childhood, men and women have been socialized to respond differently to pain, boys being taught to be tough and tolerate pain and girls on the contrary being encouraged to be sensitive and verbalize discomfort </a:t>
            </a:r>
            <a:endParaRPr lang="fr-CH" dirty="0">
              <a:sym typeface="Wingdings" pitchFamily="2" charset="2"/>
            </a:endParaRPr>
          </a:p>
          <a:p>
            <a:pPr marL="457200" marR="0" lvl="2" indent="0" algn="l" defTabSz="457200" rtl="0" eaLnBrk="1" fontAlgn="base" latinLnBrk="0" hangingPunct="1">
              <a:lnSpc>
                <a:spcPts val="2625"/>
              </a:lnSpc>
              <a:spcBef>
                <a:spcPts val="0"/>
              </a:spcBef>
              <a:spcAft>
                <a:spcPts val="450"/>
              </a:spcAft>
              <a:buClrTx/>
              <a:buSzPct val="80000"/>
              <a:buFont typeface="Arial" panose="020B0604020202020204" pitchFamily="34" charset="0"/>
              <a:buNone/>
              <a:tabLst/>
              <a:defRPr/>
            </a:pPr>
            <a:r>
              <a:rPr lang="fr-CH" b="0" i="0" dirty="0">
                <a:solidFill>
                  <a:srgbClr val="000000"/>
                </a:solidFill>
                <a:effectLst/>
                <a:latin typeface="freight-sans-pro"/>
              </a:rPr>
              <a:t>Le concept de </a:t>
            </a:r>
            <a:r>
              <a:rPr lang="fr-CH" b="0" i="1" dirty="0">
                <a:solidFill>
                  <a:srgbClr val="000000"/>
                </a:solidFill>
                <a:effectLst/>
                <a:latin typeface="freight-sans-pro"/>
              </a:rPr>
              <a:t>catastrophisme</a:t>
            </a:r>
            <a:r>
              <a:rPr lang="fr-CH" b="0" i="0" dirty="0">
                <a:solidFill>
                  <a:srgbClr val="000000"/>
                </a:solidFill>
                <a:effectLst/>
                <a:latin typeface="freight-sans-pro"/>
              </a:rPr>
              <a:t> – qui correspond à une </a:t>
            </a:r>
            <a:r>
              <a:rPr lang="fr-CH" b="1" i="0" dirty="0">
                <a:solidFill>
                  <a:srgbClr val="000000"/>
                </a:solidFill>
                <a:effectLst/>
                <a:latin typeface="freight-sans-pro"/>
              </a:rPr>
              <a:t>amplification et à une fixation sur la douleur avec une évaluation pessimiste de ses capacités </a:t>
            </a:r>
          </a:p>
          <a:p>
            <a:pPr marL="914400" lvl="2" indent="-457200" fontAlgn="base">
              <a:lnSpc>
                <a:spcPts val="2625"/>
              </a:lnSpc>
              <a:spcAft>
                <a:spcPts val="450"/>
              </a:spcAft>
              <a:buSzPct val="80000"/>
              <a:buFont typeface="Arial" panose="020B0604020202020204" pitchFamily="34" charset="0"/>
              <a:buChar char="•"/>
              <a:defRPr/>
            </a:pPr>
            <a:r>
              <a:rPr lang="fr-CH" sz="1200" dirty="0"/>
              <a:t>Les hommes expriment moins leurs douleurs et consultent plus rarement. Ils ont tendance à minimiser la douleur.</a:t>
            </a:r>
          </a:p>
          <a:p>
            <a:pPr marL="914400" lvl="2" indent="-457200" fontAlgn="base">
              <a:lnSpc>
                <a:spcPts val="2625"/>
              </a:lnSpc>
              <a:spcAft>
                <a:spcPts val="450"/>
              </a:spcAft>
              <a:buSzPct val="80000"/>
              <a:buFont typeface="Arial" panose="020B0604020202020204" pitchFamily="34" charset="0"/>
              <a:buChar char="•"/>
              <a:defRPr/>
            </a:pPr>
            <a:r>
              <a:rPr lang="fr-CH" sz="1200" dirty="0"/>
              <a:t>Les femmes considèrent la douleur comme le symptôme d’une maladie. Elles mettent celle-ci en relation avec leur contexte psycho-social.</a:t>
            </a:r>
          </a:p>
          <a:p>
            <a:endParaRPr lang="fr-CH" b="0" i="0" dirty="0">
              <a:solidFill>
                <a:srgbClr val="000000"/>
              </a:solidFill>
              <a:effectLst/>
              <a:latin typeface="freight-sans-pro"/>
            </a:endParaRPr>
          </a:p>
          <a:p>
            <a:r>
              <a:rPr lang="fr-CH" dirty="0"/>
              <a:t>Etudes suggèrent que les aspects d’apprentissage social ont un impact plus important que les différences biologiques H/F dans le réponse à la douleur.</a:t>
            </a:r>
          </a:p>
          <a:p>
            <a:r>
              <a:rPr lang="en-US" sz="1200" kern="1200" dirty="0">
                <a:solidFill>
                  <a:schemeClr val="tx1"/>
                </a:solidFill>
                <a:effectLst/>
                <a:latin typeface="+mn-lt"/>
                <a:ea typeface="+mn-ea"/>
                <a:cs typeface="+mn-cs"/>
              </a:rPr>
              <a:t>According to some gender roles stereotypes, men are believed to be less sensitive to pain and more tolerant due to the an evolutionary theory (they were gatherers and hunters) whereas according to some other stereotypes women might be considered to have a higher pain threshold and be more tolerant to pain because of their reproductive role. </a:t>
            </a:r>
            <a:r>
              <a:rPr lang="en-US" dirty="0"/>
              <a:t>During childhood, men and women have been socialized to respond differently to pain, boys being taught to be tough and tolerate pain and girls on the contrary being encouraged to be sensitive and verbalize discomfort </a:t>
            </a:r>
            <a:endParaRPr lang="fr-CH" dirty="0">
              <a:sym typeface="Wingdings" pitchFamily="2" charset="2"/>
            </a:endParaRPr>
          </a:p>
          <a:p>
            <a:endParaRPr lang="fr-CH" dirty="0"/>
          </a:p>
        </p:txBody>
      </p:sp>
      <p:sp>
        <p:nvSpPr>
          <p:cNvPr id="4" name="Espace réservé du numéro de diapositive 3"/>
          <p:cNvSpPr>
            <a:spLocks noGrp="1"/>
          </p:cNvSpPr>
          <p:nvPr>
            <p:ph type="sldNum" sz="quarter" idx="5"/>
          </p:nvPr>
        </p:nvSpPr>
        <p:spPr/>
        <p:txBody>
          <a:bodyPr/>
          <a:lstStyle/>
          <a:p>
            <a:fld id="{D6864DFB-F1B3-48AE-BC60-C194A9911702}" type="slidenum">
              <a:rPr lang="fr-CH" smtClean="0"/>
              <a:t>30</a:t>
            </a:fld>
            <a:endParaRPr lang="fr-CH"/>
          </a:p>
        </p:txBody>
      </p:sp>
    </p:spTree>
    <p:extLst>
      <p:ext uri="{BB962C8B-B14F-4D97-AF65-F5344CB8AC3E}">
        <p14:creationId xmlns:p14="http://schemas.microsoft.com/office/powerpoint/2010/main" val="3397777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D6864DFB-F1B3-48AE-BC60-C194A9911702}" type="slidenum">
              <a:rPr lang="fr-CH" smtClean="0"/>
              <a:t>31</a:t>
            </a:fld>
            <a:endParaRPr lang="fr-CH"/>
          </a:p>
        </p:txBody>
      </p:sp>
    </p:spTree>
    <p:extLst>
      <p:ext uri="{BB962C8B-B14F-4D97-AF65-F5344CB8AC3E}">
        <p14:creationId xmlns:p14="http://schemas.microsoft.com/office/powerpoint/2010/main" val="1790881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Dia avec uniquement le titre. Je vous ai présenté le point de vue des patients.</a:t>
            </a:r>
          </a:p>
          <a:p>
            <a:r>
              <a:rPr lang="fr-CH" dirty="0"/>
              <a:t>Ajouté légende évaluation par les médecins</a:t>
            </a:r>
          </a:p>
        </p:txBody>
      </p:sp>
      <p:sp>
        <p:nvSpPr>
          <p:cNvPr id="4" name="Espace réservé du numéro de diapositive 3"/>
          <p:cNvSpPr>
            <a:spLocks noGrp="1"/>
          </p:cNvSpPr>
          <p:nvPr>
            <p:ph type="sldNum" sz="quarter" idx="5"/>
          </p:nvPr>
        </p:nvSpPr>
        <p:spPr/>
        <p:txBody>
          <a:bodyPr/>
          <a:lstStyle/>
          <a:p>
            <a:fld id="{7A9EFA27-853E-6D46-B869-1A54A8924F98}" type="slidenum">
              <a:rPr lang="fr-FR" smtClean="0"/>
              <a:t>32</a:t>
            </a:fld>
            <a:endParaRPr lang="fr-FR"/>
          </a:p>
        </p:txBody>
      </p:sp>
    </p:spTree>
    <p:extLst>
      <p:ext uri="{BB962C8B-B14F-4D97-AF65-F5344CB8AC3E}">
        <p14:creationId xmlns:p14="http://schemas.microsoft.com/office/powerpoint/2010/main" val="4257134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80000"/>
              </a:lnSpc>
              <a:defRPr/>
            </a:pPr>
            <a:r>
              <a:rPr lang="fr-CH" sz="2800" dirty="0"/>
              <a:t>En général: </a:t>
            </a:r>
          </a:p>
          <a:p>
            <a:pPr lvl="1">
              <a:lnSpc>
                <a:spcPct val="80000"/>
              </a:lnSpc>
              <a:defRPr/>
            </a:pPr>
            <a:r>
              <a:rPr lang="fr-CH" sz="2400" dirty="0"/>
              <a:t>Femmes utilisent plus d'analgésiques </a:t>
            </a:r>
          </a:p>
          <a:p>
            <a:pPr>
              <a:lnSpc>
                <a:spcPct val="80000"/>
              </a:lnSpc>
              <a:defRPr/>
            </a:pPr>
            <a:r>
              <a:rPr lang="fr-CH" sz="2800" dirty="0"/>
              <a:t>Douleurs chroniques</a:t>
            </a:r>
          </a:p>
          <a:p>
            <a:pPr lvl="1">
              <a:lnSpc>
                <a:spcPct val="80000"/>
              </a:lnSpc>
              <a:defRPr/>
            </a:pPr>
            <a:r>
              <a:rPr lang="fr-CH" sz="2400" dirty="0"/>
              <a:t>Pas de différence dans douleurs par dues à cancer; femmes plus déprimées</a:t>
            </a:r>
          </a:p>
          <a:p>
            <a:pPr>
              <a:lnSpc>
                <a:spcPct val="80000"/>
              </a:lnSpc>
              <a:defRPr/>
            </a:pPr>
            <a:r>
              <a:rPr lang="fr-CH" sz="2800" dirty="0"/>
              <a:t>Lombalgies chroniques</a:t>
            </a:r>
          </a:p>
          <a:p>
            <a:pPr lvl="1">
              <a:lnSpc>
                <a:spcPct val="80000"/>
              </a:lnSpc>
              <a:defRPr/>
            </a:pPr>
            <a:r>
              <a:rPr lang="fr-CH" sz="2400" dirty="0"/>
              <a:t>Utilisation d'opiacées: selon handicap chez hommes et femmes</a:t>
            </a:r>
          </a:p>
          <a:p>
            <a:pPr lvl="1">
              <a:lnSpc>
                <a:spcPct val="80000"/>
              </a:lnSpc>
              <a:defRPr/>
            </a:pPr>
            <a:r>
              <a:rPr lang="fr-CH" sz="2400" dirty="0"/>
              <a:t>Chez femmes utilisant opiacées plus de détresse psychique</a:t>
            </a:r>
          </a:p>
          <a:p>
            <a:pPr>
              <a:lnSpc>
                <a:spcPct val="80000"/>
              </a:lnSpc>
              <a:defRPr/>
            </a:pPr>
            <a:r>
              <a:rPr lang="fr-CH" sz="2800" dirty="0"/>
              <a:t>En post-opératoire:</a:t>
            </a:r>
          </a:p>
          <a:p>
            <a:pPr lvl="1">
              <a:lnSpc>
                <a:spcPct val="80000"/>
              </a:lnSpc>
              <a:defRPr/>
            </a:pPr>
            <a:r>
              <a:rPr lang="fr-CH" sz="2400" dirty="0"/>
              <a:t>Hommes utilisent plus de dérivés morphiniques</a:t>
            </a:r>
          </a:p>
          <a:p>
            <a:pPr>
              <a:defRPr/>
            </a:pPr>
            <a:r>
              <a:rPr lang="fr-CH" dirty="0"/>
              <a:t>Femmes considérées comme hystériques.</a:t>
            </a:r>
          </a:p>
          <a:p>
            <a:pPr>
              <a:defRPr/>
            </a:pPr>
            <a:r>
              <a:rPr lang="fr-CH" dirty="0"/>
              <a:t>Psychologisation de la douleur</a:t>
            </a:r>
            <a:endParaRPr lang="fr-FR" dirty="0"/>
          </a:p>
        </p:txBody>
      </p:sp>
      <p:sp>
        <p:nvSpPr>
          <p:cNvPr id="4" name="Espace réservé du numéro de diapositive 3"/>
          <p:cNvSpPr>
            <a:spLocks noGrp="1"/>
          </p:cNvSpPr>
          <p:nvPr>
            <p:ph type="sldNum" sz="quarter" idx="10"/>
          </p:nvPr>
        </p:nvSpPr>
        <p:spPr/>
        <p:txBody>
          <a:bodyPr/>
          <a:lstStyle/>
          <a:p>
            <a:fld id="{D6864DFB-F1B3-48AE-BC60-C194A9911702}" type="slidenum">
              <a:rPr lang="fr-CH" smtClean="0"/>
              <a:t>33</a:t>
            </a:fld>
            <a:endParaRPr lang="fr-CH"/>
          </a:p>
        </p:txBody>
      </p:sp>
    </p:spTree>
    <p:extLst>
      <p:ext uri="{BB962C8B-B14F-4D97-AF65-F5344CB8AC3E}">
        <p14:creationId xmlns:p14="http://schemas.microsoft.com/office/powerpoint/2010/main" val="1765575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7A9EFA27-853E-6D46-B869-1A54A8924F98}" type="slidenum">
              <a:rPr lang="fr-FR" smtClean="0"/>
              <a:t>34</a:t>
            </a:fld>
            <a:endParaRPr lang="fr-FR"/>
          </a:p>
        </p:txBody>
      </p:sp>
    </p:spTree>
    <p:extLst>
      <p:ext uri="{BB962C8B-B14F-4D97-AF65-F5344CB8AC3E}">
        <p14:creationId xmlns:p14="http://schemas.microsoft.com/office/powerpoint/2010/main" val="1316367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864DFB-F1B3-48AE-BC60-C194A9911702}" type="slidenum">
              <a:rPr kumimoji="0" lang="fr-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9020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864DFB-F1B3-48AE-BC60-C194A9911702}" type="slidenum">
              <a:rPr kumimoji="0" lang="fr-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2908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D6864DFB-F1B3-48AE-BC60-C194A9911702}" type="slidenum">
              <a:rPr lang="fr-CH" smtClean="0"/>
              <a:t>36</a:t>
            </a:fld>
            <a:endParaRPr lang="fr-CH"/>
          </a:p>
        </p:txBody>
      </p:sp>
    </p:spTree>
    <p:extLst>
      <p:ext uri="{BB962C8B-B14F-4D97-AF65-F5344CB8AC3E}">
        <p14:creationId xmlns:p14="http://schemas.microsoft.com/office/powerpoint/2010/main" val="20993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D6864DFB-F1B3-48AE-BC60-C194A9911702}" type="slidenum">
              <a:rPr lang="fr-CH" smtClean="0"/>
              <a:t>39</a:t>
            </a:fld>
            <a:endParaRPr lang="fr-CH"/>
          </a:p>
        </p:txBody>
      </p:sp>
    </p:spTree>
    <p:extLst>
      <p:ext uri="{BB962C8B-B14F-4D97-AF65-F5344CB8AC3E}">
        <p14:creationId xmlns:p14="http://schemas.microsoft.com/office/powerpoint/2010/main" val="2761270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83209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864DFB-F1B3-48AE-BC60-C194A9911702}" type="slidenum">
              <a:rPr kumimoji="0" lang="fr-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fr-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2073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CH" dirty="0"/>
              <a:t>L’approche réflexive comme outil pédagogique à soi</a:t>
            </a:r>
          </a:p>
          <a:p>
            <a:r>
              <a:rPr lang="fr-CH" dirty="0"/>
              <a:t>pour identifier ses propres biais, ses subjectivités </a:t>
            </a:r>
          </a:p>
          <a:p>
            <a:r>
              <a:rPr lang="fr-CH" dirty="0"/>
              <a:t>pour contrôler au maximum leurs effets indésirables et néfastes sur la prise en charge</a:t>
            </a:r>
          </a:p>
          <a:p>
            <a:pPr marL="0" indent="0">
              <a:buNone/>
            </a:pPr>
            <a:r>
              <a:rPr lang="fr-CH" dirty="0">
                <a:sym typeface="Wingdings" panose="05000000000000000000" pitchFamily="2" charset="2"/>
              </a:rPr>
              <a:t>	 discriminations</a:t>
            </a:r>
            <a:endParaRPr lang="fr-CH" dirty="0"/>
          </a:p>
        </p:txBody>
      </p:sp>
      <p:sp>
        <p:nvSpPr>
          <p:cNvPr id="4" name="Espace réservé du numéro de diapositive 3"/>
          <p:cNvSpPr>
            <a:spLocks noGrp="1"/>
          </p:cNvSpPr>
          <p:nvPr>
            <p:ph type="sldNum" sz="quarter" idx="10"/>
          </p:nvPr>
        </p:nvSpPr>
        <p:spPr/>
        <p:txBody>
          <a:bodyPr/>
          <a:lstStyle/>
          <a:p>
            <a:fld id="{D6864DFB-F1B3-48AE-BC60-C194A9911702}" type="slidenum">
              <a:rPr lang="fr-CH" smtClean="0"/>
              <a:t>42</a:t>
            </a:fld>
            <a:endParaRPr lang="fr-CH"/>
          </a:p>
        </p:txBody>
      </p:sp>
    </p:spTree>
    <p:extLst>
      <p:ext uri="{BB962C8B-B14F-4D97-AF65-F5344CB8AC3E}">
        <p14:creationId xmlns:p14="http://schemas.microsoft.com/office/powerpoint/2010/main" val="842056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D6864DFB-F1B3-48AE-BC60-C194A9911702}" type="slidenum">
              <a:rPr lang="fr-CH" smtClean="0"/>
              <a:t>43</a:t>
            </a:fld>
            <a:endParaRPr lang="fr-CH"/>
          </a:p>
        </p:txBody>
      </p:sp>
    </p:spTree>
    <p:extLst>
      <p:ext uri="{BB962C8B-B14F-4D97-AF65-F5344CB8AC3E}">
        <p14:creationId xmlns:p14="http://schemas.microsoft.com/office/powerpoint/2010/main" val="1237598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err="1"/>
              <a:t>Advocacy</a:t>
            </a:r>
            <a:endParaRPr lang="fr-CH" dirty="0"/>
          </a:p>
          <a:p>
            <a:r>
              <a:rPr lang="fr-CH" dirty="0"/>
              <a:t>Horizon 2020 – GOING </a:t>
            </a:r>
            <a:r>
              <a:rPr lang="fr-CH" dirty="0" err="1"/>
              <a:t>forward</a:t>
            </a:r>
            <a:r>
              <a:rPr lang="fr-CH" dirty="0"/>
              <a:t> I </a:t>
            </a:r>
            <a:r>
              <a:rPr lang="fr-CH" dirty="0" err="1"/>
              <a:t>contributed</a:t>
            </a:r>
            <a:r>
              <a:rPr lang="fr-CH" dirty="0"/>
              <a:t> to </a:t>
            </a:r>
            <a:r>
              <a:rPr lang="fr-CH" dirty="0" err="1"/>
              <a:t>this</a:t>
            </a:r>
            <a:r>
              <a:rPr lang="fr-CH" dirty="0"/>
              <a:t>.</a:t>
            </a:r>
          </a:p>
          <a:p>
            <a:endParaRPr lang="fr-CH" dirty="0"/>
          </a:p>
        </p:txBody>
      </p:sp>
    </p:spTree>
    <p:extLst>
      <p:ext uri="{BB962C8B-B14F-4D97-AF65-F5344CB8AC3E}">
        <p14:creationId xmlns:p14="http://schemas.microsoft.com/office/powerpoint/2010/main" val="3889619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9EFA27-853E-6D46-B869-1A54A8924F98}" type="slidenum">
              <a:rPr lang="fr-FR" smtClean="0"/>
              <a:t>47</a:t>
            </a:fld>
            <a:endParaRPr lang="fr-FR"/>
          </a:p>
        </p:txBody>
      </p:sp>
    </p:spTree>
    <p:extLst>
      <p:ext uri="{BB962C8B-B14F-4D97-AF65-F5344CB8AC3E}">
        <p14:creationId xmlns:p14="http://schemas.microsoft.com/office/powerpoint/2010/main" val="115413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D6864DFB-F1B3-48AE-BC60-C194A9911702}" type="slidenum">
              <a:rPr lang="fr-CH" smtClean="0"/>
              <a:t>48</a:t>
            </a:fld>
            <a:endParaRPr lang="fr-CH"/>
          </a:p>
        </p:txBody>
      </p:sp>
    </p:spTree>
    <p:extLst>
      <p:ext uri="{BB962C8B-B14F-4D97-AF65-F5344CB8AC3E}">
        <p14:creationId xmlns:p14="http://schemas.microsoft.com/office/powerpoint/2010/main" val="3437462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Mettre autre vidée pour les </a:t>
            </a:r>
            <a:r>
              <a:rPr lang="fr-CH" dirty="0" err="1"/>
              <a:t>reviewers</a:t>
            </a:r>
            <a:endParaRPr lang="fr-CH" dirty="0"/>
          </a:p>
        </p:txBody>
      </p:sp>
      <p:sp>
        <p:nvSpPr>
          <p:cNvPr id="4" name="Espace réservé du numéro de diapositive 3"/>
          <p:cNvSpPr>
            <a:spLocks noGrp="1"/>
          </p:cNvSpPr>
          <p:nvPr>
            <p:ph type="sldNum" sz="quarter" idx="5"/>
          </p:nvPr>
        </p:nvSpPr>
        <p:spPr/>
        <p:txBody>
          <a:bodyPr/>
          <a:lstStyle/>
          <a:p>
            <a:fld id="{D6864DFB-F1B3-48AE-BC60-C194A9911702}" type="slidenum">
              <a:rPr lang="fr-CH" smtClean="0"/>
              <a:t>52</a:t>
            </a:fld>
            <a:endParaRPr lang="fr-CH"/>
          </a:p>
        </p:txBody>
      </p:sp>
    </p:spTree>
    <p:extLst>
      <p:ext uri="{BB962C8B-B14F-4D97-AF65-F5344CB8AC3E}">
        <p14:creationId xmlns:p14="http://schemas.microsoft.com/office/powerpoint/2010/main" val="4268641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b="0" i="0" kern="1200" dirty="0">
                <a:solidFill>
                  <a:schemeClr val="tx1"/>
                </a:solidFill>
                <a:effectLst/>
                <a:latin typeface="+mn-lt"/>
                <a:ea typeface="+mn-ea"/>
                <a:cs typeface="+mn-cs"/>
              </a:rPr>
              <a:t>Les études de genre ont pour objectif de mettre en évidence tout ce qui, dans le masculin et le féminin, est construit historiquement, culturellement et socialement. Le terme est né dans les années 1950 aux Etats-Unis. Les premiers à effectuer la distinction entre sexe et genre ont été des médecins américains qui travaillaient sur les intersexuels (ou hermaphrodites) et les transsexuels, qui affirmaient que leur identité de genre ne correspondait pas à leur sexe biologique. Le terme a été utilisé ensuite par le mouvement féministe, qui s'en est servi pour contester les rôles et les tâches traditionnellement assignés aux femmes.</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2946A-7D62-4C83-A8B8-3BA78D647E96}" type="slidenum">
              <a:rPr kumimoji="0" lang="fr-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5048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800" kern="100" dirty="0">
                <a:effectLst/>
                <a:latin typeface="Calibri" panose="020F0502020204030204" pitchFamily="34" charset="0"/>
                <a:ea typeface="Calibri" panose="020F0502020204030204" pitchFamily="34" charset="0"/>
                <a:cs typeface="Times New Roman" panose="02020603050405020304" pitchFamily="18" charset="0"/>
              </a:rPr>
              <a:t>Ces initiatives permettent de rattraper en partie les déficits de connaissances liés à l’exclusion des femmes (et d’autres catégories) de la recherche. Toutefois d’autres conséquences, problématiques surviennent, dont une tendance à réduire les différences hommes-femmes aux différences biologiques seules et à renforcer la notion binaire de sexe. Le mouvement « Sex as a </a:t>
            </a:r>
            <a:r>
              <a:rPr lang="fr-CH" sz="1800" kern="100" dirty="0" err="1">
                <a:effectLst/>
                <a:latin typeface="Calibri" panose="020F0502020204030204" pitchFamily="34" charset="0"/>
                <a:ea typeface="Calibri" panose="020F0502020204030204" pitchFamily="34" charset="0"/>
                <a:cs typeface="Times New Roman" panose="02020603050405020304" pitchFamily="18" charset="0"/>
              </a:rPr>
              <a:t>biological</a:t>
            </a:r>
            <a:r>
              <a:rPr lang="fr-CH" sz="1800" kern="100" dirty="0">
                <a:effectLst/>
                <a:latin typeface="Calibri" panose="020F0502020204030204" pitchFamily="34" charset="0"/>
                <a:ea typeface="Calibri" panose="020F0502020204030204" pitchFamily="34" charset="0"/>
                <a:cs typeface="Times New Roman" panose="02020603050405020304" pitchFamily="18" charset="0"/>
              </a:rPr>
              <a:t> variable » (SABV ou le sexe comme variable biologique) prend naissance aux Etats-Unis et incite à rechercher des différences de sexe à tous les niveaux (différence de présentation, traitement et pronostics des maladies). L’absence de prise en compte des aspects environnementaux et sociaux pour expliquer les différences hommes-femmes peuvent conduire à des connaissances erronées notamment concernant les hypothèses expliquant ces différences. Pour illustrer ceci, une approche </a:t>
            </a:r>
            <a:r>
              <a:rPr lang="fr-CH" sz="1800" kern="100" dirty="0" err="1">
                <a:effectLst/>
                <a:latin typeface="Calibri" panose="020F0502020204030204" pitchFamily="34" charset="0"/>
                <a:ea typeface="Calibri" panose="020F0502020204030204" pitchFamily="34" charset="0"/>
                <a:cs typeface="Times New Roman" panose="02020603050405020304" pitchFamily="18" charset="0"/>
              </a:rPr>
              <a:t>naturalisante</a:t>
            </a:r>
            <a:r>
              <a:rPr lang="fr-CH" sz="1800" kern="100" dirty="0">
                <a:effectLst/>
                <a:latin typeface="Calibri" panose="020F0502020204030204" pitchFamily="34" charset="0"/>
                <a:ea typeface="Calibri" panose="020F0502020204030204" pitchFamily="34" charset="0"/>
                <a:cs typeface="Times New Roman" panose="02020603050405020304" pitchFamily="18" charset="0"/>
              </a:rPr>
              <a:t> consisterait à caractériser les différences cérébrales entre les hommes et les femmes (taille, fonction etc.) et a conclure que ces observations expliquent des différences d’aptitudes ou de comportement entre les hommes et les femmes. Il s’agit ici d’une interprétation incorrecte, les différences de comportement ou d’activité étant ici à l’origine des différences cérébrales observées.</a:t>
            </a:r>
          </a:p>
          <a:p>
            <a:endParaRPr lang="fr-CH" dirty="0"/>
          </a:p>
        </p:txBody>
      </p:sp>
      <p:sp>
        <p:nvSpPr>
          <p:cNvPr id="4" name="Espace réservé du numéro de diapositive 3"/>
          <p:cNvSpPr>
            <a:spLocks noGrp="1"/>
          </p:cNvSpPr>
          <p:nvPr>
            <p:ph type="sldNum" sz="quarter" idx="5"/>
          </p:nvPr>
        </p:nvSpPr>
        <p:spPr/>
        <p:txBody>
          <a:bodyPr/>
          <a:lstStyle/>
          <a:p>
            <a:fld id="{D6864DFB-F1B3-48AE-BC60-C194A9911702}" type="slidenum">
              <a:rPr lang="fr-CH" smtClean="0"/>
              <a:t>6</a:t>
            </a:fld>
            <a:endParaRPr lang="fr-CH"/>
          </a:p>
        </p:txBody>
      </p:sp>
    </p:spTree>
    <p:extLst>
      <p:ext uri="{BB962C8B-B14F-4D97-AF65-F5344CB8AC3E}">
        <p14:creationId xmlns:p14="http://schemas.microsoft.com/office/powerpoint/2010/main" val="2972886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7A9EFA27-853E-6D46-B869-1A54A8924F98}" type="slidenum">
              <a:rPr lang="fr-FR" smtClean="0"/>
              <a:t>7</a:t>
            </a:fld>
            <a:endParaRPr lang="fr-FR"/>
          </a:p>
        </p:txBody>
      </p:sp>
    </p:spTree>
    <p:extLst>
      <p:ext uri="{BB962C8B-B14F-4D97-AF65-F5344CB8AC3E}">
        <p14:creationId xmlns:p14="http://schemas.microsoft.com/office/powerpoint/2010/main" val="3867185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a:t>1994: NIH </a:t>
            </a:r>
            <a:r>
              <a:rPr lang="fr-CH" dirty="0" err="1"/>
              <a:t>revitalization</a:t>
            </a:r>
            <a:r>
              <a:rPr lang="fr-CH" dirty="0"/>
              <a:t> </a:t>
            </a:r>
            <a:r>
              <a:rPr lang="fr-CH" dirty="0" err="1"/>
              <a:t>act</a:t>
            </a:r>
            <a:endParaRPr lang="fr-CH" dirty="0"/>
          </a:p>
          <a:p>
            <a:r>
              <a:rPr lang="fr-CH" dirty="0"/>
              <a:t>«one size </a:t>
            </a:r>
            <a:r>
              <a:rPr lang="fr-CH" dirty="0" err="1"/>
              <a:t>fits</a:t>
            </a:r>
            <a:r>
              <a:rPr lang="fr-CH" dirty="0"/>
              <a:t> all model ne convient pas</a:t>
            </a:r>
          </a:p>
        </p:txBody>
      </p:sp>
      <p:sp>
        <p:nvSpPr>
          <p:cNvPr id="4" name="Espace réservé du numéro de diapositive 3"/>
          <p:cNvSpPr>
            <a:spLocks noGrp="1"/>
          </p:cNvSpPr>
          <p:nvPr>
            <p:ph type="sldNum" sz="quarter" idx="10"/>
          </p:nvPr>
        </p:nvSpPr>
        <p:spPr/>
        <p:txBody>
          <a:bodyPr/>
          <a:lstStyle/>
          <a:p>
            <a:fld id="{F182946A-7D62-4C83-A8B8-3BA78D647E96}" type="slidenum">
              <a:rPr lang="fr-CH" smtClean="0"/>
              <a:pPr/>
              <a:t>8</a:t>
            </a:fld>
            <a:endParaRPr lang="fr-CH"/>
          </a:p>
        </p:txBody>
      </p:sp>
    </p:spTree>
    <p:extLst>
      <p:ext uri="{BB962C8B-B14F-4D97-AF65-F5344CB8AC3E}">
        <p14:creationId xmlns:p14="http://schemas.microsoft.com/office/powerpoint/2010/main" val="3284008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Autre constat: la médecine et la recherche ont été longtemps </a:t>
            </a:r>
            <a:r>
              <a:rPr lang="fr-CH" dirty="0" err="1"/>
              <a:t>androcentrés</a:t>
            </a:r>
            <a:r>
              <a:rPr lang="fr-CH" dirty="0"/>
              <a:t>, c’est-à-dire qu’elles ont</a:t>
            </a:r>
            <a:r>
              <a:rPr lang="fr-CH" baseline="0" dirty="0"/>
              <a:t> défini l’homme blanc et d’âge moyen comme la norme et donc tout ce qui s’éloigne ou s’écarte de la norme est considéré comme atypique ou anormal et ceci vaut pour les femmes mais aussi pour les personnes non blanches ou plus âgées. </a:t>
            </a:r>
          </a:p>
          <a:p>
            <a:endParaRPr lang="fr-CH" baseline="0" dirty="0"/>
          </a:p>
          <a:p>
            <a:r>
              <a:rPr lang="fr-CH" baseline="0" dirty="0"/>
              <a:t>La crainte d’effets tératogènes chez les femmes en âge de procréer et les fluctuations hormonales chez les femmes ou les animaux femelles sont les principales raisons de la non inclusion des femmes en recherche. Ces raisons ne sont pas valides et au passage les hommes présentent aussi des fluctuations hormonales.</a:t>
            </a:r>
          </a:p>
          <a:p>
            <a:endParaRPr lang="fr-CH" baseline="0" dirty="0"/>
          </a:p>
          <a:p>
            <a:r>
              <a:rPr lang="fr-CH" baseline="0" dirty="0"/>
              <a:t>Ceci pose problème car les résultats obtenus sur des essais cliniques effectués sur un groupe précise ne vont pas nécessairement être valides pour d’autres groupes et la médecine basée sur les preuves (</a:t>
            </a:r>
            <a:r>
              <a:rPr lang="fr-CH" baseline="0" dirty="0" err="1"/>
              <a:t>evidence</a:t>
            </a:r>
            <a:r>
              <a:rPr lang="fr-CH" baseline="0" dirty="0"/>
              <a:t> </a:t>
            </a:r>
            <a:r>
              <a:rPr lang="fr-CH" baseline="0" dirty="0" err="1"/>
              <a:t>based</a:t>
            </a:r>
            <a:r>
              <a:rPr lang="fr-CH" baseline="0" dirty="0"/>
              <a:t> </a:t>
            </a:r>
            <a:r>
              <a:rPr lang="fr-CH" baseline="0" dirty="0" err="1"/>
              <a:t>méedicine</a:t>
            </a:r>
            <a:r>
              <a:rPr lang="fr-CH" baseline="0" dirty="0"/>
              <a:t>) ne le sera que pour le 50% de la population voire moins.</a:t>
            </a:r>
          </a:p>
          <a:p>
            <a:endParaRPr lang="fr-CH" baseline="0" dirty="0"/>
          </a:p>
          <a:p>
            <a:pPr marL="0" indent="0">
              <a:buFontTx/>
              <a:buNone/>
            </a:pPr>
            <a:r>
              <a:rPr lang="fr-CH" baseline="0" dirty="0"/>
              <a:t>Sur ce graphique, on voir la proportion d’articles publiés entre 1980 et 2016 dans différentes disciplines qui ont adressé le sexe en s’intéressant à la fois  aux hommes et aux femmes (en violet), aux hommes uniquement (en vert) et aux femmes uniquement (en gris). On voit qu’en biologie médicale le sexe est très peu adressé mais qu’en santé publique (qui regroupe des disciplines assez variées…) on est meilleurs. </a:t>
            </a:r>
          </a:p>
          <a:p>
            <a:pPr marL="0" indent="0">
              <a:buFontTx/>
              <a:buNone/>
            </a:pPr>
            <a:endParaRPr lang="fr-CH" baseline="0" dirty="0"/>
          </a:p>
          <a:p>
            <a:pPr marL="0" indent="0">
              <a:buFontTx/>
              <a:buNone/>
            </a:pPr>
            <a:r>
              <a:rPr lang="fr-CH" baseline="0" dirty="0"/>
              <a:t>Si on s’intéresse spécifiquement à la pharmacologie, on voit tout d’abord que 50% n’adressent pas la question du sexe. Ensuite, une minorité de papiers s’intéressent aux femmes, une petite proportion (&lt;20%) incluent à la fois des hommes et des femmes et  le reste incluant des hommes uniquement.</a:t>
            </a:r>
          </a:p>
          <a:p>
            <a:pPr marL="0" indent="0">
              <a:buFontTx/>
              <a:buNone/>
            </a:pPr>
            <a:endParaRPr lang="fr-CH" baseline="0" dirty="0"/>
          </a:p>
          <a:p>
            <a:pPr marL="0" indent="0">
              <a:buFontTx/>
              <a:buNone/>
            </a:pPr>
            <a:r>
              <a:rPr lang="fr-CH" baseline="0" dirty="0"/>
              <a:t>Les conséquences sont importantes et on va le voir sur la dia suivante…</a:t>
            </a:r>
          </a:p>
          <a:p>
            <a:pPr marL="0" indent="0">
              <a:buFontTx/>
              <a:buNone/>
            </a:pPr>
            <a:endParaRPr lang="fr-CH" baseline="0" dirty="0"/>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9EFA27-853E-6D46-B869-1A54A8924F9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2057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Pharmacocinétique et pharmacodynamique diffèrent</a:t>
            </a:r>
            <a:r>
              <a:rPr lang="fr-CH" baseline="0" dirty="0"/>
              <a:t> en fonction du sexe</a:t>
            </a:r>
            <a:endParaRPr lang="fr-FR" dirty="0"/>
          </a:p>
        </p:txBody>
      </p:sp>
      <p:sp>
        <p:nvSpPr>
          <p:cNvPr id="4" name="Espace réservé du numéro de diapositive 3"/>
          <p:cNvSpPr>
            <a:spLocks noGrp="1"/>
          </p:cNvSpPr>
          <p:nvPr>
            <p:ph type="sldNum" sz="quarter" idx="10"/>
          </p:nvPr>
        </p:nvSpPr>
        <p:spPr/>
        <p:txBody>
          <a:bodyPr/>
          <a:lstStyle/>
          <a:p>
            <a:fld id="{D6864DFB-F1B3-48AE-BC60-C194A9911702}" type="slidenum">
              <a:rPr lang="fr-CH" smtClean="0"/>
              <a:t>11</a:t>
            </a:fld>
            <a:endParaRPr lang="fr-CH"/>
          </a:p>
        </p:txBody>
      </p:sp>
    </p:spTree>
    <p:extLst>
      <p:ext uri="{BB962C8B-B14F-4D97-AF65-F5344CB8AC3E}">
        <p14:creationId xmlns:p14="http://schemas.microsoft.com/office/powerpoint/2010/main" val="3771441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0" y="214866"/>
            <a:ext cx="9144000" cy="706516"/>
          </a:xfrm>
          <a:prstGeom prst="rect">
            <a:avLst/>
          </a:prstGeom>
        </p:spPr>
        <p:txBody>
          <a:bodyPr>
            <a:noAutofit/>
          </a:bodyPr>
          <a:lstStyle>
            <a:lvl1pPr algn="ctr">
              <a:defRPr sz="3600" b="1"/>
            </a:lvl1pPr>
          </a:lstStyle>
          <a:p>
            <a:r>
              <a:rPr lang="fr-CH"/>
              <a:t>Cliquez et modifiez le titre</a:t>
            </a:r>
            <a:endParaRPr lang="fr-FR" dirty="0"/>
          </a:p>
        </p:txBody>
      </p:sp>
      <p:sp>
        <p:nvSpPr>
          <p:cNvPr id="3" name="Sous-titre 2"/>
          <p:cNvSpPr>
            <a:spLocks noGrp="1"/>
          </p:cNvSpPr>
          <p:nvPr>
            <p:ph type="subTitle" idx="1"/>
          </p:nvPr>
        </p:nvSpPr>
        <p:spPr>
          <a:xfrm>
            <a:off x="543034" y="936878"/>
            <a:ext cx="8057932" cy="597285"/>
          </a:xfrm>
          <a:prstGeom prst="rect">
            <a:avLst/>
          </a:prstGeom>
        </p:spPr>
        <p:txBody>
          <a:bodyPr>
            <a:normAutofit/>
          </a:bodyPr>
          <a:lstStyle>
            <a:lvl1pPr marL="0" indent="0" algn="ctr">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Cliquez pour modifier le style des sous-titres du masque</a:t>
            </a:r>
            <a:endParaRPr lang="fr-FR" dirty="0"/>
          </a:p>
        </p:txBody>
      </p:sp>
      <p:sp>
        <p:nvSpPr>
          <p:cNvPr id="21" name="Espace réservé du pied de page 4"/>
          <p:cNvSpPr>
            <a:spLocks noGrp="1"/>
          </p:cNvSpPr>
          <p:nvPr>
            <p:ph type="ftr" sz="quarter" idx="3"/>
          </p:nvPr>
        </p:nvSpPr>
        <p:spPr>
          <a:xfrm>
            <a:off x="457201" y="4832224"/>
            <a:ext cx="2804631" cy="273844"/>
          </a:xfrm>
          <a:prstGeom prst="rect">
            <a:avLst/>
          </a:prstGeom>
          <a:ln>
            <a:noFill/>
          </a:ln>
        </p:spPr>
        <p:txBody>
          <a:bodyPr vert="horz" lIns="91440" tIns="45720" rIns="91440" bIns="45720" rtlCol="0" anchor="ctr"/>
          <a:lstStyle>
            <a:lvl1pPr algn="l">
              <a:defRPr sz="900">
                <a:solidFill>
                  <a:schemeClr val="tx1">
                    <a:tint val="75000"/>
                  </a:schemeClr>
                </a:solidFill>
                <a:latin typeface="Arial"/>
              </a:defRPr>
            </a:lvl1pPr>
          </a:lstStyle>
          <a:p>
            <a:r>
              <a:rPr lang="fr-FR" dirty="0"/>
              <a:t>Votre pied de page</a:t>
            </a:r>
          </a:p>
        </p:txBody>
      </p:sp>
      <p:sp>
        <p:nvSpPr>
          <p:cNvPr id="22" name="Espace réservé du numéro de diapositive 5"/>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879F8CDA-3D76-8147-A783-F8EF6F842A04}" type="slidenum">
              <a:rPr lang="fr-FR" sz="900" smtClean="0">
                <a:latin typeface="Arial"/>
              </a:rPr>
              <a:pPr algn="r"/>
              <a:t>‹N°›</a:t>
            </a:fld>
            <a:r>
              <a:rPr lang="fr-FR" dirty="0">
                <a:latin typeface="Arial"/>
              </a:rPr>
              <a:t> </a:t>
            </a:r>
          </a:p>
        </p:txBody>
      </p:sp>
      <p:sp>
        <p:nvSpPr>
          <p:cNvPr id="23" name="Espace réservé de la date 3"/>
          <p:cNvSpPr>
            <a:spLocks noGrp="1"/>
          </p:cNvSpPr>
          <p:nvPr>
            <p:ph type="dt" sz="half" idx="2"/>
          </p:nvPr>
        </p:nvSpPr>
        <p:spPr>
          <a:xfrm>
            <a:off x="3505966" y="4832224"/>
            <a:ext cx="2133600" cy="273844"/>
          </a:xfrm>
          <a:prstGeom prst="rect">
            <a:avLst/>
          </a:prstGeom>
        </p:spPr>
        <p:txBody>
          <a:bodyPr anchor="ctr" anchorCtr="0"/>
          <a:lstStyle>
            <a:lvl1pPr algn="ctr">
              <a:defRPr lang="fr-CH" sz="900" kern="1200" smtClean="0">
                <a:solidFill>
                  <a:schemeClr val="tx1">
                    <a:tint val="75000"/>
                  </a:schemeClr>
                </a:solidFill>
                <a:latin typeface="Arial"/>
                <a:ea typeface="+mn-ea"/>
                <a:cs typeface="+mn-cs"/>
              </a:defRPr>
            </a:lvl1pPr>
          </a:lstStyle>
          <a:p>
            <a:fld id="{1FBC92BA-3285-4BFD-9F13-C00245B60D47}" type="datetime1">
              <a:rPr lang="fr-CH" smtClean="0"/>
              <a:t>04.05.2025</a:t>
            </a:fld>
            <a:endParaRPr lang="fr-CH" dirty="0"/>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849" y="4508071"/>
            <a:ext cx="8079069" cy="520199"/>
          </a:xfrm>
          <a:prstGeom prst="rect">
            <a:avLst/>
          </a:prstGeom>
        </p:spPr>
      </p:pic>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106" y="204837"/>
            <a:ext cx="8082000" cy="93097"/>
          </a:xfrm>
          <a:prstGeom prst="rect">
            <a:avLst/>
          </a:prstGeom>
        </p:spPr>
      </p:pic>
    </p:spTree>
    <p:extLst>
      <p:ext uri="{BB962C8B-B14F-4D97-AF65-F5344CB8AC3E}">
        <p14:creationId xmlns:p14="http://schemas.microsoft.com/office/powerpoint/2010/main" val="1626807264"/>
      </p:ext>
    </p:extLst>
  </p:cSld>
  <p:clrMapOvr>
    <a:masterClrMapping/>
  </p:clrMapOvr>
  <p:extLst>
    <p:ext uri="{DCECCB84-F9BA-43D5-87BE-67443E8EF086}">
      <p15:sldGuideLst xmlns:p15="http://schemas.microsoft.com/office/powerpoint/2012/main">
        <p15:guide id="1" orient="horz" pos="3003" userDrawn="1">
          <p15:clr>
            <a:srgbClr val="FBAE40"/>
          </p15:clr>
        </p15:guide>
        <p15:guide id="2"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CH"/>
              <a:t>Cliquez et modifiez le titre</a:t>
            </a:r>
            <a:endParaRPr lang="fr-FR"/>
          </a:p>
        </p:txBody>
      </p:sp>
      <p:sp>
        <p:nvSpPr>
          <p:cNvPr id="3" name="Espace réservé du texte vertical 2"/>
          <p:cNvSpPr>
            <a:spLocks noGrp="1"/>
          </p:cNvSpPr>
          <p:nvPr>
            <p:ph type="body" orient="vert" idx="1"/>
          </p:nvPr>
        </p:nvSpPr>
        <p:spPr>
          <a:xfrm>
            <a:off x="457200" y="1134458"/>
            <a:ext cx="8229600" cy="3239789"/>
          </a:xfrm>
          <a:prstGeom prst="rect">
            <a:avLst/>
          </a:prstGeom>
        </p:spPr>
        <p:txBody>
          <a:bodyPr vert="eaVert"/>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sp>
        <p:nvSpPr>
          <p:cNvPr id="8" name="Espace réservé du pied de page 4"/>
          <p:cNvSpPr>
            <a:spLocks noGrp="1"/>
          </p:cNvSpPr>
          <p:nvPr>
            <p:ph type="ftr" sz="quarter" idx="3"/>
          </p:nvPr>
        </p:nvSpPr>
        <p:spPr>
          <a:xfrm>
            <a:off x="457201" y="4832224"/>
            <a:ext cx="2804631" cy="273844"/>
          </a:xfrm>
          <a:prstGeom prst="rect">
            <a:avLst/>
          </a:prstGeom>
          <a:ln>
            <a:noFill/>
          </a:ln>
        </p:spPr>
        <p:txBody>
          <a:bodyPr vert="horz" lIns="91440" tIns="45720" rIns="91440" bIns="45720" rtlCol="0" anchor="ctr"/>
          <a:lstStyle>
            <a:lvl1pPr algn="l">
              <a:defRPr sz="900">
                <a:solidFill>
                  <a:schemeClr val="tx1">
                    <a:tint val="75000"/>
                  </a:schemeClr>
                </a:solidFill>
                <a:latin typeface="Arial"/>
              </a:defRPr>
            </a:lvl1pPr>
          </a:lstStyle>
          <a:p>
            <a:r>
              <a:rPr lang="fr-FR" dirty="0"/>
              <a:t>Votre pied de page</a:t>
            </a:r>
          </a:p>
        </p:txBody>
      </p:sp>
      <p:sp>
        <p:nvSpPr>
          <p:cNvPr id="11" name="Espace réservé du numéro de diapositive 5"/>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879F8CDA-3D76-8147-A783-F8EF6F842A04}" type="slidenum">
              <a:rPr lang="fr-FR" sz="900" smtClean="0">
                <a:latin typeface="Arial"/>
              </a:rPr>
              <a:pPr algn="r"/>
              <a:t>‹N°›</a:t>
            </a:fld>
            <a:r>
              <a:rPr lang="fr-FR" dirty="0">
                <a:latin typeface="Arial"/>
              </a:rPr>
              <a:t> </a:t>
            </a:r>
          </a:p>
        </p:txBody>
      </p:sp>
      <p:sp>
        <p:nvSpPr>
          <p:cNvPr id="14" name="Espace réservé de la date 3"/>
          <p:cNvSpPr>
            <a:spLocks noGrp="1"/>
          </p:cNvSpPr>
          <p:nvPr>
            <p:ph type="dt" sz="half" idx="2"/>
          </p:nvPr>
        </p:nvSpPr>
        <p:spPr>
          <a:xfrm>
            <a:off x="3505966" y="4832224"/>
            <a:ext cx="2133600" cy="273844"/>
          </a:xfrm>
          <a:prstGeom prst="rect">
            <a:avLst/>
          </a:prstGeom>
        </p:spPr>
        <p:txBody>
          <a:bodyPr anchor="ctr" anchorCtr="0"/>
          <a:lstStyle>
            <a:lvl1pPr algn="ctr">
              <a:defRPr lang="fr-CH" sz="900" kern="1200" smtClean="0">
                <a:solidFill>
                  <a:schemeClr val="tx1">
                    <a:tint val="75000"/>
                  </a:schemeClr>
                </a:solidFill>
                <a:latin typeface="Arial"/>
                <a:ea typeface="+mn-ea"/>
                <a:cs typeface="+mn-cs"/>
              </a:defRPr>
            </a:lvl1pPr>
          </a:lstStyle>
          <a:p>
            <a:fld id="{0CB79E6B-84E4-4BB4-AC06-4087C50E0822}" type="datetime1">
              <a:rPr lang="fr-CH" smtClean="0"/>
              <a:t>04.05.2025</a:t>
            </a:fld>
            <a:endParaRPr lang="fr-CH" dirty="0"/>
          </a:p>
        </p:txBody>
      </p:sp>
      <p:pic>
        <p:nvPicPr>
          <p:cNvPr id="15" name="Imag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849" y="4508071"/>
            <a:ext cx="8079069" cy="520199"/>
          </a:xfrm>
          <a:prstGeom prst="rect">
            <a:avLst/>
          </a:prstGeom>
        </p:spPr>
      </p:pic>
    </p:spTree>
    <p:extLst>
      <p:ext uri="{BB962C8B-B14F-4D97-AF65-F5344CB8AC3E}">
        <p14:creationId xmlns:p14="http://schemas.microsoft.com/office/powerpoint/2010/main" val="744538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a:prstGeom prst="rect">
            <a:avLst/>
          </a:prstGeom>
        </p:spPr>
        <p:txBody>
          <a:bodyPr vert="eaVert"/>
          <a:lstStyle/>
          <a:p>
            <a:r>
              <a:rPr lang="fr-CH"/>
              <a:t>Cliquez et modifiez le titre</a:t>
            </a:r>
            <a:endParaRPr lang="fr-FR"/>
          </a:p>
        </p:txBody>
      </p:sp>
      <p:sp>
        <p:nvSpPr>
          <p:cNvPr id="3" name="Espace réservé du texte vertical 2"/>
          <p:cNvSpPr>
            <a:spLocks noGrp="1"/>
          </p:cNvSpPr>
          <p:nvPr>
            <p:ph type="body" orient="vert" idx="1"/>
          </p:nvPr>
        </p:nvSpPr>
        <p:spPr>
          <a:xfrm>
            <a:off x="457200" y="205979"/>
            <a:ext cx="6019800" cy="4388644"/>
          </a:xfrm>
          <a:prstGeom prst="rect">
            <a:avLst/>
          </a:prstGeom>
        </p:spPr>
        <p:txBody>
          <a:bodyPr vert="eaVert"/>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14" name="Espace réservé du pied de page 4"/>
          <p:cNvSpPr>
            <a:spLocks noGrp="1"/>
          </p:cNvSpPr>
          <p:nvPr>
            <p:ph type="ftr" sz="quarter" idx="3"/>
          </p:nvPr>
        </p:nvSpPr>
        <p:spPr>
          <a:xfrm>
            <a:off x="457201" y="4832224"/>
            <a:ext cx="2804631" cy="273844"/>
          </a:xfrm>
          <a:prstGeom prst="rect">
            <a:avLst/>
          </a:prstGeom>
          <a:ln>
            <a:noFill/>
          </a:ln>
        </p:spPr>
        <p:txBody>
          <a:bodyPr vert="horz" lIns="91440" tIns="45720" rIns="91440" bIns="45720" rtlCol="0" anchor="ctr"/>
          <a:lstStyle>
            <a:lvl1pPr algn="l">
              <a:defRPr sz="900">
                <a:solidFill>
                  <a:schemeClr val="tx1">
                    <a:tint val="75000"/>
                  </a:schemeClr>
                </a:solidFill>
                <a:latin typeface="Arial"/>
              </a:defRPr>
            </a:lvl1pPr>
          </a:lstStyle>
          <a:p>
            <a:r>
              <a:rPr lang="fr-FR" dirty="0"/>
              <a:t>Votre pied de page</a:t>
            </a:r>
          </a:p>
        </p:txBody>
      </p:sp>
      <p:sp>
        <p:nvSpPr>
          <p:cNvPr id="15" name="Espace réservé du numéro de diapositive 5"/>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879F8CDA-3D76-8147-A783-F8EF6F842A04}" type="slidenum">
              <a:rPr lang="fr-FR" sz="900" smtClean="0">
                <a:latin typeface="Arial"/>
              </a:rPr>
              <a:pPr algn="r"/>
              <a:t>‹N°›</a:t>
            </a:fld>
            <a:r>
              <a:rPr lang="fr-FR" dirty="0">
                <a:latin typeface="Arial"/>
              </a:rPr>
              <a:t> </a:t>
            </a:r>
          </a:p>
        </p:txBody>
      </p:sp>
      <p:sp>
        <p:nvSpPr>
          <p:cNvPr id="16" name="Espace réservé de la date 3"/>
          <p:cNvSpPr>
            <a:spLocks noGrp="1"/>
          </p:cNvSpPr>
          <p:nvPr>
            <p:ph type="dt" sz="half" idx="2"/>
          </p:nvPr>
        </p:nvSpPr>
        <p:spPr>
          <a:xfrm>
            <a:off x="3505966" y="4832224"/>
            <a:ext cx="2133600" cy="273844"/>
          </a:xfrm>
          <a:prstGeom prst="rect">
            <a:avLst/>
          </a:prstGeom>
        </p:spPr>
        <p:txBody>
          <a:bodyPr anchor="ctr" anchorCtr="0"/>
          <a:lstStyle>
            <a:lvl1pPr algn="ctr">
              <a:defRPr lang="fr-CH" sz="900" kern="1200" smtClean="0">
                <a:solidFill>
                  <a:schemeClr val="tx1">
                    <a:tint val="75000"/>
                  </a:schemeClr>
                </a:solidFill>
                <a:latin typeface="Arial"/>
                <a:ea typeface="+mn-ea"/>
                <a:cs typeface="+mn-cs"/>
              </a:defRPr>
            </a:lvl1pPr>
          </a:lstStyle>
          <a:p>
            <a:fld id="{BCBE7098-EB0D-4035-A5BD-93E79144A1B4}" type="datetime1">
              <a:rPr lang="fr-CH" smtClean="0"/>
              <a:t>04.05.2025</a:t>
            </a:fld>
            <a:endParaRPr lang="fr-CH" dirty="0"/>
          </a:p>
        </p:txBody>
      </p:sp>
    </p:spTree>
    <p:extLst>
      <p:ext uri="{BB962C8B-B14F-4D97-AF65-F5344CB8AC3E}">
        <p14:creationId xmlns:p14="http://schemas.microsoft.com/office/powerpoint/2010/main" val="993018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182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34459"/>
            <a:ext cx="8229600" cy="3220988"/>
          </a:xfrm>
          <a:prstGeom prst="rect">
            <a:avLst/>
          </a:prstGeom>
        </p:spPr>
        <p:txBody>
          <a:body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sp>
        <p:nvSpPr>
          <p:cNvPr id="9"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lvl1pPr algn="l">
              <a:defRPr/>
            </a:lvl1pPr>
          </a:lstStyle>
          <a:p>
            <a:r>
              <a:rPr lang="fr-CH"/>
              <a:t>Cliquez et modifiez le titre</a:t>
            </a:r>
            <a:endParaRPr lang="fr-FR" dirty="0"/>
          </a:p>
        </p:txBody>
      </p:sp>
      <p:sp>
        <p:nvSpPr>
          <p:cNvPr id="14" name="Espace réservé du pied de page 4"/>
          <p:cNvSpPr>
            <a:spLocks noGrp="1"/>
          </p:cNvSpPr>
          <p:nvPr>
            <p:ph type="ftr" sz="quarter" idx="3"/>
          </p:nvPr>
        </p:nvSpPr>
        <p:spPr>
          <a:xfrm>
            <a:off x="457201" y="4832224"/>
            <a:ext cx="2804631" cy="273844"/>
          </a:xfrm>
          <a:prstGeom prst="rect">
            <a:avLst/>
          </a:prstGeom>
          <a:ln>
            <a:noFill/>
          </a:ln>
        </p:spPr>
        <p:txBody>
          <a:bodyPr vert="horz" lIns="91440" tIns="45720" rIns="91440" bIns="45720" rtlCol="0" anchor="ctr"/>
          <a:lstStyle>
            <a:lvl1pPr algn="l">
              <a:defRPr sz="900">
                <a:solidFill>
                  <a:schemeClr val="tx1">
                    <a:tint val="75000"/>
                  </a:schemeClr>
                </a:solidFill>
                <a:latin typeface="Arial"/>
              </a:defRPr>
            </a:lvl1pPr>
          </a:lstStyle>
          <a:p>
            <a:r>
              <a:rPr lang="fr-FR" dirty="0"/>
              <a:t>Votre pied de page</a:t>
            </a:r>
          </a:p>
        </p:txBody>
      </p:sp>
      <p:sp>
        <p:nvSpPr>
          <p:cNvPr id="15" name="Espace réservé du numéro de diapositive 5"/>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879F8CDA-3D76-8147-A783-F8EF6F842A04}" type="slidenum">
              <a:rPr lang="fr-FR" sz="900" smtClean="0">
                <a:latin typeface="Arial"/>
              </a:rPr>
              <a:pPr algn="r"/>
              <a:t>‹N°›</a:t>
            </a:fld>
            <a:r>
              <a:rPr lang="fr-FR" dirty="0">
                <a:latin typeface="Arial"/>
              </a:rPr>
              <a:t> </a:t>
            </a:r>
          </a:p>
        </p:txBody>
      </p:sp>
      <p:sp>
        <p:nvSpPr>
          <p:cNvPr id="16" name="Espace réservé de la date 3"/>
          <p:cNvSpPr>
            <a:spLocks noGrp="1"/>
          </p:cNvSpPr>
          <p:nvPr>
            <p:ph type="dt" sz="half" idx="2"/>
          </p:nvPr>
        </p:nvSpPr>
        <p:spPr>
          <a:xfrm>
            <a:off x="3505966" y="4832224"/>
            <a:ext cx="2133600" cy="273844"/>
          </a:xfrm>
          <a:prstGeom prst="rect">
            <a:avLst/>
          </a:prstGeom>
        </p:spPr>
        <p:txBody>
          <a:bodyPr anchor="ctr" anchorCtr="0"/>
          <a:lstStyle>
            <a:lvl1pPr algn="ctr">
              <a:defRPr lang="fr-CH" sz="900" kern="1200" smtClean="0">
                <a:solidFill>
                  <a:schemeClr val="tx1">
                    <a:tint val="75000"/>
                  </a:schemeClr>
                </a:solidFill>
                <a:latin typeface="Arial"/>
                <a:ea typeface="+mn-ea"/>
                <a:cs typeface="+mn-cs"/>
              </a:defRPr>
            </a:lvl1pPr>
          </a:lstStyle>
          <a:p>
            <a:fld id="{6ABEF92E-4F38-4FF5-BA3F-32E200D60BAA}" type="datetime1">
              <a:rPr lang="fr-CH" smtClean="0"/>
              <a:t>04.05.2025</a:t>
            </a:fld>
            <a:endParaRPr lang="fr-CH" dirty="0"/>
          </a:p>
        </p:txBody>
      </p:sp>
      <p:pic>
        <p:nvPicPr>
          <p:cNvPr id="20" name="Imag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849" y="4508071"/>
            <a:ext cx="8079069" cy="520199"/>
          </a:xfrm>
          <a:prstGeom prst="rect">
            <a:avLst/>
          </a:prstGeom>
        </p:spPr>
      </p:pic>
    </p:spTree>
    <p:extLst>
      <p:ext uri="{BB962C8B-B14F-4D97-AF65-F5344CB8AC3E}">
        <p14:creationId xmlns:p14="http://schemas.microsoft.com/office/powerpoint/2010/main" val="419441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5"/>
            <a:ext cx="7772400" cy="1069072"/>
          </a:xfrm>
          <a:prstGeom prst="rect">
            <a:avLst/>
          </a:prstGeom>
        </p:spPr>
        <p:txBody>
          <a:bodyPr anchor="t">
            <a:normAutofit/>
          </a:bodyPr>
          <a:lstStyle>
            <a:lvl1pPr algn="l">
              <a:defRPr sz="3600" b="1" cap="all"/>
            </a:lvl1pPr>
          </a:lstStyle>
          <a:p>
            <a:r>
              <a:rPr lang="fr-CH"/>
              <a:t>Cliquez et modifiez le titre</a:t>
            </a:r>
            <a:endParaRPr lang="fr-FR" dirty="0"/>
          </a:p>
        </p:txBody>
      </p:sp>
      <p:sp>
        <p:nvSpPr>
          <p:cNvPr id="3" name="Espace réservé du texte 2"/>
          <p:cNvSpPr>
            <a:spLocks noGrp="1"/>
          </p:cNvSpPr>
          <p:nvPr>
            <p:ph type="body" idx="1"/>
          </p:nvPr>
        </p:nvSpPr>
        <p:spPr>
          <a:xfrm>
            <a:off x="722313" y="2180035"/>
            <a:ext cx="7772400" cy="1125140"/>
          </a:xfrm>
          <a:prstGeom prst="rect">
            <a:avLst/>
          </a:prstGeom>
        </p:spPr>
        <p:txBody>
          <a:bodyPr anchor="b">
            <a:normAutofit/>
          </a:bodyPr>
          <a:lstStyle>
            <a:lvl1pPr marL="0" indent="0">
              <a:buNone/>
              <a:defRPr sz="22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a:t>Cliquez pour modifier les styles du texte du masque</a:t>
            </a:r>
          </a:p>
        </p:txBody>
      </p:sp>
      <p:sp>
        <p:nvSpPr>
          <p:cNvPr id="8" name="Espace réservé du pied de page 4"/>
          <p:cNvSpPr>
            <a:spLocks noGrp="1"/>
          </p:cNvSpPr>
          <p:nvPr>
            <p:ph type="ftr" sz="quarter" idx="3"/>
          </p:nvPr>
        </p:nvSpPr>
        <p:spPr>
          <a:xfrm>
            <a:off x="457201" y="4832224"/>
            <a:ext cx="2804631" cy="273844"/>
          </a:xfrm>
          <a:prstGeom prst="rect">
            <a:avLst/>
          </a:prstGeom>
          <a:ln>
            <a:noFill/>
          </a:ln>
        </p:spPr>
        <p:txBody>
          <a:bodyPr vert="horz" lIns="91440" tIns="45720" rIns="91440" bIns="45720" rtlCol="0" anchor="ctr"/>
          <a:lstStyle>
            <a:lvl1pPr algn="l">
              <a:defRPr sz="900">
                <a:solidFill>
                  <a:schemeClr val="tx1">
                    <a:tint val="75000"/>
                  </a:schemeClr>
                </a:solidFill>
                <a:latin typeface="Arial"/>
              </a:defRPr>
            </a:lvl1pPr>
          </a:lstStyle>
          <a:p>
            <a:r>
              <a:rPr lang="fr-FR" dirty="0"/>
              <a:t>Votre pied de page</a:t>
            </a:r>
          </a:p>
        </p:txBody>
      </p:sp>
      <p:sp>
        <p:nvSpPr>
          <p:cNvPr id="11" name="Espace réservé du numéro de diapositive 5"/>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879F8CDA-3D76-8147-A783-F8EF6F842A04}" type="slidenum">
              <a:rPr lang="fr-FR" sz="900" smtClean="0">
                <a:latin typeface="Arial"/>
              </a:rPr>
              <a:pPr algn="r"/>
              <a:t>‹N°›</a:t>
            </a:fld>
            <a:r>
              <a:rPr lang="fr-FR" dirty="0">
                <a:latin typeface="Arial"/>
              </a:rPr>
              <a:t> </a:t>
            </a:r>
          </a:p>
        </p:txBody>
      </p:sp>
      <p:sp>
        <p:nvSpPr>
          <p:cNvPr id="12" name="Espace réservé de la date 3"/>
          <p:cNvSpPr>
            <a:spLocks noGrp="1"/>
          </p:cNvSpPr>
          <p:nvPr>
            <p:ph type="dt" sz="half" idx="2"/>
          </p:nvPr>
        </p:nvSpPr>
        <p:spPr>
          <a:xfrm>
            <a:off x="3505966" y="4832224"/>
            <a:ext cx="2133600" cy="273844"/>
          </a:xfrm>
          <a:prstGeom prst="rect">
            <a:avLst/>
          </a:prstGeom>
        </p:spPr>
        <p:txBody>
          <a:bodyPr anchor="ctr" anchorCtr="0"/>
          <a:lstStyle>
            <a:lvl1pPr algn="ctr">
              <a:defRPr lang="fr-CH" sz="900" kern="1200" smtClean="0">
                <a:solidFill>
                  <a:schemeClr val="tx1">
                    <a:tint val="75000"/>
                  </a:schemeClr>
                </a:solidFill>
                <a:latin typeface="Arial"/>
                <a:ea typeface="+mn-ea"/>
                <a:cs typeface="+mn-cs"/>
              </a:defRPr>
            </a:lvl1pPr>
          </a:lstStyle>
          <a:p>
            <a:fld id="{9A9C41FE-1D06-41A5-B4EF-FF8435503C64}" type="datetime1">
              <a:rPr lang="fr-CH" smtClean="0"/>
              <a:t>04.05.2025</a:t>
            </a:fld>
            <a:endParaRPr lang="fr-CH" dirty="0"/>
          </a:p>
        </p:txBody>
      </p:sp>
      <p:pic>
        <p:nvPicPr>
          <p:cNvPr id="15" name="Imag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849" y="4508071"/>
            <a:ext cx="8079069" cy="520199"/>
          </a:xfrm>
          <a:prstGeom prst="rect">
            <a:avLst/>
          </a:prstGeom>
        </p:spPr>
      </p:pic>
    </p:spTree>
    <p:extLst>
      <p:ext uri="{BB962C8B-B14F-4D97-AF65-F5344CB8AC3E}">
        <p14:creationId xmlns:p14="http://schemas.microsoft.com/office/powerpoint/2010/main" val="486213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lvl1pPr algn="l">
              <a:defRPr/>
            </a:lvl1pPr>
          </a:lstStyle>
          <a:p>
            <a:r>
              <a:rPr lang="fr-CH"/>
              <a:t>Cliquez et modifiez le titre</a:t>
            </a:r>
            <a:endParaRPr lang="fr-FR" dirty="0"/>
          </a:p>
        </p:txBody>
      </p:sp>
      <p:sp>
        <p:nvSpPr>
          <p:cNvPr id="3" name="Espace réservé du contenu 2"/>
          <p:cNvSpPr>
            <a:spLocks noGrp="1"/>
          </p:cNvSpPr>
          <p:nvPr>
            <p:ph sz="half" idx="1"/>
          </p:nvPr>
        </p:nvSpPr>
        <p:spPr>
          <a:xfrm>
            <a:off x="457200" y="1200150"/>
            <a:ext cx="4038600" cy="319289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dirty="0"/>
          </a:p>
        </p:txBody>
      </p:sp>
      <p:sp>
        <p:nvSpPr>
          <p:cNvPr id="4" name="Espace réservé du contenu 3"/>
          <p:cNvSpPr>
            <a:spLocks noGrp="1"/>
          </p:cNvSpPr>
          <p:nvPr>
            <p:ph sz="half" idx="2"/>
          </p:nvPr>
        </p:nvSpPr>
        <p:spPr>
          <a:xfrm>
            <a:off x="4648200" y="1200151"/>
            <a:ext cx="4038600" cy="319289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sp>
        <p:nvSpPr>
          <p:cNvPr id="9" name="Espace réservé du pied de page 4"/>
          <p:cNvSpPr>
            <a:spLocks noGrp="1"/>
          </p:cNvSpPr>
          <p:nvPr>
            <p:ph type="ftr" sz="quarter" idx="3"/>
          </p:nvPr>
        </p:nvSpPr>
        <p:spPr>
          <a:xfrm>
            <a:off x="457201" y="4832224"/>
            <a:ext cx="2804631" cy="273844"/>
          </a:xfrm>
          <a:prstGeom prst="rect">
            <a:avLst/>
          </a:prstGeom>
          <a:ln>
            <a:noFill/>
          </a:ln>
        </p:spPr>
        <p:txBody>
          <a:bodyPr vert="horz" lIns="91440" tIns="45720" rIns="91440" bIns="45720" rtlCol="0" anchor="ctr"/>
          <a:lstStyle>
            <a:lvl1pPr algn="l">
              <a:defRPr sz="900">
                <a:solidFill>
                  <a:schemeClr val="tx1">
                    <a:tint val="75000"/>
                  </a:schemeClr>
                </a:solidFill>
                <a:latin typeface="Arial"/>
              </a:defRPr>
            </a:lvl1pPr>
          </a:lstStyle>
          <a:p>
            <a:r>
              <a:rPr lang="fr-FR" dirty="0"/>
              <a:t>Votre pied de page</a:t>
            </a:r>
          </a:p>
        </p:txBody>
      </p:sp>
      <p:sp>
        <p:nvSpPr>
          <p:cNvPr id="12" name="Espace réservé du numéro de diapositive 5"/>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879F8CDA-3D76-8147-A783-F8EF6F842A04}" type="slidenum">
              <a:rPr lang="fr-FR" sz="900" smtClean="0">
                <a:latin typeface="Arial"/>
              </a:rPr>
              <a:pPr algn="r"/>
              <a:t>‹N°›</a:t>
            </a:fld>
            <a:r>
              <a:rPr lang="fr-FR" dirty="0">
                <a:latin typeface="Arial"/>
              </a:rPr>
              <a:t> </a:t>
            </a:r>
          </a:p>
        </p:txBody>
      </p:sp>
      <p:sp>
        <p:nvSpPr>
          <p:cNvPr id="13" name="Espace réservé de la date 3"/>
          <p:cNvSpPr>
            <a:spLocks noGrp="1"/>
          </p:cNvSpPr>
          <p:nvPr>
            <p:ph type="dt" sz="half" idx="10"/>
          </p:nvPr>
        </p:nvSpPr>
        <p:spPr>
          <a:xfrm>
            <a:off x="3505966" y="4832224"/>
            <a:ext cx="2133600" cy="273844"/>
          </a:xfrm>
          <a:prstGeom prst="rect">
            <a:avLst/>
          </a:prstGeom>
        </p:spPr>
        <p:txBody>
          <a:bodyPr anchor="ctr" anchorCtr="0"/>
          <a:lstStyle>
            <a:lvl1pPr algn="ctr">
              <a:defRPr lang="fr-CH" sz="900" kern="1200" smtClean="0">
                <a:solidFill>
                  <a:schemeClr val="tx1">
                    <a:tint val="75000"/>
                  </a:schemeClr>
                </a:solidFill>
                <a:latin typeface="Arial"/>
                <a:ea typeface="+mn-ea"/>
                <a:cs typeface="+mn-cs"/>
              </a:defRPr>
            </a:lvl1pPr>
          </a:lstStyle>
          <a:p>
            <a:fld id="{104F92DD-9F3A-4AD0-B127-83B6BCDD6C60}" type="datetime1">
              <a:rPr lang="fr-CH" smtClean="0"/>
              <a:t>04.05.2025</a:t>
            </a:fld>
            <a:endParaRPr lang="fr-CH" dirty="0"/>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849" y="4508071"/>
            <a:ext cx="8079069" cy="520199"/>
          </a:xfrm>
          <a:prstGeom prst="rect">
            <a:avLst/>
          </a:prstGeom>
        </p:spPr>
      </p:pic>
    </p:spTree>
    <p:extLst>
      <p:ext uri="{BB962C8B-B14F-4D97-AF65-F5344CB8AC3E}">
        <p14:creationId xmlns:p14="http://schemas.microsoft.com/office/powerpoint/2010/main" val="1324539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lvl1pPr algn="l">
              <a:defRPr/>
            </a:lvl1pPr>
          </a:lstStyle>
          <a:p>
            <a:r>
              <a:rPr lang="fr-CH"/>
              <a:t>Cliquez et modifiez le titre</a:t>
            </a:r>
            <a:endParaRPr lang="fr-FR" dirty="0"/>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Cliquez pour modifier les styles du texte du masque</a:t>
            </a:r>
          </a:p>
        </p:txBody>
      </p:sp>
      <p:sp>
        <p:nvSpPr>
          <p:cNvPr id="4" name="Espace réservé du contenu 3"/>
          <p:cNvSpPr>
            <a:spLocks noGrp="1"/>
          </p:cNvSpPr>
          <p:nvPr>
            <p:ph sz="half" idx="2"/>
          </p:nvPr>
        </p:nvSpPr>
        <p:spPr>
          <a:xfrm>
            <a:off x="457200" y="1631157"/>
            <a:ext cx="4040188" cy="27744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5" name="Espace réservé du texte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Cliquez pour modifier les styles du texte du masque</a:t>
            </a:r>
          </a:p>
        </p:txBody>
      </p:sp>
      <p:sp>
        <p:nvSpPr>
          <p:cNvPr id="6" name="Espace réservé du contenu 5"/>
          <p:cNvSpPr>
            <a:spLocks noGrp="1"/>
          </p:cNvSpPr>
          <p:nvPr>
            <p:ph sz="quarter" idx="4"/>
          </p:nvPr>
        </p:nvSpPr>
        <p:spPr>
          <a:xfrm>
            <a:off x="4645026" y="1631157"/>
            <a:ext cx="4041775" cy="27744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dirty="0"/>
              <a:t>Cliquez pour modifier les styles du texte du masque</a:t>
            </a:r>
          </a:p>
          <a:p>
            <a:pPr lvl="1"/>
            <a:r>
              <a:rPr lang="fr-CH" dirty="0"/>
              <a:t>Deuxième niveau</a:t>
            </a:r>
          </a:p>
          <a:p>
            <a:pPr lvl="2"/>
            <a:r>
              <a:rPr lang="fr-CH" dirty="0"/>
              <a:t>Troisième niveau</a:t>
            </a:r>
          </a:p>
          <a:p>
            <a:pPr lvl="3"/>
            <a:r>
              <a:rPr lang="fr-CH" dirty="0"/>
              <a:t>Quatrième niveau</a:t>
            </a:r>
          </a:p>
          <a:p>
            <a:pPr lvl="4"/>
            <a:r>
              <a:rPr lang="fr-CH" dirty="0"/>
              <a:t>Cinquième niveau</a:t>
            </a:r>
            <a:endParaRPr lang="fr-FR" dirty="0"/>
          </a:p>
        </p:txBody>
      </p:sp>
      <p:sp>
        <p:nvSpPr>
          <p:cNvPr id="13" name="Espace réservé du pied de page 4"/>
          <p:cNvSpPr>
            <a:spLocks noGrp="1"/>
          </p:cNvSpPr>
          <p:nvPr>
            <p:ph type="ftr" sz="quarter" idx="10"/>
          </p:nvPr>
        </p:nvSpPr>
        <p:spPr>
          <a:xfrm>
            <a:off x="457201" y="4832224"/>
            <a:ext cx="2804631" cy="273844"/>
          </a:xfrm>
          <a:prstGeom prst="rect">
            <a:avLst/>
          </a:prstGeom>
          <a:ln>
            <a:noFill/>
          </a:ln>
        </p:spPr>
        <p:txBody>
          <a:bodyPr vert="horz" lIns="91440" tIns="45720" rIns="91440" bIns="45720" rtlCol="0" anchor="ctr"/>
          <a:lstStyle>
            <a:lvl1pPr algn="l">
              <a:defRPr sz="900">
                <a:solidFill>
                  <a:schemeClr val="tx1">
                    <a:tint val="75000"/>
                  </a:schemeClr>
                </a:solidFill>
                <a:latin typeface="Arial"/>
              </a:defRPr>
            </a:lvl1pPr>
          </a:lstStyle>
          <a:p>
            <a:r>
              <a:rPr lang="fr-FR" dirty="0"/>
              <a:t>Votre pied de page</a:t>
            </a:r>
          </a:p>
        </p:txBody>
      </p:sp>
      <p:sp>
        <p:nvSpPr>
          <p:cNvPr id="14" name="Espace réservé du numéro de diapositive 5"/>
          <p:cNvSpPr>
            <a:spLocks noGrp="1"/>
          </p:cNvSpPr>
          <p:nvPr>
            <p:ph type="sldNum" sz="quarter" idx="11"/>
          </p:nvPr>
        </p:nvSpPr>
        <p:spPr>
          <a:xfrm>
            <a:off x="7519701" y="4832224"/>
            <a:ext cx="1156819"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879F8CDA-3D76-8147-A783-F8EF6F842A04}" type="slidenum">
              <a:rPr lang="fr-FR" sz="900" smtClean="0">
                <a:latin typeface="Arial"/>
              </a:rPr>
              <a:pPr algn="r"/>
              <a:t>‹N°›</a:t>
            </a:fld>
            <a:r>
              <a:rPr lang="fr-FR" dirty="0">
                <a:latin typeface="Arial"/>
              </a:rPr>
              <a:t> </a:t>
            </a:r>
          </a:p>
        </p:txBody>
      </p:sp>
      <p:sp>
        <p:nvSpPr>
          <p:cNvPr id="15" name="Espace réservé de la date 3"/>
          <p:cNvSpPr>
            <a:spLocks noGrp="1"/>
          </p:cNvSpPr>
          <p:nvPr>
            <p:ph type="dt" sz="half" idx="12"/>
          </p:nvPr>
        </p:nvSpPr>
        <p:spPr>
          <a:xfrm>
            <a:off x="3505966" y="4832224"/>
            <a:ext cx="2133600" cy="273844"/>
          </a:xfrm>
          <a:prstGeom prst="rect">
            <a:avLst/>
          </a:prstGeom>
        </p:spPr>
        <p:txBody>
          <a:bodyPr anchor="ctr" anchorCtr="0"/>
          <a:lstStyle>
            <a:lvl1pPr algn="ctr">
              <a:defRPr lang="fr-CH" sz="900" kern="1200" smtClean="0">
                <a:solidFill>
                  <a:schemeClr val="tx1">
                    <a:tint val="75000"/>
                  </a:schemeClr>
                </a:solidFill>
                <a:latin typeface="Arial"/>
                <a:ea typeface="+mn-ea"/>
                <a:cs typeface="+mn-cs"/>
              </a:defRPr>
            </a:lvl1pPr>
          </a:lstStyle>
          <a:p>
            <a:fld id="{5F6B6D16-DE51-4C6E-9A33-51C38FE78041}" type="datetime1">
              <a:rPr lang="fr-CH" smtClean="0"/>
              <a:t>04.05.2025</a:t>
            </a:fld>
            <a:endParaRPr lang="fr-CH" dirty="0"/>
          </a:p>
        </p:txBody>
      </p:sp>
      <p:pic>
        <p:nvPicPr>
          <p:cNvPr id="18" name="Imag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849" y="4508071"/>
            <a:ext cx="8079069" cy="520199"/>
          </a:xfrm>
          <a:prstGeom prst="rect">
            <a:avLst/>
          </a:prstGeom>
        </p:spPr>
      </p:pic>
    </p:spTree>
    <p:extLst>
      <p:ext uri="{BB962C8B-B14F-4D97-AF65-F5344CB8AC3E}">
        <p14:creationId xmlns:p14="http://schemas.microsoft.com/office/powerpoint/2010/main" val="48877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CH"/>
              <a:t>Cliquez et modifiez le titre</a:t>
            </a:r>
            <a:endParaRPr lang="fr-FR"/>
          </a:p>
        </p:txBody>
      </p:sp>
      <p:sp>
        <p:nvSpPr>
          <p:cNvPr id="7" name="Espace réservé du pied de page 4"/>
          <p:cNvSpPr>
            <a:spLocks noGrp="1"/>
          </p:cNvSpPr>
          <p:nvPr>
            <p:ph type="ftr" sz="quarter" idx="3"/>
          </p:nvPr>
        </p:nvSpPr>
        <p:spPr>
          <a:xfrm>
            <a:off x="457201" y="4832224"/>
            <a:ext cx="2804631" cy="273844"/>
          </a:xfrm>
          <a:prstGeom prst="rect">
            <a:avLst/>
          </a:prstGeom>
          <a:ln>
            <a:noFill/>
          </a:ln>
        </p:spPr>
        <p:txBody>
          <a:bodyPr vert="horz" lIns="91440" tIns="45720" rIns="91440" bIns="45720" rtlCol="0" anchor="ctr"/>
          <a:lstStyle>
            <a:lvl1pPr algn="l">
              <a:defRPr sz="900">
                <a:solidFill>
                  <a:schemeClr val="tx1">
                    <a:tint val="75000"/>
                  </a:schemeClr>
                </a:solidFill>
                <a:latin typeface="Arial"/>
              </a:defRPr>
            </a:lvl1pPr>
          </a:lstStyle>
          <a:p>
            <a:r>
              <a:rPr lang="fr-FR" dirty="0"/>
              <a:t>Votre pied de page</a:t>
            </a:r>
          </a:p>
        </p:txBody>
      </p:sp>
      <p:sp>
        <p:nvSpPr>
          <p:cNvPr id="10" name="Espace réservé du numéro de diapositive 5"/>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879F8CDA-3D76-8147-A783-F8EF6F842A04}" type="slidenum">
              <a:rPr lang="fr-FR" sz="900" smtClean="0">
                <a:latin typeface="Arial"/>
              </a:rPr>
              <a:pPr algn="r"/>
              <a:t>‹N°›</a:t>
            </a:fld>
            <a:r>
              <a:rPr lang="fr-FR" dirty="0">
                <a:latin typeface="Arial"/>
              </a:rPr>
              <a:t> </a:t>
            </a:r>
          </a:p>
        </p:txBody>
      </p:sp>
      <p:sp>
        <p:nvSpPr>
          <p:cNvPr id="11" name="Espace réservé de la date 3"/>
          <p:cNvSpPr>
            <a:spLocks noGrp="1"/>
          </p:cNvSpPr>
          <p:nvPr>
            <p:ph type="dt" sz="half" idx="2"/>
          </p:nvPr>
        </p:nvSpPr>
        <p:spPr>
          <a:xfrm>
            <a:off x="3505966" y="4832224"/>
            <a:ext cx="2133600" cy="273844"/>
          </a:xfrm>
          <a:prstGeom prst="rect">
            <a:avLst/>
          </a:prstGeom>
        </p:spPr>
        <p:txBody>
          <a:bodyPr anchor="ctr" anchorCtr="0"/>
          <a:lstStyle>
            <a:lvl1pPr algn="ctr">
              <a:defRPr lang="fr-CH" sz="900" kern="1200" smtClean="0">
                <a:solidFill>
                  <a:schemeClr val="tx1">
                    <a:tint val="75000"/>
                  </a:schemeClr>
                </a:solidFill>
                <a:latin typeface="Arial"/>
                <a:ea typeface="+mn-ea"/>
                <a:cs typeface="+mn-cs"/>
              </a:defRPr>
            </a:lvl1pPr>
          </a:lstStyle>
          <a:p>
            <a:fld id="{39D08541-5AAA-46AF-9CBF-426D21177030}" type="datetime1">
              <a:rPr lang="fr-CH" smtClean="0"/>
              <a:t>04.05.2025</a:t>
            </a:fld>
            <a:endParaRPr lang="fr-CH" dirty="0"/>
          </a:p>
        </p:txBody>
      </p:sp>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849" y="4508071"/>
            <a:ext cx="8079069" cy="520199"/>
          </a:xfrm>
          <a:prstGeom prst="rect">
            <a:avLst/>
          </a:prstGeom>
        </p:spPr>
      </p:pic>
    </p:spTree>
    <p:extLst>
      <p:ext uri="{BB962C8B-B14F-4D97-AF65-F5344CB8AC3E}">
        <p14:creationId xmlns:p14="http://schemas.microsoft.com/office/powerpoint/2010/main" val="908733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6" name="Espace réservé du pied de page 4"/>
          <p:cNvSpPr>
            <a:spLocks noGrp="1"/>
          </p:cNvSpPr>
          <p:nvPr>
            <p:ph type="ftr" sz="quarter" idx="3"/>
          </p:nvPr>
        </p:nvSpPr>
        <p:spPr>
          <a:xfrm>
            <a:off x="457201" y="4832224"/>
            <a:ext cx="2804631" cy="273844"/>
          </a:xfrm>
          <a:prstGeom prst="rect">
            <a:avLst/>
          </a:prstGeom>
          <a:ln>
            <a:noFill/>
          </a:ln>
        </p:spPr>
        <p:txBody>
          <a:bodyPr vert="horz" lIns="91440" tIns="45720" rIns="91440" bIns="45720" rtlCol="0" anchor="ctr"/>
          <a:lstStyle>
            <a:lvl1pPr algn="l">
              <a:defRPr sz="900">
                <a:solidFill>
                  <a:schemeClr val="tx1">
                    <a:tint val="75000"/>
                  </a:schemeClr>
                </a:solidFill>
                <a:latin typeface="Arial"/>
              </a:defRPr>
            </a:lvl1pPr>
          </a:lstStyle>
          <a:p>
            <a:r>
              <a:rPr lang="fr-FR" dirty="0"/>
              <a:t>Votre pied de page</a:t>
            </a:r>
          </a:p>
        </p:txBody>
      </p:sp>
      <p:sp>
        <p:nvSpPr>
          <p:cNvPr id="9" name="Espace réservé du numéro de diapositive 5"/>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879F8CDA-3D76-8147-A783-F8EF6F842A04}" type="slidenum">
              <a:rPr lang="fr-FR" sz="900" smtClean="0">
                <a:latin typeface="Arial"/>
              </a:rPr>
              <a:pPr algn="r"/>
              <a:t>‹N°›</a:t>
            </a:fld>
            <a:r>
              <a:rPr lang="fr-FR" dirty="0">
                <a:latin typeface="Arial"/>
              </a:rPr>
              <a:t> </a:t>
            </a:r>
          </a:p>
        </p:txBody>
      </p:sp>
      <p:sp>
        <p:nvSpPr>
          <p:cNvPr id="10" name="Espace réservé de la date 3"/>
          <p:cNvSpPr>
            <a:spLocks noGrp="1"/>
          </p:cNvSpPr>
          <p:nvPr>
            <p:ph type="dt" sz="half" idx="2"/>
          </p:nvPr>
        </p:nvSpPr>
        <p:spPr>
          <a:xfrm>
            <a:off x="3505966" y="4832224"/>
            <a:ext cx="2133600" cy="273844"/>
          </a:xfrm>
          <a:prstGeom prst="rect">
            <a:avLst/>
          </a:prstGeom>
        </p:spPr>
        <p:txBody>
          <a:bodyPr anchor="ctr" anchorCtr="0"/>
          <a:lstStyle>
            <a:lvl1pPr algn="ctr">
              <a:defRPr lang="fr-CH" sz="900" kern="1200" smtClean="0">
                <a:solidFill>
                  <a:schemeClr val="tx1">
                    <a:tint val="75000"/>
                  </a:schemeClr>
                </a:solidFill>
                <a:latin typeface="Arial"/>
                <a:ea typeface="+mn-ea"/>
                <a:cs typeface="+mn-cs"/>
              </a:defRPr>
            </a:lvl1pPr>
          </a:lstStyle>
          <a:p>
            <a:fld id="{49EC8661-8AA1-4D02-8FBD-A6851CD2F221}" type="datetime1">
              <a:rPr lang="fr-CH" smtClean="0"/>
              <a:t>04.05.2025</a:t>
            </a:fld>
            <a:endParaRPr lang="fr-CH" dirty="0"/>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849" y="4508071"/>
            <a:ext cx="8079069" cy="520199"/>
          </a:xfrm>
          <a:prstGeom prst="rect">
            <a:avLst/>
          </a:prstGeom>
        </p:spPr>
      </p:pic>
    </p:spTree>
    <p:extLst>
      <p:ext uri="{BB962C8B-B14F-4D97-AF65-F5344CB8AC3E}">
        <p14:creationId xmlns:p14="http://schemas.microsoft.com/office/powerpoint/2010/main" val="3095568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a:prstGeom prst="rect">
            <a:avLst/>
          </a:prstGeom>
        </p:spPr>
        <p:txBody>
          <a:bodyPr anchor="b"/>
          <a:lstStyle>
            <a:lvl1pPr algn="l">
              <a:defRPr sz="2000" b="1"/>
            </a:lvl1pPr>
          </a:lstStyle>
          <a:p>
            <a:r>
              <a:rPr lang="fr-CH"/>
              <a:t>Cliquez et modifiez le titre</a:t>
            </a:r>
            <a:endParaRPr lang="fr-FR"/>
          </a:p>
        </p:txBody>
      </p:sp>
      <p:sp>
        <p:nvSpPr>
          <p:cNvPr id="3" name="Espace réservé du contenu 2"/>
          <p:cNvSpPr>
            <a:spLocks noGrp="1"/>
          </p:cNvSpPr>
          <p:nvPr>
            <p:ph idx="1"/>
          </p:nvPr>
        </p:nvSpPr>
        <p:spPr>
          <a:xfrm>
            <a:off x="3575050" y="204788"/>
            <a:ext cx="5111750" cy="416945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u texte 3"/>
          <p:cNvSpPr>
            <a:spLocks noGrp="1"/>
          </p:cNvSpPr>
          <p:nvPr>
            <p:ph type="body" sz="half" idx="2"/>
          </p:nvPr>
        </p:nvSpPr>
        <p:spPr>
          <a:xfrm>
            <a:off x="457201" y="1076325"/>
            <a:ext cx="3008313" cy="329792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Cliquez pour modifier les styles du texte du masque</a:t>
            </a:r>
          </a:p>
        </p:txBody>
      </p:sp>
      <p:sp>
        <p:nvSpPr>
          <p:cNvPr id="9" name="Espace réservé du pied de page 4"/>
          <p:cNvSpPr>
            <a:spLocks noGrp="1"/>
          </p:cNvSpPr>
          <p:nvPr>
            <p:ph type="ftr" sz="quarter" idx="3"/>
          </p:nvPr>
        </p:nvSpPr>
        <p:spPr>
          <a:xfrm>
            <a:off x="457201" y="4832224"/>
            <a:ext cx="2804631" cy="273844"/>
          </a:xfrm>
          <a:prstGeom prst="rect">
            <a:avLst/>
          </a:prstGeom>
          <a:ln>
            <a:noFill/>
          </a:ln>
        </p:spPr>
        <p:txBody>
          <a:bodyPr vert="horz" lIns="91440" tIns="45720" rIns="91440" bIns="45720" rtlCol="0" anchor="ctr"/>
          <a:lstStyle>
            <a:lvl1pPr algn="l">
              <a:defRPr sz="900">
                <a:solidFill>
                  <a:schemeClr val="tx1">
                    <a:tint val="75000"/>
                  </a:schemeClr>
                </a:solidFill>
                <a:latin typeface="Arial"/>
              </a:defRPr>
            </a:lvl1pPr>
          </a:lstStyle>
          <a:p>
            <a:r>
              <a:rPr lang="fr-FR" dirty="0"/>
              <a:t>Votre pied de page</a:t>
            </a:r>
          </a:p>
        </p:txBody>
      </p:sp>
      <p:sp>
        <p:nvSpPr>
          <p:cNvPr id="12" name="Espace réservé du numéro de diapositive 5"/>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879F8CDA-3D76-8147-A783-F8EF6F842A04}" type="slidenum">
              <a:rPr lang="fr-FR" sz="900" smtClean="0">
                <a:latin typeface="Arial"/>
              </a:rPr>
              <a:pPr algn="r"/>
              <a:t>‹N°›</a:t>
            </a:fld>
            <a:r>
              <a:rPr lang="fr-FR" dirty="0">
                <a:latin typeface="Arial"/>
              </a:rPr>
              <a:t> </a:t>
            </a:r>
          </a:p>
        </p:txBody>
      </p:sp>
      <p:sp>
        <p:nvSpPr>
          <p:cNvPr id="13" name="Espace réservé de la date 3"/>
          <p:cNvSpPr>
            <a:spLocks noGrp="1"/>
          </p:cNvSpPr>
          <p:nvPr>
            <p:ph type="dt" sz="half" idx="10"/>
          </p:nvPr>
        </p:nvSpPr>
        <p:spPr>
          <a:xfrm>
            <a:off x="3505966" y="4832224"/>
            <a:ext cx="2133600" cy="273844"/>
          </a:xfrm>
          <a:prstGeom prst="rect">
            <a:avLst/>
          </a:prstGeom>
        </p:spPr>
        <p:txBody>
          <a:bodyPr anchor="ctr" anchorCtr="0"/>
          <a:lstStyle>
            <a:lvl1pPr algn="ctr">
              <a:defRPr lang="fr-CH" sz="900" kern="1200" smtClean="0">
                <a:solidFill>
                  <a:schemeClr val="tx1">
                    <a:tint val="75000"/>
                  </a:schemeClr>
                </a:solidFill>
                <a:latin typeface="Arial"/>
                <a:ea typeface="+mn-ea"/>
                <a:cs typeface="+mn-cs"/>
              </a:defRPr>
            </a:lvl1pPr>
          </a:lstStyle>
          <a:p>
            <a:fld id="{DC2B42BD-530A-43DF-87A1-1314809ABF80}" type="datetime1">
              <a:rPr lang="fr-CH" smtClean="0"/>
              <a:t>04.05.2025</a:t>
            </a:fld>
            <a:endParaRPr lang="fr-CH" dirty="0"/>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849" y="4508071"/>
            <a:ext cx="8079069" cy="520199"/>
          </a:xfrm>
          <a:prstGeom prst="rect">
            <a:avLst/>
          </a:prstGeom>
        </p:spPr>
      </p:pic>
    </p:spTree>
    <p:extLst>
      <p:ext uri="{BB962C8B-B14F-4D97-AF65-F5344CB8AC3E}">
        <p14:creationId xmlns:p14="http://schemas.microsoft.com/office/powerpoint/2010/main" val="3584943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a:prstGeom prst="rect">
            <a:avLst/>
          </a:prstGeom>
        </p:spPr>
        <p:txBody>
          <a:bodyPr anchor="b"/>
          <a:lstStyle>
            <a:lvl1pPr algn="ctr">
              <a:defRPr sz="2000" b="1"/>
            </a:lvl1pPr>
          </a:lstStyle>
          <a:p>
            <a:r>
              <a:rPr lang="fr-CH"/>
              <a:t>Cliquez et modifiez le titre</a:t>
            </a:r>
            <a:endParaRPr lang="fr-FR" dirty="0"/>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H"/>
              <a:t>Faire glisser l'image vers l'espace réservé ou cliquer sur l'icône pour l'ajouter</a:t>
            </a:r>
            <a:endParaRPr lang="fr-FR"/>
          </a:p>
        </p:txBody>
      </p:sp>
      <p:sp>
        <p:nvSpPr>
          <p:cNvPr id="4" name="Espace réservé du texte 3"/>
          <p:cNvSpPr>
            <a:spLocks noGrp="1"/>
          </p:cNvSpPr>
          <p:nvPr>
            <p:ph type="body" sz="half" idx="2"/>
          </p:nvPr>
        </p:nvSpPr>
        <p:spPr>
          <a:xfrm>
            <a:off x="1792288" y="4025503"/>
            <a:ext cx="5486400" cy="603647"/>
          </a:xfrm>
          <a:prstGeom prst="rect">
            <a:avLst/>
          </a:prstGeo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Cliquez pour modifier les styles du texte du masque</a:t>
            </a:r>
          </a:p>
        </p:txBody>
      </p:sp>
      <p:sp>
        <p:nvSpPr>
          <p:cNvPr id="9" name="Espace réservé du pied de page 4"/>
          <p:cNvSpPr>
            <a:spLocks noGrp="1"/>
          </p:cNvSpPr>
          <p:nvPr>
            <p:ph type="ftr" sz="quarter" idx="3"/>
          </p:nvPr>
        </p:nvSpPr>
        <p:spPr>
          <a:xfrm>
            <a:off x="457201" y="4832224"/>
            <a:ext cx="2804631" cy="273844"/>
          </a:xfrm>
          <a:prstGeom prst="rect">
            <a:avLst/>
          </a:prstGeom>
          <a:ln>
            <a:noFill/>
          </a:ln>
        </p:spPr>
        <p:txBody>
          <a:bodyPr vert="horz" lIns="91440" tIns="45720" rIns="91440" bIns="45720" rtlCol="0" anchor="ctr"/>
          <a:lstStyle>
            <a:lvl1pPr algn="l">
              <a:defRPr sz="900">
                <a:solidFill>
                  <a:schemeClr val="tx1">
                    <a:tint val="75000"/>
                  </a:schemeClr>
                </a:solidFill>
                <a:latin typeface="Arial"/>
              </a:defRPr>
            </a:lvl1pPr>
          </a:lstStyle>
          <a:p>
            <a:r>
              <a:rPr lang="fr-FR" dirty="0"/>
              <a:t>Votre pied de page</a:t>
            </a:r>
          </a:p>
        </p:txBody>
      </p:sp>
      <p:sp>
        <p:nvSpPr>
          <p:cNvPr id="12" name="Espace réservé du numéro de diapositive 5"/>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879F8CDA-3D76-8147-A783-F8EF6F842A04}" type="slidenum">
              <a:rPr lang="fr-FR" sz="900" smtClean="0">
                <a:latin typeface="Arial"/>
              </a:rPr>
              <a:pPr algn="r"/>
              <a:t>‹N°›</a:t>
            </a:fld>
            <a:r>
              <a:rPr lang="fr-FR" dirty="0">
                <a:latin typeface="Arial"/>
              </a:rPr>
              <a:t> </a:t>
            </a:r>
          </a:p>
        </p:txBody>
      </p:sp>
      <p:sp>
        <p:nvSpPr>
          <p:cNvPr id="13" name="Espace réservé de la date 3"/>
          <p:cNvSpPr>
            <a:spLocks noGrp="1"/>
          </p:cNvSpPr>
          <p:nvPr>
            <p:ph type="dt" sz="half" idx="10"/>
          </p:nvPr>
        </p:nvSpPr>
        <p:spPr>
          <a:xfrm>
            <a:off x="3505966" y="4832224"/>
            <a:ext cx="2133600" cy="273844"/>
          </a:xfrm>
          <a:prstGeom prst="rect">
            <a:avLst/>
          </a:prstGeom>
        </p:spPr>
        <p:txBody>
          <a:bodyPr anchor="ctr" anchorCtr="0"/>
          <a:lstStyle>
            <a:lvl1pPr algn="ctr">
              <a:defRPr lang="fr-CH" sz="900" kern="1200" smtClean="0">
                <a:solidFill>
                  <a:schemeClr val="tx1">
                    <a:tint val="75000"/>
                  </a:schemeClr>
                </a:solidFill>
                <a:latin typeface="Arial"/>
                <a:ea typeface="+mn-ea"/>
                <a:cs typeface="+mn-cs"/>
              </a:defRPr>
            </a:lvl1pPr>
          </a:lstStyle>
          <a:p>
            <a:fld id="{0EAAF82A-3335-4E55-8FCA-E9A252E62908}" type="datetime1">
              <a:rPr lang="fr-CH" smtClean="0"/>
              <a:t>04.05.2025</a:t>
            </a:fld>
            <a:endParaRPr lang="fr-CH" dirty="0"/>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849" y="4508071"/>
            <a:ext cx="8079069" cy="520199"/>
          </a:xfrm>
          <a:prstGeom prst="rect">
            <a:avLst/>
          </a:prstGeom>
        </p:spPr>
      </p:pic>
    </p:spTree>
    <p:extLst>
      <p:ext uri="{BB962C8B-B14F-4D97-AF65-F5344CB8AC3E}">
        <p14:creationId xmlns:p14="http://schemas.microsoft.com/office/powerpoint/2010/main" val="2846084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018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sldNum="0" hdr="0" ftr="0" dt="0"/>
  <p:txStyles>
    <p:titleStyle>
      <a:lvl1pPr algn="l" defTabSz="457200" rtl="0" eaLnBrk="1" latinLnBrk="0" hangingPunct="1">
        <a:spcBef>
          <a:spcPct val="0"/>
        </a:spcBef>
        <a:buNone/>
        <a:defRPr sz="3600" b="1" kern="1200" cap="all">
          <a:solidFill>
            <a:schemeClr val="tx2"/>
          </a:solidFill>
          <a:latin typeface="Arial"/>
          <a:ea typeface="+mj-ea"/>
          <a:cs typeface="+mj-cs"/>
        </a:defRPr>
      </a:lvl1pPr>
    </p:titleStyle>
    <p:bodyStyle>
      <a:lvl1pPr marL="342900" indent="-342900" algn="l" defTabSz="457200" rtl="0" eaLnBrk="1" latinLnBrk="0" hangingPunct="1">
        <a:spcBef>
          <a:spcPct val="20000"/>
        </a:spcBef>
        <a:buClr>
          <a:schemeClr val="bg2"/>
        </a:buClr>
        <a:buFont typeface="Arial"/>
        <a:buChar char="•"/>
        <a:defRPr sz="3000" kern="1200">
          <a:solidFill>
            <a:schemeClr val="tx1"/>
          </a:solidFill>
          <a:latin typeface="Arial"/>
          <a:ea typeface="+mn-ea"/>
          <a:cs typeface="+mn-cs"/>
        </a:defRPr>
      </a:lvl1pPr>
      <a:lvl2pPr marL="742950" indent="-285750" algn="l" defTabSz="457200" rtl="0" eaLnBrk="1" latinLnBrk="0" hangingPunct="1">
        <a:spcBef>
          <a:spcPct val="20000"/>
        </a:spcBef>
        <a:buClr>
          <a:schemeClr val="bg2"/>
        </a:buClr>
        <a:buFont typeface="Arial"/>
        <a:buChar char="•"/>
        <a:defRPr sz="2400" kern="1200">
          <a:solidFill>
            <a:schemeClr val="tx1"/>
          </a:solidFill>
          <a:latin typeface="Arial"/>
          <a:ea typeface="+mn-ea"/>
          <a:cs typeface="+mn-cs"/>
        </a:defRPr>
      </a:lvl2pPr>
      <a:lvl3pPr marL="1143000" indent="-228600" algn="l" defTabSz="457200" rtl="0" eaLnBrk="1" latinLnBrk="0" hangingPunct="1">
        <a:spcBef>
          <a:spcPct val="20000"/>
        </a:spcBef>
        <a:buClr>
          <a:schemeClr val="bg2"/>
        </a:buClr>
        <a:buSzPct val="90000"/>
        <a:buFont typeface="Arial"/>
        <a:buChar char="•"/>
        <a:defRPr sz="1800" kern="1200">
          <a:solidFill>
            <a:schemeClr val="tx1"/>
          </a:solidFill>
          <a:latin typeface="Arial"/>
          <a:ea typeface="+mn-ea"/>
          <a:cs typeface="+mn-cs"/>
        </a:defRPr>
      </a:lvl3pPr>
      <a:lvl4pPr marL="1600200" indent="-228600" algn="l" defTabSz="457200" rtl="0" eaLnBrk="1" latinLnBrk="0" hangingPunct="1">
        <a:spcBef>
          <a:spcPct val="20000"/>
        </a:spcBef>
        <a:buClr>
          <a:schemeClr val="bg2"/>
        </a:buClr>
        <a:buFont typeface="Arial"/>
        <a:buChar char="•"/>
        <a:defRPr sz="1400" kern="1200">
          <a:solidFill>
            <a:schemeClr val="tx1"/>
          </a:solidFill>
          <a:latin typeface="Arial"/>
          <a:ea typeface="+mn-ea"/>
          <a:cs typeface="+mn-cs"/>
        </a:defRPr>
      </a:lvl4pPr>
      <a:lvl5pPr marL="2057400" indent="-228600" algn="l" defTabSz="457200" rtl="0" eaLnBrk="1" latinLnBrk="0" hangingPunct="1">
        <a:spcBef>
          <a:spcPct val="20000"/>
        </a:spcBef>
        <a:buClr>
          <a:schemeClr val="bg2"/>
        </a:buClr>
        <a:buFont typeface="Arial"/>
        <a:buChar char="•"/>
        <a:defRPr sz="12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data.europa.eu/doi/10.2777/316197"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chart" Target="../charts/char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8.xml"/><Relationship Id="rId7"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chart" Target="../charts/chart3.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3.png"/><Relationship Id="rId5" Type="http://schemas.openxmlformats.org/officeDocument/2006/relationships/hyperlink" Target="https://www.industrydocuments.ucsf.edu/tobacco" TargetMode="Externa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unisante.ch/sites/default/files/inline-files/CHECKLIST_Biais%20genre_FR_Vdef.pdf"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image" Target="../media/image65.png"/><Relationship Id="rId2" Type="http://schemas.openxmlformats.org/officeDocument/2006/relationships/notesSlide" Target="../notesSlides/notesSlide36.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63.png"/><Relationship Id="rId15" Type="http://schemas.microsoft.com/office/2007/relationships/diagramDrawing" Target="../diagrams/drawing2.xml"/><Relationship Id="rId10" Type="http://schemas.microsoft.com/office/2007/relationships/diagramDrawing" Target="../diagrams/drawing1.xml"/><Relationship Id="rId19"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png"/><Relationship Id="rId3" Type="http://schemas.openxmlformats.org/officeDocument/2006/relationships/image" Target="../media/image72.jpe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notesSlide" Target="../notesSlides/notesSlide37.xml"/><Relationship Id="rId16" Type="http://schemas.openxmlformats.org/officeDocument/2006/relationships/image" Target="../media/image82.png"/><Relationship Id="rId1" Type="http://schemas.openxmlformats.org/officeDocument/2006/relationships/slideLayout" Target="../slideLayouts/slideLayout12.xml"/><Relationship Id="rId6" Type="http://schemas.openxmlformats.org/officeDocument/2006/relationships/hyperlink" Target="mailto:joelle.schwarz@unisante.ch" TargetMode="External"/><Relationship Id="rId11" Type="http://schemas.openxmlformats.org/officeDocument/2006/relationships/image" Target="../media/image77.jpg"/><Relationship Id="rId5" Type="http://schemas.openxmlformats.org/officeDocument/2006/relationships/hyperlink" Target="mailto:carole.clair@unisante.ch" TargetMode="External"/><Relationship Id="rId15" Type="http://schemas.openxmlformats.org/officeDocument/2006/relationships/image" Target="../media/image81.png"/><Relationship Id="rId10" Type="http://schemas.openxmlformats.org/officeDocument/2006/relationships/image" Target="../media/image76.jpg"/><Relationship Id="rId4" Type="http://schemas.openxmlformats.org/officeDocument/2006/relationships/hyperlink" Target="http://www.unisante.ch/fr/formation-recherche/recherche/groupes-recherche/sante-genre" TargetMode="External"/><Relationship Id="rId9" Type="http://schemas.openxmlformats.org/officeDocument/2006/relationships/image" Target="../media/image75.jpeg"/><Relationship Id="rId1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4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Hlceez1Dx5E"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03238" y="541119"/>
            <a:ext cx="8064500" cy="1971492"/>
          </a:xfrm>
        </p:spPr>
        <p:txBody>
          <a:bodyPr/>
          <a:lstStyle/>
          <a:p>
            <a:br>
              <a:rPr lang="en-GB" sz="1400" b="0" noProof="0" dirty="0"/>
            </a:br>
            <a:r>
              <a:rPr lang="fr-CH" sz="1800" b="0" dirty="0">
                <a:effectLst/>
                <a:latin typeface="Calibri" panose="020F0502020204030204" pitchFamily="34" charset="0"/>
                <a:ea typeface="Calibri" panose="020F0502020204030204" pitchFamily="34" charset="0"/>
              </a:rPr>
              <a:t>Congrès </a:t>
            </a:r>
            <a:r>
              <a:rPr lang="fr-CH" sz="1800" b="0" dirty="0" err="1">
                <a:effectLst/>
                <a:latin typeface="Calibri" panose="020F0502020204030204" pitchFamily="34" charset="0"/>
                <a:ea typeface="Calibri" panose="020F0502020204030204" pitchFamily="34" charset="0"/>
              </a:rPr>
              <a:t>JHas</a:t>
            </a:r>
            <a:br>
              <a:rPr lang="en-GB" sz="3200" b="0" noProof="0" dirty="0"/>
            </a:br>
            <a:br>
              <a:rPr lang="en-GB" sz="2800" noProof="0" dirty="0"/>
            </a:br>
            <a:r>
              <a:rPr lang="fr-CH" sz="3200" b="1" dirty="0">
                <a:effectLst/>
                <a:latin typeface="Calibri" panose="020F0502020204030204" pitchFamily="34" charset="0"/>
                <a:ea typeface="Calibri" panose="020F0502020204030204" pitchFamily="34" charset="0"/>
              </a:rPr>
              <a:t>Biais de genre dans la consultation : prévenir ou guérir ?</a:t>
            </a:r>
            <a:br>
              <a:rPr lang="fr-CH" sz="3200" b="1" dirty="0">
                <a:effectLst/>
                <a:latin typeface="Calibri" panose="020F0502020204030204" pitchFamily="34" charset="0"/>
                <a:ea typeface="Calibri" panose="020F0502020204030204" pitchFamily="34" charset="0"/>
              </a:rPr>
            </a:br>
            <a:endParaRPr lang="en-GB" sz="2800" noProof="0" dirty="0"/>
          </a:p>
        </p:txBody>
      </p:sp>
      <p:sp>
        <p:nvSpPr>
          <p:cNvPr id="3" name="Sous-titre 2"/>
          <p:cNvSpPr>
            <a:spLocks noGrp="1"/>
          </p:cNvSpPr>
          <p:nvPr>
            <p:ph type="subTitle" idx="1"/>
          </p:nvPr>
        </p:nvSpPr>
        <p:spPr>
          <a:xfrm>
            <a:off x="543034" y="3168000"/>
            <a:ext cx="8057932" cy="1145363"/>
          </a:xfrm>
        </p:spPr>
        <p:txBody>
          <a:bodyPr>
            <a:noAutofit/>
          </a:bodyPr>
          <a:lstStyle/>
          <a:p>
            <a:endParaRPr lang="en-GB" sz="1200" noProof="0" dirty="0"/>
          </a:p>
          <a:p>
            <a:r>
              <a:rPr lang="en-GB" sz="1200" b="1" dirty="0"/>
              <a:t>Carole CLAIR</a:t>
            </a:r>
            <a:endParaRPr lang="en-GB" sz="1200" noProof="0" dirty="0"/>
          </a:p>
          <a:p>
            <a:r>
              <a:rPr lang="en-GB" sz="1200" noProof="0" dirty="0"/>
              <a:t>Centre de </a:t>
            </a:r>
            <a:r>
              <a:rPr lang="en-GB" sz="1200" noProof="0" dirty="0" err="1"/>
              <a:t>médecine</a:t>
            </a:r>
            <a:r>
              <a:rPr lang="en-GB" sz="1200" noProof="0" dirty="0"/>
              <a:t> </a:t>
            </a:r>
            <a:r>
              <a:rPr lang="en-GB" sz="1200" noProof="0" dirty="0" err="1"/>
              <a:t>générale</a:t>
            </a:r>
            <a:r>
              <a:rPr lang="en-GB" sz="1200" noProof="0" dirty="0"/>
              <a:t> et santé </a:t>
            </a:r>
            <a:r>
              <a:rPr lang="en-GB" sz="1200" noProof="0" dirty="0" err="1"/>
              <a:t>publique</a:t>
            </a:r>
            <a:r>
              <a:rPr lang="en-GB" sz="1200" noProof="0" dirty="0"/>
              <a:t>, </a:t>
            </a:r>
            <a:r>
              <a:rPr lang="en-GB" sz="1200" noProof="0" dirty="0" err="1"/>
              <a:t>Unisanté</a:t>
            </a:r>
            <a:r>
              <a:rPr lang="en-GB" sz="1200" noProof="0" dirty="0"/>
              <a:t>, Université de </a:t>
            </a:r>
            <a:r>
              <a:rPr lang="en-GB" sz="1200" dirty="0"/>
              <a:t>L</a:t>
            </a:r>
            <a:r>
              <a:rPr lang="en-GB" sz="1200" noProof="0" dirty="0" err="1"/>
              <a:t>ausanne</a:t>
            </a:r>
            <a:endParaRPr lang="en-GB" sz="1200" noProof="0" dirty="0"/>
          </a:p>
          <a:p>
            <a:endParaRPr lang="en-GB" sz="1200" noProof="0" dirty="0"/>
          </a:p>
          <a:p>
            <a:r>
              <a:rPr lang="en-GB" sz="1200" dirty="0"/>
              <a:t>10.05.2025</a:t>
            </a:r>
            <a:endParaRPr lang="en-GB" sz="1200" noProof="0" dirty="0"/>
          </a:p>
        </p:txBody>
      </p:sp>
    </p:spTree>
    <p:extLst>
      <p:ext uri="{BB962C8B-B14F-4D97-AF65-F5344CB8AC3E}">
        <p14:creationId xmlns:p14="http://schemas.microsoft.com/office/powerpoint/2010/main" val="4142645154"/>
      </p:ext>
    </p:extLst>
  </p:cSld>
  <p:clrMapOvr>
    <a:masterClrMapping/>
  </p:clrMapOvr>
  <mc:AlternateContent xmlns:mc="http://schemas.openxmlformats.org/markup-compatibility/2006" xmlns:p14="http://schemas.microsoft.com/office/powerpoint/2010/main">
    <mc:Choice Requires="p14">
      <p:transition spd="slow" p14:dur="2000" advTm="2175"/>
    </mc:Choice>
    <mc:Fallback xmlns="">
      <p:transition spd="slow" advTm="217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pPr algn="ctr"/>
            <a:r>
              <a:rPr lang="fr-CH" sz="2700" dirty="0"/>
              <a:t>Conséquences sur le </a:t>
            </a:r>
            <a:r>
              <a:rPr lang="fr-CH" sz="2700" dirty="0" err="1"/>
              <a:t>dévelopement</a:t>
            </a:r>
            <a:r>
              <a:rPr lang="fr-CH" sz="2700" dirty="0"/>
              <a:t> des traitements</a:t>
            </a:r>
          </a:p>
        </p:txBody>
      </p:sp>
      <p:pic>
        <p:nvPicPr>
          <p:cNvPr id="4" name="Image 3"/>
          <p:cNvPicPr>
            <a:picLocks noChangeAspect="1"/>
          </p:cNvPicPr>
          <p:nvPr/>
        </p:nvPicPr>
        <p:blipFill>
          <a:blip r:embed="rId3"/>
          <a:stretch>
            <a:fillRect/>
          </a:stretch>
        </p:blipFill>
        <p:spPr>
          <a:xfrm>
            <a:off x="281727" y="1117132"/>
            <a:ext cx="1760619" cy="822325"/>
          </a:xfrm>
          <a:prstGeom prst="rect">
            <a:avLst/>
          </a:prstGeom>
        </p:spPr>
      </p:pic>
      <p:sp>
        <p:nvSpPr>
          <p:cNvPr id="6" name="ZoneTexte 5"/>
          <p:cNvSpPr txBox="1"/>
          <p:nvPr/>
        </p:nvSpPr>
        <p:spPr>
          <a:xfrm>
            <a:off x="332424" y="1939456"/>
            <a:ext cx="1859805" cy="830997"/>
          </a:xfrm>
          <a:prstGeom prst="rect">
            <a:avLst/>
          </a:prstGeom>
          <a:noFill/>
        </p:spPr>
        <p:txBody>
          <a:bodyPr wrap="none" rtlCol="0">
            <a:spAutoFit/>
          </a:bodyPr>
          <a:lstStyle/>
          <a:p>
            <a:r>
              <a:rPr lang="en-GB" sz="1600" b="1" dirty="0">
                <a:latin typeface="Arial" panose="020B0604020202020204" pitchFamily="34" charset="0"/>
                <a:cs typeface="Arial" panose="020B0604020202020204" pitchFamily="34" charset="0"/>
              </a:rPr>
              <a:t>Pre-clinical trials</a:t>
            </a:r>
            <a:br>
              <a:rPr lang="en-GB" sz="1600" b="1"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76% male cells</a:t>
            </a:r>
          </a:p>
          <a:p>
            <a:r>
              <a:rPr lang="en-GB" sz="1600" dirty="0">
                <a:latin typeface="Arial" panose="020B0604020202020204" pitchFamily="34" charset="0"/>
                <a:cs typeface="Arial" panose="020B0604020202020204" pitchFamily="34" charset="0"/>
              </a:rPr>
              <a:t>75% male animals</a:t>
            </a:r>
          </a:p>
        </p:txBody>
      </p:sp>
      <p:pic>
        <p:nvPicPr>
          <p:cNvPr id="5" name="Image 4"/>
          <p:cNvPicPr>
            <a:picLocks noChangeAspect="1"/>
          </p:cNvPicPr>
          <p:nvPr/>
        </p:nvPicPr>
        <p:blipFill>
          <a:blip r:embed="rId4"/>
          <a:stretch>
            <a:fillRect/>
          </a:stretch>
        </p:blipFill>
        <p:spPr>
          <a:xfrm>
            <a:off x="2991476" y="1724131"/>
            <a:ext cx="1666875" cy="800100"/>
          </a:xfrm>
          <a:prstGeom prst="rect">
            <a:avLst/>
          </a:prstGeom>
        </p:spPr>
      </p:pic>
      <p:sp>
        <p:nvSpPr>
          <p:cNvPr id="8" name="ZoneTexte 7"/>
          <p:cNvSpPr txBox="1"/>
          <p:nvPr/>
        </p:nvSpPr>
        <p:spPr>
          <a:xfrm>
            <a:off x="2725399" y="2546458"/>
            <a:ext cx="2313326" cy="584775"/>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Phase I-II trials</a:t>
            </a:r>
            <a:br>
              <a:rPr lang="en-GB" sz="1600" b="1"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67% studies in men</a:t>
            </a:r>
          </a:p>
        </p:txBody>
      </p:sp>
      <p:pic>
        <p:nvPicPr>
          <p:cNvPr id="7" name="Image 6"/>
          <p:cNvPicPr>
            <a:picLocks noChangeAspect="1"/>
          </p:cNvPicPr>
          <p:nvPr/>
        </p:nvPicPr>
        <p:blipFill>
          <a:blip r:embed="rId5"/>
          <a:stretch>
            <a:fillRect/>
          </a:stretch>
        </p:blipFill>
        <p:spPr>
          <a:xfrm>
            <a:off x="5587287" y="1366307"/>
            <a:ext cx="2724150" cy="2076450"/>
          </a:xfrm>
          <a:prstGeom prst="rect">
            <a:avLst/>
          </a:prstGeom>
        </p:spPr>
      </p:pic>
      <p:sp>
        <p:nvSpPr>
          <p:cNvPr id="10" name="ZoneTexte 9"/>
          <p:cNvSpPr txBox="1"/>
          <p:nvPr/>
        </p:nvSpPr>
        <p:spPr>
          <a:xfrm>
            <a:off x="5458039" y="3489771"/>
            <a:ext cx="3514511" cy="1077218"/>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Pharmacovigilance et post-marketing</a:t>
            </a:r>
            <a:br>
              <a:rPr lang="en-GB" sz="1600" b="1"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~50% </a:t>
            </a:r>
            <a:r>
              <a:rPr lang="en-GB" sz="1600" dirty="0" err="1">
                <a:latin typeface="Arial" panose="020B0604020202020204" pitchFamily="34" charset="0"/>
                <a:cs typeface="Arial" panose="020B0604020202020204" pitchFamily="34" charset="0"/>
              </a:rPr>
              <a:t>d’effets</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secondaires</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supplémentaires</a:t>
            </a:r>
            <a:r>
              <a:rPr lang="en-GB" sz="1600" dirty="0">
                <a:latin typeface="Arial" panose="020B0604020202020204" pitchFamily="34" charset="0"/>
                <a:cs typeface="Arial" panose="020B0604020202020204" pitchFamily="34" charset="0"/>
              </a:rPr>
              <a:t> chez les femmes</a:t>
            </a:r>
          </a:p>
        </p:txBody>
      </p:sp>
      <p:sp>
        <p:nvSpPr>
          <p:cNvPr id="12" name="ZoneTexte 11"/>
          <p:cNvSpPr txBox="1"/>
          <p:nvPr/>
        </p:nvSpPr>
        <p:spPr>
          <a:xfrm>
            <a:off x="421152" y="3863369"/>
            <a:ext cx="4288353" cy="369332"/>
          </a:xfrm>
          <a:prstGeom prst="rect">
            <a:avLst/>
          </a:prstGeom>
          <a:noFill/>
        </p:spPr>
        <p:txBody>
          <a:bodyPr wrap="none" rtlCol="0">
            <a:spAutoFit/>
          </a:bodyPr>
          <a:lstStyle/>
          <a:p>
            <a:r>
              <a:rPr lang="en-GB" b="1" i="1" dirty="0">
                <a:solidFill>
                  <a:schemeClr val="accent3"/>
                </a:solidFill>
                <a:latin typeface="Arial" panose="020B0604020202020204" pitchFamily="34" charset="0"/>
                <a:cs typeface="Arial" panose="020B0604020202020204" pitchFamily="34" charset="0"/>
              </a:rPr>
              <a:t>Dosages </a:t>
            </a:r>
            <a:r>
              <a:rPr lang="en-GB" b="1" i="1" dirty="0" err="1">
                <a:solidFill>
                  <a:schemeClr val="accent3"/>
                </a:solidFill>
                <a:latin typeface="Arial" panose="020B0604020202020204" pitchFamily="34" charset="0"/>
                <a:cs typeface="Arial" panose="020B0604020202020204" pitchFamily="34" charset="0"/>
              </a:rPr>
              <a:t>mieux</a:t>
            </a:r>
            <a:r>
              <a:rPr lang="en-GB" b="1" i="1" dirty="0">
                <a:solidFill>
                  <a:schemeClr val="accent3"/>
                </a:solidFill>
                <a:latin typeface="Arial" panose="020B0604020202020204" pitchFamily="34" charset="0"/>
                <a:cs typeface="Arial" panose="020B0604020202020204" pitchFamily="34" charset="0"/>
              </a:rPr>
              <a:t> </a:t>
            </a:r>
            <a:r>
              <a:rPr lang="en-GB" b="1" i="1" dirty="0" err="1">
                <a:solidFill>
                  <a:schemeClr val="accent3"/>
                </a:solidFill>
                <a:latin typeface="Arial" panose="020B0604020202020204" pitchFamily="34" charset="0"/>
                <a:cs typeface="Arial" panose="020B0604020202020204" pitchFamily="34" charset="0"/>
              </a:rPr>
              <a:t>adaptés</a:t>
            </a:r>
            <a:r>
              <a:rPr lang="en-GB" b="1" i="1" dirty="0">
                <a:solidFill>
                  <a:schemeClr val="accent3"/>
                </a:solidFill>
                <a:latin typeface="Arial" panose="020B0604020202020204" pitchFamily="34" charset="0"/>
                <a:cs typeface="Arial" panose="020B0604020202020204" pitchFamily="34" charset="0"/>
              </a:rPr>
              <a:t> aux hommes</a:t>
            </a:r>
            <a:endParaRPr lang="en-GB" i="1" dirty="0">
              <a:solidFill>
                <a:schemeClr val="accent3"/>
              </a:solidFill>
              <a:latin typeface="Arial" panose="020B0604020202020204" pitchFamily="34" charset="0"/>
              <a:cs typeface="Arial" panose="020B0604020202020204" pitchFamily="34" charset="0"/>
            </a:endParaRPr>
          </a:p>
        </p:txBody>
      </p:sp>
      <p:cxnSp>
        <p:nvCxnSpPr>
          <p:cNvPr id="13" name="Connecteur droit avec flèche 12"/>
          <p:cNvCxnSpPr/>
          <p:nvPr/>
        </p:nvCxnSpPr>
        <p:spPr>
          <a:xfrm>
            <a:off x="1112862" y="2977794"/>
            <a:ext cx="506389" cy="765532"/>
          </a:xfrm>
          <a:prstGeom prst="straightConnector1">
            <a:avLst/>
          </a:prstGeom>
          <a:ln w="38100">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flipH="1">
            <a:off x="2963464" y="3370514"/>
            <a:ext cx="343262" cy="415498"/>
          </a:xfrm>
          <a:prstGeom prst="straightConnector1">
            <a:avLst/>
          </a:prstGeom>
          <a:ln w="38100">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a:off x="4121890" y="3801874"/>
            <a:ext cx="1157708" cy="0"/>
          </a:xfrm>
          <a:prstGeom prst="straightConnector1">
            <a:avLst/>
          </a:prstGeom>
          <a:ln w="38100">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740963" y="4658752"/>
            <a:ext cx="4198009" cy="507831"/>
          </a:xfrm>
          <a:prstGeom prst="rect">
            <a:avLst/>
          </a:prstGeom>
        </p:spPr>
        <p:txBody>
          <a:bodyPr wrap="none">
            <a:spAutoFit/>
          </a:bodyPr>
          <a:lstStyle/>
          <a:p>
            <a:r>
              <a:rPr lang="fr-CH" sz="1350" dirty="0" err="1"/>
              <a:t>Madla</a:t>
            </a:r>
            <a:r>
              <a:rPr lang="fr-CH" sz="1350" dirty="0"/>
              <a:t> CM et al. </a:t>
            </a:r>
            <a:r>
              <a:rPr lang="en-US" sz="1350" dirty="0" err="1"/>
              <a:t>Adv</a:t>
            </a:r>
            <a:r>
              <a:rPr lang="en-US" sz="1350" dirty="0"/>
              <a:t> Drug Delivery Rev. 2021;175:113804</a:t>
            </a:r>
            <a:endParaRPr lang="en-GB" sz="1350" dirty="0"/>
          </a:p>
          <a:p>
            <a:endParaRPr lang="fr-FR" sz="1350" dirty="0"/>
          </a:p>
        </p:txBody>
      </p:sp>
      <p:sp>
        <p:nvSpPr>
          <p:cNvPr id="11" name="ZoneTexte 10"/>
          <p:cNvSpPr txBox="1"/>
          <p:nvPr/>
        </p:nvSpPr>
        <p:spPr>
          <a:xfrm>
            <a:off x="219075" y="4546670"/>
            <a:ext cx="2614560" cy="507831"/>
          </a:xfrm>
          <a:prstGeom prst="rect">
            <a:avLst/>
          </a:prstGeom>
          <a:solidFill>
            <a:schemeClr val="bg1"/>
          </a:solidFill>
        </p:spPr>
        <p:txBody>
          <a:bodyPr wrap="square" rtlCol="0">
            <a:spAutoFit/>
          </a:bodyPr>
          <a:lstStyle/>
          <a:p>
            <a:r>
              <a:rPr lang="fr-CH" sz="1350" dirty="0"/>
              <a:t>@ slide Prof. Thierry Buclin</a:t>
            </a:r>
          </a:p>
          <a:p>
            <a:endParaRPr lang="en-US" sz="1350" dirty="0"/>
          </a:p>
        </p:txBody>
      </p:sp>
    </p:spTree>
    <p:custDataLst>
      <p:tags r:id="rId1"/>
    </p:custDataLst>
    <p:extLst>
      <p:ext uri="{BB962C8B-B14F-4D97-AF65-F5344CB8AC3E}">
        <p14:creationId xmlns:p14="http://schemas.microsoft.com/office/powerpoint/2010/main" val="1251874215"/>
      </p:ext>
    </p:extLst>
  </p:cSld>
  <p:clrMapOvr>
    <a:masterClrMapping/>
  </p:clrMapOvr>
  <mc:AlternateContent xmlns:mc="http://schemas.openxmlformats.org/markup-compatibility/2006" xmlns:p14="http://schemas.microsoft.com/office/powerpoint/2010/main">
    <mc:Choice Requires="p14">
      <p:transition spd="slow" p14:dur="2000" advTm="75409"/>
    </mc:Choice>
    <mc:Fallback xmlns="">
      <p:transition spd="slow" advTm="754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64DDB1-7904-4BD7-5567-0B2ED488F1EA}"/>
              </a:ext>
            </a:extLst>
          </p:cNvPr>
          <p:cNvSpPr/>
          <p:nvPr/>
        </p:nvSpPr>
        <p:spPr>
          <a:xfrm>
            <a:off x="231006" y="4355447"/>
            <a:ext cx="8912994" cy="78805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schemeClr val="bg1"/>
              </a:solidFill>
            </a:endParaRPr>
          </a:p>
        </p:txBody>
      </p:sp>
      <p:sp>
        <p:nvSpPr>
          <p:cNvPr id="2" name="Espace réservé du numéro de diapositive 1"/>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066B1-5D95-A84B-B76E-9182D90F246B}" type="slidenum">
              <a:rPr lang="fr-CH" smtClean="0"/>
              <a:pPr/>
              <a:t>11</a:t>
            </a:fld>
            <a:endParaRPr lang="fr-CH"/>
          </a:p>
        </p:txBody>
      </p:sp>
      <p:sp>
        <p:nvSpPr>
          <p:cNvPr id="3" name="Titre 2"/>
          <p:cNvSpPr>
            <a:spLocks noGrp="1"/>
          </p:cNvSpPr>
          <p:nvPr>
            <p:ph type="title"/>
          </p:nvPr>
        </p:nvSpPr>
        <p:spPr>
          <a:xfrm>
            <a:off x="457200" y="0"/>
            <a:ext cx="8229600" cy="857250"/>
          </a:xfrm>
        </p:spPr>
        <p:txBody>
          <a:bodyPr>
            <a:noAutofit/>
          </a:bodyPr>
          <a:lstStyle/>
          <a:p>
            <a:r>
              <a:rPr lang="fr-FR" sz="2400" dirty="0"/>
              <a:t>Différences de sexe en pharmacologie</a:t>
            </a:r>
          </a:p>
        </p:txBody>
      </p:sp>
      <p:pic>
        <p:nvPicPr>
          <p:cNvPr id="8" name="Espace réservé du contenu 7">
            <a:extLst>
              <a:ext uri="{FF2B5EF4-FFF2-40B4-BE49-F238E27FC236}">
                <a16:creationId xmlns:a16="http://schemas.microsoft.com/office/drawing/2014/main" id="{61357CA8-95A2-D0E8-88B7-E44A3AF01403}"/>
              </a:ext>
            </a:extLst>
          </p:cNvPr>
          <p:cNvPicPr>
            <a:picLocks noGrp="1" noChangeAspect="1"/>
          </p:cNvPicPr>
          <p:nvPr>
            <p:ph idx="1"/>
          </p:nvPr>
        </p:nvPicPr>
        <p:blipFill>
          <a:blip r:embed="rId3"/>
          <a:stretch>
            <a:fillRect/>
          </a:stretch>
        </p:blipFill>
        <p:spPr>
          <a:xfrm>
            <a:off x="2162902" y="713831"/>
            <a:ext cx="4438314" cy="3904547"/>
          </a:xfrm>
        </p:spPr>
      </p:pic>
      <p:sp>
        <p:nvSpPr>
          <p:cNvPr id="6" name="ZoneTexte 5">
            <a:extLst>
              <a:ext uri="{FF2B5EF4-FFF2-40B4-BE49-F238E27FC236}">
                <a16:creationId xmlns:a16="http://schemas.microsoft.com/office/drawing/2014/main" id="{0BBC819C-B22D-F43C-00A2-7059BEC47EC2}"/>
              </a:ext>
            </a:extLst>
          </p:cNvPr>
          <p:cNvSpPr txBox="1"/>
          <p:nvPr/>
        </p:nvSpPr>
        <p:spPr>
          <a:xfrm>
            <a:off x="365164" y="4653661"/>
            <a:ext cx="7807036" cy="430887"/>
          </a:xfrm>
          <a:prstGeom prst="rect">
            <a:avLst/>
          </a:prstGeom>
          <a:solidFill>
            <a:schemeClr val="bg1"/>
          </a:solidFill>
        </p:spPr>
        <p:txBody>
          <a:bodyPr wrap="square" rtlCol="0">
            <a:spAutoFit/>
          </a:bodyPr>
          <a:lstStyle/>
          <a:p>
            <a:r>
              <a:rPr lang="en-US" sz="1100" b="0" i="0" dirty="0">
                <a:effectLst/>
              </a:rPr>
              <a:t>European Commission, Directorate-General for Research and Innovation, </a:t>
            </a:r>
            <a:r>
              <a:rPr lang="en-US" sz="1100" b="0" i="1" dirty="0">
                <a:effectLst/>
              </a:rPr>
              <a:t>Gendered innovations 2 : how inclusive analysis contributes to research and innovation : policy review</a:t>
            </a:r>
            <a:r>
              <a:rPr lang="en-US" sz="1100" b="0" i="0" dirty="0">
                <a:effectLst/>
              </a:rPr>
              <a:t>, Publications Office, 2020, </a:t>
            </a:r>
            <a:r>
              <a:rPr lang="en-US" sz="1100" b="1" i="0" u="none" strike="noStrike" dirty="0">
                <a:effectLst/>
                <a:hlinkClick r:id="rId4">
                  <a:extLst>
                    <a:ext uri="{A12FA001-AC4F-418D-AE19-62706E023703}">
                      <ahyp:hlinkClr xmlns:ahyp="http://schemas.microsoft.com/office/drawing/2018/hyperlinkcolor" val="tx"/>
                    </a:ext>
                  </a:extLst>
                </a:hlinkClick>
              </a:rPr>
              <a:t>https://data.europa.eu/doi/10.2777/316197</a:t>
            </a:r>
            <a:endParaRPr lang="fr-FR" sz="1100" dirty="0"/>
          </a:p>
        </p:txBody>
      </p:sp>
    </p:spTree>
    <p:extLst>
      <p:ext uri="{BB962C8B-B14F-4D97-AF65-F5344CB8AC3E}">
        <p14:creationId xmlns:p14="http://schemas.microsoft.com/office/powerpoint/2010/main" val="1617838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1006" y="4355447"/>
            <a:ext cx="8912994" cy="78805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8674" name="Titre 1"/>
          <p:cNvSpPr>
            <a:spLocks noGrp="1"/>
          </p:cNvSpPr>
          <p:nvPr>
            <p:ph type="title"/>
          </p:nvPr>
        </p:nvSpPr>
        <p:spPr bwMode="auto">
          <a:xfrm>
            <a:off x="334922" y="8220"/>
            <a:ext cx="8289201" cy="670560"/>
          </a:xfrm>
          <a:noFill/>
          <a:ln>
            <a:miter lim="800000"/>
            <a:headEnd/>
            <a:tailEnd/>
          </a:ln>
        </p:spPr>
        <p:txBody>
          <a:bodyPr vert="horz" wrap="square" lIns="68580" tIns="34290" rIns="68580" bIns="34290" numCol="1" rtlCol="0" anchor="t" anchorCtr="0" compatLnSpc="1">
            <a:prstTxWarp prst="textNoShape">
              <a:avLst/>
            </a:prstTxWarp>
            <a:normAutofit/>
          </a:bodyPr>
          <a:lstStyle/>
          <a:p>
            <a:pPr eaLnBrk="1" hangingPunct="1"/>
            <a:r>
              <a:rPr lang="fr-CH" sz="2400" dirty="0">
                <a:ea typeface="ＭＳ Ｐゴシック" pitchFamily="34" charset="-128"/>
              </a:rPr>
              <a:t>Un paradigme naturaliste</a:t>
            </a:r>
          </a:p>
        </p:txBody>
      </p:sp>
      <p:sp>
        <p:nvSpPr>
          <p:cNvPr id="28675" name="Espace réservé du contenu 2"/>
          <p:cNvSpPr>
            <a:spLocks noGrp="1"/>
          </p:cNvSpPr>
          <p:nvPr>
            <p:ph idx="1"/>
          </p:nvPr>
        </p:nvSpPr>
        <p:spPr bwMode="auto">
          <a:xfrm>
            <a:off x="334922" y="1068535"/>
            <a:ext cx="6782485" cy="3394472"/>
          </a:xfrm>
          <a:noFill/>
          <a:ln>
            <a:miter lim="800000"/>
            <a:headEnd/>
            <a:tailEnd/>
          </a:ln>
        </p:spPr>
        <p:txBody>
          <a:bodyPr vert="horz" wrap="square" lIns="68580" tIns="34290" rIns="68580" bIns="34290" numCol="1" anchor="t" anchorCtr="0" compatLnSpc="1">
            <a:prstTxWarp prst="textNoShape">
              <a:avLst/>
            </a:prstTxWarp>
          </a:bodyPr>
          <a:lstStyle/>
          <a:p>
            <a:pPr eaLnBrk="1" hangingPunct="1">
              <a:lnSpc>
                <a:spcPct val="90000"/>
              </a:lnSpc>
            </a:pPr>
            <a:r>
              <a:rPr lang="fr-CH" sz="2400" dirty="0">
                <a:ea typeface="ＭＳ Ｐゴシック" pitchFamily="34" charset="-128"/>
              </a:rPr>
              <a:t>19</a:t>
            </a:r>
            <a:r>
              <a:rPr lang="fr-CH" sz="2400" baseline="30000" dirty="0">
                <a:ea typeface="ＭＳ Ｐゴシック" pitchFamily="34" charset="-128"/>
              </a:rPr>
              <a:t>ème</a:t>
            </a:r>
            <a:r>
              <a:rPr lang="fr-CH" sz="2400" dirty="0">
                <a:ea typeface="ＭＳ Ｐゴシック" pitchFamily="34" charset="-128"/>
              </a:rPr>
              <a:t>: « Infériorité </a:t>
            </a:r>
            <a:r>
              <a:rPr lang="fr-CH" sz="2400" i="1" dirty="0">
                <a:ea typeface="ＭＳ Ｐゴシック" pitchFamily="34" charset="-128"/>
              </a:rPr>
              <a:t>naturelle </a:t>
            </a:r>
            <a:r>
              <a:rPr lang="fr-CH" sz="2400" dirty="0">
                <a:ea typeface="ＭＳ Ｐゴシック" pitchFamily="34" charset="-128"/>
              </a:rPr>
              <a:t>de la femme » légitimée par les discours médicaux</a:t>
            </a:r>
          </a:p>
          <a:p>
            <a:pPr marL="0" indent="0" eaLnBrk="1" hangingPunct="1">
              <a:lnSpc>
                <a:spcPct val="90000"/>
              </a:lnSpc>
              <a:buNone/>
            </a:pPr>
            <a:endParaRPr lang="fr-CH" sz="2400" dirty="0">
              <a:ea typeface="ＭＳ Ｐゴシック" pitchFamily="34" charset="-128"/>
              <a:sym typeface="Wingdings" panose="05000000000000000000" pitchFamily="2" charset="2"/>
            </a:endParaRPr>
          </a:p>
          <a:p>
            <a:pPr lvl="1">
              <a:lnSpc>
                <a:spcPct val="90000"/>
              </a:lnSpc>
              <a:buFont typeface="Wingdings" panose="05000000000000000000" pitchFamily="2" charset="2"/>
              <a:buChar char="ü"/>
            </a:pPr>
            <a:r>
              <a:rPr lang="fr-CH" sz="2000" i="1" dirty="0">
                <a:ea typeface="ＭＳ Ｐゴシック" pitchFamily="34" charset="-128"/>
                <a:sym typeface="Wingdings" panose="05000000000000000000" pitchFamily="2" charset="2"/>
              </a:rPr>
              <a:t>Dictionnaire des sciences médicales</a:t>
            </a:r>
            <a:r>
              <a:rPr lang="fr-CH" sz="2000" dirty="0">
                <a:ea typeface="ＭＳ Ｐゴシック" pitchFamily="34" charset="-128"/>
                <a:sym typeface="Wingdings" panose="05000000000000000000" pitchFamily="2" charset="2"/>
              </a:rPr>
              <a:t> de Panckoucke, </a:t>
            </a:r>
            <a:r>
              <a:rPr lang="fr-CH" sz="2000" dirty="0">
                <a:ea typeface="ＭＳ Ｐゴシック" pitchFamily="34" charset="-128"/>
              </a:rPr>
              <a:t>Dr Julien-Joseph </a:t>
            </a:r>
            <a:r>
              <a:rPr lang="fr-CH" sz="2000" dirty="0" err="1">
                <a:ea typeface="ＭＳ Ｐゴシック" pitchFamily="34" charset="-128"/>
              </a:rPr>
              <a:t>Virey</a:t>
            </a:r>
            <a:r>
              <a:rPr lang="fr-CH" sz="2000" dirty="0">
                <a:ea typeface="ＭＳ Ｐゴシック" pitchFamily="34" charset="-128"/>
              </a:rPr>
              <a:t> (1776-1847) </a:t>
            </a:r>
          </a:p>
          <a:p>
            <a:pPr marL="457200" lvl="1" indent="0">
              <a:lnSpc>
                <a:spcPct val="90000"/>
              </a:lnSpc>
              <a:buNone/>
            </a:pPr>
            <a:r>
              <a:rPr lang="fr-CH" sz="1600" i="1" dirty="0">
                <a:ea typeface="ＭＳ Ｐゴシック" pitchFamily="34" charset="-128"/>
              </a:rPr>
              <a:t>«Par nature, sensibilité, mobilité et maternité rendent la femme incapable de raison; à l’inverse, force, profondeur, persévérance font de l’homme un être principalement créé pour l’exercice de la pensée et de l’industrie.» </a:t>
            </a:r>
          </a:p>
          <a:p>
            <a:pPr marL="457200" lvl="1" indent="0">
              <a:lnSpc>
                <a:spcPct val="90000"/>
              </a:lnSpc>
              <a:buNone/>
            </a:pPr>
            <a:endParaRPr lang="fr-CH" sz="1600" i="1" dirty="0">
              <a:ea typeface="ＭＳ Ｐゴシック" pitchFamily="34" charset="-128"/>
            </a:endParaRPr>
          </a:p>
          <a:p>
            <a:pPr lvl="1">
              <a:lnSpc>
                <a:spcPct val="90000"/>
              </a:lnSpc>
              <a:buFont typeface="Wingdings" panose="05000000000000000000" pitchFamily="2" charset="2"/>
              <a:buChar char="ü"/>
            </a:pPr>
            <a:r>
              <a:rPr lang="fr-CH" sz="2000" dirty="0">
                <a:ea typeface="ＭＳ Ｐゴシック" pitchFamily="34" charset="-128"/>
              </a:rPr>
              <a:t>Dr Paul Julius Möbius (1853-1907)</a:t>
            </a:r>
          </a:p>
          <a:p>
            <a:pPr marL="457200" lvl="1" indent="0">
              <a:lnSpc>
                <a:spcPct val="90000"/>
              </a:lnSpc>
              <a:buNone/>
            </a:pPr>
            <a:r>
              <a:rPr lang="fr-CH" sz="1600" i="1" dirty="0">
                <a:ea typeface="ＭＳ Ｐゴシック" pitchFamily="34" charset="-128"/>
              </a:rPr>
              <a:t>«</a:t>
            </a:r>
            <a:r>
              <a:rPr lang="fr-CH" sz="1600" i="1" dirty="0" err="1">
                <a:ea typeface="ＭＳ Ｐゴシック" pitchFamily="34" charset="-128"/>
              </a:rPr>
              <a:t>Über</a:t>
            </a:r>
            <a:r>
              <a:rPr lang="fr-CH" sz="1600" i="1" dirty="0">
                <a:ea typeface="ＭＳ Ｐゴシック" pitchFamily="34" charset="-128"/>
              </a:rPr>
              <a:t> den </a:t>
            </a:r>
            <a:r>
              <a:rPr lang="fr-CH" sz="1600" i="1" dirty="0" err="1">
                <a:ea typeface="ＭＳ Ｐゴシック" pitchFamily="34" charset="-128"/>
              </a:rPr>
              <a:t>physiologischen</a:t>
            </a:r>
            <a:r>
              <a:rPr lang="fr-CH" sz="1600" i="1" dirty="0">
                <a:ea typeface="ＭＳ Ｐゴシック" pitchFamily="34" charset="-128"/>
              </a:rPr>
              <a:t> </a:t>
            </a:r>
            <a:r>
              <a:rPr lang="fr-CH" sz="1600" i="1" dirty="0" err="1">
                <a:ea typeface="ＭＳ Ｐゴシック" pitchFamily="34" charset="-128"/>
              </a:rPr>
              <a:t>Schwachsinn</a:t>
            </a:r>
            <a:r>
              <a:rPr lang="fr-CH" sz="1600" i="1" dirty="0">
                <a:ea typeface="ＭＳ Ｐゴシック" pitchFamily="34" charset="-128"/>
              </a:rPr>
              <a:t> des </a:t>
            </a:r>
            <a:r>
              <a:rPr lang="fr-CH" sz="1600" i="1" dirty="0" err="1">
                <a:ea typeface="ＭＳ Ｐゴシック" pitchFamily="34" charset="-128"/>
              </a:rPr>
              <a:t>Weibes</a:t>
            </a:r>
            <a:r>
              <a:rPr lang="fr-CH" sz="1600" i="1" dirty="0">
                <a:ea typeface="ＭＳ Ｐゴシック" pitchFamily="34" charset="-128"/>
              </a:rPr>
              <a:t>»</a:t>
            </a:r>
          </a:p>
          <a:p>
            <a:pPr marL="0" indent="0" fontAlgn="base">
              <a:buNone/>
            </a:pPr>
            <a:r>
              <a:rPr lang="fr-CH" sz="1800" i="1" dirty="0">
                <a:ea typeface="ＭＳ Ｐゴシック" pitchFamily="34" charset="-128"/>
              </a:rPr>
              <a:t>	</a:t>
            </a:r>
          </a:p>
        </p:txBody>
      </p:sp>
      <p:pic>
        <p:nvPicPr>
          <p:cNvPr id="63490" name="Picture 2" descr="https://s-media-cache-ak0.pinimg.com/236x/e3/06/55/e30655d9b0f745e679531c83ff008ab1.jpg"/>
          <p:cNvPicPr>
            <a:picLocks noChangeAspect="1" noChangeArrowheads="1"/>
          </p:cNvPicPr>
          <p:nvPr/>
        </p:nvPicPr>
        <p:blipFill>
          <a:blip r:embed="rId4" cstate="print"/>
          <a:srcRect/>
          <a:stretch>
            <a:fillRect/>
          </a:stretch>
        </p:blipFill>
        <p:spPr bwMode="auto">
          <a:xfrm>
            <a:off x="6753101" y="623517"/>
            <a:ext cx="2190652" cy="1726531"/>
          </a:xfrm>
          <a:prstGeom prst="rect">
            <a:avLst/>
          </a:prstGeom>
          <a:noFill/>
        </p:spPr>
      </p:pic>
      <p:sp>
        <p:nvSpPr>
          <p:cNvPr id="2" name="ZoneTexte 1"/>
          <p:cNvSpPr txBox="1"/>
          <p:nvPr/>
        </p:nvSpPr>
        <p:spPr>
          <a:xfrm>
            <a:off x="7023463" y="2315554"/>
            <a:ext cx="196378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100" b="0" i="0" u="none" strike="noStrike" kern="1200" cap="none" spc="0" normalizeH="0" baseline="0" noProof="0" dirty="0">
                <a:ln>
                  <a:noFill/>
                </a:ln>
                <a:solidFill>
                  <a:prstClr val="black"/>
                </a:solidFill>
                <a:effectLst/>
                <a:uLnTx/>
                <a:uFillTx/>
                <a:latin typeface="Calibri"/>
                <a:ea typeface="+mn-ea"/>
                <a:cs typeface="+mn-cs"/>
              </a:rPr>
              <a:t>J.J. </a:t>
            </a:r>
            <a:r>
              <a:rPr kumimoji="0" lang="fr-CH" sz="1100" b="0" i="0" u="none" strike="noStrike" kern="1200" cap="none" spc="0" normalizeH="0" baseline="0" noProof="0" dirty="0" err="1">
                <a:ln>
                  <a:noFill/>
                </a:ln>
                <a:solidFill>
                  <a:prstClr val="black"/>
                </a:solidFill>
                <a:effectLst/>
                <a:uLnTx/>
                <a:uFillTx/>
                <a:latin typeface="Calibri"/>
                <a:ea typeface="+mn-ea"/>
                <a:cs typeface="+mn-cs"/>
              </a:rPr>
              <a:t>Virey</a:t>
            </a:r>
            <a:r>
              <a:rPr kumimoji="0" lang="fr-CH" sz="1100" b="0" i="0" u="none" strike="noStrike" kern="1200" cap="none" spc="0" normalizeH="0" baseline="0" noProof="0" dirty="0">
                <a:ln>
                  <a:noFill/>
                </a:ln>
                <a:solidFill>
                  <a:prstClr val="black"/>
                </a:solidFill>
                <a:effectLst/>
                <a:uLnTx/>
                <a:uFillTx/>
                <a:latin typeface="Calibri"/>
                <a:ea typeface="+mn-ea"/>
                <a:cs typeface="+mn-cs"/>
              </a:rPr>
              <a:t>, Dictionnaire des sciences médicales, 1815</a:t>
            </a:r>
          </a:p>
        </p:txBody>
      </p:sp>
      <p:sp>
        <p:nvSpPr>
          <p:cNvPr id="8" name="ZoneTexte 7"/>
          <p:cNvSpPr txBox="1"/>
          <p:nvPr/>
        </p:nvSpPr>
        <p:spPr>
          <a:xfrm>
            <a:off x="6688184" y="4746468"/>
            <a:ext cx="2621280" cy="397032"/>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fr-CH" sz="11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P.J. Möbius, « Uber den </a:t>
            </a:r>
            <a:r>
              <a:rPr kumimoji="0" lang="fr-CH" sz="1100" b="0"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physiologischen</a:t>
            </a:r>
            <a:r>
              <a:rPr kumimoji="0" lang="fr-CH" sz="11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a:t>
            </a:r>
            <a:r>
              <a:rPr kumimoji="0" lang="fr-CH" sz="1100" b="0"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Schwachsinn</a:t>
            </a:r>
            <a:r>
              <a:rPr kumimoji="0" lang="fr-CH" sz="11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des </a:t>
            </a:r>
            <a:r>
              <a:rPr kumimoji="0" lang="fr-CH" sz="1100" b="0" i="0" u="none" strike="noStrike" kern="1200" cap="none" spc="0" normalizeH="0" baseline="0" noProof="0" dirty="0" err="1">
                <a:ln>
                  <a:noFill/>
                </a:ln>
                <a:solidFill>
                  <a:prstClr val="black"/>
                </a:solidFill>
                <a:effectLst/>
                <a:uLnTx/>
                <a:uFillTx/>
                <a:latin typeface="Calibri"/>
                <a:ea typeface="ＭＳ Ｐゴシック" pitchFamily="34" charset="-128"/>
                <a:cs typeface="+mn-cs"/>
              </a:rPr>
              <a:t>Weibes</a:t>
            </a:r>
            <a:r>
              <a:rPr kumimoji="0" lang="fr-CH" sz="11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 1900</a:t>
            </a:r>
          </a:p>
        </p:txBody>
      </p:sp>
      <p:pic>
        <p:nvPicPr>
          <p:cNvPr id="1028" name="Picture 4" descr="Über den physiologischen Schwachsinn des Weibes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1196" y="2746441"/>
            <a:ext cx="1346542" cy="20046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1663625"/>
      </p:ext>
    </p:extLst>
  </p:cSld>
  <p:clrMapOvr>
    <a:masterClrMapping/>
  </p:clrMapOvr>
  <mc:AlternateContent xmlns:mc="http://schemas.openxmlformats.org/markup-compatibility/2006" xmlns:p14="http://schemas.microsoft.com/office/powerpoint/2010/main">
    <mc:Choice Requires="p14">
      <p:transition spd="slow" p14:dur="2000" advTm="376"/>
    </mc:Choice>
    <mc:Fallback xmlns="">
      <p:transition spd="slow" advTm="3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67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7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C49A80-47F0-2838-55D2-06DE53EDE5AE}"/>
              </a:ext>
            </a:extLst>
          </p:cNvPr>
          <p:cNvSpPr/>
          <p:nvPr/>
        </p:nvSpPr>
        <p:spPr>
          <a:xfrm>
            <a:off x="143510" y="4469006"/>
            <a:ext cx="8947663" cy="674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ZoneTexte 6">
            <a:extLst>
              <a:ext uri="{FF2B5EF4-FFF2-40B4-BE49-F238E27FC236}">
                <a16:creationId xmlns:a16="http://schemas.microsoft.com/office/drawing/2014/main" id="{F35267A1-8D65-0E18-3D72-5FE3CFCC14F7}"/>
              </a:ext>
            </a:extLst>
          </p:cNvPr>
          <p:cNvSpPr txBox="1"/>
          <p:nvPr/>
        </p:nvSpPr>
        <p:spPr>
          <a:xfrm>
            <a:off x="1646025" y="4678620"/>
            <a:ext cx="2218414" cy="261610"/>
          </a:xfrm>
          <a:prstGeom prst="rect">
            <a:avLst/>
          </a:prstGeom>
          <a:noFill/>
        </p:spPr>
        <p:txBody>
          <a:bodyPr wrap="square" rtlCol="0">
            <a:spAutoFit/>
          </a:bodyPr>
          <a:lstStyle/>
          <a:p>
            <a:r>
              <a:rPr lang="en-US" sz="1100" dirty="0"/>
              <a:t>Crichton-Browne J. </a:t>
            </a:r>
            <a:r>
              <a:rPr lang="en-US" sz="1100" i="1" dirty="0"/>
              <a:t>Br Med J</a:t>
            </a:r>
            <a:r>
              <a:rPr lang="en-US" sz="1100" dirty="0"/>
              <a:t>. 1892</a:t>
            </a:r>
            <a:endParaRPr lang="fr-CH" sz="1100" dirty="0"/>
          </a:p>
        </p:txBody>
      </p:sp>
      <p:pic>
        <p:nvPicPr>
          <p:cNvPr id="11" name="Image 10">
            <a:extLst>
              <a:ext uri="{FF2B5EF4-FFF2-40B4-BE49-F238E27FC236}">
                <a16:creationId xmlns:a16="http://schemas.microsoft.com/office/drawing/2014/main" id="{FCC9C701-2340-89F4-7BEC-6D54B2A19AEF}"/>
              </a:ext>
            </a:extLst>
          </p:cNvPr>
          <p:cNvPicPr>
            <a:picLocks noChangeAspect="1"/>
          </p:cNvPicPr>
          <p:nvPr/>
        </p:nvPicPr>
        <p:blipFill>
          <a:blip r:embed="rId3"/>
          <a:stretch>
            <a:fillRect/>
          </a:stretch>
        </p:blipFill>
        <p:spPr>
          <a:xfrm>
            <a:off x="780259" y="447065"/>
            <a:ext cx="3465008" cy="1993766"/>
          </a:xfrm>
          <a:prstGeom prst="rect">
            <a:avLst/>
          </a:prstGeom>
        </p:spPr>
      </p:pic>
      <p:sp>
        <p:nvSpPr>
          <p:cNvPr id="12" name="ZoneTexte 11">
            <a:extLst>
              <a:ext uri="{FF2B5EF4-FFF2-40B4-BE49-F238E27FC236}">
                <a16:creationId xmlns:a16="http://schemas.microsoft.com/office/drawing/2014/main" id="{83D14CA8-BF90-6DE2-9007-57705F821C6D}"/>
              </a:ext>
            </a:extLst>
          </p:cNvPr>
          <p:cNvSpPr txBox="1"/>
          <p:nvPr/>
        </p:nvSpPr>
        <p:spPr>
          <a:xfrm>
            <a:off x="881761" y="2693414"/>
            <a:ext cx="3363506" cy="1954381"/>
          </a:xfrm>
          <a:prstGeom prst="rect">
            <a:avLst/>
          </a:prstGeom>
          <a:noFill/>
          <a:ln>
            <a:solidFill>
              <a:schemeClr val="tx1"/>
            </a:solidFill>
          </a:ln>
        </p:spPr>
        <p:txBody>
          <a:bodyPr wrap="square" rtlCol="0">
            <a:spAutoFit/>
          </a:bodyPr>
          <a:lstStyle/>
          <a:p>
            <a:r>
              <a:rPr lang="en-US" sz="1100" dirty="0"/>
              <a:t>“</a:t>
            </a:r>
            <a:r>
              <a:rPr lang="en-US" sz="1100" b="1" dirty="0"/>
              <a:t>The bodily differences between men and women which underlie their intellectual disparities are universal and intimate, </a:t>
            </a:r>
            <a:r>
              <a:rPr lang="en-US" sz="1100" dirty="0"/>
              <a:t>and involve every organ and tissue. I shall not attempt an extensive anatomical survey. My present purpose will be served by directing attention to certain sexual differences in one bodily organ, the brain. […] </a:t>
            </a:r>
            <a:r>
              <a:rPr lang="en-US" sz="1100" b="1" dirty="0"/>
              <a:t>Man is more </a:t>
            </a:r>
            <a:r>
              <a:rPr lang="en-US" sz="1100" b="1" dirty="0" err="1"/>
              <a:t>wilful</a:t>
            </a:r>
            <a:r>
              <a:rPr lang="en-US" sz="1100" b="1" dirty="0"/>
              <a:t>, enterprising, passionate, and energetic</a:t>
            </a:r>
            <a:r>
              <a:rPr lang="en-US" sz="1100" dirty="0"/>
              <a:t>, that is to say, more katabolic in the mental sphere, while </a:t>
            </a:r>
            <a:r>
              <a:rPr lang="en-US" sz="1100" b="1" dirty="0"/>
              <a:t>woman is more receptive, tranquil, affectionate, and constant</a:t>
            </a:r>
            <a:r>
              <a:rPr lang="en-US" sz="1100" dirty="0"/>
              <a:t>, that is to say, more anabolic in the mental sphere.”</a:t>
            </a:r>
            <a:endParaRPr lang="fr-CH" sz="1100" dirty="0"/>
          </a:p>
        </p:txBody>
      </p:sp>
      <p:sp>
        <p:nvSpPr>
          <p:cNvPr id="15" name="Espace réservé du numéro de diapositive 14">
            <a:extLst>
              <a:ext uri="{FF2B5EF4-FFF2-40B4-BE49-F238E27FC236}">
                <a16:creationId xmlns:a16="http://schemas.microsoft.com/office/drawing/2014/main" id="{CE859877-69E8-67EE-5373-C03468C30EF6}"/>
              </a:ext>
            </a:extLst>
          </p:cNvPr>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9F8CDA-3D76-8147-A783-F8EF6F842A04}" type="slidenum">
              <a:rPr lang="fr-FR" sz="900" smtClean="0">
                <a:latin typeface="Arial"/>
              </a:rPr>
              <a:pPr algn="r"/>
              <a:t>13</a:t>
            </a:fld>
            <a:r>
              <a:rPr lang="fr-FR">
                <a:latin typeface="Arial"/>
              </a:rPr>
              <a:t> </a:t>
            </a:r>
            <a:endParaRPr lang="fr-FR" dirty="0">
              <a:latin typeface="Arial"/>
            </a:endParaRPr>
          </a:p>
        </p:txBody>
      </p:sp>
      <p:pic>
        <p:nvPicPr>
          <p:cNvPr id="2" name="Image 1">
            <a:extLst>
              <a:ext uri="{FF2B5EF4-FFF2-40B4-BE49-F238E27FC236}">
                <a16:creationId xmlns:a16="http://schemas.microsoft.com/office/drawing/2014/main" id="{F917E949-C7C7-C7DB-568C-A15032360D3D}"/>
              </a:ext>
            </a:extLst>
          </p:cNvPr>
          <p:cNvPicPr>
            <a:picLocks noChangeAspect="1"/>
          </p:cNvPicPr>
          <p:nvPr/>
        </p:nvPicPr>
        <p:blipFill>
          <a:blip r:embed="rId4"/>
          <a:stretch>
            <a:fillRect/>
          </a:stretch>
        </p:blipFill>
        <p:spPr>
          <a:xfrm>
            <a:off x="5003947" y="618515"/>
            <a:ext cx="3070648" cy="3896184"/>
          </a:xfrm>
          <a:prstGeom prst="rect">
            <a:avLst/>
          </a:prstGeom>
        </p:spPr>
      </p:pic>
      <p:sp>
        <p:nvSpPr>
          <p:cNvPr id="4" name="ZoneTexte 3">
            <a:extLst>
              <a:ext uri="{FF2B5EF4-FFF2-40B4-BE49-F238E27FC236}">
                <a16:creationId xmlns:a16="http://schemas.microsoft.com/office/drawing/2014/main" id="{B1BF144B-DD0F-A5A9-3914-98D462432DE6}"/>
              </a:ext>
            </a:extLst>
          </p:cNvPr>
          <p:cNvSpPr txBox="1"/>
          <p:nvPr/>
        </p:nvSpPr>
        <p:spPr>
          <a:xfrm>
            <a:off x="5449650" y="4634146"/>
            <a:ext cx="2468880" cy="261610"/>
          </a:xfrm>
          <a:prstGeom prst="rect">
            <a:avLst/>
          </a:prstGeom>
          <a:noFill/>
        </p:spPr>
        <p:txBody>
          <a:bodyPr wrap="square" rtlCol="0">
            <a:spAutoFit/>
          </a:bodyPr>
          <a:lstStyle/>
          <a:p>
            <a:r>
              <a:rPr lang="fr-CH" sz="1100" dirty="0">
                <a:solidFill>
                  <a:srgbClr val="212121"/>
                </a:solidFill>
              </a:rPr>
              <a:t>Maldonado B et al. </a:t>
            </a:r>
            <a:r>
              <a:rPr lang="fr-CH" sz="1100" i="1" dirty="0">
                <a:solidFill>
                  <a:srgbClr val="212121"/>
                </a:solidFill>
              </a:rPr>
              <a:t>N </a:t>
            </a:r>
            <a:r>
              <a:rPr lang="fr-CH" sz="1100" i="1" dirty="0" err="1">
                <a:solidFill>
                  <a:srgbClr val="212121"/>
                </a:solidFill>
              </a:rPr>
              <a:t>Engl</a:t>
            </a:r>
            <a:r>
              <a:rPr lang="fr-CH" sz="1100" i="1" dirty="0">
                <a:solidFill>
                  <a:srgbClr val="212121"/>
                </a:solidFill>
              </a:rPr>
              <a:t> J Med. </a:t>
            </a:r>
            <a:r>
              <a:rPr lang="fr-CH" sz="1100" dirty="0">
                <a:solidFill>
                  <a:srgbClr val="212121"/>
                </a:solidFill>
              </a:rPr>
              <a:t>2024</a:t>
            </a:r>
            <a:endParaRPr lang="fr-CH" sz="1100" dirty="0"/>
          </a:p>
        </p:txBody>
      </p:sp>
    </p:spTree>
    <p:extLst>
      <p:ext uri="{BB962C8B-B14F-4D97-AF65-F5344CB8AC3E}">
        <p14:creationId xmlns:p14="http://schemas.microsoft.com/office/powerpoint/2010/main" val="103312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8357" y="4154557"/>
            <a:ext cx="8837932"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ZoneTexte 10"/>
          <p:cNvSpPr txBox="1"/>
          <p:nvPr/>
        </p:nvSpPr>
        <p:spPr>
          <a:xfrm>
            <a:off x="375185" y="2454363"/>
            <a:ext cx="2368014" cy="1477328"/>
          </a:xfrm>
          <a:prstGeom prst="rect">
            <a:avLst/>
          </a:prstGeom>
          <a:no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alibri"/>
                <a:ea typeface="+mn-ea"/>
                <a:cs typeface="+mn-cs"/>
              </a:rPr>
              <a:t>Déterminisme</a:t>
            </a:r>
            <a:r>
              <a:rPr kumimoji="0" lang="en-GB" sz="1800" b="0" i="0" u="none" strike="noStrike" kern="1200" cap="none" spc="0" normalizeH="0" baseline="0" noProof="0" dirty="0">
                <a:ln>
                  <a:noFill/>
                </a:ln>
                <a:solidFill>
                  <a:srgbClr val="000000"/>
                </a:solidFill>
                <a:effectLst/>
                <a:uLnTx/>
                <a:uFillTx/>
                <a:latin typeface="Calibri"/>
                <a:ea typeface="+mn-ea"/>
                <a:cs typeface="+mn-cs"/>
              </a:rPr>
              <a:t> </a:t>
            </a:r>
            <a:r>
              <a:rPr kumimoji="0" lang="en-GB" sz="1800" b="0" i="0" u="none" strike="noStrike" kern="1200" cap="none" spc="0" normalizeH="0" baseline="0" noProof="0" dirty="0" err="1">
                <a:ln>
                  <a:noFill/>
                </a:ln>
                <a:solidFill>
                  <a:srgbClr val="000000"/>
                </a:solidFill>
                <a:effectLst/>
                <a:uLnTx/>
                <a:uFillTx/>
                <a:latin typeface="Calibri"/>
                <a:ea typeface="+mn-ea"/>
                <a:cs typeface="+mn-cs"/>
              </a:rPr>
              <a:t>biologique</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100% </a:t>
            </a:r>
            <a:r>
              <a:rPr kumimoji="0" lang="en-GB" sz="1800" b="0" i="0" u="none" strike="noStrike" kern="1200" cap="none" spc="0" normalizeH="0" baseline="0" noProof="0" dirty="0" err="1">
                <a:ln>
                  <a:noFill/>
                </a:ln>
                <a:solidFill>
                  <a:srgbClr val="000000"/>
                </a:solidFill>
                <a:effectLst/>
                <a:uLnTx/>
                <a:uFillTx/>
                <a:latin typeface="Calibri"/>
                <a:ea typeface="+mn-ea"/>
                <a:cs typeface="+mn-cs"/>
              </a:rPr>
              <a:t>biologique</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0% social</a:t>
            </a:r>
          </a:p>
        </p:txBody>
      </p:sp>
      <p:sp>
        <p:nvSpPr>
          <p:cNvPr id="12" name="ZoneTexte 11"/>
          <p:cNvSpPr txBox="1"/>
          <p:nvPr/>
        </p:nvSpPr>
        <p:spPr>
          <a:xfrm>
            <a:off x="6325628" y="2468347"/>
            <a:ext cx="2448753" cy="1477328"/>
          </a:xfrm>
          <a:prstGeom prst="rect">
            <a:avLst/>
          </a:prstGeom>
          <a:no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alibri"/>
                <a:ea typeface="+mn-ea"/>
                <a:cs typeface="+mn-cs"/>
              </a:rPr>
              <a:t>Relativisme</a:t>
            </a:r>
            <a:r>
              <a:rPr kumimoji="0" lang="en-GB" sz="1800" b="0" i="0" u="none" strike="noStrike" kern="1200" cap="none" spc="0" normalizeH="0" baseline="0" noProof="0" dirty="0">
                <a:ln>
                  <a:noFill/>
                </a:ln>
                <a:solidFill>
                  <a:srgbClr val="000000"/>
                </a:solidFill>
                <a:effectLst/>
                <a:uLnTx/>
                <a:uFillTx/>
                <a:latin typeface="Calibri"/>
                <a:ea typeface="+mn-ea"/>
                <a:cs typeface="+mn-cs"/>
              </a:rPr>
              <a:t> </a:t>
            </a:r>
            <a:r>
              <a:rPr kumimoji="0" lang="en-GB" sz="1800" b="0" i="0" u="none" strike="noStrike" kern="1200" cap="none" spc="0" normalizeH="0" baseline="0" noProof="0" dirty="0" err="1">
                <a:ln>
                  <a:noFill/>
                </a:ln>
                <a:solidFill>
                  <a:srgbClr val="000000"/>
                </a:solidFill>
                <a:effectLst/>
                <a:uLnTx/>
                <a:uFillTx/>
                <a:latin typeface="Calibri"/>
                <a:ea typeface="+mn-ea"/>
                <a:cs typeface="+mn-cs"/>
              </a:rPr>
              <a:t>pur</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0% </a:t>
            </a:r>
            <a:r>
              <a:rPr kumimoji="0" lang="en-GB" sz="1800" b="0" i="0" u="none" strike="noStrike" kern="1200" cap="none" spc="0" normalizeH="0" baseline="0" noProof="0" dirty="0" err="1">
                <a:ln>
                  <a:noFill/>
                </a:ln>
                <a:solidFill>
                  <a:srgbClr val="000000"/>
                </a:solidFill>
                <a:effectLst/>
                <a:uLnTx/>
                <a:uFillTx/>
                <a:latin typeface="Calibri"/>
                <a:ea typeface="+mn-ea"/>
                <a:cs typeface="+mn-cs"/>
              </a:rPr>
              <a:t>biologique</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100% social</a:t>
            </a:r>
          </a:p>
        </p:txBody>
      </p:sp>
      <p:sp>
        <p:nvSpPr>
          <p:cNvPr id="13" name="ZoneTexte 12"/>
          <p:cNvSpPr txBox="1"/>
          <p:nvPr/>
        </p:nvSpPr>
        <p:spPr>
          <a:xfrm>
            <a:off x="3196995" y="2454363"/>
            <a:ext cx="2674836" cy="1477328"/>
          </a:xfrm>
          <a:prstGeom prst="rect">
            <a:avLst/>
          </a:prstGeom>
          <a:no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Calibri"/>
                <a:ea typeface="+mn-ea"/>
                <a:cs typeface="+mn-cs"/>
              </a:rPr>
              <a:t>Théorie</a:t>
            </a:r>
            <a:r>
              <a:rPr kumimoji="0" lang="en-GB" sz="1800" b="0" i="0" u="none" strike="noStrike" kern="1200" cap="none" spc="0" normalizeH="0" baseline="0" noProof="0" dirty="0">
                <a:ln>
                  <a:noFill/>
                </a:ln>
                <a:solidFill>
                  <a:srgbClr val="000000"/>
                </a:solidFill>
                <a:effectLst/>
                <a:uLnTx/>
                <a:uFillTx/>
                <a:latin typeface="Calibri"/>
                <a:ea typeface="+mn-ea"/>
                <a:cs typeface="+mn-cs"/>
              </a:rPr>
              <a:t> des </a:t>
            </a:r>
            <a:r>
              <a:rPr kumimoji="0" lang="en-GB" sz="1800" b="0" i="0" u="none" strike="noStrike" kern="1200" cap="none" spc="0" normalizeH="0" baseline="0" noProof="0" dirty="0" err="1">
                <a:ln>
                  <a:noFill/>
                </a:ln>
                <a:solidFill>
                  <a:srgbClr val="000000"/>
                </a:solidFill>
                <a:effectLst/>
                <a:uLnTx/>
                <a:uFillTx/>
                <a:latin typeface="Calibri"/>
                <a:ea typeface="+mn-ea"/>
                <a:cs typeface="+mn-cs"/>
              </a:rPr>
              <a:t>sytèmes</a:t>
            </a:r>
            <a:r>
              <a:rPr kumimoji="0" lang="en-GB" sz="1800" b="0" i="0" u="none" strike="noStrike" kern="1200" cap="none" spc="0" normalizeH="0" baseline="0" noProof="0" dirty="0">
                <a:ln>
                  <a:noFill/>
                </a:ln>
                <a:solidFill>
                  <a:srgbClr val="000000"/>
                </a:solidFill>
                <a:effectLst/>
                <a:uLnTx/>
                <a:uFillTx/>
                <a:latin typeface="Calibri"/>
                <a:ea typeface="+mn-ea"/>
                <a:cs typeface="+mn-cs"/>
              </a:rPr>
              <a:t> </a:t>
            </a:r>
            <a:r>
              <a:rPr kumimoji="0" lang="en-GB" sz="1800" b="0" i="0" u="none" strike="noStrike" kern="1200" cap="none" spc="0" normalizeH="0" baseline="0" noProof="0" dirty="0" err="1">
                <a:ln>
                  <a:noFill/>
                </a:ln>
                <a:solidFill>
                  <a:srgbClr val="000000"/>
                </a:solidFill>
                <a:effectLst/>
                <a:uLnTx/>
                <a:uFillTx/>
                <a:latin typeface="Calibri"/>
                <a:ea typeface="+mn-ea"/>
                <a:cs typeface="+mn-cs"/>
              </a:rPr>
              <a:t>dynamiques</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100% </a:t>
            </a:r>
            <a:r>
              <a:rPr kumimoji="0" lang="en-GB" sz="1800" b="0" i="0" u="none" strike="noStrike" kern="1200" cap="none" spc="0" normalizeH="0" baseline="0" noProof="0" dirty="0" err="1">
                <a:ln>
                  <a:noFill/>
                </a:ln>
                <a:solidFill>
                  <a:srgbClr val="000000"/>
                </a:solidFill>
                <a:effectLst/>
                <a:uLnTx/>
                <a:uFillTx/>
                <a:latin typeface="Calibri"/>
                <a:ea typeface="+mn-ea"/>
                <a:cs typeface="+mn-cs"/>
              </a:rPr>
              <a:t>biologique</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100% social</a:t>
            </a:r>
          </a:p>
        </p:txBody>
      </p:sp>
      <p:sp>
        <p:nvSpPr>
          <p:cNvPr id="14" name="Ellipse 13"/>
          <p:cNvSpPr/>
          <p:nvPr/>
        </p:nvSpPr>
        <p:spPr>
          <a:xfrm>
            <a:off x="2936768" y="3201359"/>
            <a:ext cx="2110839" cy="730332"/>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ZoneTexte 14"/>
          <p:cNvSpPr txBox="1"/>
          <p:nvPr/>
        </p:nvSpPr>
        <p:spPr>
          <a:xfrm>
            <a:off x="4680660" y="4154557"/>
            <a:ext cx="2044336"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2D1957"/>
                </a:solidFill>
                <a:effectLst/>
                <a:uLnTx/>
                <a:uFillTx/>
                <a:latin typeface="Calibri"/>
                <a:ea typeface="+mn-ea"/>
                <a:cs typeface="+mn-cs"/>
              </a:rPr>
              <a:t>Interaction </a:t>
            </a:r>
            <a:r>
              <a:rPr kumimoji="0" lang="en-GB" sz="1350" b="1" i="0" u="none" strike="noStrike" kern="1200" cap="none" spc="0" normalizeH="0" baseline="0" noProof="0" dirty="0" err="1">
                <a:ln>
                  <a:noFill/>
                </a:ln>
                <a:solidFill>
                  <a:srgbClr val="2D1957"/>
                </a:solidFill>
                <a:effectLst/>
                <a:uLnTx/>
                <a:uFillTx/>
                <a:latin typeface="Calibri"/>
                <a:ea typeface="+mn-ea"/>
                <a:cs typeface="+mn-cs"/>
              </a:rPr>
              <a:t>dynamique</a:t>
            </a:r>
            <a:endParaRPr kumimoji="0" lang="en-GB" sz="1350" b="1" i="0" u="none" strike="noStrike" kern="1200" cap="none" spc="0" normalizeH="0" baseline="0" noProof="0" dirty="0">
              <a:ln>
                <a:noFill/>
              </a:ln>
              <a:solidFill>
                <a:srgbClr val="2D1957"/>
              </a:solidFill>
              <a:effectLst/>
              <a:uLnTx/>
              <a:uFillTx/>
              <a:latin typeface="Calibri"/>
              <a:ea typeface="+mn-ea"/>
              <a:cs typeface="+mn-cs"/>
            </a:endParaRPr>
          </a:p>
        </p:txBody>
      </p:sp>
      <p:cxnSp>
        <p:nvCxnSpPr>
          <p:cNvPr id="16" name="Connecteur droit 15"/>
          <p:cNvCxnSpPr/>
          <p:nvPr/>
        </p:nvCxnSpPr>
        <p:spPr>
          <a:xfrm>
            <a:off x="4540531" y="3856512"/>
            <a:ext cx="356260" cy="2109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re 2">
            <a:extLst>
              <a:ext uri="{FF2B5EF4-FFF2-40B4-BE49-F238E27FC236}">
                <a16:creationId xmlns:a16="http://schemas.microsoft.com/office/drawing/2014/main" id="{8553D916-E0AC-7D0E-0732-3094F66FC2B8}"/>
              </a:ext>
            </a:extLst>
          </p:cNvPr>
          <p:cNvSpPr>
            <a:spLocks noGrp="1"/>
          </p:cNvSpPr>
          <p:nvPr>
            <p:ph type="title"/>
          </p:nvPr>
        </p:nvSpPr>
        <p:spPr/>
        <p:txBody>
          <a:bodyPr/>
          <a:lstStyle/>
          <a:p>
            <a:r>
              <a:rPr lang="fr-CH" sz="2400" dirty="0">
                <a:ea typeface="ＭＳ Ｐゴシック" pitchFamily="34" charset="-128"/>
              </a:rPr>
              <a:t>Sexe vs. genre?</a:t>
            </a:r>
          </a:p>
        </p:txBody>
      </p:sp>
    </p:spTree>
    <p:extLst>
      <p:ext uri="{BB962C8B-B14F-4D97-AF65-F5344CB8AC3E}">
        <p14:creationId xmlns:p14="http://schemas.microsoft.com/office/powerpoint/2010/main" val="423874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8066B1-5D95-A84B-B76E-9182D90F246B}" type="slidenum">
              <a:rPr lang="fr-CH" smtClean="0"/>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CH" sz="900" b="0" i="0" u="none" strike="noStrike" kern="1200" cap="none" spc="0" normalizeH="0" baseline="0" noProof="0">
              <a:ln>
                <a:noFill/>
              </a:ln>
              <a:solidFill>
                <a:srgbClr val="6B6C6E"/>
              </a:solidFill>
              <a:effectLst/>
              <a:uLnTx/>
              <a:uFillTx/>
              <a:latin typeface="Arial" pitchFamily="34" charset="0"/>
              <a:ea typeface="+mn-ea"/>
              <a:cs typeface="Arial" pitchFamily="34" charset="0"/>
            </a:endParaRPr>
          </a:p>
        </p:txBody>
      </p:sp>
      <p:sp>
        <p:nvSpPr>
          <p:cNvPr id="3" name="Titre 2"/>
          <p:cNvSpPr>
            <a:spLocks noGrp="1"/>
          </p:cNvSpPr>
          <p:nvPr>
            <p:ph type="title"/>
          </p:nvPr>
        </p:nvSpPr>
        <p:spPr>
          <a:xfrm>
            <a:off x="457199" y="389928"/>
            <a:ext cx="8229600" cy="2647739"/>
          </a:xfrm>
        </p:spPr>
        <p:txBody>
          <a:bodyPr/>
          <a:lstStyle/>
          <a:p>
            <a:r>
              <a:rPr lang="en-GB" i="1" dirty="0" err="1"/>
              <a:t>Exemples</a:t>
            </a:r>
            <a:r>
              <a:rPr lang="en-GB" i="1" dirty="0"/>
              <a:t> </a:t>
            </a:r>
            <a:r>
              <a:rPr lang="en-GB" i="1" dirty="0" err="1"/>
              <a:t>cliniques</a:t>
            </a:r>
            <a:endParaRPr lang="en-GB" i="1" dirty="0"/>
          </a:p>
        </p:txBody>
      </p:sp>
    </p:spTree>
    <p:extLst>
      <p:ext uri="{BB962C8B-B14F-4D97-AF65-F5344CB8AC3E}">
        <p14:creationId xmlns:p14="http://schemas.microsoft.com/office/powerpoint/2010/main" val="1292004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4852" y="4449018"/>
            <a:ext cx="8769245" cy="694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p:cNvSpPr>
            <a:spLocks noGrp="1"/>
          </p:cNvSpPr>
          <p:nvPr>
            <p:ph type="title"/>
          </p:nvPr>
        </p:nvSpPr>
        <p:spPr>
          <a:xfrm>
            <a:off x="457200" y="164097"/>
            <a:ext cx="8229600" cy="619080"/>
          </a:xfrm>
        </p:spPr>
        <p:txBody>
          <a:bodyPr>
            <a:noAutofit/>
          </a:bodyPr>
          <a:lstStyle/>
          <a:p>
            <a:r>
              <a:rPr lang="fr-CH" sz="1800" dirty="0">
                <a:latin typeface="Arial Unicode MS"/>
              </a:rPr>
              <a:t>Prise en charge du syndrome coronarien aigu en Suisse</a:t>
            </a:r>
          </a:p>
        </p:txBody>
      </p:sp>
      <p:sp>
        <p:nvSpPr>
          <p:cNvPr id="3" name="Espace réservé du contenu 2"/>
          <p:cNvSpPr>
            <a:spLocks noGrp="1"/>
          </p:cNvSpPr>
          <p:nvPr>
            <p:ph idx="1"/>
          </p:nvPr>
        </p:nvSpPr>
        <p:spPr>
          <a:xfrm>
            <a:off x="457200" y="789553"/>
            <a:ext cx="3290207" cy="3686525"/>
          </a:xfrm>
        </p:spPr>
        <p:txBody>
          <a:bodyPr/>
          <a:lstStyle/>
          <a:p>
            <a:endParaRPr lang="en-US" sz="1400" dirty="0"/>
          </a:p>
          <a:p>
            <a:pPr marL="385763" indent="-385763">
              <a:buFont typeface="Arial" panose="020B0604020202020204" pitchFamily="34" charset="0"/>
              <a:buChar char="•"/>
            </a:pPr>
            <a:r>
              <a:rPr lang="fr-CH" sz="1400" dirty="0"/>
              <a:t>Étude transversale, utilisant les données médico-administratives suisses des hôpitaux (DASH) pour la période 2009 à 2017</a:t>
            </a:r>
            <a:endParaRPr lang="en-GB" sz="2000" dirty="0"/>
          </a:p>
          <a:p>
            <a:pPr marL="385763" indent="-385763">
              <a:buAutoNum type="arabicPeriod"/>
            </a:pPr>
            <a:endParaRPr lang="en-GB" sz="2000" dirty="0"/>
          </a:p>
          <a:p>
            <a:pPr lvl="2" indent="0">
              <a:buNone/>
            </a:pPr>
            <a:endParaRPr lang="fr-CH" sz="1200" dirty="0"/>
          </a:p>
        </p:txBody>
      </p:sp>
      <p:pic>
        <p:nvPicPr>
          <p:cNvPr id="4" name="Image 3"/>
          <p:cNvPicPr/>
          <p:nvPr/>
        </p:nvPicPr>
        <p:blipFill>
          <a:blip r:embed="rId3"/>
          <a:stretch>
            <a:fillRect/>
          </a:stretch>
        </p:blipFill>
        <p:spPr>
          <a:xfrm>
            <a:off x="406917" y="2098623"/>
            <a:ext cx="2995850" cy="2723047"/>
          </a:xfrm>
          <a:prstGeom prst="rect">
            <a:avLst/>
          </a:prstGeom>
        </p:spPr>
      </p:pic>
      <p:graphicFrame>
        <p:nvGraphicFramePr>
          <p:cNvPr id="6" name="Espace réservé du contenu 5"/>
          <p:cNvGraphicFramePr>
            <a:graphicFrameLocks/>
          </p:cNvGraphicFramePr>
          <p:nvPr/>
        </p:nvGraphicFramePr>
        <p:xfrm>
          <a:off x="4174761" y="2975549"/>
          <a:ext cx="4122295" cy="22728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Espace réservé du contenu 5"/>
          <p:cNvGraphicFramePr>
            <a:graphicFrameLocks/>
          </p:cNvGraphicFramePr>
          <p:nvPr/>
        </p:nvGraphicFramePr>
        <p:xfrm>
          <a:off x="3904463" y="795243"/>
          <a:ext cx="4669910" cy="2360951"/>
        </p:xfrm>
        <a:graphic>
          <a:graphicData uri="http://schemas.openxmlformats.org/drawingml/2006/chart">
            <c:chart xmlns:c="http://schemas.openxmlformats.org/drawingml/2006/chart" xmlns:r="http://schemas.openxmlformats.org/officeDocument/2006/relationships" r:id="rId5"/>
          </a:graphicData>
        </a:graphic>
      </p:graphicFrame>
      <p:sp>
        <p:nvSpPr>
          <p:cNvPr id="9" name="ZoneTexte 8">
            <a:extLst>
              <a:ext uri="{FF2B5EF4-FFF2-40B4-BE49-F238E27FC236}">
                <a16:creationId xmlns:a16="http://schemas.microsoft.com/office/drawing/2014/main" id="{D3CE1AAE-B351-F741-A4C8-4C62C9E115C8}"/>
              </a:ext>
            </a:extLst>
          </p:cNvPr>
          <p:cNvSpPr txBox="1"/>
          <p:nvPr/>
        </p:nvSpPr>
        <p:spPr>
          <a:xfrm>
            <a:off x="299258" y="4773168"/>
            <a:ext cx="3941064" cy="430887"/>
          </a:xfrm>
          <a:prstGeom prst="rect">
            <a:avLst/>
          </a:prstGeom>
          <a:noFill/>
        </p:spPr>
        <p:txBody>
          <a:bodyPr wrap="square" rtlCol="0">
            <a:spAutoFit/>
          </a:bodyPr>
          <a:lstStyle/>
          <a:p>
            <a:r>
              <a:rPr lang="fr-CH" sz="1050" b="0" i="0" dirty="0">
                <a:solidFill>
                  <a:srgbClr val="212121"/>
                </a:solidFill>
                <a:effectLst/>
                <a:latin typeface="BlinkMacSystemFont"/>
              </a:rPr>
              <a:t>Huber E, Le Pogam MA, Clair C. </a:t>
            </a:r>
            <a:r>
              <a:rPr lang="fr-CH" sz="1050" b="0" i="1" dirty="0">
                <a:solidFill>
                  <a:srgbClr val="212121"/>
                </a:solidFill>
                <a:effectLst/>
                <a:latin typeface="BlinkMacSystemFont"/>
              </a:rPr>
              <a:t>BMJ Med</a:t>
            </a:r>
            <a:r>
              <a:rPr lang="fr-CH" sz="1050" b="0" i="0" dirty="0">
                <a:solidFill>
                  <a:srgbClr val="212121"/>
                </a:solidFill>
                <a:effectLst/>
                <a:latin typeface="BlinkMacSystemFont"/>
              </a:rPr>
              <a:t>. 2022 </a:t>
            </a:r>
            <a:r>
              <a:rPr lang="fr-CH" sz="1050" b="0" i="0" dirty="0" err="1">
                <a:solidFill>
                  <a:srgbClr val="212121"/>
                </a:solidFill>
                <a:effectLst/>
                <a:latin typeface="BlinkMacSystemFont"/>
              </a:rPr>
              <a:t>Nov</a:t>
            </a:r>
            <a:r>
              <a:rPr lang="fr-CH" sz="1050" b="0" i="0" dirty="0">
                <a:solidFill>
                  <a:srgbClr val="212121"/>
                </a:solidFill>
                <a:effectLst/>
                <a:latin typeface="BlinkMacSystemFont"/>
              </a:rPr>
              <a:t> 17;1(1):e000300. </a:t>
            </a:r>
            <a:r>
              <a:rPr lang="fr-CH" sz="1050" b="0" i="0" dirty="0" err="1">
                <a:solidFill>
                  <a:srgbClr val="212121"/>
                </a:solidFill>
                <a:effectLst/>
                <a:latin typeface="BlinkMacSystemFont"/>
              </a:rPr>
              <a:t>doi</a:t>
            </a:r>
            <a:r>
              <a:rPr lang="fr-CH" sz="1050" b="0" i="0" dirty="0">
                <a:solidFill>
                  <a:srgbClr val="212121"/>
                </a:solidFill>
                <a:effectLst/>
                <a:latin typeface="BlinkMacSystemFont"/>
              </a:rPr>
              <a:t>: 10.1136/bmjmed-2022-000300. </a:t>
            </a:r>
            <a:endParaRPr lang="en-US" sz="1050" i="1" dirty="0"/>
          </a:p>
        </p:txBody>
      </p:sp>
      <p:pic>
        <p:nvPicPr>
          <p:cNvPr id="8" name="Image 7">
            <a:extLst>
              <a:ext uri="{FF2B5EF4-FFF2-40B4-BE49-F238E27FC236}">
                <a16:creationId xmlns:a16="http://schemas.microsoft.com/office/drawing/2014/main" id="{26378B13-DC31-3CC8-5A00-FA56257A07AB}"/>
              </a:ext>
            </a:extLst>
          </p:cNvPr>
          <p:cNvPicPr>
            <a:picLocks noChangeAspect="1"/>
          </p:cNvPicPr>
          <p:nvPr/>
        </p:nvPicPr>
        <p:blipFill rotWithShape="1">
          <a:blip r:embed="rId6"/>
          <a:srcRect l="2991" r="46402"/>
          <a:stretch/>
        </p:blipFill>
        <p:spPr>
          <a:xfrm>
            <a:off x="8237653" y="1"/>
            <a:ext cx="906347" cy="933605"/>
          </a:xfrm>
          <a:prstGeom prst="rect">
            <a:avLst/>
          </a:prstGeom>
        </p:spPr>
      </p:pic>
      <p:sp>
        <p:nvSpPr>
          <p:cNvPr id="11" name="Rectangle 10">
            <a:extLst>
              <a:ext uri="{FF2B5EF4-FFF2-40B4-BE49-F238E27FC236}">
                <a16:creationId xmlns:a16="http://schemas.microsoft.com/office/drawing/2014/main" id="{645920D9-F11D-F634-76E3-E2BB1276EC89}"/>
              </a:ext>
            </a:extLst>
          </p:cNvPr>
          <p:cNvSpPr/>
          <p:nvPr/>
        </p:nvSpPr>
        <p:spPr>
          <a:xfrm>
            <a:off x="8217612" y="933606"/>
            <a:ext cx="926388" cy="3712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100" dirty="0">
                <a:solidFill>
                  <a:schemeClr val="tx1"/>
                </a:solidFill>
              </a:rPr>
              <a:t>E. Huber</a:t>
            </a:r>
          </a:p>
          <a:p>
            <a:pPr algn="ctr"/>
            <a:r>
              <a:rPr lang="fr-CH" sz="1100" dirty="0">
                <a:solidFill>
                  <a:schemeClr val="tx1"/>
                </a:solidFill>
              </a:rPr>
              <a:t>MD </a:t>
            </a:r>
            <a:r>
              <a:rPr lang="fr-CH" sz="1100" dirty="0" err="1">
                <a:solidFill>
                  <a:schemeClr val="tx1"/>
                </a:solidFill>
              </a:rPr>
              <a:t>Thesis</a:t>
            </a:r>
            <a:endParaRPr lang="fr-CH" sz="1100" dirty="0">
              <a:solidFill>
                <a:schemeClr val="tx1"/>
              </a:solidFill>
            </a:endParaRPr>
          </a:p>
        </p:txBody>
      </p:sp>
    </p:spTree>
    <p:extLst>
      <p:ext uri="{BB962C8B-B14F-4D97-AF65-F5344CB8AC3E}">
        <p14:creationId xmlns:p14="http://schemas.microsoft.com/office/powerpoint/2010/main" val="112430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4473956"/>
            <a:ext cx="8994097" cy="694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Image 18">
            <a:extLst>
              <a:ext uri="{FF2B5EF4-FFF2-40B4-BE49-F238E27FC236}">
                <a16:creationId xmlns:a16="http://schemas.microsoft.com/office/drawing/2014/main" id="{6B8D04C9-BE5A-7C69-A1E4-7F1C2C5199E5}"/>
              </a:ext>
            </a:extLst>
          </p:cNvPr>
          <p:cNvPicPr>
            <a:picLocks noChangeAspect="1"/>
          </p:cNvPicPr>
          <p:nvPr/>
        </p:nvPicPr>
        <p:blipFill>
          <a:blip r:embed="rId3"/>
          <a:stretch>
            <a:fillRect/>
          </a:stretch>
        </p:blipFill>
        <p:spPr>
          <a:xfrm>
            <a:off x="489968" y="552168"/>
            <a:ext cx="8164064" cy="4039164"/>
          </a:xfrm>
          <a:prstGeom prst="rect">
            <a:avLst/>
          </a:prstGeom>
        </p:spPr>
      </p:pic>
      <p:sp>
        <p:nvSpPr>
          <p:cNvPr id="2" name="Titre 1"/>
          <p:cNvSpPr>
            <a:spLocks noGrp="1"/>
          </p:cNvSpPr>
          <p:nvPr>
            <p:ph type="title"/>
          </p:nvPr>
        </p:nvSpPr>
        <p:spPr/>
        <p:txBody>
          <a:bodyPr>
            <a:normAutofit/>
          </a:bodyPr>
          <a:lstStyle/>
          <a:p>
            <a:r>
              <a:rPr lang="fr-CH" sz="2000" dirty="0"/>
              <a:t>Analyses stratifiées par âge</a:t>
            </a:r>
            <a:endParaRPr lang="en-US" sz="2000" dirty="0"/>
          </a:p>
        </p:txBody>
      </p:sp>
      <p:sp>
        <p:nvSpPr>
          <p:cNvPr id="3" name="Rectangle à coins arrondis 2"/>
          <p:cNvSpPr/>
          <p:nvPr/>
        </p:nvSpPr>
        <p:spPr>
          <a:xfrm>
            <a:off x="356260" y="3971706"/>
            <a:ext cx="8297772" cy="31172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 name="Rectangle 8"/>
          <p:cNvSpPr/>
          <p:nvPr/>
        </p:nvSpPr>
        <p:spPr>
          <a:xfrm>
            <a:off x="3971261" y="4655322"/>
            <a:ext cx="4832498" cy="461665"/>
          </a:xfrm>
          <a:prstGeom prst="rect">
            <a:avLst/>
          </a:prstGeom>
        </p:spPr>
        <p:txBody>
          <a:bodyPr wrap="square">
            <a:spAutoFit/>
          </a:bodyPr>
          <a:lstStyle/>
          <a:p>
            <a:pPr defTabSz="685800"/>
            <a:r>
              <a:rPr lang="en-GB" sz="1200" dirty="0">
                <a:solidFill>
                  <a:srgbClr val="000000"/>
                </a:solidFill>
                <a:latin typeface="Times New Roman" panose="02020603050405020304" pitchFamily="18" charset="0"/>
                <a:ea typeface="Calibri" panose="020F0502020204030204" pitchFamily="34" charset="0"/>
              </a:rPr>
              <a:t>*Adjustment variables: nationality, class of stay, presence of an older acute coronary syndrome event, somatic and psychiatric comorbidities</a:t>
            </a:r>
            <a:endParaRPr lang="en-US" sz="1200" dirty="0">
              <a:solidFill>
                <a:prstClr val="black"/>
              </a:solidFill>
              <a:latin typeface="Calibri" panose="020F0502020204030204"/>
            </a:endParaRPr>
          </a:p>
        </p:txBody>
      </p:sp>
      <p:sp>
        <p:nvSpPr>
          <p:cNvPr id="4" name="ZoneTexte 3">
            <a:extLst>
              <a:ext uri="{FF2B5EF4-FFF2-40B4-BE49-F238E27FC236}">
                <a16:creationId xmlns:a16="http://schemas.microsoft.com/office/drawing/2014/main" id="{039D96F4-9F3B-F543-EBCE-2D713F52B75F}"/>
              </a:ext>
            </a:extLst>
          </p:cNvPr>
          <p:cNvSpPr txBox="1"/>
          <p:nvPr/>
        </p:nvSpPr>
        <p:spPr>
          <a:xfrm>
            <a:off x="174567" y="4689337"/>
            <a:ext cx="3941064" cy="430887"/>
          </a:xfrm>
          <a:prstGeom prst="rect">
            <a:avLst/>
          </a:prstGeom>
          <a:noFill/>
        </p:spPr>
        <p:txBody>
          <a:bodyPr wrap="square" rtlCol="0">
            <a:spAutoFit/>
          </a:bodyPr>
          <a:lstStyle/>
          <a:p>
            <a:r>
              <a:rPr lang="fr-CH" sz="1050" b="0" i="0" dirty="0">
                <a:solidFill>
                  <a:srgbClr val="212121"/>
                </a:solidFill>
                <a:effectLst/>
                <a:latin typeface="BlinkMacSystemFont"/>
              </a:rPr>
              <a:t>Huber E, Le Pogam MA, Clair C. </a:t>
            </a:r>
            <a:r>
              <a:rPr lang="fr-CH" sz="1050" b="0" i="1" dirty="0">
                <a:solidFill>
                  <a:srgbClr val="212121"/>
                </a:solidFill>
                <a:effectLst/>
                <a:latin typeface="BlinkMacSystemFont"/>
              </a:rPr>
              <a:t>BMJ Med</a:t>
            </a:r>
            <a:r>
              <a:rPr lang="fr-CH" sz="1050" b="0" i="0" dirty="0">
                <a:solidFill>
                  <a:srgbClr val="212121"/>
                </a:solidFill>
                <a:effectLst/>
                <a:latin typeface="BlinkMacSystemFont"/>
              </a:rPr>
              <a:t>. 2022 </a:t>
            </a:r>
            <a:r>
              <a:rPr lang="fr-CH" sz="1050" b="0" i="0" dirty="0" err="1">
                <a:solidFill>
                  <a:srgbClr val="212121"/>
                </a:solidFill>
                <a:effectLst/>
                <a:latin typeface="BlinkMacSystemFont"/>
              </a:rPr>
              <a:t>Nov</a:t>
            </a:r>
            <a:r>
              <a:rPr lang="fr-CH" sz="1050" b="0" i="0" dirty="0">
                <a:solidFill>
                  <a:srgbClr val="212121"/>
                </a:solidFill>
                <a:effectLst/>
                <a:latin typeface="BlinkMacSystemFont"/>
              </a:rPr>
              <a:t> 17;1(1):e000300. </a:t>
            </a:r>
            <a:r>
              <a:rPr lang="fr-CH" sz="1050" b="0" i="0" dirty="0" err="1">
                <a:solidFill>
                  <a:srgbClr val="212121"/>
                </a:solidFill>
                <a:effectLst/>
                <a:latin typeface="BlinkMacSystemFont"/>
              </a:rPr>
              <a:t>doi</a:t>
            </a:r>
            <a:r>
              <a:rPr lang="fr-CH" sz="1050" b="0" i="0" dirty="0">
                <a:solidFill>
                  <a:srgbClr val="212121"/>
                </a:solidFill>
                <a:effectLst/>
                <a:latin typeface="BlinkMacSystemFont"/>
              </a:rPr>
              <a:t>: 10.1136/bmjmed-2022-000300. </a:t>
            </a:r>
            <a:endParaRPr lang="en-US" sz="1050" i="1" dirty="0"/>
          </a:p>
        </p:txBody>
      </p:sp>
      <p:sp>
        <p:nvSpPr>
          <p:cNvPr id="20" name="Rectangle à coins arrondis 2">
            <a:extLst>
              <a:ext uri="{FF2B5EF4-FFF2-40B4-BE49-F238E27FC236}">
                <a16:creationId xmlns:a16="http://schemas.microsoft.com/office/drawing/2014/main" id="{D6572F94-4111-DCD1-2BE9-05968356AB8E}"/>
              </a:ext>
            </a:extLst>
          </p:cNvPr>
          <p:cNvSpPr/>
          <p:nvPr/>
        </p:nvSpPr>
        <p:spPr>
          <a:xfrm>
            <a:off x="406696" y="1505597"/>
            <a:ext cx="8297772" cy="5725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237440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9C2B1C-5329-E99E-D189-2DFD4F9C2410}"/>
              </a:ext>
            </a:extLst>
          </p:cNvPr>
          <p:cNvSpPr/>
          <p:nvPr/>
        </p:nvSpPr>
        <p:spPr>
          <a:xfrm>
            <a:off x="282517" y="4449018"/>
            <a:ext cx="8769245" cy="694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22" y="3264630"/>
            <a:ext cx="1764506" cy="114300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792" y="751742"/>
            <a:ext cx="1858736" cy="1044374"/>
          </a:xfrm>
          <a:prstGeom prst="rect">
            <a:avLst/>
          </a:prstGeom>
        </p:spPr>
      </p:pic>
      <p:sp>
        <p:nvSpPr>
          <p:cNvPr id="25" name="Espace réservé du contenu 2"/>
          <p:cNvSpPr txBox="1">
            <a:spLocks/>
          </p:cNvSpPr>
          <p:nvPr/>
        </p:nvSpPr>
        <p:spPr>
          <a:xfrm>
            <a:off x="2507329" y="897619"/>
            <a:ext cx="6534726" cy="3672407"/>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100" dirty="0"/>
              <a:t>Les hommes ont une probabilité 2 à 3 fois plus élevée d’être référés à </a:t>
            </a:r>
            <a:r>
              <a:rPr lang="fr-FR" sz="2100" dirty="0" err="1"/>
              <a:t>un-e</a:t>
            </a:r>
            <a:r>
              <a:rPr lang="fr-FR" sz="2100" dirty="0"/>
              <a:t> cardiologue par leur médecin de premiers recours que les femmes</a:t>
            </a:r>
          </a:p>
          <a:p>
            <a:pPr marL="0" indent="0">
              <a:buNone/>
            </a:pPr>
            <a:endParaRPr lang="fr-FR" sz="2100" dirty="0"/>
          </a:p>
          <a:p>
            <a:r>
              <a:rPr lang="fr-FR" sz="2100" dirty="0"/>
              <a:t>Délai  supérieur chez les femmes entre présentation des douleurs et la prise en charge par une coronarographie:</a:t>
            </a:r>
          </a:p>
          <a:p>
            <a:pPr lvl="1"/>
            <a:r>
              <a:rPr lang="fr-FR" sz="1800" dirty="0"/>
              <a:t>Délai de prise en charge 41 minutes supérieur chez les femmes (principalement lié au délai mis par les femmes pour appeler un service médical)</a:t>
            </a:r>
          </a:p>
          <a:p>
            <a:pPr lvl="1"/>
            <a:endParaRPr lang="fr-FR" sz="1800" dirty="0"/>
          </a:p>
        </p:txBody>
      </p:sp>
      <p:pic>
        <p:nvPicPr>
          <p:cNvPr id="26" name="Imag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711" y="1862189"/>
            <a:ext cx="1945769" cy="1266849"/>
          </a:xfrm>
          <a:prstGeom prst="rect">
            <a:avLst/>
          </a:prstGeom>
        </p:spPr>
      </p:pic>
      <p:sp>
        <p:nvSpPr>
          <p:cNvPr id="9" name="ZoneTexte 8"/>
          <p:cNvSpPr txBox="1"/>
          <p:nvPr/>
        </p:nvSpPr>
        <p:spPr>
          <a:xfrm>
            <a:off x="1813705" y="4635669"/>
            <a:ext cx="7614846" cy="507831"/>
          </a:xfrm>
          <a:prstGeom prst="rect">
            <a:avLst/>
          </a:prstGeom>
          <a:noFill/>
        </p:spPr>
        <p:txBody>
          <a:bodyPr wrap="square" rtlCol="0">
            <a:spAutoFit/>
          </a:bodyPr>
          <a:lstStyle/>
          <a:p>
            <a:r>
              <a:rPr lang="fr-FR" sz="1350" dirty="0"/>
              <a:t>Clerc-Liaudat et al. </a:t>
            </a:r>
            <a:r>
              <a:rPr lang="fr-FR" sz="1350" i="1" dirty="0" err="1"/>
              <a:t>Womens</a:t>
            </a:r>
            <a:r>
              <a:rPr lang="fr-FR" sz="1350" i="1" dirty="0"/>
              <a:t> Health </a:t>
            </a:r>
            <a:r>
              <a:rPr lang="fr-FR" sz="1350" dirty="0"/>
              <a:t>2018</a:t>
            </a:r>
            <a:r>
              <a:rPr lang="fr-CH" sz="1350" dirty="0"/>
              <a:t>;</a:t>
            </a:r>
            <a:r>
              <a:rPr lang="fr-FR" sz="1350" dirty="0"/>
              <a:t>14:1-9, Meyer et al. </a:t>
            </a:r>
            <a:r>
              <a:rPr lang="fr-FR" sz="1350" i="1" dirty="0" err="1"/>
              <a:t>Eur</a:t>
            </a:r>
            <a:r>
              <a:rPr lang="fr-FR" sz="1350" i="1" dirty="0"/>
              <a:t> </a:t>
            </a:r>
            <a:r>
              <a:rPr lang="fr-FR" sz="1350" i="1" dirty="0" err="1"/>
              <a:t>Heart</a:t>
            </a:r>
            <a:r>
              <a:rPr lang="fr-FR" sz="1350" i="1" dirty="0"/>
              <a:t> J Acute </a:t>
            </a:r>
            <a:r>
              <a:rPr lang="fr-FR" sz="1350" i="1" dirty="0" err="1"/>
              <a:t>Cardiovasc</a:t>
            </a:r>
            <a:r>
              <a:rPr lang="fr-FR" sz="1350" i="1" dirty="0"/>
              <a:t> Care </a:t>
            </a:r>
            <a:r>
              <a:rPr lang="fr-FR" sz="1350" dirty="0"/>
              <a:t>2018</a:t>
            </a:r>
          </a:p>
          <a:p>
            <a:endParaRPr lang="fr-FR" sz="1350" dirty="0"/>
          </a:p>
        </p:txBody>
      </p:sp>
      <p:sp>
        <p:nvSpPr>
          <p:cNvPr id="3" name="Titre 2"/>
          <p:cNvSpPr>
            <a:spLocks noGrp="1"/>
          </p:cNvSpPr>
          <p:nvPr>
            <p:ph type="title"/>
          </p:nvPr>
        </p:nvSpPr>
        <p:spPr>
          <a:xfrm>
            <a:off x="363022" y="72927"/>
            <a:ext cx="8229600" cy="857250"/>
          </a:xfrm>
        </p:spPr>
        <p:txBody>
          <a:bodyPr>
            <a:noAutofit/>
          </a:bodyPr>
          <a:lstStyle/>
          <a:p>
            <a:r>
              <a:rPr lang="fr-FR" sz="2400" dirty="0"/>
              <a:t>Prise en charge retardée chez les femmes</a:t>
            </a:r>
          </a:p>
        </p:txBody>
      </p:sp>
      <p:sp>
        <p:nvSpPr>
          <p:cNvPr id="2" name="Espace réservé du numéro de diapositive 1"/>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066B1-5D95-A84B-B76E-9182D90F246B}" type="slidenum">
              <a:rPr lang="fr-CH" smtClean="0"/>
              <a:pPr/>
              <a:t>18</a:t>
            </a:fld>
            <a:endParaRPr lang="en-US" dirty="0"/>
          </a:p>
        </p:txBody>
      </p:sp>
    </p:spTree>
    <p:custDataLst>
      <p:tags r:id="rId1"/>
    </p:custDataLst>
    <p:extLst>
      <p:ext uri="{BB962C8B-B14F-4D97-AF65-F5344CB8AC3E}">
        <p14:creationId xmlns:p14="http://schemas.microsoft.com/office/powerpoint/2010/main" val="4231419994"/>
      </p:ext>
    </p:extLst>
  </p:cSld>
  <p:clrMapOvr>
    <a:masterClrMapping/>
  </p:clrMapOvr>
  <mc:AlternateContent xmlns:mc="http://schemas.openxmlformats.org/markup-compatibility/2006" xmlns:p14="http://schemas.microsoft.com/office/powerpoint/2010/main">
    <mc:Choice Requires="p14">
      <p:transition spd="slow" p14:dur="2000" advTm="60572"/>
    </mc:Choice>
    <mc:Fallback xmlns="">
      <p:transition spd="slow" advTm="6057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7F3B0E-8479-6558-CE7D-D5D49B4786BB}"/>
              </a:ext>
            </a:extLst>
          </p:cNvPr>
          <p:cNvSpPr/>
          <p:nvPr/>
        </p:nvSpPr>
        <p:spPr>
          <a:xfrm>
            <a:off x="282517" y="4449018"/>
            <a:ext cx="8769245" cy="694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098" name="Espace réservé du contenu 3"/>
          <p:cNvGraphicFramePr>
            <a:graphicFrameLocks noGrp="1"/>
          </p:cNvGraphicFramePr>
          <p:nvPr>
            <p:ph idx="1"/>
          </p:nvPr>
        </p:nvGraphicFramePr>
        <p:xfrm>
          <a:off x="1450181" y="751285"/>
          <a:ext cx="6243638" cy="3762375"/>
        </p:xfrm>
        <a:graphic>
          <a:graphicData uri="http://schemas.openxmlformats.org/presentationml/2006/ole">
            <mc:AlternateContent xmlns:mc="http://schemas.openxmlformats.org/markup-compatibility/2006">
              <mc:Choice xmlns:v="urn:schemas-microsoft-com:vml" Requires="v">
                <p:oleObj r:id="rId3" imgW="8327858" imgH="5017443" progId="Excel.Chart.8">
                  <p:embed/>
                </p:oleObj>
              </mc:Choice>
              <mc:Fallback>
                <p:oleObj r:id="rId3" imgW="8327858" imgH="5017443" progId="Excel.Chart.8">
                  <p:embed/>
                  <p:pic>
                    <p:nvPicPr>
                      <p:cNvPr id="4098" name="Espace réservé du contenu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0181" y="751285"/>
                        <a:ext cx="6243638"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Accolade fermante 6"/>
          <p:cNvSpPr/>
          <p:nvPr/>
        </p:nvSpPr>
        <p:spPr>
          <a:xfrm rot="16200000" flipV="1">
            <a:off x="2746772" y="777478"/>
            <a:ext cx="194072" cy="756047"/>
          </a:xfrm>
          <a:prstGeom prst="rightBrace">
            <a:avLst>
              <a:gd name="adj1" fmla="val 8333"/>
              <a:gd name="adj2" fmla="val 49711"/>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CH" sz="1350">
              <a:ea typeface="ＭＳ Ｐゴシック" pitchFamily="34" charset="-128"/>
            </a:endParaRPr>
          </a:p>
        </p:txBody>
      </p:sp>
      <p:sp>
        <p:nvSpPr>
          <p:cNvPr id="9" name="Rectangle 8"/>
          <p:cNvSpPr/>
          <p:nvPr/>
        </p:nvSpPr>
        <p:spPr>
          <a:xfrm>
            <a:off x="2412206" y="789386"/>
            <a:ext cx="809625" cy="21669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hangingPunct="1">
              <a:defRPr/>
            </a:pPr>
            <a:r>
              <a:rPr lang="fr-CH" sz="1200" dirty="0"/>
              <a:t>P&lt;0.001</a:t>
            </a:r>
          </a:p>
        </p:txBody>
      </p:sp>
      <p:sp>
        <p:nvSpPr>
          <p:cNvPr id="10" name="Rectangle 9"/>
          <p:cNvSpPr/>
          <p:nvPr/>
        </p:nvSpPr>
        <p:spPr>
          <a:xfrm>
            <a:off x="3977879" y="2139555"/>
            <a:ext cx="809625" cy="21669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hangingPunct="1">
              <a:defRPr/>
            </a:pPr>
            <a:r>
              <a:rPr lang="fr-CH" sz="1200" dirty="0"/>
              <a:t>P=0.002</a:t>
            </a:r>
          </a:p>
        </p:txBody>
      </p:sp>
      <p:sp>
        <p:nvSpPr>
          <p:cNvPr id="8" name="Rectangle 7"/>
          <p:cNvSpPr/>
          <p:nvPr/>
        </p:nvSpPr>
        <p:spPr>
          <a:xfrm>
            <a:off x="5543550" y="2463405"/>
            <a:ext cx="810816" cy="21669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hangingPunct="1">
              <a:defRPr/>
            </a:pPr>
            <a:r>
              <a:rPr lang="fr-CH" sz="1200" dirty="0"/>
              <a:t>P=0.05</a:t>
            </a:r>
          </a:p>
        </p:txBody>
      </p:sp>
      <p:sp>
        <p:nvSpPr>
          <p:cNvPr id="11" name="Accolade fermante 10"/>
          <p:cNvSpPr/>
          <p:nvPr/>
        </p:nvSpPr>
        <p:spPr>
          <a:xfrm rot="16200000" flipV="1">
            <a:off x="4260056" y="2127647"/>
            <a:ext cx="191691" cy="756047"/>
          </a:xfrm>
          <a:prstGeom prst="rightBrace">
            <a:avLst>
              <a:gd name="adj1" fmla="val 8333"/>
              <a:gd name="adj2" fmla="val 49711"/>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CH" sz="1350">
              <a:ea typeface="ＭＳ Ｐゴシック" pitchFamily="34" charset="-128"/>
            </a:endParaRPr>
          </a:p>
        </p:txBody>
      </p:sp>
      <p:sp>
        <p:nvSpPr>
          <p:cNvPr id="12" name="Accolade fermante 11"/>
          <p:cNvSpPr/>
          <p:nvPr/>
        </p:nvSpPr>
        <p:spPr>
          <a:xfrm rot="16200000" flipV="1">
            <a:off x="5772150" y="2451497"/>
            <a:ext cx="191691" cy="756047"/>
          </a:xfrm>
          <a:prstGeom prst="rightBrace">
            <a:avLst>
              <a:gd name="adj1" fmla="val 8333"/>
              <a:gd name="adj2" fmla="val 49711"/>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fr-CH" sz="1350">
              <a:ea typeface="ＭＳ Ｐゴシック" pitchFamily="34" charset="-128"/>
            </a:endParaRPr>
          </a:p>
        </p:txBody>
      </p:sp>
      <p:sp>
        <p:nvSpPr>
          <p:cNvPr id="2" name="ZoneTexte 3">
            <a:extLst>
              <a:ext uri="{FF2B5EF4-FFF2-40B4-BE49-F238E27FC236}">
                <a16:creationId xmlns:a16="http://schemas.microsoft.com/office/drawing/2014/main" id="{93E7686D-9502-B889-0EBA-FB79C38F7946}"/>
              </a:ext>
            </a:extLst>
          </p:cNvPr>
          <p:cNvSpPr txBox="1">
            <a:spLocks noChangeArrowheads="1"/>
          </p:cNvSpPr>
          <p:nvPr/>
        </p:nvSpPr>
        <p:spPr bwMode="auto">
          <a:xfrm>
            <a:off x="5197082" y="4710834"/>
            <a:ext cx="404151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r>
              <a:rPr lang="fr-CH" altLang="fr-FR" sz="1350" dirty="0"/>
              <a:t>Clerc-Liaudat C, et al. </a:t>
            </a:r>
            <a:r>
              <a:rPr lang="fr-CH" altLang="fr-FR" sz="1350" i="1" dirty="0" err="1"/>
              <a:t>Women’s</a:t>
            </a:r>
            <a:r>
              <a:rPr lang="fr-CH" altLang="fr-FR" sz="1350" i="1" dirty="0"/>
              <a:t> Health</a:t>
            </a:r>
            <a:r>
              <a:rPr lang="fr-CH" altLang="fr-FR" sz="1350" dirty="0"/>
              <a:t>. 2018</a:t>
            </a:r>
          </a:p>
        </p:txBody>
      </p:sp>
      <p:sp>
        <p:nvSpPr>
          <p:cNvPr id="5" name="Rectangle 4">
            <a:extLst>
              <a:ext uri="{FF2B5EF4-FFF2-40B4-BE49-F238E27FC236}">
                <a16:creationId xmlns:a16="http://schemas.microsoft.com/office/drawing/2014/main" id="{8FCDF5A2-FFEF-C1B2-6685-E4CF174C3406}"/>
              </a:ext>
            </a:extLst>
          </p:cNvPr>
          <p:cNvSpPr/>
          <p:nvPr/>
        </p:nvSpPr>
        <p:spPr>
          <a:xfrm>
            <a:off x="8070574" y="963411"/>
            <a:ext cx="1073426" cy="3925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100" dirty="0">
                <a:solidFill>
                  <a:schemeClr val="tx1"/>
                </a:solidFill>
              </a:rPr>
              <a:t>C. Clerc-Liaudat</a:t>
            </a:r>
          </a:p>
          <a:p>
            <a:pPr algn="ctr"/>
            <a:r>
              <a:rPr lang="fr-CH" sz="1100" dirty="0">
                <a:solidFill>
                  <a:schemeClr val="tx1"/>
                </a:solidFill>
              </a:rPr>
              <a:t>FMH article</a:t>
            </a:r>
          </a:p>
        </p:txBody>
      </p:sp>
      <p:pic>
        <p:nvPicPr>
          <p:cNvPr id="6" name="Image 5">
            <a:extLst>
              <a:ext uri="{FF2B5EF4-FFF2-40B4-BE49-F238E27FC236}">
                <a16:creationId xmlns:a16="http://schemas.microsoft.com/office/drawing/2014/main" id="{57B8BE86-D41F-7844-8A30-BE6B9FD7788B}"/>
              </a:ext>
            </a:extLst>
          </p:cNvPr>
          <p:cNvPicPr>
            <a:picLocks noChangeAspect="1"/>
          </p:cNvPicPr>
          <p:nvPr/>
        </p:nvPicPr>
        <p:blipFill>
          <a:blip r:embed="rId5"/>
          <a:stretch>
            <a:fillRect/>
          </a:stretch>
        </p:blipFill>
        <p:spPr>
          <a:xfrm>
            <a:off x="8237653" y="17779"/>
            <a:ext cx="906347" cy="933605"/>
          </a:xfrm>
          <a:prstGeom prst="rect">
            <a:avLst/>
          </a:prstGeom>
        </p:spPr>
      </p:pic>
      <p:sp>
        <p:nvSpPr>
          <p:cNvPr id="13" name="Titre 12">
            <a:extLst>
              <a:ext uri="{FF2B5EF4-FFF2-40B4-BE49-F238E27FC236}">
                <a16:creationId xmlns:a16="http://schemas.microsoft.com/office/drawing/2014/main" id="{5EB68048-0407-DDAB-F348-AD56E48AA810}"/>
              </a:ext>
            </a:extLst>
          </p:cNvPr>
          <p:cNvSpPr>
            <a:spLocks noGrp="1"/>
          </p:cNvSpPr>
          <p:nvPr>
            <p:ph type="title"/>
          </p:nvPr>
        </p:nvSpPr>
        <p:spPr>
          <a:xfrm>
            <a:off x="149772" y="110927"/>
            <a:ext cx="8229600" cy="857250"/>
          </a:xfrm>
        </p:spPr>
        <p:txBody>
          <a:bodyPr>
            <a:noAutofit/>
          </a:bodyPr>
          <a:lstStyle/>
          <a:p>
            <a:r>
              <a:rPr lang="fr-CH" sz="2400" dirty="0"/>
              <a:t>Différence de prise en charge ambulatoire</a:t>
            </a:r>
          </a:p>
        </p:txBody>
      </p:sp>
    </p:spTree>
    <p:extLst>
      <p:ext uri="{BB962C8B-B14F-4D97-AF65-F5344CB8AC3E}">
        <p14:creationId xmlns:p14="http://schemas.microsoft.com/office/powerpoint/2010/main" val="356123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066B1-5D95-A84B-B76E-9182D90F246B}" type="slidenum">
              <a:rPr lang="fr-CH" smtClean="0"/>
              <a:pPr/>
              <a:t>2</a:t>
            </a:fld>
            <a:endParaRPr lang="en-US"/>
          </a:p>
        </p:txBody>
      </p:sp>
      <p:sp>
        <p:nvSpPr>
          <p:cNvPr id="2" name="Titre 1"/>
          <p:cNvSpPr>
            <a:spLocks noGrp="1"/>
          </p:cNvSpPr>
          <p:nvPr>
            <p:ph type="title"/>
          </p:nvPr>
        </p:nvSpPr>
        <p:spPr/>
        <p:txBody>
          <a:bodyPr/>
          <a:lstStyle/>
          <a:p>
            <a:r>
              <a:rPr lang="fr-CH" dirty="0"/>
              <a:t>Plan</a:t>
            </a:r>
          </a:p>
        </p:txBody>
      </p:sp>
      <p:sp>
        <p:nvSpPr>
          <p:cNvPr id="3" name="Espace réservé du contenu 2"/>
          <p:cNvSpPr>
            <a:spLocks noGrp="1"/>
          </p:cNvSpPr>
          <p:nvPr>
            <p:ph idx="1"/>
          </p:nvPr>
        </p:nvSpPr>
        <p:spPr/>
        <p:txBody>
          <a:bodyPr/>
          <a:lstStyle/>
          <a:p>
            <a:pPr>
              <a:lnSpc>
                <a:spcPct val="150000"/>
              </a:lnSpc>
            </a:pPr>
            <a:r>
              <a:rPr lang="fr-CH" sz="2400" dirty="0"/>
              <a:t>Sexe/genre, de quoi parle-t-on?</a:t>
            </a:r>
          </a:p>
          <a:p>
            <a:pPr>
              <a:lnSpc>
                <a:spcPct val="150000"/>
              </a:lnSpc>
            </a:pPr>
            <a:r>
              <a:rPr lang="fr-CH" sz="2400" dirty="0"/>
              <a:t>Quelques exemples cliniques</a:t>
            </a:r>
          </a:p>
          <a:p>
            <a:pPr>
              <a:lnSpc>
                <a:spcPct val="150000"/>
              </a:lnSpc>
            </a:pPr>
            <a:r>
              <a:rPr lang="fr-CH" sz="2400" dirty="0"/>
              <a:t>Biais de genre dans la pratique clinique</a:t>
            </a:r>
          </a:p>
          <a:p>
            <a:pPr>
              <a:lnSpc>
                <a:spcPct val="150000"/>
              </a:lnSpc>
            </a:pPr>
            <a:r>
              <a:rPr lang="fr-CH" sz="2400" dirty="0"/>
              <a:t>Pistes d’amélioration</a:t>
            </a:r>
          </a:p>
          <a:p>
            <a:pPr>
              <a:lnSpc>
                <a:spcPct val="150000"/>
              </a:lnSpc>
            </a:pPr>
            <a:r>
              <a:rPr lang="fr-CH" sz="2400" dirty="0"/>
              <a:t>Conclusion </a:t>
            </a:r>
          </a:p>
        </p:txBody>
      </p:sp>
    </p:spTree>
    <p:extLst>
      <p:ext uri="{BB962C8B-B14F-4D97-AF65-F5344CB8AC3E}">
        <p14:creationId xmlns:p14="http://schemas.microsoft.com/office/powerpoint/2010/main" val="1070157276"/>
      </p:ext>
    </p:extLst>
  </p:cSld>
  <p:clrMapOvr>
    <a:masterClrMapping/>
  </p:clrMapOvr>
  <mc:AlternateContent xmlns:mc="http://schemas.openxmlformats.org/markup-compatibility/2006" xmlns:p14="http://schemas.microsoft.com/office/powerpoint/2010/main">
    <mc:Choice Requires="p14">
      <p:transition spd="slow" p14:dur="2000" advTm="35609"/>
    </mc:Choice>
    <mc:Fallback xmlns="">
      <p:transition spd="slow" advTm="3560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CD8B95-3470-B194-A1EB-EBC5DB1837DC}"/>
              </a:ext>
            </a:extLst>
          </p:cNvPr>
          <p:cNvSpPr/>
          <p:nvPr/>
        </p:nvSpPr>
        <p:spPr>
          <a:xfrm>
            <a:off x="224852" y="4449018"/>
            <a:ext cx="8769245" cy="694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p:cNvSpPr>
            <a:spLocks noGrp="1"/>
          </p:cNvSpPr>
          <p:nvPr>
            <p:ph type="title"/>
          </p:nvPr>
        </p:nvSpPr>
        <p:spPr>
          <a:xfrm>
            <a:off x="2477037" y="31162"/>
            <a:ext cx="4374486" cy="619080"/>
          </a:xfrm>
        </p:spPr>
        <p:txBody>
          <a:bodyPr/>
          <a:lstStyle/>
          <a:p>
            <a:pPr algn="ctr"/>
            <a:r>
              <a:rPr lang="fr-FR" sz="2000" dirty="0"/>
              <a:t>Prévalence du tabagisme</a:t>
            </a:r>
          </a:p>
        </p:txBody>
      </p:sp>
      <p:pic>
        <p:nvPicPr>
          <p:cNvPr id="6" name="Picture 2" descr="C:\Users\Parwana\Desktop\Séminaire\Image\Cigarettes pour femmes\1\Virginia Slims-19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0496" y="129121"/>
            <a:ext cx="1399070" cy="186947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wwii_01.jpg"/>
          <p:cNvPicPr>
            <a:picLocks noChangeAspect="1"/>
          </p:cNvPicPr>
          <p:nvPr/>
        </p:nvPicPr>
        <p:blipFill>
          <a:blip r:embed="rId5" cstate="print"/>
          <a:stretch>
            <a:fillRect/>
          </a:stretch>
        </p:blipFill>
        <p:spPr>
          <a:xfrm>
            <a:off x="784434" y="129120"/>
            <a:ext cx="1474846" cy="1927132"/>
          </a:xfrm>
          <a:prstGeom prst="rect">
            <a:avLst/>
          </a:prstGeom>
        </p:spPr>
      </p:pic>
      <p:graphicFrame>
        <p:nvGraphicFramePr>
          <p:cNvPr id="8" name="Graphique 7"/>
          <p:cNvGraphicFramePr>
            <a:graphicFrameLocks/>
          </p:cNvGraphicFramePr>
          <p:nvPr/>
        </p:nvGraphicFramePr>
        <p:xfrm>
          <a:off x="2671011" y="650242"/>
          <a:ext cx="3505051" cy="1888421"/>
        </p:xfrm>
        <a:graphic>
          <a:graphicData uri="http://schemas.openxmlformats.org/drawingml/2006/chart">
            <c:chart xmlns:c="http://schemas.openxmlformats.org/drawingml/2006/chart" xmlns:r="http://schemas.openxmlformats.org/officeDocument/2006/relationships" r:id="rId6"/>
          </a:graphicData>
        </a:graphic>
      </p:graphicFrame>
      <p:sp>
        <p:nvSpPr>
          <p:cNvPr id="9" name="ZoneTexte 8"/>
          <p:cNvSpPr txBox="1"/>
          <p:nvPr/>
        </p:nvSpPr>
        <p:spPr>
          <a:xfrm>
            <a:off x="6352812" y="2076597"/>
            <a:ext cx="2205895" cy="415498"/>
          </a:xfrm>
          <a:prstGeom prst="rect">
            <a:avLst/>
          </a:prstGeom>
          <a:noFill/>
        </p:spPr>
        <p:txBody>
          <a:bodyPr wrap="square" rtlCol="0">
            <a:spAutoFit/>
          </a:bodyPr>
          <a:lstStyle/>
          <a:p>
            <a:r>
              <a:rPr lang="fr-FR" sz="1050" dirty="0"/>
              <a:t>Selon B Forey et al. International smoking </a:t>
            </a:r>
            <a:r>
              <a:rPr lang="fr-FR" sz="1050" dirty="0" err="1"/>
              <a:t>statistics</a:t>
            </a:r>
            <a:r>
              <a:rPr lang="fr-FR" sz="1050" dirty="0"/>
              <a:t>. </a:t>
            </a:r>
            <a:r>
              <a:rPr lang="fr-FR" sz="1050" dirty="0" err="1"/>
              <a:t>Switzerland</a:t>
            </a:r>
            <a:r>
              <a:rPr lang="fr-FR" sz="1050" dirty="0"/>
              <a:t> 2011</a:t>
            </a:r>
          </a:p>
        </p:txBody>
      </p:sp>
      <p:sp>
        <p:nvSpPr>
          <p:cNvPr id="5" name="Espace réservé du numéro de diapositive 4"/>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066B1-5D95-A84B-B76E-9182D90F246B}" type="slidenum">
              <a:rPr lang="fr-CH" smtClean="0"/>
              <a:pPr/>
              <a:t>20</a:t>
            </a:fld>
            <a:endParaRPr lang="en-US"/>
          </a:p>
        </p:txBody>
      </p:sp>
      <p:pic>
        <p:nvPicPr>
          <p:cNvPr id="3" name="Image 2">
            <a:extLst>
              <a:ext uri="{FF2B5EF4-FFF2-40B4-BE49-F238E27FC236}">
                <a16:creationId xmlns:a16="http://schemas.microsoft.com/office/drawing/2014/main" id="{D98F9C05-B9B3-AF3C-DC62-115CB61B435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650" y="2705209"/>
            <a:ext cx="3216728" cy="2156056"/>
          </a:xfrm>
          <a:prstGeom prst="rect">
            <a:avLst/>
          </a:prstGeom>
          <a:noFill/>
          <a:ln>
            <a:noFill/>
          </a:ln>
        </p:spPr>
      </p:pic>
      <p:pic>
        <p:nvPicPr>
          <p:cNvPr id="4" name="Image 3">
            <a:extLst>
              <a:ext uri="{FF2B5EF4-FFF2-40B4-BE49-F238E27FC236}">
                <a16:creationId xmlns:a16="http://schemas.microsoft.com/office/drawing/2014/main" id="{3CCB78A4-E30F-3E1B-BE1F-93FBD3DF4387}"/>
              </a:ext>
            </a:extLst>
          </p:cNvPr>
          <p:cNvPicPr>
            <a:picLocks noChangeAspect="1"/>
          </p:cNvPicPr>
          <p:nvPr/>
        </p:nvPicPr>
        <p:blipFill>
          <a:blip r:embed="rId8"/>
          <a:stretch>
            <a:fillRect/>
          </a:stretch>
        </p:blipFill>
        <p:spPr>
          <a:xfrm>
            <a:off x="4776107" y="2800741"/>
            <a:ext cx="3459787" cy="2079553"/>
          </a:xfrm>
          <a:prstGeom prst="rect">
            <a:avLst/>
          </a:prstGeom>
        </p:spPr>
      </p:pic>
    </p:spTree>
    <p:custDataLst>
      <p:tags r:id="rId1"/>
    </p:custDataLst>
    <p:extLst>
      <p:ext uri="{BB962C8B-B14F-4D97-AF65-F5344CB8AC3E}">
        <p14:creationId xmlns:p14="http://schemas.microsoft.com/office/powerpoint/2010/main" val="1808668222"/>
      </p:ext>
    </p:extLst>
  </p:cSld>
  <p:clrMapOvr>
    <a:masterClrMapping/>
  </p:clrMapOvr>
  <mc:AlternateContent xmlns:mc="http://schemas.openxmlformats.org/markup-compatibility/2006" xmlns:p14="http://schemas.microsoft.com/office/powerpoint/2010/main">
    <mc:Choice Requires="p14">
      <p:transition spd="slow" p14:dur="2000" advTm="181963"/>
    </mc:Choice>
    <mc:Fallback xmlns="">
      <p:transition spd="slow" advTm="1819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1" y="26517"/>
            <a:ext cx="8229600" cy="857250"/>
          </a:xfrm>
        </p:spPr>
        <p:txBody>
          <a:bodyPr>
            <a:noAutofit/>
          </a:bodyPr>
          <a:lstStyle/>
          <a:p>
            <a:r>
              <a:rPr lang="fr-CH" sz="2400" dirty="0"/>
              <a:t>Marketing ciblant les femmes</a:t>
            </a:r>
          </a:p>
        </p:txBody>
      </p:sp>
      <p:pic>
        <p:nvPicPr>
          <p:cNvPr id="5" name="Image 4"/>
          <p:cNvPicPr>
            <a:picLocks noChangeAspect="1"/>
          </p:cNvPicPr>
          <p:nvPr/>
        </p:nvPicPr>
        <p:blipFill>
          <a:blip r:embed="rId4"/>
          <a:stretch>
            <a:fillRect/>
          </a:stretch>
        </p:blipFill>
        <p:spPr>
          <a:xfrm>
            <a:off x="0" y="2394065"/>
            <a:ext cx="6657556" cy="1441907"/>
          </a:xfrm>
          <a:prstGeom prst="rect">
            <a:avLst/>
          </a:prstGeom>
        </p:spPr>
      </p:pic>
      <p:sp>
        <p:nvSpPr>
          <p:cNvPr id="6" name="ZoneTexte 5"/>
          <p:cNvSpPr txBox="1"/>
          <p:nvPr/>
        </p:nvSpPr>
        <p:spPr>
          <a:xfrm>
            <a:off x="329343" y="3728250"/>
            <a:ext cx="4580708" cy="261610"/>
          </a:xfrm>
          <a:prstGeom prst="rect">
            <a:avLst/>
          </a:prstGeom>
          <a:noFill/>
        </p:spPr>
        <p:txBody>
          <a:bodyPr wrap="square" rtlCol="0">
            <a:spAutoFit/>
          </a:bodyPr>
          <a:lstStyle/>
          <a:p>
            <a:r>
              <a:rPr lang="fr-CH" sz="1100" dirty="0"/>
              <a:t>R.J. Reynolds, 1982 </a:t>
            </a:r>
            <a:r>
              <a:rPr lang="fr-FR" sz="1100" dirty="0">
                <a:hlinkClick r:id="rId5"/>
              </a:rPr>
              <a:t>Truth Tobacco </a:t>
            </a:r>
            <a:r>
              <a:rPr lang="fr-FR" sz="1100" dirty="0" err="1">
                <a:hlinkClick r:id="rId5"/>
              </a:rPr>
              <a:t>Industry</a:t>
            </a:r>
            <a:r>
              <a:rPr lang="fr-FR" sz="1100" dirty="0">
                <a:hlinkClick r:id="rId5"/>
              </a:rPr>
              <a:t> Documents (ucsf.edu)</a:t>
            </a:r>
            <a:endParaRPr lang="fr-FR" sz="1100" dirty="0"/>
          </a:p>
        </p:txBody>
      </p:sp>
      <p:sp>
        <p:nvSpPr>
          <p:cNvPr id="14" name="Rectangle 13"/>
          <p:cNvSpPr/>
          <p:nvPr/>
        </p:nvSpPr>
        <p:spPr>
          <a:xfrm>
            <a:off x="326413" y="874239"/>
            <a:ext cx="3770190" cy="14744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defRPr/>
            </a:pPr>
            <a:r>
              <a:rPr lang="fr-CH" sz="1100" dirty="0"/>
              <a:t>R.J. Reynolds, 1982 : " RJR a une </a:t>
            </a:r>
            <a:r>
              <a:rPr lang="fr-CH" sz="1100" b="1" dirty="0"/>
              <a:t>lacune dans le marché des jeunes fumeuses adultes</a:t>
            </a:r>
            <a:r>
              <a:rPr lang="fr-CH" sz="1100" dirty="0"/>
              <a:t>. Bien que cela ne représente pas en soi une opportunité de marché, </a:t>
            </a:r>
            <a:r>
              <a:rPr lang="fr-CH" sz="1100" b="1" dirty="0"/>
              <a:t>la pénétration de ce groupe de fumeurs constitue une opportunité stratégique pour l'entreprise </a:t>
            </a:r>
            <a:r>
              <a:rPr lang="fr-CH" sz="1100" dirty="0"/>
              <a:t>L'industrie du tabac cible les femmes et les filles / les jeunes fumeurs adultes sont stratégiquement importants pour la croissance à long terme de RJR... »</a:t>
            </a:r>
            <a:endParaRPr lang="en-US" sz="1100" dirty="0"/>
          </a:p>
        </p:txBody>
      </p:sp>
      <p:sp>
        <p:nvSpPr>
          <p:cNvPr id="18" name="Rectangle 17"/>
          <p:cNvSpPr/>
          <p:nvPr/>
        </p:nvSpPr>
        <p:spPr>
          <a:xfrm>
            <a:off x="144379" y="4355447"/>
            <a:ext cx="8912536" cy="78805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schemeClr val="bg1"/>
              </a:solidFill>
            </a:endParaRPr>
          </a:p>
        </p:txBody>
      </p:sp>
      <p:sp>
        <p:nvSpPr>
          <p:cNvPr id="3" name="ZoneTexte 2"/>
          <p:cNvSpPr txBox="1"/>
          <p:nvPr/>
        </p:nvSpPr>
        <p:spPr>
          <a:xfrm>
            <a:off x="138093" y="4727870"/>
            <a:ext cx="3481137" cy="307777"/>
          </a:xfrm>
          <a:prstGeom prst="rect">
            <a:avLst/>
          </a:prstGeom>
          <a:noFill/>
        </p:spPr>
        <p:txBody>
          <a:bodyPr wrap="square" rtlCol="0">
            <a:spAutoFit/>
          </a:bodyPr>
          <a:lstStyle/>
          <a:p>
            <a:r>
              <a:rPr lang="fr-CH" sz="1400" dirty="0"/>
              <a:t>@copyright Karine Gallopel-Morvan</a:t>
            </a:r>
            <a:endParaRPr lang="en-US" sz="1400" dirty="0"/>
          </a:p>
        </p:txBody>
      </p:sp>
      <p:pic>
        <p:nvPicPr>
          <p:cNvPr id="4" name="Image 3">
            <a:extLst>
              <a:ext uri="{FF2B5EF4-FFF2-40B4-BE49-F238E27FC236}">
                <a16:creationId xmlns:a16="http://schemas.microsoft.com/office/drawing/2014/main" id="{571B9C02-9039-BA80-0909-E8DA56F832AD}"/>
              </a:ext>
            </a:extLst>
          </p:cNvPr>
          <p:cNvPicPr>
            <a:picLocks noChangeAspect="1"/>
          </p:cNvPicPr>
          <p:nvPr/>
        </p:nvPicPr>
        <p:blipFill>
          <a:blip r:embed="rId6"/>
          <a:stretch>
            <a:fillRect/>
          </a:stretch>
        </p:blipFill>
        <p:spPr>
          <a:xfrm>
            <a:off x="6295341" y="307409"/>
            <a:ext cx="2607366" cy="4233526"/>
          </a:xfrm>
          <a:prstGeom prst="rect">
            <a:avLst/>
          </a:prstGeom>
        </p:spPr>
      </p:pic>
      <p:sp>
        <p:nvSpPr>
          <p:cNvPr id="7" name="Ellipse 6">
            <a:extLst>
              <a:ext uri="{FF2B5EF4-FFF2-40B4-BE49-F238E27FC236}">
                <a16:creationId xmlns:a16="http://schemas.microsoft.com/office/drawing/2014/main" id="{92F9F5E6-0E01-2B91-2A42-5EB015A360F6}"/>
              </a:ext>
            </a:extLst>
          </p:cNvPr>
          <p:cNvSpPr/>
          <p:nvPr/>
        </p:nvSpPr>
        <p:spPr>
          <a:xfrm>
            <a:off x="7332955" y="2059301"/>
            <a:ext cx="594804" cy="39949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B98DC187-FF91-AC67-EB22-D00950BCAAC8}"/>
              </a:ext>
            </a:extLst>
          </p:cNvPr>
          <p:cNvSpPr txBox="1"/>
          <p:nvPr/>
        </p:nvSpPr>
        <p:spPr>
          <a:xfrm>
            <a:off x="6202364" y="4615019"/>
            <a:ext cx="2941636" cy="430887"/>
          </a:xfrm>
          <a:prstGeom prst="rect">
            <a:avLst/>
          </a:prstGeom>
          <a:noFill/>
        </p:spPr>
        <p:txBody>
          <a:bodyPr wrap="square" rtlCol="0">
            <a:spAutoFit/>
          </a:bodyPr>
          <a:lstStyle/>
          <a:p>
            <a:r>
              <a:rPr lang="en-US" sz="1100" dirty="0"/>
              <a:t>Fifth Avenue Easter Parade, New-York, 1928 Lucky Strike “Torches of Freedom” </a:t>
            </a:r>
            <a:endParaRPr lang="fr-FR" sz="1100" dirty="0"/>
          </a:p>
        </p:txBody>
      </p:sp>
    </p:spTree>
    <p:custDataLst>
      <p:tags r:id="rId1"/>
    </p:custDataLst>
    <p:extLst>
      <p:ext uri="{BB962C8B-B14F-4D97-AF65-F5344CB8AC3E}">
        <p14:creationId xmlns:p14="http://schemas.microsoft.com/office/powerpoint/2010/main" val="2673659866"/>
      </p:ext>
    </p:extLst>
  </p:cSld>
  <p:clrMapOvr>
    <a:masterClrMapping/>
  </p:clrMapOvr>
  <mc:AlternateContent xmlns:mc="http://schemas.openxmlformats.org/markup-compatibility/2006" xmlns:p14="http://schemas.microsoft.com/office/powerpoint/2010/main">
    <mc:Choice Requires="p14">
      <p:transition spd="slow" p14:dur="2000" advTm="2120"/>
    </mc:Choice>
    <mc:Fallback xmlns="">
      <p:transition spd="slow" advTm="21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BDF60B4-994B-AD32-A002-274D9A8D5846}"/>
              </a:ext>
            </a:extLst>
          </p:cNvPr>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066B1-5D95-A84B-B76E-9182D90F246B}" type="slidenum">
              <a:rPr lang="fr-CH" smtClean="0"/>
              <a:pPr/>
              <a:t>22</a:t>
            </a:fld>
            <a:endParaRPr lang="fr-CH"/>
          </a:p>
        </p:txBody>
      </p:sp>
      <p:sp>
        <p:nvSpPr>
          <p:cNvPr id="3" name="Titre 2">
            <a:extLst>
              <a:ext uri="{FF2B5EF4-FFF2-40B4-BE49-F238E27FC236}">
                <a16:creationId xmlns:a16="http://schemas.microsoft.com/office/drawing/2014/main" id="{1A60BEE1-C095-54FF-38F7-3B316929F04F}"/>
              </a:ext>
            </a:extLst>
          </p:cNvPr>
          <p:cNvSpPr>
            <a:spLocks noGrp="1"/>
          </p:cNvSpPr>
          <p:nvPr>
            <p:ph type="title"/>
          </p:nvPr>
        </p:nvSpPr>
        <p:spPr/>
        <p:txBody>
          <a:bodyPr/>
          <a:lstStyle/>
          <a:p>
            <a:endParaRPr lang="fr-CH"/>
          </a:p>
        </p:txBody>
      </p:sp>
      <p:pic>
        <p:nvPicPr>
          <p:cNvPr id="5" name="Image 4">
            <a:extLst>
              <a:ext uri="{FF2B5EF4-FFF2-40B4-BE49-F238E27FC236}">
                <a16:creationId xmlns:a16="http://schemas.microsoft.com/office/drawing/2014/main" id="{46698DB6-F547-B50C-82F7-C297971EB287}"/>
              </a:ext>
            </a:extLst>
          </p:cNvPr>
          <p:cNvPicPr>
            <a:picLocks noChangeAspect="1"/>
          </p:cNvPicPr>
          <p:nvPr/>
        </p:nvPicPr>
        <p:blipFill>
          <a:blip r:embed="rId2"/>
          <a:stretch>
            <a:fillRect/>
          </a:stretch>
        </p:blipFill>
        <p:spPr>
          <a:xfrm>
            <a:off x="2343388" y="775726"/>
            <a:ext cx="4457224" cy="3945209"/>
          </a:xfrm>
          <a:prstGeom prst="rect">
            <a:avLst/>
          </a:prstGeom>
        </p:spPr>
      </p:pic>
    </p:spTree>
    <p:extLst>
      <p:ext uri="{BB962C8B-B14F-4D97-AF65-F5344CB8AC3E}">
        <p14:creationId xmlns:p14="http://schemas.microsoft.com/office/powerpoint/2010/main" val="2287348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30166AB-9734-55C1-B17E-8104A604D874}"/>
              </a:ext>
            </a:extLst>
          </p:cNvPr>
          <p:cNvSpPr>
            <a:spLocks noGrp="1"/>
          </p:cNvSpPr>
          <p:nvPr>
            <p:ph idx="1"/>
          </p:nvPr>
        </p:nvSpPr>
        <p:spPr/>
        <p:txBody>
          <a:bodyPr/>
          <a:lstStyle/>
          <a:p>
            <a:endParaRPr lang="fr-CH" dirty="0"/>
          </a:p>
        </p:txBody>
      </p:sp>
      <p:sp>
        <p:nvSpPr>
          <p:cNvPr id="3" name="Titre 2">
            <a:extLst>
              <a:ext uri="{FF2B5EF4-FFF2-40B4-BE49-F238E27FC236}">
                <a16:creationId xmlns:a16="http://schemas.microsoft.com/office/drawing/2014/main" id="{D8E03FFC-927F-E69B-5693-6D0E6C438CB6}"/>
              </a:ext>
            </a:extLst>
          </p:cNvPr>
          <p:cNvSpPr>
            <a:spLocks noGrp="1"/>
          </p:cNvSpPr>
          <p:nvPr>
            <p:ph type="title"/>
          </p:nvPr>
        </p:nvSpPr>
        <p:spPr>
          <a:xfrm>
            <a:off x="457200" y="311054"/>
            <a:ext cx="8229600" cy="619080"/>
          </a:xfrm>
        </p:spPr>
        <p:txBody>
          <a:bodyPr>
            <a:noAutofit/>
          </a:bodyPr>
          <a:lstStyle/>
          <a:p>
            <a:r>
              <a:rPr lang="en-US" sz="2800" dirty="0"/>
              <a:t>Qui des hommes </a:t>
            </a:r>
            <a:r>
              <a:rPr lang="en-US" sz="2800" dirty="0" err="1"/>
              <a:t>ou</a:t>
            </a:r>
            <a:r>
              <a:rPr lang="en-US" sz="2800" dirty="0"/>
              <a:t> des femmes </a:t>
            </a:r>
            <a:r>
              <a:rPr lang="en-US" sz="2800" dirty="0" err="1"/>
              <a:t>sont</a:t>
            </a:r>
            <a:r>
              <a:rPr lang="en-US" sz="2800" dirty="0"/>
              <a:t> les plus </a:t>
            </a:r>
            <a:r>
              <a:rPr lang="en-US" sz="2800" dirty="0" err="1"/>
              <a:t>sensibles</a:t>
            </a:r>
            <a:r>
              <a:rPr lang="en-US" sz="2800" dirty="0"/>
              <a:t> à la </a:t>
            </a:r>
            <a:r>
              <a:rPr lang="en-US" sz="2800" dirty="0" err="1"/>
              <a:t>douleur</a:t>
            </a:r>
            <a:r>
              <a:rPr lang="en-US" sz="2800" dirty="0"/>
              <a:t>?</a:t>
            </a:r>
            <a:endParaRPr lang="fr-CH" sz="2800" dirty="0"/>
          </a:p>
        </p:txBody>
      </p:sp>
      <p:sp>
        <p:nvSpPr>
          <p:cNvPr id="4" name="Espace réservé du numéro de diapositive 3">
            <a:extLst>
              <a:ext uri="{FF2B5EF4-FFF2-40B4-BE49-F238E27FC236}">
                <a16:creationId xmlns:a16="http://schemas.microsoft.com/office/drawing/2014/main" id="{FF792D1A-F74E-082A-FDC7-908CCA39C5BA}"/>
              </a:ext>
            </a:extLst>
          </p:cNvPr>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9F8CDA-3D76-8147-A783-F8EF6F842A04}" type="slidenum">
              <a:rPr lang="fr-FR" sz="900" smtClean="0">
                <a:latin typeface="Arial"/>
              </a:rPr>
              <a:pPr algn="r"/>
              <a:t>23</a:t>
            </a:fld>
            <a:r>
              <a:rPr lang="fr-FR">
                <a:latin typeface="Arial"/>
              </a:rPr>
              <a:t> </a:t>
            </a:r>
            <a:endParaRPr lang="fr-FR" dirty="0">
              <a:latin typeface="Arial"/>
            </a:endParaRPr>
          </a:p>
        </p:txBody>
      </p:sp>
      <p:pic>
        <p:nvPicPr>
          <p:cNvPr id="5" name="Picture 2" descr="Tummy Schmerzen könnten versuchen, Ihnen etwas zu sagen - Lizenzfrei Endometriose Stock-Foto">
            <a:extLst>
              <a:ext uri="{FF2B5EF4-FFF2-40B4-BE49-F238E27FC236}">
                <a16:creationId xmlns:a16="http://schemas.microsoft.com/office/drawing/2014/main" id="{12E8F7C8-40C8-9ABC-5E42-6F77A388B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3256" y="1847093"/>
            <a:ext cx="3218765" cy="21467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ch kann es nicht mehr ertragen - Lizenzfrei Bauchschmerzen Stock-Foto">
            <a:extLst>
              <a:ext uri="{FF2B5EF4-FFF2-40B4-BE49-F238E27FC236}">
                <a16:creationId xmlns:a16="http://schemas.microsoft.com/office/drawing/2014/main" id="{7AA43A4C-F3A6-581F-8B28-4C28EE3BD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310" y="1847093"/>
            <a:ext cx="3110687" cy="2074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84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2F6B2DA-EAC2-F5E8-61DA-473BE413C97B}"/>
              </a:ext>
            </a:extLst>
          </p:cNvPr>
          <p:cNvSpPr>
            <a:spLocks noGrp="1"/>
          </p:cNvSpPr>
          <p:nvPr>
            <p:ph idx="1"/>
          </p:nvPr>
        </p:nvSpPr>
        <p:spPr/>
        <p:txBody>
          <a:bodyPr/>
          <a:lstStyle/>
          <a:p>
            <a:endParaRPr lang="fr-CH" dirty="0"/>
          </a:p>
        </p:txBody>
      </p:sp>
      <p:sp>
        <p:nvSpPr>
          <p:cNvPr id="3" name="Titre 2">
            <a:extLst>
              <a:ext uri="{FF2B5EF4-FFF2-40B4-BE49-F238E27FC236}">
                <a16:creationId xmlns:a16="http://schemas.microsoft.com/office/drawing/2014/main" id="{8A7B6EF3-C55B-8CF9-784E-1501728919E6}"/>
              </a:ext>
            </a:extLst>
          </p:cNvPr>
          <p:cNvSpPr>
            <a:spLocks noGrp="1"/>
          </p:cNvSpPr>
          <p:nvPr>
            <p:ph type="title"/>
          </p:nvPr>
        </p:nvSpPr>
        <p:spPr/>
        <p:txBody>
          <a:bodyPr>
            <a:normAutofit/>
          </a:bodyPr>
          <a:lstStyle/>
          <a:p>
            <a:r>
              <a:rPr lang="fr-CH" sz="3200" dirty="0"/>
              <a:t>Douleur chronique en Suisse </a:t>
            </a:r>
          </a:p>
        </p:txBody>
      </p:sp>
      <p:sp>
        <p:nvSpPr>
          <p:cNvPr id="4" name="Espace réservé du numéro de diapositive 3">
            <a:extLst>
              <a:ext uri="{FF2B5EF4-FFF2-40B4-BE49-F238E27FC236}">
                <a16:creationId xmlns:a16="http://schemas.microsoft.com/office/drawing/2014/main" id="{ECE0F4BD-B93D-0A65-C9EE-3E27C3F368E8}"/>
              </a:ext>
            </a:extLst>
          </p:cNvPr>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9F8CDA-3D76-8147-A783-F8EF6F842A04}" type="slidenum">
              <a:rPr lang="fr-FR" sz="900" smtClean="0">
                <a:latin typeface="Arial"/>
              </a:rPr>
              <a:pPr algn="r"/>
              <a:t>24</a:t>
            </a:fld>
            <a:r>
              <a:rPr lang="fr-FR">
                <a:latin typeface="Arial"/>
              </a:rPr>
              <a:t> </a:t>
            </a:r>
            <a:endParaRPr lang="fr-FR" dirty="0">
              <a:latin typeface="Arial"/>
            </a:endParaRPr>
          </a:p>
        </p:txBody>
      </p:sp>
      <p:pic>
        <p:nvPicPr>
          <p:cNvPr id="5" name="Image 4">
            <a:extLst>
              <a:ext uri="{FF2B5EF4-FFF2-40B4-BE49-F238E27FC236}">
                <a16:creationId xmlns:a16="http://schemas.microsoft.com/office/drawing/2014/main" id="{54AB9E57-D631-43D9-4BFC-D43815B15A96}"/>
              </a:ext>
            </a:extLst>
          </p:cNvPr>
          <p:cNvPicPr>
            <a:picLocks noChangeAspect="1"/>
          </p:cNvPicPr>
          <p:nvPr/>
        </p:nvPicPr>
        <p:blipFill>
          <a:blip r:embed="rId2"/>
          <a:stretch>
            <a:fillRect/>
          </a:stretch>
        </p:blipFill>
        <p:spPr>
          <a:xfrm>
            <a:off x="1714499" y="1013076"/>
            <a:ext cx="4767981" cy="3835694"/>
          </a:xfrm>
          <a:prstGeom prst="rect">
            <a:avLst/>
          </a:prstGeom>
        </p:spPr>
      </p:pic>
    </p:spTree>
    <p:extLst>
      <p:ext uri="{BB962C8B-B14F-4D97-AF65-F5344CB8AC3E}">
        <p14:creationId xmlns:p14="http://schemas.microsoft.com/office/powerpoint/2010/main" val="3419956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0965A3-914D-BBC8-1A38-7364E3E8FEA3}"/>
              </a:ext>
            </a:extLst>
          </p:cNvPr>
          <p:cNvSpPr/>
          <p:nvPr/>
        </p:nvSpPr>
        <p:spPr>
          <a:xfrm>
            <a:off x="523875" y="4505325"/>
            <a:ext cx="8477250" cy="5429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solidFill>
                <a:schemeClr val="bg1"/>
              </a:solidFill>
            </a:endParaRPr>
          </a:p>
        </p:txBody>
      </p:sp>
      <p:sp>
        <p:nvSpPr>
          <p:cNvPr id="2" name="Espace réservé du contenu 1">
            <a:extLst>
              <a:ext uri="{FF2B5EF4-FFF2-40B4-BE49-F238E27FC236}">
                <a16:creationId xmlns:a16="http://schemas.microsoft.com/office/drawing/2014/main" id="{235BA7B5-AE40-E297-4278-BB1812C35DCD}"/>
              </a:ext>
            </a:extLst>
          </p:cNvPr>
          <p:cNvSpPr>
            <a:spLocks noGrp="1"/>
          </p:cNvSpPr>
          <p:nvPr>
            <p:ph idx="1"/>
          </p:nvPr>
        </p:nvSpPr>
        <p:spPr/>
        <p:txBody>
          <a:bodyPr/>
          <a:lstStyle/>
          <a:p>
            <a:endParaRPr lang="fr-CH" dirty="0"/>
          </a:p>
        </p:txBody>
      </p:sp>
      <p:sp>
        <p:nvSpPr>
          <p:cNvPr id="3" name="Titre 2">
            <a:extLst>
              <a:ext uri="{FF2B5EF4-FFF2-40B4-BE49-F238E27FC236}">
                <a16:creationId xmlns:a16="http://schemas.microsoft.com/office/drawing/2014/main" id="{09F67C18-10AF-35DA-F314-DC164E897D9F}"/>
              </a:ext>
            </a:extLst>
          </p:cNvPr>
          <p:cNvSpPr>
            <a:spLocks noGrp="1"/>
          </p:cNvSpPr>
          <p:nvPr>
            <p:ph type="title"/>
          </p:nvPr>
        </p:nvSpPr>
        <p:spPr/>
        <p:txBody>
          <a:bodyPr>
            <a:normAutofit fontScale="90000"/>
          </a:bodyPr>
          <a:lstStyle/>
          <a:p>
            <a:r>
              <a:rPr lang="en-US" sz="3200" dirty="0" err="1"/>
              <a:t>Seuil</a:t>
            </a:r>
            <a:r>
              <a:rPr lang="en-US" sz="3200" dirty="0"/>
              <a:t> de </a:t>
            </a:r>
            <a:r>
              <a:rPr lang="en-US" sz="3200" dirty="0" err="1"/>
              <a:t>douleur</a:t>
            </a:r>
            <a:r>
              <a:rPr lang="en-US" sz="3200" dirty="0"/>
              <a:t> plus bas chez les femmes</a:t>
            </a:r>
            <a:endParaRPr lang="fr-CH" sz="3200" dirty="0"/>
          </a:p>
        </p:txBody>
      </p:sp>
      <p:sp>
        <p:nvSpPr>
          <p:cNvPr id="4" name="Espace réservé du numéro de diapositive 3">
            <a:extLst>
              <a:ext uri="{FF2B5EF4-FFF2-40B4-BE49-F238E27FC236}">
                <a16:creationId xmlns:a16="http://schemas.microsoft.com/office/drawing/2014/main" id="{15FB6897-8083-E0F9-EB2A-CA6F2BB5352B}"/>
              </a:ext>
            </a:extLst>
          </p:cNvPr>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9F8CDA-3D76-8147-A783-F8EF6F842A04}" type="slidenum">
              <a:rPr lang="fr-FR" sz="900" smtClean="0">
                <a:latin typeface="Arial"/>
              </a:rPr>
              <a:pPr algn="r"/>
              <a:t>25</a:t>
            </a:fld>
            <a:r>
              <a:rPr lang="fr-FR">
                <a:latin typeface="Arial"/>
              </a:rPr>
              <a:t> </a:t>
            </a:r>
            <a:endParaRPr lang="fr-FR" dirty="0">
              <a:latin typeface="Arial"/>
            </a:endParaRPr>
          </a:p>
        </p:txBody>
      </p:sp>
      <p:pic>
        <p:nvPicPr>
          <p:cNvPr id="5" name="Image 4"/>
          <p:cNvPicPr/>
          <p:nvPr/>
        </p:nvPicPr>
        <p:blipFill rotWithShape="1">
          <a:blip r:embed="rId3"/>
          <a:srcRect b="48647"/>
          <a:stretch/>
        </p:blipFill>
        <p:spPr>
          <a:xfrm>
            <a:off x="962025" y="1127851"/>
            <a:ext cx="6548156" cy="3287666"/>
          </a:xfrm>
          <a:prstGeom prst="rect">
            <a:avLst/>
          </a:prstGeom>
        </p:spPr>
      </p:pic>
      <p:sp>
        <p:nvSpPr>
          <p:cNvPr id="6" name="ZoneTexte 5"/>
          <p:cNvSpPr txBox="1"/>
          <p:nvPr/>
        </p:nvSpPr>
        <p:spPr>
          <a:xfrm>
            <a:off x="5216891" y="4649988"/>
            <a:ext cx="2941272" cy="307777"/>
          </a:xfrm>
          <a:prstGeom prst="rect">
            <a:avLst/>
          </a:prstGeom>
          <a:noFill/>
        </p:spPr>
        <p:txBody>
          <a:bodyPr wrap="square" rtlCol="0">
            <a:spAutoFit/>
          </a:bodyPr>
          <a:lstStyle/>
          <a:p>
            <a:r>
              <a:rPr lang="en-US" sz="1400" dirty="0" err="1"/>
              <a:t>Mogil</a:t>
            </a:r>
            <a:r>
              <a:rPr lang="en-US" sz="1400" dirty="0"/>
              <a:t> J. S. </a:t>
            </a:r>
            <a:r>
              <a:rPr lang="en-US" sz="1400" i="1" dirty="0"/>
              <a:t>Nat Rev Neuroscience 2012</a:t>
            </a:r>
            <a:endParaRPr lang="en-US" sz="1400" dirty="0"/>
          </a:p>
        </p:txBody>
      </p:sp>
      <p:sp>
        <p:nvSpPr>
          <p:cNvPr id="7" name="Rectangle 6">
            <a:extLst>
              <a:ext uri="{FF2B5EF4-FFF2-40B4-BE49-F238E27FC236}">
                <a16:creationId xmlns:a16="http://schemas.microsoft.com/office/drawing/2014/main" id="{38401070-9A02-CD11-8183-A19C46387D40}"/>
              </a:ext>
            </a:extLst>
          </p:cNvPr>
          <p:cNvSpPr/>
          <p:nvPr/>
        </p:nvSpPr>
        <p:spPr>
          <a:xfrm>
            <a:off x="962025" y="1290819"/>
            <a:ext cx="3478386" cy="3124698"/>
          </a:xfrm>
          <a:prstGeom prst="rect">
            <a:avLst/>
          </a:prstGeom>
          <a:solidFill>
            <a:srgbClr val="EDE9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350"/>
          </a:p>
        </p:txBody>
      </p:sp>
    </p:spTree>
    <p:extLst>
      <p:ext uri="{BB962C8B-B14F-4D97-AF65-F5344CB8AC3E}">
        <p14:creationId xmlns:p14="http://schemas.microsoft.com/office/powerpoint/2010/main" val="284545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86F408-57A8-771E-04E4-B4CEAAB639B5}"/>
              </a:ext>
            </a:extLst>
          </p:cNvPr>
          <p:cNvSpPr/>
          <p:nvPr/>
        </p:nvSpPr>
        <p:spPr>
          <a:xfrm>
            <a:off x="-22129" y="4469005"/>
            <a:ext cx="8947663" cy="674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2402" name="Rectangle 2"/>
          <p:cNvSpPr>
            <a:spLocks noGrp="1" noChangeArrowheads="1"/>
          </p:cNvSpPr>
          <p:nvPr>
            <p:ph type="title"/>
          </p:nvPr>
        </p:nvSpPr>
        <p:spPr/>
        <p:txBody>
          <a:bodyPr>
            <a:normAutofit/>
          </a:bodyPr>
          <a:lstStyle/>
          <a:p>
            <a:r>
              <a:rPr lang="fr-CH" sz="3200" b="0" dirty="0">
                <a:solidFill>
                  <a:srgbClr val="B61239"/>
                </a:solidFill>
                <a:latin typeface="Arial Unicode MS"/>
              </a:rPr>
              <a:t>Pourquoi?</a:t>
            </a:r>
            <a:endParaRPr lang="fr-FR" sz="3200" b="0" dirty="0">
              <a:solidFill>
                <a:srgbClr val="B61239"/>
              </a:solidFill>
              <a:latin typeface="Arial Unicode MS"/>
            </a:endParaRPr>
          </a:p>
        </p:txBody>
      </p:sp>
      <p:sp>
        <p:nvSpPr>
          <p:cNvPr id="5" name="ZoneTexte 4">
            <a:extLst>
              <a:ext uri="{FF2B5EF4-FFF2-40B4-BE49-F238E27FC236}">
                <a16:creationId xmlns:a16="http://schemas.microsoft.com/office/drawing/2014/main" id="{81AAEE01-EE3E-28C7-353D-5399204BF82C}"/>
              </a:ext>
            </a:extLst>
          </p:cNvPr>
          <p:cNvSpPr txBox="1"/>
          <p:nvPr/>
        </p:nvSpPr>
        <p:spPr>
          <a:xfrm>
            <a:off x="6679523" y="4569972"/>
            <a:ext cx="246447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 Canadian Institutes of Health Research</a:t>
            </a:r>
            <a:endParaRPr kumimoji="0" lang="fr-CH"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FADF2DBC-1E47-862E-1B92-7AAD3E5BDD55}"/>
              </a:ext>
            </a:extLst>
          </p:cNvPr>
          <p:cNvSpPr/>
          <p:nvPr/>
        </p:nvSpPr>
        <p:spPr>
          <a:xfrm>
            <a:off x="6862450" y="1147278"/>
            <a:ext cx="2034631" cy="795533"/>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prstClr val="white"/>
                </a:solidFill>
                <a:effectLst/>
                <a:uLnTx/>
                <a:uFillTx/>
                <a:latin typeface="Calibri"/>
                <a:ea typeface="+mn-ea"/>
                <a:cs typeface="+mn-cs"/>
              </a:rPr>
              <a:t>Influences hormonales</a:t>
            </a:r>
          </a:p>
        </p:txBody>
      </p:sp>
      <p:sp>
        <p:nvSpPr>
          <p:cNvPr id="10" name="Rectangle 9">
            <a:extLst>
              <a:ext uri="{FF2B5EF4-FFF2-40B4-BE49-F238E27FC236}">
                <a16:creationId xmlns:a16="http://schemas.microsoft.com/office/drawing/2014/main" id="{9110C2B7-06DD-D9C8-AF8A-26E0FE4C3485}"/>
              </a:ext>
            </a:extLst>
          </p:cNvPr>
          <p:cNvSpPr/>
          <p:nvPr/>
        </p:nvSpPr>
        <p:spPr>
          <a:xfrm>
            <a:off x="6881500" y="3296222"/>
            <a:ext cx="2034631" cy="795533"/>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prstClr val="white"/>
                </a:solidFill>
                <a:effectLst/>
                <a:uLnTx/>
                <a:uFillTx/>
                <a:latin typeface="Calibri"/>
                <a:ea typeface="+mn-ea"/>
                <a:cs typeface="+mn-cs"/>
              </a:rPr>
              <a:t>Différences génétiques</a:t>
            </a:r>
          </a:p>
        </p:txBody>
      </p:sp>
      <p:sp>
        <p:nvSpPr>
          <p:cNvPr id="11" name="Rectangle 10">
            <a:extLst>
              <a:ext uri="{FF2B5EF4-FFF2-40B4-BE49-F238E27FC236}">
                <a16:creationId xmlns:a16="http://schemas.microsoft.com/office/drawing/2014/main" id="{3CD997E6-C579-1B8F-E60A-6A9CA6FC395A}"/>
              </a:ext>
            </a:extLst>
          </p:cNvPr>
          <p:cNvSpPr/>
          <p:nvPr/>
        </p:nvSpPr>
        <p:spPr>
          <a:xfrm>
            <a:off x="290759" y="1164609"/>
            <a:ext cx="2371358" cy="1050721"/>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prstClr val="white"/>
                </a:solidFill>
                <a:effectLst/>
                <a:uLnTx/>
                <a:uFillTx/>
                <a:latin typeface="Calibri"/>
                <a:ea typeface="+mn-ea"/>
                <a:cs typeface="+mn-cs"/>
              </a:rPr>
              <a:t>Facteurs prédisposants: stress, anxiété/dépression, …</a:t>
            </a:r>
          </a:p>
        </p:txBody>
      </p:sp>
      <p:sp>
        <p:nvSpPr>
          <p:cNvPr id="12" name="Rectangle 11">
            <a:extLst>
              <a:ext uri="{FF2B5EF4-FFF2-40B4-BE49-F238E27FC236}">
                <a16:creationId xmlns:a16="http://schemas.microsoft.com/office/drawing/2014/main" id="{7F56E287-164B-ACB0-F098-C20608B153B8}"/>
              </a:ext>
            </a:extLst>
          </p:cNvPr>
          <p:cNvSpPr/>
          <p:nvPr/>
        </p:nvSpPr>
        <p:spPr>
          <a:xfrm>
            <a:off x="243134" y="3257531"/>
            <a:ext cx="2371358" cy="795533"/>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prstClr val="white"/>
                </a:solidFill>
                <a:effectLst/>
                <a:uLnTx/>
                <a:uFillTx/>
                <a:latin typeface="Calibri"/>
                <a:ea typeface="+mn-ea"/>
                <a:cs typeface="+mn-cs"/>
              </a:rPr>
              <a:t>Normes de genre</a:t>
            </a:r>
          </a:p>
        </p:txBody>
      </p:sp>
      <p:sp>
        <p:nvSpPr>
          <p:cNvPr id="7" name="Espace réservé du numéro de diapositive 6">
            <a:extLst>
              <a:ext uri="{FF2B5EF4-FFF2-40B4-BE49-F238E27FC236}">
                <a16:creationId xmlns:a16="http://schemas.microsoft.com/office/drawing/2014/main" id="{85A6B65E-0F00-627F-B487-21072D82443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9F8CDA-3D76-8147-A783-F8EF6F842A04}" type="slidenum">
              <a:rPr kumimoji="0" lang="fr-FR" sz="9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r>
              <a:rPr kumimoji="0" lang="fr-FR" sz="1200" b="0" i="0" u="none" strike="noStrike" kern="1200" cap="none" spc="0" normalizeH="0" baseline="0" noProof="0">
                <a:ln>
                  <a:noFill/>
                </a:ln>
                <a:solidFill>
                  <a:srgbClr val="000000">
                    <a:tint val="75000"/>
                  </a:srgbClr>
                </a:solidFill>
                <a:effectLst/>
                <a:uLnTx/>
                <a:uFillTx/>
                <a:latin typeface="Arial"/>
                <a:ea typeface="+mn-ea"/>
                <a:cs typeface="+mn-cs"/>
              </a:rPr>
              <a:t> </a:t>
            </a:r>
            <a:endParaRPr kumimoji="0" lang="fr-FR"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pic>
        <p:nvPicPr>
          <p:cNvPr id="6" name="Image 5">
            <a:extLst>
              <a:ext uri="{FF2B5EF4-FFF2-40B4-BE49-F238E27FC236}">
                <a16:creationId xmlns:a16="http://schemas.microsoft.com/office/drawing/2014/main" id="{518E5764-043D-1BD4-FB95-2856849AB912}"/>
              </a:ext>
            </a:extLst>
          </p:cNvPr>
          <p:cNvPicPr>
            <a:picLocks noChangeAspect="1"/>
          </p:cNvPicPr>
          <p:nvPr/>
        </p:nvPicPr>
        <p:blipFill>
          <a:blip r:embed="rId3"/>
          <a:stretch>
            <a:fillRect/>
          </a:stretch>
        </p:blipFill>
        <p:spPr>
          <a:xfrm>
            <a:off x="3153191" y="959500"/>
            <a:ext cx="2870273" cy="3730882"/>
          </a:xfrm>
          <a:prstGeom prst="rect">
            <a:avLst/>
          </a:prstGeom>
        </p:spPr>
      </p:pic>
      <p:sp>
        <p:nvSpPr>
          <p:cNvPr id="4" name="Rectangle 3">
            <a:extLst>
              <a:ext uri="{FF2B5EF4-FFF2-40B4-BE49-F238E27FC236}">
                <a16:creationId xmlns:a16="http://schemas.microsoft.com/office/drawing/2014/main" id="{E3EF671B-E0BE-A04F-6D88-B5FDF5D39C10}"/>
              </a:ext>
            </a:extLst>
          </p:cNvPr>
          <p:cNvSpPr/>
          <p:nvPr/>
        </p:nvSpPr>
        <p:spPr>
          <a:xfrm>
            <a:off x="2929640" y="767443"/>
            <a:ext cx="1642360" cy="406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H"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0524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P spid="11" grpId="0" animBg="1"/>
      <p:bldP spid="1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125803-0080-AF34-37E3-24402AF77D21}"/>
              </a:ext>
            </a:extLst>
          </p:cNvPr>
          <p:cNvSpPr/>
          <p:nvPr/>
        </p:nvSpPr>
        <p:spPr>
          <a:xfrm>
            <a:off x="-22129" y="4469005"/>
            <a:ext cx="8947663" cy="674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Espace réservé du contenu 1">
            <a:extLst>
              <a:ext uri="{FF2B5EF4-FFF2-40B4-BE49-F238E27FC236}">
                <a16:creationId xmlns:a16="http://schemas.microsoft.com/office/drawing/2014/main" id="{FB10C6F3-6C92-4A02-0CFB-B24780F023D8}"/>
              </a:ext>
            </a:extLst>
          </p:cNvPr>
          <p:cNvSpPr>
            <a:spLocks noGrp="1"/>
          </p:cNvSpPr>
          <p:nvPr>
            <p:ph idx="1"/>
          </p:nvPr>
        </p:nvSpPr>
        <p:spPr/>
        <p:txBody>
          <a:bodyPr/>
          <a:lstStyle/>
          <a:p>
            <a:endParaRPr lang="fr-CH"/>
          </a:p>
        </p:txBody>
      </p:sp>
      <p:sp>
        <p:nvSpPr>
          <p:cNvPr id="3" name="Titre 2">
            <a:extLst>
              <a:ext uri="{FF2B5EF4-FFF2-40B4-BE49-F238E27FC236}">
                <a16:creationId xmlns:a16="http://schemas.microsoft.com/office/drawing/2014/main" id="{D55B287F-9C9E-5B4C-137B-E0C58D651511}"/>
              </a:ext>
            </a:extLst>
          </p:cNvPr>
          <p:cNvSpPr>
            <a:spLocks noGrp="1"/>
          </p:cNvSpPr>
          <p:nvPr>
            <p:ph type="title"/>
          </p:nvPr>
        </p:nvSpPr>
        <p:spPr/>
        <p:txBody>
          <a:bodyPr>
            <a:normAutofit/>
          </a:bodyPr>
          <a:lstStyle/>
          <a:p>
            <a:r>
              <a:rPr lang="fr-CH" sz="3200" dirty="0"/>
              <a:t>Différences physiopathologiques</a:t>
            </a:r>
          </a:p>
        </p:txBody>
      </p:sp>
      <p:sp>
        <p:nvSpPr>
          <p:cNvPr id="4" name="Espace réservé du numéro de diapositive 3">
            <a:extLst>
              <a:ext uri="{FF2B5EF4-FFF2-40B4-BE49-F238E27FC236}">
                <a16:creationId xmlns:a16="http://schemas.microsoft.com/office/drawing/2014/main" id="{8AA68A2A-5662-A5B8-DAD3-2A301DB05926}"/>
              </a:ext>
            </a:extLst>
          </p:cNvPr>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9F8CDA-3D76-8147-A783-F8EF6F842A04}" type="slidenum">
              <a:rPr lang="fr-FR" sz="900" smtClean="0">
                <a:latin typeface="Arial"/>
              </a:rPr>
              <a:pPr algn="r"/>
              <a:t>27</a:t>
            </a:fld>
            <a:r>
              <a:rPr lang="fr-FR">
                <a:latin typeface="Arial"/>
              </a:rPr>
              <a:t> </a:t>
            </a:r>
            <a:endParaRPr lang="fr-FR" dirty="0">
              <a:latin typeface="Arial"/>
            </a:endParaRPr>
          </a:p>
        </p:txBody>
      </p:sp>
      <p:pic>
        <p:nvPicPr>
          <p:cNvPr id="6" name="Image 5">
            <a:extLst>
              <a:ext uri="{FF2B5EF4-FFF2-40B4-BE49-F238E27FC236}">
                <a16:creationId xmlns:a16="http://schemas.microsoft.com/office/drawing/2014/main" id="{03B84BC1-7724-EA28-565D-7D76EF05B55B}"/>
              </a:ext>
            </a:extLst>
          </p:cNvPr>
          <p:cNvPicPr/>
          <p:nvPr/>
        </p:nvPicPr>
        <p:blipFill>
          <a:blip r:embed="rId3"/>
          <a:stretch>
            <a:fillRect/>
          </a:stretch>
        </p:blipFill>
        <p:spPr>
          <a:xfrm>
            <a:off x="2436516" y="947800"/>
            <a:ext cx="2859493" cy="4195700"/>
          </a:xfrm>
          <a:prstGeom prst="rect">
            <a:avLst/>
          </a:prstGeom>
        </p:spPr>
      </p:pic>
      <p:sp>
        <p:nvSpPr>
          <p:cNvPr id="7" name="ZoneTexte 6">
            <a:extLst>
              <a:ext uri="{FF2B5EF4-FFF2-40B4-BE49-F238E27FC236}">
                <a16:creationId xmlns:a16="http://schemas.microsoft.com/office/drawing/2014/main" id="{BDAFB615-F446-6C00-C74A-BD643C9720CE}"/>
              </a:ext>
            </a:extLst>
          </p:cNvPr>
          <p:cNvSpPr txBox="1"/>
          <p:nvPr/>
        </p:nvSpPr>
        <p:spPr>
          <a:xfrm>
            <a:off x="5640789" y="4813493"/>
            <a:ext cx="2974574" cy="307777"/>
          </a:xfrm>
          <a:prstGeom prst="rect">
            <a:avLst/>
          </a:prstGeom>
          <a:noFill/>
        </p:spPr>
        <p:txBody>
          <a:bodyPr wrap="square" rtlCol="0">
            <a:spAutoFit/>
          </a:bodyPr>
          <a:lstStyle/>
          <a:p>
            <a:r>
              <a:rPr lang="en-US" sz="1400" dirty="0"/>
              <a:t>Dance A. The Pain Gap. </a:t>
            </a:r>
            <a:r>
              <a:rPr lang="en-US" sz="1400" i="1" dirty="0"/>
              <a:t>Nature </a:t>
            </a:r>
            <a:r>
              <a:rPr lang="en-US" sz="1400" dirty="0"/>
              <a:t>2019</a:t>
            </a:r>
            <a:endParaRPr lang="en-US" dirty="0"/>
          </a:p>
        </p:txBody>
      </p:sp>
      <p:sp>
        <p:nvSpPr>
          <p:cNvPr id="8" name="ZoneTexte 7">
            <a:extLst>
              <a:ext uri="{FF2B5EF4-FFF2-40B4-BE49-F238E27FC236}">
                <a16:creationId xmlns:a16="http://schemas.microsoft.com/office/drawing/2014/main" id="{75C7B24C-789E-1508-EDDD-EE463BD36223}"/>
              </a:ext>
            </a:extLst>
          </p:cNvPr>
          <p:cNvSpPr txBox="1"/>
          <p:nvPr/>
        </p:nvSpPr>
        <p:spPr>
          <a:xfrm>
            <a:off x="5509966" y="1939809"/>
            <a:ext cx="3390835" cy="2031325"/>
          </a:xfrm>
          <a:prstGeom prst="rect">
            <a:avLst/>
          </a:prstGeom>
          <a:noFill/>
          <a:ln>
            <a:solidFill>
              <a:schemeClr val="tx1"/>
            </a:solidFill>
          </a:ln>
        </p:spPr>
        <p:txBody>
          <a:bodyPr wrap="square" rtlCol="0">
            <a:spAutoFit/>
          </a:bodyPr>
          <a:lstStyle/>
          <a:p>
            <a:r>
              <a:rPr lang="en-US" dirty="0" err="1"/>
              <a:t>Mécanismes</a:t>
            </a:r>
            <a:r>
              <a:rPr lang="en-US" dirty="0"/>
              <a:t> neuro-</a:t>
            </a:r>
            <a:r>
              <a:rPr lang="en-US" dirty="0" err="1"/>
              <a:t>immuns</a:t>
            </a:r>
            <a:r>
              <a:rPr lang="en-US" dirty="0"/>
              <a:t> de la </a:t>
            </a:r>
            <a:r>
              <a:rPr lang="en-US" dirty="0" err="1"/>
              <a:t>douleur</a:t>
            </a:r>
            <a:r>
              <a:rPr lang="en-US" dirty="0"/>
              <a:t>: dans les </a:t>
            </a:r>
            <a:r>
              <a:rPr lang="en-US" dirty="0" err="1"/>
              <a:t>modèles</a:t>
            </a:r>
            <a:r>
              <a:rPr lang="en-US" dirty="0"/>
              <a:t> de lesions </a:t>
            </a:r>
            <a:r>
              <a:rPr lang="en-US" dirty="0" err="1"/>
              <a:t>neuropathiques</a:t>
            </a:r>
            <a:r>
              <a:rPr lang="en-US" dirty="0"/>
              <a:t>, il </a:t>
            </a:r>
            <a:r>
              <a:rPr lang="en-US" dirty="0" err="1"/>
              <a:t>existe</a:t>
            </a:r>
            <a:r>
              <a:rPr lang="en-US" dirty="0"/>
              <a:t> des </a:t>
            </a:r>
            <a:r>
              <a:rPr lang="en-US" dirty="0" err="1"/>
              <a:t>voies</a:t>
            </a:r>
            <a:r>
              <a:rPr lang="en-US" dirty="0"/>
              <a:t> </a:t>
            </a:r>
            <a:r>
              <a:rPr lang="en-US" dirty="0" err="1"/>
              <a:t>distinctes</a:t>
            </a:r>
            <a:r>
              <a:rPr lang="en-US" dirty="0"/>
              <a:t>.</a:t>
            </a:r>
          </a:p>
          <a:p>
            <a:r>
              <a:rPr lang="en-US" dirty="0"/>
              <a:t>L</a:t>
            </a:r>
            <a:r>
              <a:rPr lang="fr-CH" dirty="0"/>
              <a:t>es 2 sexes ont les différentes voies à disposition, mais ils les utilisent de manière préférentielle</a:t>
            </a:r>
          </a:p>
        </p:txBody>
      </p:sp>
      <p:pic>
        <p:nvPicPr>
          <p:cNvPr id="9" name="Image 8">
            <a:extLst>
              <a:ext uri="{FF2B5EF4-FFF2-40B4-BE49-F238E27FC236}">
                <a16:creationId xmlns:a16="http://schemas.microsoft.com/office/drawing/2014/main" id="{CF7FADB5-AA9D-68F7-55A6-DCA69DA69182}"/>
              </a:ext>
            </a:extLst>
          </p:cNvPr>
          <p:cNvPicPr>
            <a:picLocks noChangeAspect="1"/>
          </p:cNvPicPr>
          <p:nvPr/>
        </p:nvPicPr>
        <p:blipFill rotWithShape="1">
          <a:blip r:embed="rId4"/>
          <a:srcRect l="49006"/>
          <a:stretch/>
        </p:blipFill>
        <p:spPr>
          <a:xfrm>
            <a:off x="579663" y="1048907"/>
            <a:ext cx="1629248" cy="3901466"/>
          </a:xfrm>
          <a:prstGeom prst="rect">
            <a:avLst/>
          </a:prstGeom>
        </p:spPr>
      </p:pic>
    </p:spTree>
    <p:extLst>
      <p:ext uri="{BB962C8B-B14F-4D97-AF65-F5344CB8AC3E}">
        <p14:creationId xmlns:p14="http://schemas.microsoft.com/office/powerpoint/2010/main" val="254627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3A7BBB-AED6-1134-005E-FE7F01F45C25}"/>
              </a:ext>
            </a:extLst>
          </p:cNvPr>
          <p:cNvSpPr/>
          <p:nvPr/>
        </p:nvSpPr>
        <p:spPr>
          <a:xfrm>
            <a:off x="-88804" y="4364230"/>
            <a:ext cx="8947663" cy="674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Espace réservé du contenu 1">
            <a:extLst>
              <a:ext uri="{FF2B5EF4-FFF2-40B4-BE49-F238E27FC236}">
                <a16:creationId xmlns:a16="http://schemas.microsoft.com/office/drawing/2014/main" id="{37C9B030-E3BE-85F4-F465-430250948CC7}"/>
              </a:ext>
            </a:extLst>
          </p:cNvPr>
          <p:cNvSpPr>
            <a:spLocks noGrp="1"/>
          </p:cNvSpPr>
          <p:nvPr>
            <p:ph idx="1"/>
          </p:nvPr>
        </p:nvSpPr>
        <p:spPr/>
        <p:txBody>
          <a:bodyPr/>
          <a:lstStyle/>
          <a:p>
            <a:endParaRPr lang="fr-CH" dirty="0"/>
          </a:p>
        </p:txBody>
      </p:sp>
      <p:sp>
        <p:nvSpPr>
          <p:cNvPr id="3" name="Titre 2">
            <a:extLst>
              <a:ext uri="{FF2B5EF4-FFF2-40B4-BE49-F238E27FC236}">
                <a16:creationId xmlns:a16="http://schemas.microsoft.com/office/drawing/2014/main" id="{E8EC2BE9-B96F-A618-A29E-94F6B7875D07}"/>
              </a:ext>
            </a:extLst>
          </p:cNvPr>
          <p:cNvSpPr>
            <a:spLocks noGrp="1"/>
          </p:cNvSpPr>
          <p:nvPr>
            <p:ph type="title"/>
          </p:nvPr>
        </p:nvSpPr>
        <p:spPr/>
        <p:txBody>
          <a:bodyPr>
            <a:normAutofit/>
          </a:bodyPr>
          <a:lstStyle/>
          <a:p>
            <a:r>
              <a:rPr lang="fr-CH" sz="3200" dirty="0"/>
              <a:t>Recherche </a:t>
            </a:r>
            <a:r>
              <a:rPr lang="fr-CH" sz="3200" dirty="0" err="1"/>
              <a:t>androcentrée</a:t>
            </a:r>
            <a:endParaRPr lang="fr-CH" sz="3200" dirty="0"/>
          </a:p>
        </p:txBody>
      </p:sp>
      <p:sp>
        <p:nvSpPr>
          <p:cNvPr id="4" name="Espace réservé du numéro de diapositive 3">
            <a:extLst>
              <a:ext uri="{FF2B5EF4-FFF2-40B4-BE49-F238E27FC236}">
                <a16:creationId xmlns:a16="http://schemas.microsoft.com/office/drawing/2014/main" id="{9CE9D9DA-EDBF-1094-F771-0FAFE4E76311}"/>
              </a:ext>
            </a:extLst>
          </p:cNvPr>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9F8CDA-3D76-8147-A783-F8EF6F842A04}" type="slidenum">
              <a:rPr lang="fr-FR" sz="900" smtClean="0">
                <a:latin typeface="Arial"/>
              </a:rPr>
              <a:pPr algn="r"/>
              <a:t>28</a:t>
            </a:fld>
            <a:r>
              <a:rPr lang="fr-FR">
                <a:latin typeface="Arial"/>
              </a:rPr>
              <a:t> </a:t>
            </a:r>
            <a:endParaRPr lang="fr-FR" dirty="0">
              <a:latin typeface="Arial"/>
            </a:endParaRPr>
          </a:p>
        </p:txBody>
      </p:sp>
      <p:pic>
        <p:nvPicPr>
          <p:cNvPr id="5" name="Image 4">
            <a:extLst>
              <a:ext uri="{FF2B5EF4-FFF2-40B4-BE49-F238E27FC236}">
                <a16:creationId xmlns:a16="http://schemas.microsoft.com/office/drawing/2014/main" id="{D0412E8B-9A45-168F-C90D-0FD2C82AF113}"/>
              </a:ext>
            </a:extLst>
          </p:cNvPr>
          <p:cNvPicPr>
            <a:picLocks noChangeAspect="1"/>
          </p:cNvPicPr>
          <p:nvPr/>
        </p:nvPicPr>
        <p:blipFill>
          <a:blip r:embed="rId2"/>
          <a:stretch>
            <a:fillRect/>
          </a:stretch>
        </p:blipFill>
        <p:spPr>
          <a:xfrm>
            <a:off x="1209669" y="761939"/>
            <a:ext cx="6164498" cy="3867272"/>
          </a:xfrm>
          <a:prstGeom prst="rect">
            <a:avLst/>
          </a:prstGeom>
        </p:spPr>
      </p:pic>
      <p:sp>
        <p:nvSpPr>
          <p:cNvPr id="6" name="ZoneTexte 5">
            <a:extLst>
              <a:ext uri="{FF2B5EF4-FFF2-40B4-BE49-F238E27FC236}">
                <a16:creationId xmlns:a16="http://schemas.microsoft.com/office/drawing/2014/main" id="{2F2AF631-EB86-84CB-3AA1-B906FF93F125}"/>
              </a:ext>
            </a:extLst>
          </p:cNvPr>
          <p:cNvSpPr txBox="1"/>
          <p:nvPr/>
        </p:nvSpPr>
        <p:spPr>
          <a:xfrm>
            <a:off x="4082635" y="4680834"/>
            <a:ext cx="5216577" cy="369332"/>
          </a:xfrm>
          <a:prstGeom prst="rect">
            <a:avLst/>
          </a:prstGeom>
          <a:noFill/>
        </p:spPr>
        <p:txBody>
          <a:bodyPr wrap="square" rtlCol="0">
            <a:spAutoFit/>
          </a:bodyPr>
          <a:lstStyle/>
          <a:p>
            <a:r>
              <a:rPr lang="en-US" dirty="0" err="1"/>
              <a:t>Mogil</a:t>
            </a:r>
            <a:r>
              <a:rPr lang="en-US" dirty="0"/>
              <a:t>, J. S. </a:t>
            </a:r>
            <a:r>
              <a:rPr lang="en-US" i="1" dirty="0"/>
              <a:t>Nat Rev Neurosciences 2012</a:t>
            </a:r>
            <a:endParaRPr lang="en-US" dirty="0"/>
          </a:p>
        </p:txBody>
      </p:sp>
    </p:spTree>
    <p:extLst>
      <p:ext uri="{BB962C8B-B14F-4D97-AF65-F5344CB8AC3E}">
        <p14:creationId xmlns:p14="http://schemas.microsoft.com/office/powerpoint/2010/main" val="689988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F237CE-4316-E27D-2433-5BCFA6B022B2}"/>
              </a:ext>
            </a:extLst>
          </p:cNvPr>
          <p:cNvSpPr/>
          <p:nvPr/>
        </p:nvSpPr>
        <p:spPr>
          <a:xfrm>
            <a:off x="-88804" y="4364230"/>
            <a:ext cx="8947663" cy="674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Espace réservé du contenu 1">
            <a:extLst>
              <a:ext uri="{FF2B5EF4-FFF2-40B4-BE49-F238E27FC236}">
                <a16:creationId xmlns:a16="http://schemas.microsoft.com/office/drawing/2014/main" id="{9F061E10-DBD3-6495-B437-1A0DCBF724EC}"/>
              </a:ext>
            </a:extLst>
          </p:cNvPr>
          <p:cNvSpPr>
            <a:spLocks noGrp="1"/>
          </p:cNvSpPr>
          <p:nvPr>
            <p:ph idx="1"/>
          </p:nvPr>
        </p:nvSpPr>
        <p:spPr/>
        <p:txBody>
          <a:bodyPr/>
          <a:lstStyle/>
          <a:p>
            <a:endParaRPr lang="fr-CH" dirty="0"/>
          </a:p>
        </p:txBody>
      </p:sp>
      <p:sp>
        <p:nvSpPr>
          <p:cNvPr id="3" name="Titre 2">
            <a:extLst>
              <a:ext uri="{FF2B5EF4-FFF2-40B4-BE49-F238E27FC236}">
                <a16:creationId xmlns:a16="http://schemas.microsoft.com/office/drawing/2014/main" id="{BCC0DF58-6FCE-10C3-D482-B482F0BDA46B}"/>
              </a:ext>
            </a:extLst>
          </p:cNvPr>
          <p:cNvSpPr>
            <a:spLocks noGrp="1"/>
          </p:cNvSpPr>
          <p:nvPr>
            <p:ph type="title"/>
          </p:nvPr>
        </p:nvSpPr>
        <p:spPr>
          <a:xfrm>
            <a:off x="81643" y="0"/>
            <a:ext cx="9062357" cy="857250"/>
          </a:xfrm>
        </p:spPr>
        <p:txBody>
          <a:bodyPr>
            <a:noAutofit/>
          </a:bodyPr>
          <a:lstStyle/>
          <a:p>
            <a:r>
              <a:rPr lang="fr-CH" sz="2000" dirty="0"/>
              <a:t>Influence du sexe du chercheur «male </a:t>
            </a:r>
            <a:r>
              <a:rPr lang="fr-CH" sz="2000" dirty="0" err="1"/>
              <a:t>oberver</a:t>
            </a:r>
            <a:r>
              <a:rPr lang="fr-CH" sz="2000" dirty="0"/>
              <a:t> </a:t>
            </a:r>
            <a:r>
              <a:rPr lang="fr-CH" sz="2000" dirty="0" err="1"/>
              <a:t>effect</a:t>
            </a:r>
            <a:r>
              <a:rPr lang="fr-CH" sz="2000" dirty="0"/>
              <a:t>»</a:t>
            </a:r>
          </a:p>
        </p:txBody>
      </p:sp>
      <p:sp>
        <p:nvSpPr>
          <p:cNvPr id="4" name="Espace réservé du numéro de diapositive 3">
            <a:extLst>
              <a:ext uri="{FF2B5EF4-FFF2-40B4-BE49-F238E27FC236}">
                <a16:creationId xmlns:a16="http://schemas.microsoft.com/office/drawing/2014/main" id="{90253D21-5629-CA1E-0479-2C81A15851B7}"/>
              </a:ext>
            </a:extLst>
          </p:cNvPr>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9F8CDA-3D76-8147-A783-F8EF6F842A04}" type="slidenum">
              <a:rPr lang="fr-FR" sz="900" smtClean="0">
                <a:latin typeface="Arial"/>
              </a:rPr>
              <a:pPr algn="r"/>
              <a:t>29</a:t>
            </a:fld>
            <a:r>
              <a:rPr lang="fr-FR">
                <a:latin typeface="Arial"/>
              </a:rPr>
              <a:t> </a:t>
            </a:r>
            <a:endParaRPr lang="fr-FR" dirty="0">
              <a:latin typeface="Arial"/>
            </a:endParaRPr>
          </a:p>
        </p:txBody>
      </p:sp>
      <p:pic>
        <p:nvPicPr>
          <p:cNvPr id="5" name="Espace réservé du contenu 4">
            <a:extLst>
              <a:ext uri="{FF2B5EF4-FFF2-40B4-BE49-F238E27FC236}">
                <a16:creationId xmlns:a16="http://schemas.microsoft.com/office/drawing/2014/main" id="{8193F26A-C07C-2FF1-ABAE-165D85068E07}"/>
              </a:ext>
            </a:extLst>
          </p:cNvPr>
          <p:cNvPicPr>
            <a:picLocks noChangeAspect="1"/>
          </p:cNvPicPr>
          <p:nvPr/>
        </p:nvPicPr>
        <p:blipFill>
          <a:blip r:embed="rId3"/>
          <a:stretch>
            <a:fillRect/>
          </a:stretch>
        </p:blipFill>
        <p:spPr>
          <a:xfrm>
            <a:off x="247650" y="985923"/>
            <a:ext cx="5137484" cy="3847318"/>
          </a:xfrm>
          <a:prstGeom prst="rect">
            <a:avLst/>
          </a:prstGeom>
        </p:spPr>
      </p:pic>
      <p:sp>
        <p:nvSpPr>
          <p:cNvPr id="6" name="ZoneTexte 5">
            <a:extLst>
              <a:ext uri="{FF2B5EF4-FFF2-40B4-BE49-F238E27FC236}">
                <a16:creationId xmlns:a16="http://schemas.microsoft.com/office/drawing/2014/main" id="{4BFDC05D-EFF1-84C3-AE0A-7F125A3B0955}"/>
              </a:ext>
            </a:extLst>
          </p:cNvPr>
          <p:cNvSpPr txBox="1"/>
          <p:nvPr/>
        </p:nvSpPr>
        <p:spPr>
          <a:xfrm>
            <a:off x="438150" y="4843418"/>
            <a:ext cx="4022361" cy="300082"/>
          </a:xfrm>
          <a:prstGeom prst="rect">
            <a:avLst/>
          </a:prstGeom>
          <a:noFill/>
        </p:spPr>
        <p:txBody>
          <a:bodyPr wrap="square" rtlCol="0">
            <a:spAutoFit/>
          </a:bodyPr>
          <a:lstStyle/>
          <a:p>
            <a:r>
              <a:rPr lang="fr-CH" sz="1350" dirty="0"/>
              <a:t>Schiebinger L. Klinge I. </a:t>
            </a:r>
            <a:r>
              <a:rPr lang="fr-CH" sz="1350" dirty="0" err="1"/>
              <a:t>Gendered</a:t>
            </a:r>
            <a:r>
              <a:rPr lang="fr-CH" sz="1350" dirty="0"/>
              <a:t> Innovation 2015</a:t>
            </a:r>
          </a:p>
        </p:txBody>
      </p:sp>
      <p:pic>
        <p:nvPicPr>
          <p:cNvPr id="7" name="Image 6">
            <a:extLst>
              <a:ext uri="{FF2B5EF4-FFF2-40B4-BE49-F238E27FC236}">
                <a16:creationId xmlns:a16="http://schemas.microsoft.com/office/drawing/2014/main" id="{C25FBE30-8062-247C-7B16-626C20229D74}"/>
              </a:ext>
            </a:extLst>
          </p:cNvPr>
          <p:cNvPicPr>
            <a:picLocks noChangeAspect="1"/>
          </p:cNvPicPr>
          <p:nvPr/>
        </p:nvPicPr>
        <p:blipFill>
          <a:blip r:embed="rId4"/>
          <a:stretch>
            <a:fillRect/>
          </a:stretch>
        </p:blipFill>
        <p:spPr>
          <a:xfrm>
            <a:off x="5558589" y="1645320"/>
            <a:ext cx="3320360" cy="1861774"/>
          </a:xfrm>
          <a:prstGeom prst="rect">
            <a:avLst/>
          </a:prstGeom>
        </p:spPr>
      </p:pic>
      <p:sp>
        <p:nvSpPr>
          <p:cNvPr id="8" name="Rectangle à coins arrondis 3">
            <a:extLst>
              <a:ext uri="{FF2B5EF4-FFF2-40B4-BE49-F238E27FC236}">
                <a16:creationId xmlns:a16="http://schemas.microsoft.com/office/drawing/2014/main" id="{A46AF21A-7139-0391-3D06-1DE692C23BE0}"/>
              </a:ext>
            </a:extLst>
          </p:cNvPr>
          <p:cNvSpPr/>
          <p:nvPr/>
        </p:nvSpPr>
        <p:spPr>
          <a:xfrm>
            <a:off x="421105" y="3343775"/>
            <a:ext cx="1564106" cy="101065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5B226EA8-DE98-BB8F-20BA-347EF0948C00}"/>
              </a:ext>
            </a:extLst>
          </p:cNvPr>
          <p:cNvSpPr txBox="1"/>
          <p:nvPr/>
        </p:nvSpPr>
        <p:spPr>
          <a:xfrm>
            <a:off x="5798866" y="3861301"/>
            <a:ext cx="3080083" cy="338554"/>
          </a:xfrm>
          <a:prstGeom prst="rect">
            <a:avLst/>
          </a:prstGeom>
          <a:noFill/>
        </p:spPr>
        <p:txBody>
          <a:bodyPr wrap="square" rtlCol="0">
            <a:spAutoFit/>
          </a:bodyPr>
          <a:lstStyle/>
          <a:p>
            <a:r>
              <a:rPr lang="fr-FR" sz="1600" dirty="0" err="1"/>
              <a:t>Sorge</a:t>
            </a:r>
            <a:r>
              <a:rPr lang="fr-FR" sz="1600" dirty="0"/>
              <a:t> et al. </a:t>
            </a:r>
            <a:r>
              <a:rPr lang="fr-FR" sz="1600" i="1" dirty="0"/>
              <a:t>Nature </a:t>
            </a:r>
            <a:r>
              <a:rPr lang="fr-FR" sz="1600" i="1" dirty="0" err="1"/>
              <a:t>Methods</a:t>
            </a:r>
            <a:r>
              <a:rPr lang="fr-FR" sz="1600" i="1" dirty="0"/>
              <a:t> </a:t>
            </a:r>
            <a:r>
              <a:rPr lang="fr-FR" sz="1600" dirty="0"/>
              <a:t>2014</a:t>
            </a:r>
          </a:p>
        </p:txBody>
      </p:sp>
    </p:spTree>
    <p:extLst>
      <p:ext uri="{BB962C8B-B14F-4D97-AF65-F5344CB8AC3E}">
        <p14:creationId xmlns:p14="http://schemas.microsoft.com/office/powerpoint/2010/main" val="70031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8066B1-5D95-A84B-B76E-9182D90F246B}" type="slidenum">
              <a:rPr lang="fr-CH" smtClean="0"/>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CH" sz="900" b="0" i="0" u="none" strike="noStrike" kern="1200" cap="none" spc="0" normalizeH="0" baseline="0" noProof="0">
              <a:ln>
                <a:noFill/>
              </a:ln>
              <a:solidFill>
                <a:srgbClr val="6B6C6E"/>
              </a:solidFill>
              <a:effectLst/>
              <a:uLnTx/>
              <a:uFillTx/>
              <a:latin typeface="Arial" pitchFamily="34" charset="0"/>
              <a:ea typeface="+mn-ea"/>
              <a:cs typeface="Arial" pitchFamily="34" charset="0"/>
            </a:endParaRPr>
          </a:p>
        </p:txBody>
      </p:sp>
      <p:sp>
        <p:nvSpPr>
          <p:cNvPr id="3" name="Titre 2"/>
          <p:cNvSpPr>
            <a:spLocks noGrp="1"/>
          </p:cNvSpPr>
          <p:nvPr>
            <p:ph type="title"/>
          </p:nvPr>
        </p:nvSpPr>
        <p:spPr>
          <a:xfrm>
            <a:off x="457199" y="389928"/>
            <a:ext cx="8229600" cy="2647739"/>
          </a:xfrm>
        </p:spPr>
        <p:txBody>
          <a:bodyPr/>
          <a:lstStyle/>
          <a:p>
            <a:r>
              <a:rPr lang="en-GB" i="1" dirty="0" err="1"/>
              <a:t>Définitions</a:t>
            </a:r>
            <a:r>
              <a:rPr lang="en-GB" i="1" dirty="0"/>
              <a:t> </a:t>
            </a:r>
            <a:r>
              <a:rPr lang="en-GB" i="1" dirty="0" err="1"/>
              <a:t>sexe</a:t>
            </a:r>
            <a:r>
              <a:rPr lang="en-GB" i="1" dirty="0"/>
              <a:t> et genre</a:t>
            </a:r>
          </a:p>
        </p:txBody>
      </p:sp>
    </p:spTree>
    <p:extLst>
      <p:ext uri="{BB962C8B-B14F-4D97-AF65-F5344CB8AC3E}">
        <p14:creationId xmlns:p14="http://schemas.microsoft.com/office/powerpoint/2010/main" val="455999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29E527-0ECF-4B15-149A-434AD951FB94}"/>
              </a:ext>
            </a:extLst>
          </p:cNvPr>
          <p:cNvSpPr/>
          <p:nvPr/>
        </p:nvSpPr>
        <p:spPr>
          <a:xfrm>
            <a:off x="0" y="4484636"/>
            <a:ext cx="8947663" cy="674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 name="Espace réservé du numéro de diapositive 3">
            <a:extLst>
              <a:ext uri="{FF2B5EF4-FFF2-40B4-BE49-F238E27FC236}">
                <a16:creationId xmlns:a16="http://schemas.microsoft.com/office/drawing/2014/main" id="{3F6B7355-3EEF-6922-3DBF-92380FFD08FC}"/>
              </a:ext>
            </a:extLst>
          </p:cNvPr>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38066B1-5D95-A84B-B76E-9182D90F246B}" type="slidenum">
              <a:rPr lang="fr-CH" smtClean="0"/>
              <a:pPr algn="r"/>
              <a:t>30</a:t>
            </a:fld>
            <a:endParaRPr lang="fr-FR" dirty="0">
              <a:latin typeface="Arial"/>
            </a:endParaRPr>
          </a:p>
        </p:txBody>
      </p:sp>
      <p:sp>
        <p:nvSpPr>
          <p:cNvPr id="2" name="Espace réservé du texte vertical 1">
            <a:extLst>
              <a:ext uri="{FF2B5EF4-FFF2-40B4-BE49-F238E27FC236}">
                <a16:creationId xmlns:a16="http://schemas.microsoft.com/office/drawing/2014/main" id="{F5C10BC3-BFA4-6B3D-BD3C-5A4071C038FE}"/>
              </a:ext>
            </a:extLst>
          </p:cNvPr>
          <p:cNvSpPr>
            <a:spLocks noGrp="1"/>
          </p:cNvSpPr>
          <p:nvPr>
            <p:ph type="body" orient="vert" idx="1"/>
          </p:nvPr>
        </p:nvSpPr>
        <p:spPr/>
        <p:txBody>
          <a:bodyPr/>
          <a:lstStyle/>
          <a:p>
            <a:endParaRPr lang="fr-CH"/>
          </a:p>
        </p:txBody>
      </p:sp>
      <p:sp>
        <p:nvSpPr>
          <p:cNvPr id="3" name="Titre 2">
            <a:extLst>
              <a:ext uri="{FF2B5EF4-FFF2-40B4-BE49-F238E27FC236}">
                <a16:creationId xmlns:a16="http://schemas.microsoft.com/office/drawing/2014/main" id="{E0751961-4CB1-911C-5B0D-0A37CB64E792}"/>
              </a:ext>
            </a:extLst>
          </p:cNvPr>
          <p:cNvSpPr>
            <a:spLocks noGrp="1"/>
          </p:cNvSpPr>
          <p:nvPr>
            <p:ph type="title"/>
          </p:nvPr>
        </p:nvSpPr>
        <p:spPr/>
        <p:txBody>
          <a:bodyPr>
            <a:normAutofit/>
          </a:bodyPr>
          <a:lstStyle/>
          <a:p>
            <a:r>
              <a:rPr lang="fr-CH" sz="2900" dirty="0"/>
              <a:t>Différences sociales</a:t>
            </a:r>
          </a:p>
        </p:txBody>
      </p:sp>
      <p:sp>
        <p:nvSpPr>
          <p:cNvPr id="5" name="Espace réservé du contenu 4">
            <a:extLst>
              <a:ext uri="{FF2B5EF4-FFF2-40B4-BE49-F238E27FC236}">
                <a16:creationId xmlns:a16="http://schemas.microsoft.com/office/drawing/2014/main" id="{0089A3F6-0DD7-46A5-542F-7DC20BA35B67}"/>
              </a:ext>
            </a:extLst>
          </p:cNvPr>
          <p:cNvSpPr txBox="1">
            <a:spLocks/>
          </p:cNvSpPr>
          <p:nvPr/>
        </p:nvSpPr>
        <p:spPr>
          <a:xfrm>
            <a:off x="1609322" y="1086834"/>
            <a:ext cx="7263685" cy="3220988"/>
          </a:xfrm>
          <a:prstGeom prst="rect">
            <a:avLst/>
          </a:prstGeom>
        </p:spPr>
        <p:txBody>
          <a:bodyPr/>
          <a:lstStyle>
            <a:lvl1pPr marL="342900" indent="-342900" algn="l" defTabSz="457200" rtl="0" eaLnBrk="1" latinLnBrk="0" hangingPunct="1">
              <a:spcBef>
                <a:spcPct val="20000"/>
              </a:spcBef>
              <a:buClr>
                <a:schemeClr val="bg2"/>
              </a:buClr>
              <a:buFont typeface="Arial"/>
              <a:buChar char="•"/>
              <a:defRPr sz="3000" kern="1200">
                <a:solidFill>
                  <a:schemeClr val="tx1"/>
                </a:solidFill>
                <a:latin typeface="Arial"/>
                <a:ea typeface="+mn-ea"/>
                <a:cs typeface="+mn-cs"/>
              </a:defRPr>
            </a:lvl1pPr>
            <a:lvl2pPr marL="742950" indent="-285750" algn="l" defTabSz="457200" rtl="0" eaLnBrk="1" latinLnBrk="0" hangingPunct="1">
              <a:spcBef>
                <a:spcPct val="20000"/>
              </a:spcBef>
              <a:buClr>
                <a:schemeClr val="bg2"/>
              </a:buClr>
              <a:buFont typeface="Arial"/>
              <a:buChar char="•"/>
              <a:defRPr sz="2400" kern="1200">
                <a:solidFill>
                  <a:schemeClr val="tx1"/>
                </a:solidFill>
                <a:latin typeface="Arial"/>
                <a:ea typeface="+mn-ea"/>
                <a:cs typeface="+mn-cs"/>
              </a:defRPr>
            </a:lvl2pPr>
            <a:lvl3pPr marL="1143000" indent="-228600" algn="l" defTabSz="457200" rtl="0" eaLnBrk="1" latinLnBrk="0" hangingPunct="1">
              <a:spcBef>
                <a:spcPct val="20000"/>
              </a:spcBef>
              <a:buClr>
                <a:schemeClr val="bg2"/>
              </a:buClr>
              <a:buSzPct val="90000"/>
              <a:buFont typeface="Arial"/>
              <a:buChar char="•"/>
              <a:defRPr sz="1800" kern="1200">
                <a:solidFill>
                  <a:schemeClr val="tx1"/>
                </a:solidFill>
                <a:latin typeface="Arial"/>
                <a:ea typeface="+mn-ea"/>
                <a:cs typeface="+mn-cs"/>
              </a:defRPr>
            </a:lvl3pPr>
            <a:lvl4pPr marL="1600200" indent="-228600" algn="l" defTabSz="457200" rtl="0" eaLnBrk="1" latinLnBrk="0" hangingPunct="1">
              <a:spcBef>
                <a:spcPct val="20000"/>
              </a:spcBef>
              <a:buClr>
                <a:schemeClr val="bg2"/>
              </a:buClr>
              <a:buFont typeface="Arial"/>
              <a:buChar char="•"/>
              <a:defRPr sz="1400" kern="1200">
                <a:solidFill>
                  <a:schemeClr val="tx1"/>
                </a:solidFill>
                <a:latin typeface="Arial"/>
                <a:ea typeface="+mn-ea"/>
                <a:cs typeface="+mn-cs"/>
              </a:defRPr>
            </a:lvl4pPr>
            <a:lvl5pPr marL="2057400" indent="-228600" algn="l" defTabSz="457200" rtl="0" eaLnBrk="1" latinLnBrk="0" hangingPunct="1">
              <a:spcBef>
                <a:spcPct val="20000"/>
              </a:spcBef>
              <a:buClr>
                <a:schemeClr val="bg2"/>
              </a:buClr>
              <a:buFont typeface="Arial"/>
              <a:buChar char="•"/>
              <a:defRPr sz="12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H" sz="2800" dirty="0"/>
              <a:t>Dimension socioculturelle</a:t>
            </a:r>
          </a:p>
          <a:p>
            <a:pPr lvl="1"/>
            <a:r>
              <a:rPr lang="fr-CH" sz="2000" dirty="0"/>
              <a:t>Attentes sociales (normes de genre)</a:t>
            </a:r>
          </a:p>
          <a:p>
            <a:pPr lvl="2">
              <a:buFont typeface="Arial" panose="020B0604020202020204" pitchFamily="34" charset="0"/>
              <a:buChar char="•"/>
            </a:pPr>
            <a:r>
              <a:rPr lang="fr-CH" sz="1400" dirty="0"/>
              <a:t>Hommes: stoïques, courageux, avoir le contrôle</a:t>
            </a:r>
          </a:p>
          <a:p>
            <a:pPr lvl="2">
              <a:buFont typeface="Arial" panose="020B0604020202020204" pitchFamily="34" charset="0"/>
              <a:buChar char="•"/>
            </a:pPr>
            <a:r>
              <a:rPr lang="fr-CH" sz="1400" dirty="0"/>
              <a:t>Femmes: sensibles, prudentes, verbalisation de la douleur</a:t>
            </a:r>
          </a:p>
          <a:p>
            <a:pPr marL="0" indent="0">
              <a:buFont typeface="Arial"/>
              <a:buNone/>
            </a:pPr>
            <a:r>
              <a:rPr lang="fr-CH" sz="2000" dirty="0">
                <a:sym typeface="Wingdings" panose="05000000000000000000" pitchFamily="2" charset="2"/>
              </a:rPr>
              <a:t> </a:t>
            </a:r>
            <a:r>
              <a:rPr lang="fr-CH" sz="2000" dirty="0"/>
              <a:t>Impact sur l’expression de la douleur</a:t>
            </a:r>
          </a:p>
          <a:p>
            <a:r>
              <a:rPr lang="fr-CH" sz="2800" dirty="0"/>
              <a:t>Dimension psychologique</a:t>
            </a:r>
          </a:p>
          <a:p>
            <a:pPr lvl="1"/>
            <a:r>
              <a:rPr lang="fr-CH" sz="2000" dirty="0"/>
              <a:t>Dépression/anxiété</a:t>
            </a:r>
          </a:p>
          <a:p>
            <a:pPr lvl="2"/>
            <a:r>
              <a:rPr lang="fr-CH" sz="1400" dirty="0"/>
              <a:t>Prévalences plus élevées chez les femmes</a:t>
            </a:r>
          </a:p>
          <a:p>
            <a:pPr lvl="1"/>
            <a:r>
              <a:rPr lang="fr-CH" sz="2000" dirty="0"/>
              <a:t>«Catastrophisme»</a:t>
            </a:r>
          </a:p>
          <a:p>
            <a:pPr lvl="2"/>
            <a:r>
              <a:rPr lang="fr-CH" sz="1400" dirty="0"/>
              <a:t>Plus fréquent chez les femmes</a:t>
            </a:r>
          </a:p>
        </p:txBody>
      </p:sp>
      <p:sp>
        <p:nvSpPr>
          <p:cNvPr id="6" name="ZoneTexte 5">
            <a:extLst>
              <a:ext uri="{FF2B5EF4-FFF2-40B4-BE49-F238E27FC236}">
                <a16:creationId xmlns:a16="http://schemas.microsoft.com/office/drawing/2014/main" id="{E3679AB0-470E-33A0-C4EE-779862D05CC5}"/>
              </a:ext>
            </a:extLst>
          </p:cNvPr>
          <p:cNvSpPr txBox="1"/>
          <p:nvPr/>
        </p:nvSpPr>
        <p:spPr>
          <a:xfrm>
            <a:off x="5252187" y="4595820"/>
            <a:ext cx="32738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Samulowitz</a:t>
            </a:r>
            <a:r>
              <a:rPr kumimoji="0" lang="en-US" sz="1400" b="0" i="0" u="none" strike="noStrike" kern="1200" cap="none" spc="0" normalizeH="0" baseline="0" noProof="0" dirty="0">
                <a:ln>
                  <a:noFill/>
                </a:ln>
                <a:solidFill>
                  <a:srgbClr val="000000"/>
                </a:solidFill>
                <a:effectLst/>
                <a:uLnTx/>
                <a:uFillTx/>
                <a:latin typeface="Calibri"/>
                <a:ea typeface="+mn-ea"/>
                <a:cs typeface="+mn-cs"/>
              </a:rPr>
              <a:t>, A. et al. </a:t>
            </a:r>
            <a:r>
              <a:rPr kumimoji="0" lang="en-US" sz="1400" b="0" i="1" u="none" strike="noStrike" kern="1200" cap="none" spc="0" normalizeH="0" baseline="0" noProof="0" dirty="0">
                <a:ln>
                  <a:noFill/>
                </a:ln>
                <a:solidFill>
                  <a:srgbClr val="000000"/>
                </a:solidFill>
                <a:effectLst/>
                <a:uLnTx/>
                <a:uFillTx/>
                <a:latin typeface="Calibri"/>
                <a:ea typeface="+mn-ea"/>
                <a:cs typeface="+mn-cs"/>
              </a:rPr>
              <a:t>Pain Res </a:t>
            </a:r>
            <a:r>
              <a:rPr kumimoji="0" lang="en-US" sz="1400" b="0" i="1" u="none" strike="noStrike" kern="1200" cap="none" spc="0" normalizeH="0" baseline="0" noProof="0" dirty="0" err="1">
                <a:ln>
                  <a:noFill/>
                </a:ln>
                <a:solidFill>
                  <a:srgbClr val="000000"/>
                </a:solidFill>
                <a:effectLst/>
                <a:uLnTx/>
                <a:uFillTx/>
                <a:latin typeface="Calibri"/>
                <a:ea typeface="+mn-ea"/>
                <a:cs typeface="+mn-cs"/>
              </a:rPr>
              <a:t>Manag</a:t>
            </a:r>
            <a:r>
              <a:rPr kumimoji="0" lang="en-US" sz="1400" b="0" i="1" u="none" strike="noStrike" kern="1200" cap="none" spc="0" normalizeH="0" baseline="0" noProof="0" dirty="0">
                <a:ln>
                  <a:noFill/>
                </a:ln>
                <a:solidFill>
                  <a:srgbClr val="000000"/>
                </a:solidFill>
                <a:effectLst/>
                <a:uLnTx/>
                <a:uFillTx/>
                <a:latin typeface="Calibri"/>
                <a:ea typeface="+mn-ea"/>
                <a:cs typeface="+mn-cs"/>
              </a:rPr>
              <a:t>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121"/>
                </a:solidFill>
                <a:effectLst/>
                <a:uLnTx/>
                <a:uFillTx/>
                <a:latin typeface="Calibri"/>
                <a:ea typeface="+mn-ea"/>
                <a:cs typeface="+mn-cs"/>
              </a:rPr>
              <a:t>Cohen SP et al. </a:t>
            </a:r>
            <a:r>
              <a:rPr kumimoji="0" lang="en-US" sz="1400" b="0" i="1" u="none" strike="noStrike" kern="1200" cap="none" spc="0" normalizeH="0" baseline="0" noProof="0" dirty="0">
                <a:ln>
                  <a:noFill/>
                </a:ln>
                <a:solidFill>
                  <a:srgbClr val="212121"/>
                </a:solidFill>
                <a:effectLst/>
                <a:uLnTx/>
                <a:uFillTx/>
                <a:latin typeface="Calibri"/>
                <a:ea typeface="+mn-ea"/>
                <a:cs typeface="+mn-cs"/>
              </a:rPr>
              <a:t>Lancet</a:t>
            </a:r>
            <a:r>
              <a:rPr kumimoji="0" lang="en-US" sz="1400" b="0" i="0" u="none" strike="noStrike" kern="1200" cap="none" spc="0" normalizeH="0" baseline="0" noProof="0" dirty="0">
                <a:ln>
                  <a:noFill/>
                </a:ln>
                <a:solidFill>
                  <a:srgbClr val="212121"/>
                </a:solidFill>
                <a:effectLst/>
                <a:uLnTx/>
                <a:uFillTx/>
                <a:latin typeface="Calibri"/>
                <a:ea typeface="+mn-ea"/>
                <a:cs typeface="+mn-cs"/>
              </a:rPr>
              <a:t>. 2021</a:t>
            </a:r>
            <a:endParaRPr kumimoji="0" lang="fr-CH" sz="1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2">
            <a:extLst>
              <a:ext uri="{FF2B5EF4-FFF2-40B4-BE49-F238E27FC236}">
                <a16:creationId xmlns:a16="http://schemas.microsoft.com/office/drawing/2014/main" id="{B6763E0A-46AE-434F-D3BF-C0279DC79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2362" y="792320"/>
            <a:ext cx="1703784" cy="85189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AD4E3D14-E63E-5703-3782-5F46FC32164A}"/>
              </a:ext>
            </a:extLst>
          </p:cNvPr>
          <p:cNvPicPr>
            <a:picLocks noChangeAspect="1"/>
          </p:cNvPicPr>
          <p:nvPr/>
        </p:nvPicPr>
        <p:blipFill rotWithShape="1">
          <a:blip r:embed="rId4"/>
          <a:srcRect r="52415"/>
          <a:stretch/>
        </p:blipFill>
        <p:spPr>
          <a:xfrm>
            <a:off x="100795" y="1096758"/>
            <a:ext cx="1365804" cy="3730882"/>
          </a:xfrm>
          <a:prstGeom prst="rect">
            <a:avLst/>
          </a:prstGeom>
        </p:spPr>
      </p:pic>
    </p:spTree>
    <p:extLst>
      <p:ext uri="{BB962C8B-B14F-4D97-AF65-F5344CB8AC3E}">
        <p14:creationId xmlns:p14="http://schemas.microsoft.com/office/powerpoint/2010/main" val="53456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6B927D-E71B-9F66-9B88-EB1FCD4FA4ED}"/>
              </a:ext>
            </a:extLst>
          </p:cNvPr>
          <p:cNvSpPr/>
          <p:nvPr/>
        </p:nvSpPr>
        <p:spPr>
          <a:xfrm>
            <a:off x="-22129" y="4500884"/>
            <a:ext cx="8947663" cy="674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Titre 1"/>
          <p:cNvSpPr>
            <a:spLocks noGrp="1"/>
          </p:cNvSpPr>
          <p:nvPr>
            <p:ph type="title"/>
          </p:nvPr>
        </p:nvSpPr>
        <p:spPr/>
        <p:txBody>
          <a:bodyPr>
            <a:noAutofit/>
          </a:bodyPr>
          <a:lstStyle/>
          <a:p>
            <a:r>
              <a:rPr lang="en-US" sz="2400" dirty="0"/>
              <a:t>Modulation de la perception de la </a:t>
            </a:r>
            <a:r>
              <a:rPr lang="en-US" sz="2400" dirty="0" err="1"/>
              <a:t>douleur</a:t>
            </a:r>
            <a:endParaRPr lang="en-US" sz="2400" dirty="0"/>
          </a:p>
        </p:txBody>
      </p:sp>
      <p:sp>
        <p:nvSpPr>
          <p:cNvPr id="3" name="Espace réservé du contenu 2"/>
          <p:cNvSpPr>
            <a:spLocks noGrp="1"/>
          </p:cNvSpPr>
          <p:nvPr>
            <p:ph idx="1"/>
          </p:nvPr>
        </p:nvSpPr>
        <p:spPr>
          <a:xfrm>
            <a:off x="457200" y="789553"/>
            <a:ext cx="4882243" cy="3686525"/>
          </a:xfrm>
        </p:spPr>
        <p:txBody>
          <a:bodyPr>
            <a:normAutofit/>
          </a:bodyPr>
          <a:lstStyle/>
          <a:p>
            <a:r>
              <a:rPr lang="fr-CH" sz="1800" dirty="0"/>
              <a:t>120 hommes </a:t>
            </a:r>
          </a:p>
          <a:p>
            <a:pPr lvl="1">
              <a:buFont typeface="Wingdings" panose="05000000000000000000" pitchFamily="2" charset="2"/>
              <a:buChar char="ü"/>
            </a:pPr>
            <a:r>
              <a:rPr lang="fr-CH" sz="1400" dirty="0"/>
              <a:t>Groupe 1: message que les hommes sont moins sensibles à la douleur que les femmes en raison de leur rôle évolutif de chasseurs (MLPS)</a:t>
            </a:r>
          </a:p>
          <a:p>
            <a:pPr lvl="1">
              <a:buFont typeface="Wingdings" panose="05000000000000000000" pitchFamily="2" charset="2"/>
              <a:buChar char="ü"/>
            </a:pPr>
            <a:r>
              <a:rPr lang="fr-CH" sz="1400" dirty="0"/>
              <a:t>Groupe 2: message que les femmes sont moins sensibles à la douleur en raison du processus douloureux de l'accouchement (FLPS)</a:t>
            </a:r>
          </a:p>
          <a:p>
            <a:r>
              <a:rPr lang="fr-CH" sz="1800" dirty="0"/>
              <a:t>Les hommes du premier groupe ont évalué la douleur comme moins intense</a:t>
            </a:r>
          </a:p>
          <a:p>
            <a:r>
              <a:rPr lang="fr-CH" sz="1800" dirty="0"/>
              <a:t>L'étude d'imagerie associée (</a:t>
            </a:r>
            <a:r>
              <a:rPr lang="fr-CH" sz="1800" dirty="0" err="1"/>
              <a:t>fMRI</a:t>
            </a:r>
            <a:r>
              <a:rPr lang="fr-CH" sz="1800" dirty="0"/>
              <a:t>) suggère que ce "</a:t>
            </a:r>
            <a:r>
              <a:rPr lang="fr-CH" sz="1800" dirty="0" err="1"/>
              <a:t>gender</a:t>
            </a:r>
            <a:r>
              <a:rPr lang="fr-CH" sz="1800" dirty="0"/>
              <a:t> priming" a modifié la perception de la douleur, et pas seulement la volonté de signaler la douleur</a:t>
            </a:r>
            <a:endParaRPr lang="fr-FR" sz="1800" dirty="0"/>
          </a:p>
        </p:txBody>
      </p:sp>
      <p:sp>
        <p:nvSpPr>
          <p:cNvPr id="7" name="Espace réservé du numéro de diapositive 6">
            <a:extLst>
              <a:ext uri="{FF2B5EF4-FFF2-40B4-BE49-F238E27FC236}">
                <a16:creationId xmlns:a16="http://schemas.microsoft.com/office/drawing/2014/main" id="{F50C1BEC-10E2-4CE8-2AB5-E94C7F117A54}"/>
              </a:ext>
            </a:extLst>
          </p:cNvPr>
          <p:cNvSpPr>
            <a:spLocks noGrp="1"/>
          </p:cNvSpPr>
          <p:nvPr>
            <p:ph type="sldNum" sz="quarter" idx="4294967295"/>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8066B1-5D95-A84B-B76E-9182D90F246B}" type="slidenum">
              <a:rPr lang="fr-CH" smtClean="0"/>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pic>
        <p:nvPicPr>
          <p:cNvPr id="4" name="Image 3"/>
          <p:cNvPicPr>
            <a:picLocks noChangeAspect="1"/>
          </p:cNvPicPr>
          <p:nvPr/>
        </p:nvPicPr>
        <p:blipFill>
          <a:blip r:embed="rId3"/>
          <a:stretch>
            <a:fillRect/>
          </a:stretch>
        </p:blipFill>
        <p:spPr>
          <a:xfrm>
            <a:off x="5366769" y="1616362"/>
            <a:ext cx="3699364" cy="2262909"/>
          </a:xfrm>
          <a:prstGeom prst="rect">
            <a:avLst/>
          </a:prstGeom>
        </p:spPr>
      </p:pic>
      <p:sp>
        <p:nvSpPr>
          <p:cNvPr id="5" name="Rectangle 4"/>
          <p:cNvSpPr/>
          <p:nvPr/>
        </p:nvSpPr>
        <p:spPr>
          <a:xfrm>
            <a:off x="6337334" y="4667984"/>
            <a:ext cx="2475806"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srgbClr val="212121"/>
                </a:solidFill>
                <a:effectLst/>
                <a:uLnTx/>
                <a:uFillTx/>
                <a:latin typeface="Calibri"/>
                <a:ea typeface="+mn-ea"/>
                <a:cs typeface="Arial" panose="020B0604020202020204" pitchFamily="34" charset="0"/>
              </a:rPr>
              <a:t>Schwarz KA, et al. </a:t>
            </a:r>
            <a:r>
              <a:rPr kumimoji="0" lang="fr-CH" sz="1400" b="0" i="1" u="none" strike="noStrike" kern="1200" cap="none" spc="0" normalizeH="0" baseline="0" noProof="0" dirty="0" err="1">
                <a:ln>
                  <a:noFill/>
                </a:ln>
                <a:solidFill>
                  <a:srgbClr val="212121"/>
                </a:solidFill>
                <a:effectLst/>
                <a:uLnTx/>
                <a:uFillTx/>
                <a:latin typeface="Calibri"/>
                <a:ea typeface="+mn-ea"/>
                <a:cs typeface="Arial" panose="020B0604020202020204" pitchFamily="34" charset="0"/>
              </a:rPr>
              <a:t>Sci</a:t>
            </a:r>
            <a:r>
              <a:rPr kumimoji="0" lang="fr-CH" sz="1400" b="0" i="1" u="none" strike="noStrike" kern="1200" cap="none" spc="0" normalizeH="0" baseline="0" noProof="0" dirty="0">
                <a:ln>
                  <a:noFill/>
                </a:ln>
                <a:solidFill>
                  <a:srgbClr val="212121"/>
                </a:solidFill>
                <a:effectLst/>
                <a:uLnTx/>
                <a:uFillTx/>
                <a:latin typeface="Calibri"/>
                <a:ea typeface="+mn-ea"/>
                <a:cs typeface="Arial" panose="020B0604020202020204" pitchFamily="34" charset="0"/>
              </a:rPr>
              <a:t> Rep</a:t>
            </a:r>
            <a:r>
              <a:rPr kumimoji="0" lang="fr-CH" sz="1400" b="0" i="0" u="none" strike="noStrike" kern="1200" cap="none" spc="0" normalizeH="0" baseline="0" noProof="0" dirty="0">
                <a:ln>
                  <a:noFill/>
                </a:ln>
                <a:solidFill>
                  <a:srgbClr val="212121"/>
                </a:solidFill>
                <a:effectLst/>
                <a:uLnTx/>
                <a:uFillTx/>
                <a:latin typeface="Calibri"/>
                <a:ea typeface="+mn-ea"/>
                <a:cs typeface="Arial" panose="020B0604020202020204" pitchFamily="34" charset="0"/>
              </a:rPr>
              <a:t>. 2019</a:t>
            </a:r>
            <a:endParaRPr kumimoji="0" lang="fr-FR"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9" name="ZoneTexte 8">
            <a:extLst>
              <a:ext uri="{FF2B5EF4-FFF2-40B4-BE49-F238E27FC236}">
                <a16:creationId xmlns:a16="http://schemas.microsoft.com/office/drawing/2014/main" id="{716137FF-BB3C-FBEA-5768-34F5CD3B3B56}"/>
              </a:ext>
            </a:extLst>
          </p:cNvPr>
          <p:cNvSpPr txBox="1"/>
          <p:nvPr/>
        </p:nvSpPr>
        <p:spPr>
          <a:xfrm>
            <a:off x="481012" y="4286845"/>
            <a:ext cx="8434387" cy="369332"/>
          </a:xfrm>
          <a:prstGeom prst="rect">
            <a:avLst/>
          </a:prstGeom>
          <a:noFill/>
        </p:spPr>
        <p:txBody>
          <a:bodyPr wrap="square">
            <a:spAutoFit/>
          </a:bodyPr>
          <a:lstStyle/>
          <a:p>
            <a:r>
              <a:rPr lang="fr-CH" dirty="0">
                <a:solidFill>
                  <a:srgbClr val="FF0000"/>
                </a:solidFill>
              </a:rPr>
              <a:t>Conclusion: la perception de la douleur est modulée par les croyances (stéréotypes)</a:t>
            </a:r>
            <a:endParaRPr lang="en-US" dirty="0">
              <a:solidFill>
                <a:srgbClr val="FF0000"/>
              </a:solidFill>
            </a:endParaRPr>
          </a:p>
        </p:txBody>
      </p:sp>
    </p:spTree>
    <p:extLst>
      <p:ext uri="{BB962C8B-B14F-4D97-AF65-F5344CB8AC3E}">
        <p14:creationId xmlns:p14="http://schemas.microsoft.com/office/powerpoint/2010/main" val="245423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69B616-181B-0BB5-343B-14AE84F9F03E}"/>
              </a:ext>
            </a:extLst>
          </p:cNvPr>
          <p:cNvSpPr/>
          <p:nvPr/>
        </p:nvSpPr>
        <p:spPr>
          <a:xfrm>
            <a:off x="0" y="4382868"/>
            <a:ext cx="9278841" cy="77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itre 2">
            <a:extLst>
              <a:ext uri="{FF2B5EF4-FFF2-40B4-BE49-F238E27FC236}">
                <a16:creationId xmlns:a16="http://schemas.microsoft.com/office/drawing/2014/main" id="{BF0907BC-A694-2AA3-956C-349D8694ACEB}"/>
              </a:ext>
            </a:extLst>
          </p:cNvPr>
          <p:cNvSpPr>
            <a:spLocks noGrp="1"/>
          </p:cNvSpPr>
          <p:nvPr>
            <p:ph type="title"/>
          </p:nvPr>
        </p:nvSpPr>
        <p:spPr/>
        <p:txBody>
          <a:bodyPr>
            <a:noAutofit/>
          </a:bodyPr>
          <a:lstStyle/>
          <a:p>
            <a:r>
              <a:rPr lang="fr-CH" sz="2400" dirty="0"/>
              <a:t>Les médecins ont des stéréotypes de genre</a:t>
            </a:r>
          </a:p>
        </p:txBody>
      </p:sp>
      <p:pic>
        <p:nvPicPr>
          <p:cNvPr id="4" name="Picture 2">
            <a:extLst>
              <a:ext uri="{FF2B5EF4-FFF2-40B4-BE49-F238E27FC236}">
                <a16:creationId xmlns:a16="http://schemas.microsoft.com/office/drawing/2014/main" id="{01D01377-1FE9-82A0-59E0-5F6387DE94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4" r="-614" b="50580"/>
          <a:stretch/>
        </p:blipFill>
        <p:spPr bwMode="auto">
          <a:xfrm>
            <a:off x="2109504" y="1220527"/>
            <a:ext cx="4718913" cy="329345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ED8E8983-EBA4-7A08-C87C-79DC10CDC8EF}"/>
              </a:ext>
            </a:extLst>
          </p:cNvPr>
          <p:cNvSpPr txBox="1"/>
          <p:nvPr/>
        </p:nvSpPr>
        <p:spPr>
          <a:xfrm>
            <a:off x="5159829" y="4843776"/>
            <a:ext cx="3362577" cy="307777"/>
          </a:xfrm>
          <a:prstGeom prst="rect">
            <a:avLst/>
          </a:prstGeom>
          <a:noFill/>
        </p:spPr>
        <p:txBody>
          <a:bodyPr wrap="square" rtlCol="0">
            <a:spAutoFit/>
          </a:bodyPr>
          <a:lstStyle/>
          <a:p>
            <a:r>
              <a:rPr lang="fr-CH" sz="1400" dirty="0">
                <a:solidFill>
                  <a:srgbClr val="212121"/>
                </a:solidFill>
              </a:rPr>
              <a:t>Schilter LV,…, Clair C. </a:t>
            </a:r>
            <a:r>
              <a:rPr lang="fr-CH" sz="1400" i="1" dirty="0" err="1">
                <a:solidFill>
                  <a:srgbClr val="212121"/>
                </a:solidFill>
              </a:rPr>
              <a:t>Women’s</a:t>
            </a:r>
            <a:r>
              <a:rPr lang="fr-CH" sz="1400" i="1" dirty="0">
                <a:solidFill>
                  <a:srgbClr val="212121"/>
                </a:solidFill>
              </a:rPr>
              <a:t> Health</a:t>
            </a:r>
            <a:r>
              <a:rPr lang="fr-CH" sz="1400" dirty="0">
                <a:solidFill>
                  <a:srgbClr val="212121"/>
                </a:solidFill>
              </a:rPr>
              <a:t>. 2024</a:t>
            </a:r>
            <a:endParaRPr lang="en-US" sz="1400" dirty="0"/>
          </a:p>
        </p:txBody>
      </p:sp>
      <p:sp>
        <p:nvSpPr>
          <p:cNvPr id="7" name="Espace réservé du numéro de diapositive 6">
            <a:extLst>
              <a:ext uri="{FF2B5EF4-FFF2-40B4-BE49-F238E27FC236}">
                <a16:creationId xmlns:a16="http://schemas.microsoft.com/office/drawing/2014/main" id="{48E43365-7EEE-3726-03BA-121311B4E4DC}"/>
              </a:ext>
            </a:extLst>
          </p:cNvPr>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9F8CDA-3D76-8147-A783-F8EF6F842A04}" type="slidenum">
              <a:rPr lang="fr-FR" sz="900" smtClean="0">
                <a:latin typeface="Arial"/>
              </a:rPr>
              <a:pPr algn="r"/>
              <a:t>32</a:t>
            </a:fld>
            <a:r>
              <a:rPr lang="fr-FR">
                <a:latin typeface="Arial"/>
              </a:rPr>
              <a:t> </a:t>
            </a:r>
            <a:endParaRPr lang="fr-FR" dirty="0">
              <a:latin typeface="Arial"/>
            </a:endParaRPr>
          </a:p>
        </p:txBody>
      </p:sp>
      <p:sp>
        <p:nvSpPr>
          <p:cNvPr id="8" name="Rectangle 7">
            <a:extLst>
              <a:ext uri="{FF2B5EF4-FFF2-40B4-BE49-F238E27FC236}">
                <a16:creationId xmlns:a16="http://schemas.microsoft.com/office/drawing/2014/main" id="{F737B38F-80A9-2E31-37CC-BE818A45F86E}"/>
              </a:ext>
            </a:extLst>
          </p:cNvPr>
          <p:cNvSpPr/>
          <p:nvPr/>
        </p:nvSpPr>
        <p:spPr>
          <a:xfrm>
            <a:off x="1995204" y="1158575"/>
            <a:ext cx="613812" cy="302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ZoneTexte 8">
            <a:extLst>
              <a:ext uri="{FF2B5EF4-FFF2-40B4-BE49-F238E27FC236}">
                <a16:creationId xmlns:a16="http://schemas.microsoft.com/office/drawing/2014/main" id="{DBE0E3BC-FC3E-D9B0-5C47-753F7BBA0D68}"/>
              </a:ext>
            </a:extLst>
          </p:cNvPr>
          <p:cNvSpPr txBox="1"/>
          <p:nvPr/>
        </p:nvSpPr>
        <p:spPr>
          <a:xfrm>
            <a:off x="5159829" y="4513980"/>
            <a:ext cx="1551214" cy="307777"/>
          </a:xfrm>
          <a:prstGeom prst="rect">
            <a:avLst/>
          </a:prstGeom>
          <a:noFill/>
        </p:spPr>
        <p:txBody>
          <a:bodyPr wrap="square" rtlCol="0">
            <a:spAutoFit/>
          </a:bodyPr>
          <a:lstStyle/>
          <a:p>
            <a:r>
              <a:rPr lang="fr-CH" sz="1400" dirty="0">
                <a:solidFill>
                  <a:srgbClr val="FF0000"/>
                </a:solidFill>
              </a:rPr>
              <a:t>Hommes&gt;Femmes</a:t>
            </a:r>
          </a:p>
        </p:txBody>
      </p:sp>
      <p:sp>
        <p:nvSpPr>
          <p:cNvPr id="10" name="ZoneTexte 9">
            <a:extLst>
              <a:ext uri="{FF2B5EF4-FFF2-40B4-BE49-F238E27FC236}">
                <a16:creationId xmlns:a16="http://schemas.microsoft.com/office/drawing/2014/main" id="{9F944021-0FC9-CA41-CC4F-08779330EC70}"/>
              </a:ext>
            </a:extLst>
          </p:cNvPr>
          <p:cNvSpPr txBox="1"/>
          <p:nvPr/>
        </p:nvSpPr>
        <p:spPr>
          <a:xfrm>
            <a:off x="3091542" y="4513980"/>
            <a:ext cx="1986643" cy="307777"/>
          </a:xfrm>
          <a:prstGeom prst="rect">
            <a:avLst/>
          </a:prstGeom>
          <a:noFill/>
        </p:spPr>
        <p:txBody>
          <a:bodyPr wrap="square" rtlCol="0">
            <a:spAutoFit/>
          </a:bodyPr>
          <a:lstStyle/>
          <a:p>
            <a:r>
              <a:rPr lang="fr-CH" sz="1400" dirty="0">
                <a:solidFill>
                  <a:srgbClr val="FF0000"/>
                </a:solidFill>
              </a:rPr>
              <a:t>Femmes&gt;Hommes</a:t>
            </a:r>
          </a:p>
        </p:txBody>
      </p:sp>
      <p:sp>
        <p:nvSpPr>
          <p:cNvPr id="11" name="ZoneTexte 10">
            <a:extLst>
              <a:ext uri="{FF2B5EF4-FFF2-40B4-BE49-F238E27FC236}">
                <a16:creationId xmlns:a16="http://schemas.microsoft.com/office/drawing/2014/main" id="{801F8AF8-6604-1AE1-28A8-F741A1EEF543}"/>
              </a:ext>
            </a:extLst>
          </p:cNvPr>
          <p:cNvSpPr txBox="1"/>
          <p:nvPr/>
        </p:nvSpPr>
        <p:spPr>
          <a:xfrm>
            <a:off x="457200" y="2148190"/>
            <a:ext cx="1652304" cy="461665"/>
          </a:xfrm>
          <a:prstGeom prst="rect">
            <a:avLst/>
          </a:prstGeom>
          <a:noFill/>
        </p:spPr>
        <p:txBody>
          <a:bodyPr wrap="square" rtlCol="0">
            <a:spAutoFit/>
          </a:bodyPr>
          <a:lstStyle/>
          <a:p>
            <a:r>
              <a:rPr lang="fr-CH" sz="1200" dirty="0">
                <a:solidFill>
                  <a:srgbClr val="FF0000"/>
                </a:solidFill>
              </a:rPr>
              <a:t>Volonté de rapporter la douleur</a:t>
            </a:r>
          </a:p>
        </p:txBody>
      </p:sp>
      <p:sp>
        <p:nvSpPr>
          <p:cNvPr id="12" name="ZoneTexte 11">
            <a:extLst>
              <a:ext uri="{FF2B5EF4-FFF2-40B4-BE49-F238E27FC236}">
                <a16:creationId xmlns:a16="http://schemas.microsoft.com/office/drawing/2014/main" id="{A01B150E-B821-7938-C95D-9EF5BA17E7D9}"/>
              </a:ext>
            </a:extLst>
          </p:cNvPr>
          <p:cNvSpPr txBox="1"/>
          <p:nvPr/>
        </p:nvSpPr>
        <p:spPr>
          <a:xfrm>
            <a:off x="457200" y="2831269"/>
            <a:ext cx="1652304" cy="276999"/>
          </a:xfrm>
          <a:prstGeom prst="rect">
            <a:avLst/>
          </a:prstGeom>
          <a:noFill/>
        </p:spPr>
        <p:txBody>
          <a:bodyPr wrap="square" rtlCol="0">
            <a:spAutoFit/>
          </a:bodyPr>
          <a:lstStyle/>
          <a:p>
            <a:r>
              <a:rPr lang="fr-CH" sz="1200" dirty="0">
                <a:solidFill>
                  <a:srgbClr val="FF0000"/>
                </a:solidFill>
              </a:rPr>
              <a:t>Endurance à la douleur</a:t>
            </a:r>
          </a:p>
        </p:txBody>
      </p:sp>
      <p:sp>
        <p:nvSpPr>
          <p:cNvPr id="13" name="ZoneTexte 12">
            <a:extLst>
              <a:ext uri="{FF2B5EF4-FFF2-40B4-BE49-F238E27FC236}">
                <a16:creationId xmlns:a16="http://schemas.microsoft.com/office/drawing/2014/main" id="{D19089B0-920E-67F8-109B-458A6CFCA068}"/>
              </a:ext>
            </a:extLst>
          </p:cNvPr>
          <p:cNvSpPr txBox="1"/>
          <p:nvPr/>
        </p:nvSpPr>
        <p:spPr>
          <a:xfrm>
            <a:off x="457200" y="3563333"/>
            <a:ext cx="1652304" cy="276999"/>
          </a:xfrm>
          <a:prstGeom prst="rect">
            <a:avLst/>
          </a:prstGeom>
          <a:noFill/>
        </p:spPr>
        <p:txBody>
          <a:bodyPr wrap="square" rtlCol="0">
            <a:spAutoFit/>
          </a:bodyPr>
          <a:lstStyle/>
          <a:p>
            <a:r>
              <a:rPr lang="fr-CH" sz="1200" dirty="0">
                <a:solidFill>
                  <a:srgbClr val="FF0000"/>
                </a:solidFill>
              </a:rPr>
              <a:t>Sensibilité à la douleur</a:t>
            </a:r>
          </a:p>
        </p:txBody>
      </p:sp>
      <p:sp>
        <p:nvSpPr>
          <p:cNvPr id="16" name="ZoneTexte 15">
            <a:extLst>
              <a:ext uri="{FF2B5EF4-FFF2-40B4-BE49-F238E27FC236}">
                <a16:creationId xmlns:a16="http://schemas.microsoft.com/office/drawing/2014/main" id="{33818AA0-EB22-0E7D-16FA-12B562DD7446}"/>
              </a:ext>
            </a:extLst>
          </p:cNvPr>
          <p:cNvSpPr txBox="1"/>
          <p:nvPr/>
        </p:nvSpPr>
        <p:spPr>
          <a:xfrm>
            <a:off x="342900" y="1555239"/>
            <a:ext cx="1652304" cy="461665"/>
          </a:xfrm>
          <a:prstGeom prst="rect">
            <a:avLst/>
          </a:prstGeom>
          <a:noFill/>
          <a:ln w="12700">
            <a:solidFill>
              <a:srgbClr val="FF0000"/>
            </a:solidFill>
          </a:ln>
        </p:spPr>
        <p:txBody>
          <a:bodyPr wrap="square" rtlCol="0">
            <a:spAutoFit/>
          </a:bodyPr>
          <a:lstStyle/>
          <a:p>
            <a:r>
              <a:rPr lang="fr-CH" sz="1200" b="1" dirty="0">
                <a:solidFill>
                  <a:srgbClr val="FF0000"/>
                </a:solidFill>
              </a:rPr>
              <a:t>Evaluation par les médecins</a:t>
            </a:r>
          </a:p>
        </p:txBody>
      </p:sp>
    </p:spTree>
    <p:extLst>
      <p:ext uri="{BB962C8B-B14F-4D97-AF65-F5344CB8AC3E}">
        <p14:creationId xmlns:p14="http://schemas.microsoft.com/office/powerpoint/2010/main" val="42627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P spid="10" grpId="0"/>
      <p:bldP spid="11" grpId="0"/>
      <p:bldP spid="12" grpId="0"/>
      <p:bldP spid="13" grpId="0"/>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BA957A-14DE-3A9D-F64F-1161CE73E4F9}"/>
              </a:ext>
            </a:extLst>
          </p:cNvPr>
          <p:cNvSpPr/>
          <p:nvPr/>
        </p:nvSpPr>
        <p:spPr>
          <a:xfrm>
            <a:off x="-22129" y="4469005"/>
            <a:ext cx="8947663" cy="674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Espace réservé du contenu 4">
            <a:extLst>
              <a:ext uri="{FF2B5EF4-FFF2-40B4-BE49-F238E27FC236}">
                <a16:creationId xmlns:a16="http://schemas.microsoft.com/office/drawing/2014/main" id="{306F7F09-CD97-7D4F-FC19-608E6CD2D279}"/>
              </a:ext>
            </a:extLst>
          </p:cNvPr>
          <p:cNvSpPr>
            <a:spLocks noGrp="1"/>
          </p:cNvSpPr>
          <p:nvPr>
            <p:ph idx="1"/>
          </p:nvPr>
        </p:nvSpPr>
        <p:spPr>
          <a:xfrm>
            <a:off x="457200" y="1134459"/>
            <a:ext cx="4265177" cy="3220988"/>
          </a:xfrm>
        </p:spPr>
        <p:txBody>
          <a:bodyPr/>
          <a:lstStyle/>
          <a:p>
            <a:r>
              <a:rPr lang="fr-CH" sz="2000" dirty="0"/>
              <a:t>Les hommes reçoivent plus d’antalgiques</a:t>
            </a:r>
          </a:p>
          <a:p>
            <a:endParaRPr lang="fr-CH" sz="2000" dirty="0"/>
          </a:p>
          <a:p>
            <a:r>
              <a:rPr lang="fr-CH" sz="2000" dirty="0"/>
              <a:t>Temps d’attente plus long aux urgences pour les femmes pour recevoir un traitement antalgique</a:t>
            </a:r>
          </a:p>
          <a:p>
            <a:endParaRPr lang="fr-CH" sz="2000" dirty="0"/>
          </a:p>
          <a:p>
            <a:r>
              <a:rPr lang="fr-CH" sz="2000" dirty="0"/>
              <a:t>Les femmes reçoivent plus de psychotropes</a:t>
            </a:r>
          </a:p>
          <a:p>
            <a:endParaRPr lang="fr-CH" dirty="0"/>
          </a:p>
        </p:txBody>
      </p:sp>
      <p:sp>
        <p:nvSpPr>
          <p:cNvPr id="2" name="Titre 1"/>
          <p:cNvSpPr>
            <a:spLocks noGrp="1"/>
          </p:cNvSpPr>
          <p:nvPr>
            <p:ph type="title"/>
          </p:nvPr>
        </p:nvSpPr>
        <p:spPr>
          <a:xfrm>
            <a:off x="457199" y="33468"/>
            <a:ext cx="8605157" cy="619080"/>
          </a:xfrm>
        </p:spPr>
        <p:txBody>
          <a:bodyPr>
            <a:noAutofit/>
          </a:bodyPr>
          <a:lstStyle/>
          <a:p>
            <a:r>
              <a:rPr lang="fr-CH" sz="2000" dirty="0"/>
              <a:t>Différences de prise en charge de la douleur aigüe</a:t>
            </a:r>
          </a:p>
        </p:txBody>
      </p:sp>
      <p:sp>
        <p:nvSpPr>
          <p:cNvPr id="4" name="Rectangle 3"/>
          <p:cNvSpPr/>
          <p:nvPr/>
        </p:nvSpPr>
        <p:spPr>
          <a:xfrm>
            <a:off x="4633394" y="1338070"/>
            <a:ext cx="4510606" cy="2863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350"/>
          </a:p>
        </p:txBody>
      </p:sp>
      <p:sp>
        <p:nvSpPr>
          <p:cNvPr id="6" name="ZoneTexte 5">
            <a:extLst>
              <a:ext uri="{FF2B5EF4-FFF2-40B4-BE49-F238E27FC236}">
                <a16:creationId xmlns:a16="http://schemas.microsoft.com/office/drawing/2014/main" id="{CDA6B59C-7858-4701-6123-C170F0B3B818}"/>
              </a:ext>
            </a:extLst>
          </p:cNvPr>
          <p:cNvSpPr txBox="1"/>
          <p:nvPr/>
        </p:nvSpPr>
        <p:spPr>
          <a:xfrm>
            <a:off x="5628855" y="4570614"/>
            <a:ext cx="3047665" cy="523220"/>
          </a:xfrm>
          <a:prstGeom prst="rect">
            <a:avLst/>
          </a:prstGeom>
          <a:noFill/>
        </p:spPr>
        <p:txBody>
          <a:bodyPr wrap="square">
            <a:spAutoFit/>
          </a:bodyPr>
          <a:lstStyle/>
          <a:p>
            <a:pPr>
              <a:defRPr/>
            </a:pPr>
            <a:r>
              <a:rPr lang="fr-CH" sz="1400" dirty="0">
                <a:solidFill>
                  <a:srgbClr val="212121"/>
                </a:solidFill>
              </a:rPr>
              <a:t>Schilter LV, et al. </a:t>
            </a:r>
            <a:r>
              <a:rPr lang="fr-CH" sz="1400" i="1" dirty="0" err="1">
                <a:solidFill>
                  <a:srgbClr val="212121"/>
                </a:solidFill>
              </a:rPr>
              <a:t>Women’s</a:t>
            </a:r>
            <a:r>
              <a:rPr lang="fr-CH" sz="1400" i="1" dirty="0">
                <a:solidFill>
                  <a:srgbClr val="212121"/>
                </a:solidFill>
              </a:rPr>
              <a:t> Health</a:t>
            </a:r>
            <a:r>
              <a:rPr lang="fr-CH" sz="1400" dirty="0">
                <a:solidFill>
                  <a:srgbClr val="212121"/>
                </a:solidFill>
              </a:rPr>
              <a:t>. 2024</a:t>
            </a:r>
            <a:endParaRPr lang="en-US" sz="1400" dirty="0"/>
          </a:p>
          <a:p>
            <a:pPr>
              <a:defRPr/>
            </a:pPr>
            <a:r>
              <a:rPr lang="fr-CH" sz="1400" dirty="0"/>
              <a:t>Chen et al. </a:t>
            </a:r>
            <a:r>
              <a:rPr lang="fr-CH" sz="1400" i="1" dirty="0" err="1"/>
              <a:t>Acad</a:t>
            </a:r>
            <a:r>
              <a:rPr lang="fr-CH" sz="1400" i="1" dirty="0"/>
              <a:t> </a:t>
            </a:r>
            <a:r>
              <a:rPr lang="fr-CH" sz="1400" i="1" dirty="0" err="1"/>
              <a:t>Emerg</a:t>
            </a:r>
            <a:r>
              <a:rPr lang="fr-CH" sz="1400" i="1" dirty="0"/>
              <a:t> Med </a:t>
            </a:r>
            <a:r>
              <a:rPr lang="fr-CH" sz="1400" dirty="0"/>
              <a:t>2008</a:t>
            </a:r>
          </a:p>
        </p:txBody>
      </p:sp>
      <p:sp>
        <p:nvSpPr>
          <p:cNvPr id="3" name="Espace réservé du numéro de diapositive 2">
            <a:extLst>
              <a:ext uri="{FF2B5EF4-FFF2-40B4-BE49-F238E27FC236}">
                <a16:creationId xmlns:a16="http://schemas.microsoft.com/office/drawing/2014/main" id="{345E541E-0DFB-AA31-2840-78AD4314A3B7}"/>
              </a:ext>
            </a:extLst>
          </p:cNvPr>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9F8CDA-3D76-8147-A783-F8EF6F842A04}" type="slidenum">
              <a:rPr lang="fr-FR" sz="900" smtClean="0">
                <a:latin typeface="Arial"/>
              </a:rPr>
              <a:pPr algn="r"/>
              <a:t>33</a:t>
            </a:fld>
            <a:r>
              <a:rPr lang="fr-FR">
                <a:latin typeface="Arial"/>
              </a:rPr>
              <a:t> </a:t>
            </a:r>
            <a:endParaRPr lang="fr-FR" dirty="0">
              <a:latin typeface="Arial"/>
            </a:endParaRPr>
          </a:p>
        </p:txBody>
      </p:sp>
      <p:sp>
        <p:nvSpPr>
          <p:cNvPr id="9" name="Espace réservé du contenu 8">
            <a:extLst>
              <a:ext uri="{FF2B5EF4-FFF2-40B4-BE49-F238E27FC236}">
                <a16:creationId xmlns:a16="http://schemas.microsoft.com/office/drawing/2014/main" id="{81FA546D-9F03-687D-8845-46276CE5B71C}"/>
              </a:ext>
            </a:extLst>
          </p:cNvPr>
          <p:cNvSpPr txBox="1">
            <a:spLocks/>
          </p:cNvSpPr>
          <p:nvPr/>
        </p:nvSpPr>
        <p:spPr>
          <a:xfrm>
            <a:off x="4722377" y="1179939"/>
            <a:ext cx="4038600" cy="3192898"/>
          </a:xfrm>
          <a:prstGeom prst="rect">
            <a:avLst/>
          </a:prstGeom>
        </p:spPr>
        <p:style>
          <a:lnRef idx="2">
            <a:schemeClr val="dk1"/>
          </a:lnRef>
          <a:fillRef idx="1">
            <a:schemeClr val="lt1"/>
          </a:fillRef>
          <a:effectRef idx="0">
            <a:schemeClr val="dk1"/>
          </a:effectRef>
          <a:fontRef idx="minor">
            <a:schemeClr val="dk1"/>
          </a:fontRef>
        </p:style>
        <p:txBody>
          <a:bodyPr/>
          <a:lstStyle>
            <a:lvl1pPr marL="342900" indent="-342900" algn="l" defTabSz="457200" rtl="0" eaLnBrk="1" latinLnBrk="0" hangingPunct="1">
              <a:spcBef>
                <a:spcPct val="20000"/>
              </a:spcBef>
              <a:buClr>
                <a:schemeClr val="bg2"/>
              </a:buClr>
              <a:buFont typeface="Arial"/>
              <a:buChar char="•"/>
              <a:defRPr sz="3000" kern="1200">
                <a:solidFill>
                  <a:schemeClr val="dk1"/>
                </a:solidFill>
                <a:latin typeface="+mn-lt"/>
                <a:ea typeface="+mn-ea"/>
                <a:cs typeface="+mn-cs"/>
              </a:defRPr>
            </a:lvl1pPr>
            <a:lvl2pPr marL="742950" indent="-285750" algn="l" defTabSz="457200" rtl="0" eaLnBrk="1" latinLnBrk="0" hangingPunct="1">
              <a:spcBef>
                <a:spcPct val="20000"/>
              </a:spcBef>
              <a:buClr>
                <a:schemeClr val="bg2"/>
              </a:buClr>
              <a:buFont typeface="Arial"/>
              <a:buChar char="•"/>
              <a:defRPr sz="2400" kern="1200">
                <a:solidFill>
                  <a:schemeClr val="dk1"/>
                </a:solidFill>
                <a:latin typeface="+mn-lt"/>
                <a:ea typeface="+mn-ea"/>
                <a:cs typeface="+mn-cs"/>
              </a:defRPr>
            </a:lvl2pPr>
            <a:lvl3pPr marL="1143000" indent="-228600" algn="l" defTabSz="457200" rtl="0" eaLnBrk="1" latinLnBrk="0" hangingPunct="1">
              <a:spcBef>
                <a:spcPct val="20000"/>
              </a:spcBef>
              <a:buClr>
                <a:schemeClr val="bg2"/>
              </a:buClr>
              <a:buSzPct val="90000"/>
              <a:buFont typeface="Arial"/>
              <a:buChar char="•"/>
              <a:defRPr sz="1800" kern="1200">
                <a:solidFill>
                  <a:schemeClr val="dk1"/>
                </a:solidFill>
                <a:latin typeface="+mn-lt"/>
                <a:ea typeface="+mn-ea"/>
                <a:cs typeface="+mn-cs"/>
              </a:defRPr>
            </a:lvl3pPr>
            <a:lvl4pPr marL="1600200" indent="-228600" algn="l" defTabSz="457200" rtl="0" eaLnBrk="1" latinLnBrk="0" hangingPunct="1">
              <a:spcBef>
                <a:spcPct val="20000"/>
              </a:spcBef>
              <a:buClr>
                <a:schemeClr val="bg2"/>
              </a:buClr>
              <a:buFont typeface="Arial"/>
              <a:buChar char="•"/>
              <a:defRPr sz="1400" kern="1200">
                <a:solidFill>
                  <a:schemeClr val="dk1"/>
                </a:solidFill>
                <a:latin typeface="+mn-lt"/>
                <a:ea typeface="+mn-ea"/>
                <a:cs typeface="+mn-cs"/>
              </a:defRPr>
            </a:lvl4pPr>
            <a:lvl5pPr marL="2057400" indent="-228600" algn="l" defTabSz="457200" rtl="0" eaLnBrk="1" latinLnBrk="0" hangingPunct="1">
              <a:spcBef>
                <a:spcPct val="20000"/>
              </a:spcBef>
              <a:buClr>
                <a:schemeClr val="bg2"/>
              </a:buClr>
              <a:buFont typeface="Arial"/>
              <a:buChar char="•"/>
              <a:defRPr sz="12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defTabSz="685800">
              <a:spcBef>
                <a:spcPts val="0"/>
              </a:spcBef>
              <a:buClrTx/>
              <a:buFont typeface="Arial"/>
              <a:buNone/>
              <a:defRPr/>
            </a:pPr>
            <a:r>
              <a:rPr lang="fr-FR"/>
              <a:t>Lombalgie aigue</a:t>
            </a:r>
          </a:p>
          <a:p>
            <a:pPr marL="0" indent="0" algn="ctr" defTabSz="685800">
              <a:spcBef>
                <a:spcPts val="0"/>
              </a:spcBef>
              <a:buClrTx/>
              <a:buFont typeface="Arial"/>
              <a:buNone/>
              <a:defRPr/>
            </a:pPr>
            <a:r>
              <a:rPr lang="fr-FR"/>
              <a:t> </a:t>
            </a:r>
            <a:endParaRPr lang="fr-FR" dirty="0"/>
          </a:p>
        </p:txBody>
      </p:sp>
      <p:pic>
        <p:nvPicPr>
          <p:cNvPr id="10" name="Image 9">
            <a:extLst>
              <a:ext uri="{FF2B5EF4-FFF2-40B4-BE49-F238E27FC236}">
                <a16:creationId xmlns:a16="http://schemas.microsoft.com/office/drawing/2014/main" id="{9F8EAFC6-3721-FADB-52FF-699C24DB6706}"/>
              </a:ext>
            </a:extLst>
          </p:cNvPr>
          <p:cNvPicPr>
            <a:picLocks noChangeAspect="1"/>
          </p:cNvPicPr>
          <p:nvPr/>
        </p:nvPicPr>
        <p:blipFill>
          <a:blip r:embed="rId3"/>
          <a:stretch>
            <a:fillRect/>
          </a:stretch>
        </p:blipFill>
        <p:spPr>
          <a:xfrm>
            <a:off x="4995372" y="1898818"/>
            <a:ext cx="3572223" cy="2147292"/>
          </a:xfrm>
          <a:prstGeom prst="rect">
            <a:avLst/>
          </a:prstGeom>
        </p:spPr>
      </p:pic>
    </p:spTree>
    <p:extLst>
      <p:ext uri="{BB962C8B-B14F-4D97-AF65-F5344CB8AC3E}">
        <p14:creationId xmlns:p14="http://schemas.microsoft.com/office/powerpoint/2010/main" val="417496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7CE6DD-75DF-966F-34DC-10767E27DDFC}"/>
              </a:ext>
            </a:extLst>
          </p:cNvPr>
          <p:cNvSpPr/>
          <p:nvPr/>
        </p:nvSpPr>
        <p:spPr>
          <a:xfrm>
            <a:off x="0" y="4469005"/>
            <a:ext cx="8947663" cy="6744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Titre 2">
            <a:extLst>
              <a:ext uri="{FF2B5EF4-FFF2-40B4-BE49-F238E27FC236}">
                <a16:creationId xmlns:a16="http://schemas.microsoft.com/office/drawing/2014/main" id="{C01EBAF4-993D-490A-C105-1C570C87CC21}"/>
              </a:ext>
            </a:extLst>
          </p:cNvPr>
          <p:cNvSpPr>
            <a:spLocks noGrp="1"/>
          </p:cNvSpPr>
          <p:nvPr>
            <p:ph type="title"/>
          </p:nvPr>
        </p:nvSpPr>
        <p:spPr/>
        <p:txBody>
          <a:bodyPr>
            <a:noAutofit/>
          </a:bodyPr>
          <a:lstStyle/>
          <a:p>
            <a:r>
              <a:rPr lang="fr-CH" sz="2000" dirty="0"/>
              <a:t>Influence des autres déterminants de la santé</a:t>
            </a:r>
          </a:p>
        </p:txBody>
      </p:sp>
      <p:sp>
        <p:nvSpPr>
          <p:cNvPr id="4" name="ZoneTexte 3">
            <a:extLst>
              <a:ext uri="{FF2B5EF4-FFF2-40B4-BE49-F238E27FC236}">
                <a16:creationId xmlns:a16="http://schemas.microsoft.com/office/drawing/2014/main" id="{24D6D1CF-8658-E742-D779-07CC5AC8EE10}"/>
              </a:ext>
            </a:extLst>
          </p:cNvPr>
          <p:cNvSpPr txBox="1"/>
          <p:nvPr/>
        </p:nvSpPr>
        <p:spPr>
          <a:xfrm>
            <a:off x="6228860" y="4761151"/>
            <a:ext cx="2718803" cy="307777"/>
          </a:xfrm>
          <a:prstGeom prst="rect">
            <a:avLst/>
          </a:prstGeom>
          <a:noFill/>
        </p:spPr>
        <p:txBody>
          <a:bodyPr wrap="square" rtlCol="0">
            <a:spAutoFit/>
          </a:bodyPr>
          <a:lstStyle/>
          <a:p>
            <a:r>
              <a:rPr lang="en-US" sz="1400" b="0" i="0" dirty="0" err="1">
                <a:solidFill>
                  <a:srgbClr val="212121"/>
                </a:solidFill>
                <a:effectLst/>
              </a:rPr>
              <a:t>Drogell</a:t>
            </a:r>
            <a:r>
              <a:rPr lang="en-US" sz="1400" b="0" i="0" dirty="0">
                <a:solidFill>
                  <a:srgbClr val="212121"/>
                </a:solidFill>
                <a:effectLst/>
              </a:rPr>
              <a:t> K, et al. </a:t>
            </a:r>
            <a:r>
              <a:rPr lang="en-US" sz="1400" b="0" i="1" dirty="0">
                <a:solidFill>
                  <a:srgbClr val="212121"/>
                </a:solidFill>
                <a:effectLst/>
              </a:rPr>
              <a:t>J </a:t>
            </a:r>
            <a:r>
              <a:rPr lang="en-US" sz="1400" b="0" i="1" dirty="0" err="1">
                <a:solidFill>
                  <a:srgbClr val="212121"/>
                </a:solidFill>
                <a:effectLst/>
              </a:rPr>
              <a:t>Emerg</a:t>
            </a:r>
            <a:r>
              <a:rPr lang="en-US" sz="1400" b="0" i="1" dirty="0">
                <a:solidFill>
                  <a:srgbClr val="212121"/>
                </a:solidFill>
                <a:effectLst/>
              </a:rPr>
              <a:t> Med</a:t>
            </a:r>
            <a:r>
              <a:rPr lang="en-US" sz="1400" b="0" i="0" dirty="0">
                <a:solidFill>
                  <a:srgbClr val="212121"/>
                </a:solidFill>
                <a:effectLst/>
              </a:rPr>
              <a:t>. 2022</a:t>
            </a:r>
            <a:endParaRPr lang="fr-CH" sz="1400" dirty="0"/>
          </a:p>
        </p:txBody>
      </p:sp>
      <p:sp>
        <p:nvSpPr>
          <p:cNvPr id="9" name="Espace réservé du numéro de diapositive 8">
            <a:extLst>
              <a:ext uri="{FF2B5EF4-FFF2-40B4-BE49-F238E27FC236}">
                <a16:creationId xmlns:a16="http://schemas.microsoft.com/office/drawing/2014/main" id="{9721FEEB-8560-DB74-7261-42C25D2FB2CB}"/>
              </a:ext>
            </a:extLst>
          </p:cNvPr>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9F8CDA-3D76-8147-A783-F8EF6F842A04}" type="slidenum">
              <a:rPr lang="fr-FR" sz="900" smtClean="0">
                <a:latin typeface="Arial"/>
              </a:rPr>
              <a:pPr algn="r"/>
              <a:t>34</a:t>
            </a:fld>
            <a:r>
              <a:rPr lang="fr-FR">
                <a:latin typeface="Arial"/>
              </a:rPr>
              <a:t> </a:t>
            </a:r>
            <a:endParaRPr lang="fr-FR" dirty="0">
              <a:latin typeface="Arial"/>
            </a:endParaRPr>
          </a:p>
        </p:txBody>
      </p:sp>
      <p:pic>
        <p:nvPicPr>
          <p:cNvPr id="2" name="Image 1">
            <a:extLst>
              <a:ext uri="{FF2B5EF4-FFF2-40B4-BE49-F238E27FC236}">
                <a16:creationId xmlns:a16="http://schemas.microsoft.com/office/drawing/2014/main" id="{32919FD0-14A4-92AF-85E8-ADFE44194BF4}"/>
              </a:ext>
            </a:extLst>
          </p:cNvPr>
          <p:cNvPicPr>
            <a:picLocks noChangeAspect="1"/>
          </p:cNvPicPr>
          <p:nvPr/>
        </p:nvPicPr>
        <p:blipFill>
          <a:blip r:embed="rId3"/>
          <a:stretch>
            <a:fillRect/>
          </a:stretch>
        </p:blipFill>
        <p:spPr>
          <a:xfrm>
            <a:off x="341920" y="1424748"/>
            <a:ext cx="5886940" cy="2851074"/>
          </a:xfrm>
          <a:prstGeom prst="rect">
            <a:avLst/>
          </a:prstGeom>
        </p:spPr>
      </p:pic>
      <p:sp>
        <p:nvSpPr>
          <p:cNvPr id="11" name="Rectangle 10">
            <a:extLst>
              <a:ext uri="{FF2B5EF4-FFF2-40B4-BE49-F238E27FC236}">
                <a16:creationId xmlns:a16="http://schemas.microsoft.com/office/drawing/2014/main" id="{B627E35F-BDB6-9C21-915C-878C8960B29E}"/>
              </a:ext>
            </a:extLst>
          </p:cNvPr>
          <p:cNvSpPr/>
          <p:nvPr/>
        </p:nvSpPr>
        <p:spPr>
          <a:xfrm>
            <a:off x="327154" y="3574745"/>
            <a:ext cx="5708147" cy="35429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noFill/>
            </a:endParaRPr>
          </a:p>
        </p:txBody>
      </p:sp>
      <p:sp>
        <p:nvSpPr>
          <p:cNvPr id="12" name="Rectangle 11">
            <a:extLst>
              <a:ext uri="{FF2B5EF4-FFF2-40B4-BE49-F238E27FC236}">
                <a16:creationId xmlns:a16="http://schemas.microsoft.com/office/drawing/2014/main" id="{D3984132-556F-052F-624B-E22BEF90FE35}"/>
              </a:ext>
            </a:extLst>
          </p:cNvPr>
          <p:cNvSpPr/>
          <p:nvPr/>
        </p:nvSpPr>
        <p:spPr>
          <a:xfrm>
            <a:off x="383852" y="2380857"/>
            <a:ext cx="5708147" cy="354294"/>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noFill/>
            </a:endParaRPr>
          </a:p>
        </p:txBody>
      </p:sp>
      <p:pic>
        <p:nvPicPr>
          <p:cNvPr id="8" name="Espace réservé du contenu 7">
            <a:extLst>
              <a:ext uri="{FF2B5EF4-FFF2-40B4-BE49-F238E27FC236}">
                <a16:creationId xmlns:a16="http://schemas.microsoft.com/office/drawing/2014/main" id="{5195C299-2C21-DEB7-31D5-B8D2D50F93BB}"/>
              </a:ext>
            </a:extLst>
          </p:cNvPr>
          <p:cNvPicPr>
            <a:picLocks noGrp="1" noChangeAspect="1"/>
          </p:cNvPicPr>
          <p:nvPr>
            <p:ph idx="1"/>
          </p:nvPr>
        </p:nvPicPr>
        <p:blipFill>
          <a:blip r:embed="rId4"/>
          <a:stretch>
            <a:fillRect/>
          </a:stretch>
        </p:blipFill>
        <p:spPr>
          <a:xfrm>
            <a:off x="6344632" y="1684860"/>
            <a:ext cx="2353260" cy="2353260"/>
          </a:xfrm>
          <a:prstGeom prst="rect">
            <a:avLst/>
          </a:prstGeom>
        </p:spPr>
      </p:pic>
      <p:sp>
        <p:nvSpPr>
          <p:cNvPr id="7" name="ZoneTexte 6">
            <a:extLst>
              <a:ext uri="{FF2B5EF4-FFF2-40B4-BE49-F238E27FC236}">
                <a16:creationId xmlns:a16="http://schemas.microsoft.com/office/drawing/2014/main" id="{F60FBF13-53F0-71D9-70B8-A0F37BFCDEBC}"/>
              </a:ext>
            </a:extLst>
          </p:cNvPr>
          <p:cNvSpPr txBox="1"/>
          <p:nvPr/>
        </p:nvSpPr>
        <p:spPr>
          <a:xfrm>
            <a:off x="233362" y="4248745"/>
            <a:ext cx="8677275" cy="369332"/>
          </a:xfrm>
          <a:prstGeom prst="rect">
            <a:avLst/>
          </a:prstGeom>
          <a:noFill/>
        </p:spPr>
        <p:txBody>
          <a:bodyPr wrap="square">
            <a:spAutoFit/>
          </a:bodyPr>
          <a:lstStyle/>
          <a:p>
            <a:r>
              <a:rPr lang="fr-CH" dirty="0">
                <a:solidFill>
                  <a:srgbClr val="FF0000"/>
                </a:solidFill>
              </a:rPr>
              <a:t>Conclusion: les discriminations de genre et de «race» s’accumulent (intersectionnalité)</a:t>
            </a:r>
            <a:endParaRPr lang="en-US" dirty="0">
              <a:solidFill>
                <a:srgbClr val="FF0000"/>
              </a:solidFill>
            </a:endParaRPr>
          </a:p>
        </p:txBody>
      </p:sp>
    </p:spTree>
    <p:extLst>
      <p:ext uri="{BB962C8B-B14F-4D97-AF65-F5344CB8AC3E}">
        <p14:creationId xmlns:p14="http://schemas.microsoft.com/office/powerpoint/2010/main" val="278580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8066B1-5D95-A84B-B76E-9182D90F246B}" type="slidenum">
              <a:rPr lang="fr-CH" smtClean="0"/>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CH" sz="900" b="0" i="0" u="none" strike="noStrike" kern="1200" cap="none" spc="0" normalizeH="0" baseline="0" noProof="0">
              <a:ln>
                <a:noFill/>
              </a:ln>
              <a:solidFill>
                <a:srgbClr val="6B6C6E"/>
              </a:solidFill>
              <a:effectLst/>
              <a:uLnTx/>
              <a:uFillTx/>
              <a:latin typeface="Arial" pitchFamily="34" charset="0"/>
              <a:ea typeface="+mn-ea"/>
              <a:cs typeface="Arial" pitchFamily="34" charset="0"/>
            </a:endParaRPr>
          </a:p>
        </p:txBody>
      </p:sp>
      <p:sp>
        <p:nvSpPr>
          <p:cNvPr id="3" name="Titre 2"/>
          <p:cNvSpPr>
            <a:spLocks noGrp="1"/>
          </p:cNvSpPr>
          <p:nvPr>
            <p:ph type="title"/>
          </p:nvPr>
        </p:nvSpPr>
        <p:spPr>
          <a:xfrm>
            <a:off x="457199" y="389928"/>
            <a:ext cx="8229600" cy="2647739"/>
          </a:xfrm>
        </p:spPr>
        <p:txBody>
          <a:bodyPr/>
          <a:lstStyle/>
          <a:p>
            <a:r>
              <a:rPr lang="en-GB" i="1" dirty="0" err="1"/>
              <a:t>Biais</a:t>
            </a:r>
            <a:r>
              <a:rPr lang="en-GB" i="1" dirty="0"/>
              <a:t> de genre dans la pratique </a:t>
            </a:r>
            <a:r>
              <a:rPr lang="en-GB" i="1" dirty="0" err="1"/>
              <a:t>clinique</a:t>
            </a:r>
            <a:endParaRPr lang="en-GB" i="1" dirty="0"/>
          </a:p>
        </p:txBody>
      </p:sp>
    </p:spTree>
    <p:extLst>
      <p:ext uri="{BB962C8B-B14F-4D97-AF65-F5344CB8AC3E}">
        <p14:creationId xmlns:p14="http://schemas.microsoft.com/office/powerpoint/2010/main" val="1575553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442128" y="1098042"/>
            <a:ext cx="5942196" cy="1017217"/>
          </a:xfrm>
        </p:spPr>
        <p:txBody>
          <a:bodyPr/>
          <a:lstStyle/>
          <a:p>
            <a:pPr marL="0" indent="0">
              <a:buNone/>
            </a:pPr>
            <a:r>
              <a:rPr lang="it-IT" sz="1800" dirty="0"/>
              <a:t>Une consultation médicale est une interaction sociale entre individus qui amènent leurs représentations sur les catégories sociales </a:t>
            </a:r>
            <a:r>
              <a:rPr lang="it-IT" sz="1800" dirty="0">
                <a:solidFill>
                  <a:srgbClr val="0070C0"/>
                </a:solidFill>
              </a:rPr>
              <a:t>(pensées)</a:t>
            </a:r>
          </a:p>
        </p:txBody>
      </p:sp>
      <p:sp>
        <p:nvSpPr>
          <p:cNvPr id="3" name="Titre 2"/>
          <p:cNvSpPr>
            <a:spLocks noGrp="1"/>
          </p:cNvSpPr>
          <p:nvPr>
            <p:ph type="title"/>
          </p:nvPr>
        </p:nvSpPr>
        <p:spPr/>
        <p:txBody>
          <a:bodyPr>
            <a:noAutofit/>
          </a:bodyPr>
          <a:lstStyle/>
          <a:p>
            <a:r>
              <a:rPr lang="it-IT" sz="2400" dirty="0"/>
              <a:t>Des associations implicites aux discriminations</a:t>
            </a:r>
          </a:p>
        </p:txBody>
      </p:sp>
      <p:sp>
        <p:nvSpPr>
          <p:cNvPr id="2" name="Espace réservé du numéro de diapositive 1"/>
          <p:cNvSpPr>
            <a:spLocks noGrp="1"/>
          </p:cNvSpPr>
          <p:nvPr>
            <p:ph type="sldNum" sz="quarter" idx="4"/>
          </p:nvPr>
        </p:nvSpPr>
        <p:spPr>
          <a:xfrm>
            <a:off x="7519701" y="4832224"/>
            <a:ext cx="1156819" cy="273844"/>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9F8CDA-3D76-8147-A783-F8EF6F842A04}" type="slidenum">
              <a:rPr lang="fr-FR" sz="900" smtClean="0">
                <a:latin typeface="Arial"/>
              </a:rPr>
              <a:pPr algn="r"/>
              <a:t>36</a:t>
            </a:fld>
            <a:r>
              <a:rPr lang="fr-FR">
                <a:latin typeface="Arial"/>
              </a:rPr>
              <a:t> </a:t>
            </a:r>
            <a:endParaRPr lang="fr-CH"/>
          </a:p>
        </p:txBody>
      </p:sp>
      <p:sp>
        <p:nvSpPr>
          <p:cNvPr id="6" name="Rectangle 5"/>
          <p:cNvSpPr/>
          <p:nvPr/>
        </p:nvSpPr>
        <p:spPr>
          <a:xfrm>
            <a:off x="258364" y="4596660"/>
            <a:ext cx="8640103" cy="507831"/>
          </a:xfrm>
          <a:prstGeom prst="rect">
            <a:avLst/>
          </a:prstGeom>
          <a:solidFill>
            <a:schemeClr val="bg1"/>
          </a:solidFill>
        </p:spPr>
        <p:txBody>
          <a:bodyPr wrap="square">
            <a:spAutoFit/>
          </a:bodyPr>
          <a:lstStyle/>
          <a:p>
            <a:r>
              <a:rPr lang="fr-CH" sz="900" dirty="0" err="1">
                <a:ea typeface="Arial" charset="0"/>
                <a:cs typeface="Arial" charset="0"/>
              </a:rPr>
              <a:t>Dominicé</a:t>
            </a:r>
            <a:r>
              <a:rPr lang="fr-CH" sz="900" dirty="0">
                <a:ea typeface="Arial" charset="0"/>
                <a:cs typeface="Arial" charset="0"/>
              </a:rPr>
              <a:t> Dao Melissa and Bodenmann Patrick (2018). « Ce que l’autre peut susciter chez nous : stéréotypes, préjugés  et discriminations dans la pratique clinique». In </a:t>
            </a:r>
            <a:r>
              <a:rPr lang="fr-CH" sz="900" i="1" dirty="0">
                <a:ea typeface="Arial" charset="0"/>
                <a:cs typeface="Arial" charset="0"/>
              </a:rPr>
              <a:t>Vulnérabilités, équité et santé</a:t>
            </a:r>
            <a:r>
              <a:rPr lang="fr-CH" sz="900" dirty="0">
                <a:ea typeface="Arial" charset="0"/>
                <a:cs typeface="Arial" charset="0"/>
              </a:rPr>
              <a:t>, (</a:t>
            </a:r>
            <a:r>
              <a:rPr lang="fr-CH" sz="900" dirty="0" err="1">
                <a:ea typeface="Arial" charset="0"/>
                <a:cs typeface="Arial" charset="0"/>
              </a:rPr>
              <a:t>Eds</a:t>
            </a:r>
            <a:r>
              <a:rPr lang="fr-CH" sz="900" dirty="0">
                <a:ea typeface="Arial" charset="0"/>
                <a:cs typeface="Arial" charset="0"/>
              </a:rPr>
              <a:t>) P. Bodenmann, Y. Jackson, F. Vu, H. Wolff. RMS éditions / Médecine et hygiène.</a:t>
            </a:r>
          </a:p>
          <a:p>
            <a:r>
              <a:rPr lang="en-US" sz="900" dirty="0"/>
              <a:t>FitzGerald, Chloé and Hurst, Samia (2017) 'Implicit bias in healthcare professionals: a systematic review', </a:t>
            </a:r>
            <a:r>
              <a:rPr lang="en-US" sz="900" i="1" dirty="0"/>
              <a:t>BMC Medical Ethics</a:t>
            </a:r>
            <a:r>
              <a:rPr lang="en-US" sz="900" dirty="0"/>
              <a:t> 18(1): 19.</a:t>
            </a:r>
          </a:p>
        </p:txBody>
      </p:sp>
      <p:sp>
        <p:nvSpPr>
          <p:cNvPr id="7" name="ZoneTexte 6"/>
          <p:cNvSpPr txBox="1"/>
          <p:nvPr/>
        </p:nvSpPr>
        <p:spPr>
          <a:xfrm>
            <a:off x="6739932" y="1158635"/>
            <a:ext cx="2192867" cy="461665"/>
          </a:xfrm>
          <a:prstGeom prst="rect">
            <a:avLst/>
          </a:prstGeom>
          <a:noFill/>
        </p:spPr>
        <p:txBody>
          <a:bodyPr wrap="square" rtlCol="0">
            <a:spAutoFit/>
          </a:bodyPr>
          <a:lstStyle/>
          <a:p>
            <a:pPr algn="ctr"/>
            <a:r>
              <a:rPr lang="fr-CH" sz="2400" dirty="0">
                <a:solidFill>
                  <a:srgbClr val="C00000"/>
                </a:solidFill>
              </a:rPr>
              <a:t>Stéréotypes</a:t>
            </a:r>
          </a:p>
        </p:txBody>
      </p:sp>
      <p:sp>
        <p:nvSpPr>
          <p:cNvPr id="8" name="ZoneTexte 7"/>
          <p:cNvSpPr txBox="1"/>
          <p:nvPr/>
        </p:nvSpPr>
        <p:spPr>
          <a:xfrm>
            <a:off x="6738835" y="2335751"/>
            <a:ext cx="2192867" cy="461665"/>
          </a:xfrm>
          <a:prstGeom prst="rect">
            <a:avLst/>
          </a:prstGeom>
          <a:noFill/>
        </p:spPr>
        <p:txBody>
          <a:bodyPr wrap="square" rtlCol="0">
            <a:spAutoFit/>
          </a:bodyPr>
          <a:lstStyle/>
          <a:p>
            <a:pPr algn="ctr"/>
            <a:r>
              <a:rPr lang="fr-CH" sz="2400" dirty="0" err="1">
                <a:solidFill>
                  <a:srgbClr val="C00000"/>
                </a:solidFill>
              </a:rPr>
              <a:t>Bias</a:t>
            </a:r>
            <a:endParaRPr lang="fr-CH" sz="2400" dirty="0">
              <a:solidFill>
                <a:srgbClr val="C00000"/>
              </a:solidFill>
            </a:endParaRPr>
          </a:p>
        </p:txBody>
      </p:sp>
      <p:sp>
        <p:nvSpPr>
          <p:cNvPr id="9" name="ZoneTexte 8"/>
          <p:cNvSpPr txBox="1"/>
          <p:nvPr/>
        </p:nvSpPr>
        <p:spPr>
          <a:xfrm>
            <a:off x="6738834" y="3634237"/>
            <a:ext cx="2192867" cy="461665"/>
          </a:xfrm>
          <a:prstGeom prst="rect">
            <a:avLst/>
          </a:prstGeom>
          <a:noFill/>
        </p:spPr>
        <p:txBody>
          <a:bodyPr wrap="square" rtlCol="0">
            <a:spAutoFit/>
          </a:bodyPr>
          <a:lstStyle/>
          <a:p>
            <a:pPr algn="ctr"/>
            <a:r>
              <a:rPr lang="fr-CH" sz="2400" dirty="0">
                <a:solidFill>
                  <a:srgbClr val="C00000"/>
                </a:solidFill>
              </a:rPr>
              <a:t>Discrimination</a:t>
            </a:r>
          </a:p>
        </p:txBody>
      </p:sp>
      <p:sp>
        <p:nvSpPr>
          <p:cNvPr id="10" name="Flèche vers le bas 9"/>
          <p:cNvSpPr/>
          <p:nvPr/>
        </p:nvSpPr>
        <p:spPr>
          <a:xfrm>
            <a:off x="7707047" y="1739198"/>
            <a:ext cx="246491" cy="4691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Flèche vers le bas 10"/>
          <p:cNvSpPr/>
          <p:nvPr/>
        </p:nvSpPr>
        <p:spPr>
          <a:xfrm>
            <a:off x="7707047" y="3001759"/>
            <a:ext cx="246491" cy="4691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Espace réservé du contenu 3">
            <a:extLst>
              <a:ext uri="{FF2B5EF4-FFF2-40B4-BE49-F238E27FC236}">
                <a16:creationId xmlns:a16="http://schemas.microsoft.com/office/drawing/2014/main" id="{8A86BDD8-AD99-67F7-7C1F-2EB8F4DC0C22}"/>
              </a:ext>
            </a:extLst>
          </p:cNvPr>
          <p:cNvSpPr txBox="1">
            <a:spLocks/>
          </p:cNvSpPr>
          <p:nvPr/>
        </p:nvSpPr>
        <p:spPr>
          <a:xfrm>
            <a:off x="442128" y="3527125"/>
            <a:ext cx="5942196" cy="1017217"/>
          </a:xfrm>
          <a:prstGeom prst="rect">
            <a:avLst/>
          </a:prstGeom>
        </p:spPr>
        <p:txBody>
          <a:bodyPr/>
          <a:lstStyle>
            <a:lvl1pPr marL="342900" indent="-342900" algn="l" defTabSz="457200" rtl="0" eaLnBrk="1" latinLnBrk="0" hangingPunct="1">
              <a:spcBef>
                <a:spcPct val="20000"/>
              </a:spcBef>
              <a:buClr>
                <a:schemeClr val="bg2"/>
              </a:buClr>
              <a:buFont typeface="Arial"/>
              <a:buChar char="•"/>
              <a:defRPr sz="3000" kern="1200">
                <a:solidFill>
                  <a:schemeClr val="tx1"/>
                </a:solidFill>
                <a:latin typeface="Arial"/>
                <a:ea typeface="+mn-ea"/>
                <a:cs typeface="+mn-cs"/>
              </a:defRPr>
            </a:lvl1pPr>
            <a:lvl2pPr marL="742950" indent="-285750" algn="l" defTabSz="457200" rtl="0" eaLnBrk="1" latinLnBrk="0" hangingPunct="1">
              <a:spcBef>
                <a:spcPct val="20000"/>
              </a:spcBef>
              <a:buClr>
                <a:schemeClr val="bg2"/>
              </a:buClr>
              <a:buFont typeface="Arial"/>
              <a:buChar char="•"/>
              <a:defRPr sz="2400" kern="1200">
                <a:solidFill>
                  <a:schemeClr val="tx1"/>
                </a:solidFill>
                <a:latin typeface="Arial"/>
                <a:ea typeface="+mn-ea"/>
                <a:cs typeface="+mn-cs"/>
              </a:defRPr>
            </a:lvl2pPr>
            <a:lvl3pPr marL="1143000" indent="-228600" algn="l" defTabSz="457200" rtl="0" eaLnBrk="1" latinLnBrk="0" hangingPunct="1">
              <a:spcBef>
                <a:spcPct val="20000"/>
              </a:spcBef>
              <a:buClr>
                <a:schemeClr val="bg2"/>
              </a:buClr>
              <a:buSzPct val="90000"/>
              <a:buFont typeface="Arial"/>
              <a:buChar char="•"/>
              <a:defRPr sz="1800" kern="1200">
                <a:solidFill>
                  <a:schemeClr val="tx1"/>
                </a:solidFill>
                <a:latin typeface="Arial"/>
                <a:ea typeface="+mn-ea"/>
                <a:cs typeface="+mn-cs"/>
              </a:defRPr>
            </a:lvl3pPr>
            <a:lvl4pPr marL="1600200" indent="-228600" algn="l" defTabSz="457200" rtl="0" eaLnBrk="1" latinLnBrk="0" hangingPunct="1">
              <a:spcBef>
                <a:spcPct val="20000"/>
              </a:spcBef>
              <a:buClr>
                <a:schemeClr val="bg2"/>
              </a:buClr>
              <a:buFont typeface="Arial"/>
              <a:buChar char="•"/>
              <a:defRPr sz="1400" kern="1200">
                <a:solidFill>
                  <a:schemeClr val="tx1"/>
                </a:solidFill>
                <a:latin typeface="Arial"/>
                <a:ea typeface="+mn-ea"/>
                <a:cs typeface="+mn-cs"/>
              </a:defRPr>
            </a:lvl4pPr>
            <a:lvl5pPr marL="2057400" indent="-228600" algn="l" defTabSz="457200" rtl="0" eaLnBrk="1" latinLnBrk="0" hangingPunct="1">
              <a:spcBef>
                <a:spcPct val="20000"/>
              </a:spcBef>
              <a:buClr>
                <a:schemeClr val="bg2"/>
              </a:buClr>
              <a:buFont typeface="Arial"/>
              <a:buChar char="•"/>
              <a:defRPr sz="12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800" dirty="0">
                <a:solidFill>
                  <a:srgbClr val="43484C"/>
                </a:solidFill>
                <a:latin typeface="Arial" pitchFamily="34" charset="0"/>
                <a:cs typeface="Arial" pitchFamily="34" charset="0"/>
              </a:rPr>
              <a:t>Une consultation médicale est une interaction sociale où les attitudes biaisées peuvent avoir un impact négatif sur la prise en charge </a:t>
            </a:r>
            <a:r>
              <a:rPr lang="it-IT" sz="1800" dirty="0">
                <a:solidFill>
                  <a:srgbClr val="0070C0"/>
                </a:solidFill>
              </a:rPr>
              <a:t>(action)</a:t>
            </a:r>
          </a:p>
          <a:p>
            <a:endParaRPr lang="it-IT" sz="1800" dirty="0"/>
          </a:p>
          <a:p>
            <a:endParaRPr lang="it-IT" sz="1800" dirty="0"/>
          </a:p>
        </p:txBody>
      </p:sp>
      <p:sp>
        <p:nvSpPr>
          <p:cNvPr id="12" name="Espace réservé du contenu 3">
            <a:extLst>
              <a:ext uri="{FF2B5EF4-FFF2-40B4-BE49-F238E27FC236}">
                <a16:creationId xmlns:a16="http://schemas.microsoft.com/office/drawing/2014/main" id="{A609B59F-70FE-5723-35A2-2CECDC0EE904}"/>
              </a:ext>
            </a:extLst>
          </p:cNvPr>
          <p:cNvSpPr txBox="1">
            <a:spLocks/>
          </p:cNvSpPr>
          <p:nvPr/>
        </p:nvSpPr>
        <p:spPr>
          <a:xfrm>
            <a:off x="442128" y="2286688"/>
            <a:ext cx="5942196" cy="1017217"/>
          </a:xfrm>
          <a:prstGeom prst="rect">
            <a:avLst/>
          </a:prstGeom>
        </p:spPr>
        <p:txBody>
          <a:bodyPr/>
          <a:lstStyle>
            <a:lvl1pPr marL="342900" indent="-342900" algn="l" defTabSz="457200" rtl="0" eaLnBrk="1" latinLnBrk="0" hangingPunct="1">
              <a:spcBef>
                <a:spcPct val="20000"/>
              </a:spcBef>
              <a:buClr>
                <a:schemeClr val="bg2"/>
              </a:buClr>
              <a:buFont typeface="Arial"/>
              <a:buChar char="•"/>
              <a:defRPr sz="3000" kern="1200">
                <a:solidFill>
                  <a:schemeClr val="tx1"/>
                </a:solidFill>
                <a:latin typeface="Arial"/>
                <a:ea typeface="+mn-ea"/>
                <a:cs typeface="+mn-cs"/>
              </a:defRPr>
            </a:lvl1pPr>
            <a:lvl2pPr marL="742950" indent="-285750" algn="l" defTabSz="457200" rtl="0" eaLnBrk="1" latinLnBrk="0" hangingPunct="1">
              <a:spcBef>
                <a:spcPct val="20000"/>
              </a:spcBef>
              <a:buClr>
                <a:schemeClr val="bg2"/>
              </a:buClr>
              <a:buFont typeface="Arial"/>
              <a:buChar char="•"/>
              <a:defRPr sz="2400" kern="1200">
                <a:solidFill>
                  <a:schemeClr val="tx1"/>
                </a:solidFill>
                <a:latin typeface="Arial"/>
                <a:ea typeface="+mn-ea"/>
                <a:cs typeface="+mn-cs"/>
              </a:defRPr>
            </a:lvl2pPr>
            <a:lvl3pPr marL="1143000" indent="-228600" algn="l" defTabSz="457200" rtl="0" eaLnBrk="1" latinLnBrk="0" hangingPunct="1">
              <a:spcBef>
                <a:spcPct val="20000"/>
              </a:spcBef>
              <a:buClr>
                <a:schemeClr val="bg2"/>
              </a:buClr>
              <a:buSzPct val="90000"/>
              <a:buFont typeface="Arial"/>
              <a:buChar char="•"/>
              <a:defRPr sz="1800" kern="1200">
                <a:solidFill>
                  <a:schemeClr val="tx1"/>
                </a:solidFill>
                <a:latin typeface="Arial"/>
                <a:ea typeface="+mn-ea"/>
                <a:cs typeface="+mn-cs"/>
              </a:defRPr>
            </a:lvl3pPr>
            <a:lvl4pPr marL="1600200" indent="-228600" algn="l" defTabSz="457200" rtl="0" eaLnBrk="1" latinLnBrk="0" hangingPunct="1">
              <a:spcBef>
                <a:spcPct val="20000"/>
              </a:spcBef>
              <a:buClr>
                <a:schemeClr val="bg2"/>
              </a:buClr>
              <a:buFont typeface="Arial"/>
              <a:buChar char="•"/>
              <a:defRPr sz="1400" kern="1200">
                <a:solidFill>
                  <a:schemeClr val="tx1"/>
                </a:solidFill>
                <a:latin typeface="Arial"/>
                <a:ea typeface="+mn-ea"/>
                <a:cs typeface="+mn-cs"/>
              </a:defRPr>
            </a:lvl4pPr>
            <a:lvl5pPr marL="2057400" indent="-228600" algn="l" defTabSz="457200" rtl="0" eaLnBrk="1" latinLnBrk="0" hangingPunct="1">
              <a:spcBef>
                <a:spcPct val="20000"/>
              </a:spcBef>
              <a:buClr>
                <a:schemeClr val="bg2"/>
              </a:buClr>
              <a:buFont typeface="Arial"/>
              <a:buChar char="•"/>
              <a:defRPr sz="12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it-IT" sz="1800" dirty="0">
                <a:solidFill>
                  <a:srgbClr val="43484C"/>
                </a:solidFill>
                <a:latin typeface="Arial" pitchFamily="34" charset="0"/>
                <a:cs typeface="Arial" pitchFamily="34" charset="0"/>
              </a:rPr>
              <a:t>Les associations implicites qui sont faites sur la base du genre (et de l’âge, classe, ethnicité) peuvent amener un biais sur l’évaluation ou l’attitude </a:t>
            </a:r>
            <a:r>
              <a:rPr lang="it-IT" sz="1800" dirty="0">
                <a:solidFill>
                  <a:srgbClr val="0070C0"/>
                </a:solidFill>
              </a:rPr>
              <a:t>(attitude)</a:t>
            </a:r>
          </a:p>
        </p:txBody>
      </p:sp>
    </p:spTree>
    <p:extLst>
      <p:ext uri="{BB962C8B-B14F-4D97-AF65-F5344CB8AC3E}">
        <p14:creationId xmlns:p14="http://schemas.microsoft.com/office/powerpoint/2010/main" val="21425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5"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1006" y="4355447"/>
            <a:ext cx="8912994" cy="78805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schemeClr val="bg1"/>
              </a:solidFill>
            </a:endParaRPr>
          </a:p>
        </p:txBody>
      </p:sp>
      <p:sp>
        <p:nvSpPr>
          <p:cNvPr id="2" name="Titre 1"/>
          <p:cNvSpPr>
            <a:spLocks noGrp="1"/>
          </p:cNvSpPr>
          <p:nvPr>
            <p:ph type="title"/>
          </p:nvPr>
        </p:nvSpPr>
        <p:spPr>
          <a:xfrm>
            <a:off x="457200" y="298644"/>
            <a:ext cx="8229600" cy="619080"/>
          </a:xfrm>
        </p:spPr>
        <p:txBody>
          <a:bodyPr>
            <a:normAutofit fontScale="90000"/>
          </a:bodyPr>
          <a:lstStyle/>
          <a:p>
            <a:r>
              <a:rPr lang="fr-FR" dirty="0"/>
              <a:t>Biais implicites </a:t>
            </a:r>
            <a:br>
              <a:rPr lang="fr-FR" dirty="0"/>
            </a:br>
            <a:r>
              <a:rPr lang="fr-CH" dirty="0">
                <a:solidFill>
                  <a:srgbClr val="FF0000"/>
                </a:solidFill>
              </a:rPr>
              <a:t>https://implicit.harvard.edu</a:t>
            </a:r>
            <a:endParaRPr lang="fr-FR" dirty="0">
              <a:solidFill>
                <a:srgbClr val="FF0000"/>
              </a:solidFill>
            </a:endParaRPr>
          </a:p>
        </p:txBody>
      </p:sp>
      <p:sp>
        <p:nvSpPr>
          <p:cNvPr id="4" name="Espace réservé du numéro de diapositive 3"/>
          <p:cNvSpPr>
            <a:spLocks noGrp="1"/>
          </p:cNvSpPr>
          <p:nvPr>
            <p:ph type="sldNum" sz="quarter" idx="4294967295"/>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066B1-5D95-A84B-B76E-9182D90F246B}" type="slidenum">
              <a:rPr lang="fr-CH" smtClean="0"/>
              <a:pPr/>
              <a:t>37</a:t>
            </a:fld>
            <a:endParaRPr lang="en-US" dirty="0"/>
          </a:p>
        </p:txBody>
      </p:sp>
      <p:pic>
        <p:nvPicPr>
          <p:cNvPr id="5" name="Image 4"/>
          <p:cNvPicPr>
            <a:picLocks noChangeAspect="1"/>
          </p:cNvPicPr>
          <p:nvPr/>
        </p:nvPicPr>
        <p:blipFill>
          <a:blip r:embed="rId2"/>
          <a:stretch>
            <a:fillRect/>
          </a:stretch>
        </p:blipFill>
        <p:spPr>
          <a:xfrm>
            <a:off x="566413" y="1127217"/>
            <a:ext cx="7787774" cy="3915322"/>
          </a:xfrm>
          <a:prstGeom prst="rect">
            <a:avLst/>
          </a:prstGeom>
        </p:spPr>
      </p:pic>
      <p:pic>
        <p:nvPicPr>
          <p:cNvPr id="6" name="Image 5"/>
          <p:cNvPicPr>
            <a:picLocks noChangeAspect="1"/>
          </p:cNvPicPr>
          <p:nvPr/>
        </p:nvPicPr>
        <p:blipFill>
          <a:blip r:embed="rId3"/>
          <a:stretch>
            <a:fillRect/>
          </a:stretch>
        </p:blipFill>
        <p:spPr>
          <a:xfrm>
            <a:off x="68909" y="2374014"/>
            <a:ext cx="9075091" cy="1089390"/>
          </a:xfrm>
          <a:prstGeom prst="rect">
            <a:avLst/>
          </a:prstGeom>
        </p:spPr>
      </p:pic>
    </p:spTree>
    <p:extLst>
      <p:ext uri="{BB962C8B-B14F-4D97-AF65-F5344CB8AC3E}">
        <p14:creationId xmlns:p14="http://schemas.microsoft.com/office/powerpoint/2010/main" val="341350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1006" y="4355447"/>
            <a:ext cx="8912994" cy="78805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schemeClr val="bg1"/>
              </a:solidFill>
            </a:endParaRPr>
          </a:p>
        </p:txBody>
      </p:sp>
      <p:sp>
        <p:nvSpPr>
          <p:cNvPr id="2" name="Espace réservé du numéro de diapositive 1"/>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066B1-5D95-A84B-B76E-9182D90F246B}" type="slidenum">
              <a:rPr lang="fr-CH" smtClean="0"/>
              <a:pPr/>
              <a:t>38</a:t>
            </a:fld>
            <a:endParaRPr lang="fr-CH"/>
          </a:p>
        </p:txBody>
      </p:sp>
      <p:sp>
        <p:nvSpPr>
          <p:cNvPr id="3" name="Titre 2"/>
          <p:cNvSpPr>
            <a:spLocks noGrp="1"/>
          </p:cNvSpPr>
          <p:nvPr>
            <p:ph type="title"/>
          </p:nvPr>
        </p:nvSpPr>
        <p:spPr/>
        <p:txBody>
          <a:bodyPr/>
          <a:lstStyle/>
          <a:p>
            <a:endParaRPr lang="fr-FR"/>
          </a:p>
        </p:txBody>
      </p:sp>
      <p:pic>
        <p:nvPicPr>
          <p:cNvPr id="5" name="Image 4"/>
          <p:cNvPicPr>
            <a:picLocks noChangeAspect="1"/>
          </p:cNvPicPr>
          <p:nvPr/>
        </p:nvPicPr>
        <p:blipFill>
          <a:blip r:embed="rId2"/>
          <a:stretch>
            <a:fillRect/>
          </a:stretch>
        </p:blipFill>
        <p:spPr>
          <a:xfrm>
            <a:off x="649223" y="186430"/>
            <a:ext cx="6145151" cy="4365729"/>
          </a:xfrm>
          <a:prstGeom prst="rect">
            <a:avLst/>
          </a:prstGeom>
        </p:spPr>
      </p:pic>
      <p:sp>
        <p:nvSpPr>
          <p:cNvPr id="6" name="Rectangle à coins arrondis 5"/>
          <p:cNvSpPr/>
          <p:nvPr/>
        </p:nvSpPr>
        <p:spPr bwMode="auto">
          <a:xfrm>
            <a:off x="758952" y="2703198"/>
            <a:ext cx="4206240" cy="378042"/>
          </a:xfrm>
          <a:prstGeom prst="round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fr-FR">
              <a:solidFill>
                <a:schemeClr val="tx1"/>
              </a:solidFill>
              <a:latin typeface="Arial" pitchFamily="-97" charset="0"/>
              <a:ea typeface="ヒラギノ角ゴ Pro W3" pitchFamily="48" charset="-128"/>
              <a:cs typeface="ヒラギノ角ゴ Pro W3" pitchFamily="48" charset="-128"/>
            </a:endParaRPr>
          </a:p>
        </p:txBody>
      </p:sp>
      <p:pic>
        <p:nvPicPr>
          <p:cNvPr id="7" name="Image 6"/>
          <p:cNvPicPr>
            <a:picLocks noChangeAspect="1"/>
          </p:cNvPicPr>
          <p:nvPr/>
        </p:nvPicPr>
        <p:blipFill>
          <a:blip r:embed="rId3"/>
          <a:stretch>
            <a:fillRect/>
          </a:stretch>
        </p:blipFill>
        <p:spPr>
          <a:xfrm>
            <a:off x="2698270" y="2598839"/>
            <a:ext cx="6363027" cy="2095608"/>
          </a:xfrm>
          <a:prstGeom prst="rect">
            <a:avLst/>
          </a:prstGeom>
        </p:spPr>
      </p:pic>
      <p:sp>
        <p:nvSpPr>
          <p:cNvPr id="9" name="Espace réservé du contenu 8"/>
          <p:cNvSpPr>
            <a:spLocks noGrp="1"/>
          </p:cNvSpPr>
          <p:nvPr>
            <p:ph idx="1"/>
          </p:nvPr>
        </p:nvSpPr>
        <p:spPr/>
        <p:txBody>
          <a:bodyPr/>
          <a:lstStyle/>
          <a:p>
            <a:endParaRPr lang="fr-CH" dirty="0"/>
          </a:p>
        </p:txBody>
      </p:sp>
    </p:spTree>
    <p:extLst>
      <p:ext uri="{BB962C8B-B14F-4D97-AF65-F5344CB8AC3E}">
        <p14:creationId xmlns:p14="http://schemas.microsoft.com/office/powerpoint/2010/main" val="152950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066B1-5D95-A84B-B76E-9182D90F246B}" type="slidenum">
              <a:rPr lang="fr-CH" smtClean="0"/>
              <a:pPr/>
              <a:t>39</a:t>
            </a:fld>
            <a:endParaRPr lang="fr-CH"/>
          </a:p>
        </p:txBody>
      </p:sp>
      <p:sp>
        <p:nvSpPr>
          <p:cNvPr id="3" name="Titre 2"/>
          <p:cNvSpPr>
            <a:spLocks noGrp="1"/>
          </p:cNvSpPr>
          <p:nvPr>
            <p:ph type="title"/>
          </p:nvPr>
        </p:nvSpPr>
        <p:spPr>
          <a:xfrm>
            <a:off x="288758" y="33467"/>
            <a:ext cx="8778240" cy="1138107"/>
          </a:xfrm>
        </p:spPr>
        <p:txBody>
          <a:bodyPr/>
          <a:lstStyle/>
          <a:p>
            <a:r>
              <a:rPr lang="fr-CH" sz="2900" dirty="0"/>
              <a:t>Biais de genre en consultation</a:t>
            </a:r>
          </a:p>
        </p:txBody>
      </p:sp>
      <p:sp>
        <p:nvSpPr>
          <p:cNvPr id="4" name="Espace réservé du contenu 3"/>
          <p:cNvSpPr>
            <a:spLocks noGrp="1"/>
          </p:cNvSpPr>
          <p:nvPr>
            <p:ph idx="1"/>
          </p:nvPr>
        </p:nvSpPr>
        <p:spPr>
          <a:xfrm>
            <a:off x="418699" y="929640"/>
            <a:ext cx="8134350" cy="3733800"/>
          </a:xfrm>
          <a:noFill/>
        </p:spPr>
        <p:txBody>
          <a:bodyPr/>
          <a:lstStyle/>
          <a:p>
            <a:r>
              <a:rPr lang="fr-CH" sz="2400" dirty="0"/>
              <a:t>Anamnèse </a:t>
            </a:r>
          </a:p>
          <a:p>
            <a:pPr lvl="1"/>
            <a:r>
              <a:rPr lang="fr-CH" sz="1500" dirty="0"/>
              <a:t>les questions posées, les pistes investiguées (anamnèse psychosociale, sexuelle)</a:t>
            </a:r>
          </a:p>
          <a:p>
            <a:r>
              <a:rPr lang="fr-CH" sz="2400" dirty="0" err="1"/>
              <a:t>Status</a:t>
            </a:r>
            <a:endParaRPr lang="fr-CH" sz="2400" dirty="0"/>
          </a:p>
          <a:p>
            <a:pPr lvl="1"/>
            <a:r>
              <a:rPr lang="fr-CH" sz="1500" dirty="0"/>
              <a:t>la gêne dans les examens physiques, examen de la sphère génitale</a:t>
            </a:r>
          </a:p>
          <a:p>
            <a:r>
              <a:rPr lang="fr-CH" sz="2400" dirty="0"/>
              <a:t>Diagnostic</a:t>
            </a:r>
          </a:p>
          <a:p>
            <a:pPr lvl="1"/>
            <a:r>
              <a:rPr lang="fr-CH" sz="1500" dirty="0"/>
              <a:t>penser aux phénomènes moins fréquents dans un sexe, éviter l’effet tunnel</a:t>
            </a:r>
          </a:p>
          <a:p>
            <a:r>
              <a:rPr lang="fr-CH" sz="2400" dirty="0"/>
              <a:t>Décisions thérapeutiques</a:t>
            </a:r>
          </a:p>
          <a:p>
            <a:pPr lvl="1"/>
            <a:r>
              <a:rPr lang="fr-CH" sz="1500" dirty="0"/>
              <a:t>projections sur l’adhésion, capacité à suivre le </a:t>
            </a:r>
            <a:r>
              <a:rPr lang="fr-CH" sz="1500" dirty="0" err="1"/>
              <a:t>ttt</a:t>
            </a:r>
            <a:r>
              <a:rPr lang="fr-CH" sz="1500" dirty="0"/>
              <a:t>, certificat de travail</a:t>
            </a:r>
          </a:p>
          <a:p>
            <a:r>
              <a:rPr lang="fr-CH" sz="2400" dirty="0"/>
              <a:t>Les perceptions des </a:t>
            </a:r>
            <a:r>
              <a:rPr lang="fr-CH" sz="2400" dirty="0" err="1"/>
              <a:t>patient·e·s</a:t>
            </a:r>
            <a:r>
              <a:rPr lang="fr-CH" sz="2400" dirty="0"/>
              <a:t> </a:t>
            </a:r>
          </a:p>
          <a:p>
            <a:pPr lvl="1"/>
            <a:r>
              <a:rPr lang="fr-CH" sz="1500" dirty="0"/>
              <a:t>Ce qu’elles et ils vont révéler, le comportement</a:t>
            </a:r>
          </a:p>
        </p:txBody>
      </p:sp>
    </p:spTree>
    <p:extLst>
      <p:ext uri="{BB962C8B-B14F-4D97-AF65-F5344CB8AC3E}">
        <p14:creationId xmlns:p14="http://schemas.microsoft.com/office/powerpoint/2010/main" val="1313457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46187" y="4422381"/>
            <a:ext cx="2612460" cy="64633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0483" name="Espace réservé du contenu 2"/>
          <p:cNvSpPr>
            <a:spLocks noGrp="1"/>
          </p:cNvSpPr>
          <p:nvPr>
            <p:ph idx="1"/>
          </p:nvPr>
        </p:nvSpPr>
        <p:spPr>
          <a:xfrm>
            <a:off x="89503" y="1027909"/>
            <a:ext cx="2825403" cy="3394472"/>
          </a:xfrm>
        </p:spPr>
        <p:txBody>
          <a:bodyPr/>
          <a:lstStyle/>
          <a:p>
            <a:pPr marL="0" indent="0">
              <a:buNone/>
            </a:pPr>
            <a:r>
              <a:rPr lang="fr-CH" altLang="fr-FR" sz="1400" dirty="0">
                <a:solidFill>
                  <a:srgbClr val="000000"/>
                </a:solidFill>
                <a:latin typeface="Arial"/>
              </a:rPr>
              <a:t>«</a:t>
            </a:r>
            <a:r>
              <a:rPr lang="fr-CH" sz="1400" dirty="0">
                <a:solidFill>
                  <a:srgbClr val="000000"/>
                </a:solidFill>
                <a:latin typeface="Arial"/>
              </a:rPr>
              <a:t>Le terme </a:t>
            </a:r>
            <a:r>
              <a:rPr lang="fr-CH" sz="1400" b="1" dirty="0">
                <a:solidFill>
                  <a:srgbClr val="000000"/>
                </a:solidFill>
                <a:latin typeface="Arial"/>
              </a:rPr>
              <a:t>genre</a:t>
            </a:r>
            <a:r>
              <a:rPr lang="fr-CH" sz="1400" dirty="0">
                <a:solidFill>
                  <a:srgbClr val="000000"/>
                </a:solidFill>
                <a:latin typeface="Arial"/>
              </a:rPr>
              <a:t> renvoie aux rôles, aux comportements, aux expressions et aux identités que la société construit pour les hommes, les femmes, les filles, les garçons et personnes de divers sexes et de genre. Le genre influe sur la perception qu’ont les gens d’eux-mêmes et d’autrui, leur façon d’agir et d’interagir, ainsi que la répartition du pouvoir et des ressources dans la société.</a:t>
            </a:r>
            <a:r>
              <a:rPr lang="fr-CH" altLang="fr-FR" sz="1400" dirty="0">
                <a:solidFill>
                  <a:srgbClr val="000000"/>
                </a:solidFill>
                <a:latin typeface="Arial"/>
              </a:rPr>
              <a:t>»</a:t>
            </a:r>
          </a:p>
          <a:p>
            <a:pPr eaLnBrk="1" hangingPunct="1"/>
            <a:endParaRPr lang="fr-CH" altLang="fr-FR" sz="1600" dirty="0"/>
          </a:p>
        </p:txBody>
      </p:sp>
      <p:sp>
        <p:nvSpPr>
          <p:cNvPr id="8" name="Espace réservé du contenu 2"/>
          <p:cNvSpPr txBox="1">
            <a:spLocks/>
          </p:cNvSpPr>
          <p:nvPr/>
        </p:nvSpPr>
        <p:spPr>
          <a:xfrm>
            <a:off x="6318597" y="920127"/>
            <a:ext cx="2825403" cy="3394472"/>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CH" altLang="fr-FR" sz="1400" b="0" i="0" u="none" strike="noStrike" kern="1200" cap="none" spc="0" normalizeH="0" baseline="0" noProof="0" dirty="0">
                <a:ln>
                  <a:noFill/>
                </a:ln>
                <a:solidFill>
                  <a:srgbClr val="000000"/>
                </a:solidFill>
                <a:effectLst/>
                <a:uLnTx/>
                <a:uFillTx/>
                <a:latin typeface="Arial"/>
                <a:ea typeface="+mn-ea"/>
                <a:cs typeface="Arial" pitchFamily="34" charset="0"/>
              </a:rPr>
              <a:t>«</a:t>
            </a:r>
            <a:r>
              <a:rPr kumimoji="0" lang="fr-CH" sz="1400" b="0" i="0" u="none" strike="noStrike" kern="1200" cap="none" spc="0" normalizeH="0" baseline="0" noProof="0" dirty="0">
                <a:ln>
                  <a:noFill/>
                </a:ln>
                <a:solidFill>
                  <a:srgbClr val="000000"/>
                </a:solidFill>
                <a:effectLst/>
                <a:uLnTx/>
                <a:uFillTx/>
                <a:latin typeface="Arial"/>
                <a:ea typeface="+mn-ea"/>
                <a:cs typeface="Arial" pitchFamily="34" charset="0"/>
              </a:rPr>
              <a:t>Le terme </a:t>
            </a:r>
            <a:r>
              <a:rPr kumimoji="0" lang="fr-CH" sz="1400" b="1" i="0" u="none" strike="noStrike" kern="1200" cap="none" spc="0" normalizeH="0" baseline="0" noProof="0" dirty="0">
                <a:ln>
                  <a:noFill/>
                </a:ln>
                <a:solidFill>
                  <a:srgbClr val="000000"/>
                </a:solidFill>
                <a:effectLst/>
                <a:uLnTx/>
                <a:uFillTx/>
                <a:latin typeface="Arial"/>
                <a:ea typeface="+mn-ea"/>
                <a:cs typeface="Arial" pitchFamily="34" charset="0"/>
              </a:rPr>
              <a:t>sexe </a:t>
            </a:r>
            <a:r>
              <a:rPr kumimoji="0" lang="fr-CH" sz="1400" b="0" i="0" u="none" strike="noStrike" kern="1200" cap="none" spc="0" normalizeH="0" baseline="0" noProof="0" dirty="0">
                <a:ln>
                  <a:noFill/>
                </a:ln>
                <a:solidFill>
                  <a:srgbClr val="000000"/>
                </a:solidFill>
                <a:effectLst/>
                <a:uLnTx/>
                <a:uFillTx/>
                <a:latin typeface="Arial"/>
                <a:ea typeface="+mn-ea"/>
                <a:cs typeface="Arial" pitchFamily="34" charset="0"/>
              </a:rPr>
              <a:t>renvoie à un ensemble d’attributs biologiques retrouvés chez les humains et les animaux. Il est lié principalement à des caractéristiques physiques et physiologiques, par exemple les chromosomes, l’expression génique, les niveaux d’hormones et l’anatomie du système reproducteur. </a:t>
            </a:r>
            <a:r>
              <a:rPr kumimoji="0" lang="fr-CH" altLang="fr-FR" sz="1400" b="0" i="0" u="none" strike="noStrike" kern="1200" cap="none" spc="0" normalizeH="0" baseline="0" noProof="0" dirty="0">
                <a:ln>
                  <a:noFill/>
                </a:ln>
                <a:solidFill>
                  <a:srgbClr val="000000"/>
                </a:solidFill>
                <a:effectLst/>
                <a:uLnTx/>
                <a:uFillTx/>
                <a:latin typeface="Arial"/>
                <a:ea typeface="+mn-ea"/>
                <a:cs typeface="Arial" pitchFamily="34" charset="0"/>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CH" altLang="fr-FR" sz="16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5848" y="857250"/>
            <a:ext cx="3169397" cy="3712722"/>
          </a:xfrm>
          <a:prstGeom prst="rect">
            <a:avLst/>
          </a:prstGeom>
        </p:spPr>
      </p:pic>
      <p:sp>
        <p:nvSpPr>
          <p:cNvPr id="3" name="ZoneTexte 2"/>
          <p:cNvSpPr txBox="1"/>
          <p:nvPr/>
        </p:nvSpPr>
        <p:spPr>
          <a:xfrm>
            <a:off x="6372795" y="4422381"/>
            <a:ext cx="248585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0000"/>
                </a:solidFill>
                <a:effectLst/>
                <a:uLnTx/>
                <a:uFillTx/>
                <a:latin typeface="Calibri"/>
                <a:ea typeface="+mn-ea"/>
                <a:cs typeface="+mn-cs"/>
              </a:rPr>
              <a:t>Institut de recherche en santé du Canada (2020)</a:t>
            </a:r>
            <a:endParaRPr kumimoji="0" lang="fr-FR"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 name="Titre 1"/>
          <p:cNvSpPr txBox="1">
            <a:spLocks/>
          </p:cNvSpPr>
          <p:nvPr/>
        </p:nvSpPr>
        <p:spPr>
          <a:xfrm>
            <a:off x="430136" y="0"/>
            <a:ext cx="6172200" cy="8572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0" kern="1200">
                <a:solidFill>
                  <a:srgbClr val="B61239"/>
                </a:solidFill>
                <a:latin typeface="Arial Unicode MS"/>
                <a:ea typeface="+mj-ea"/>
                <a:cs typeface="Arial Unicode M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CH" altLang="fr-FR" sz="3600" b="0" i="0" u="none" strike="noStrike" kern="1200" cap="none" spc="0" normalizeH="0" baseline="0" noProof="0" dirty="0">
                <a:ln>
                  <a:noFill/>
                </a:ln>
                <a:solidFill>
                  <a:srgbClr val="B61239"/>
                </a:solidFill>
                <a:effectLst/>
                <a:uLnTx/>
                <a:uFillTx/>
                <a:latin typeface="Arial Unicode MS"/>
                <a:ea typeface="+mj-ea"/>
              </a:rPr>
              <a:t>Définitions </a:t>
            </a:r>
          </a:p>
        </p:txBody>
      </p:sp>
      <p:pic>
        <p:nvPicPr>
          <p:cNvPr id="5" name="Image 4">
            <a:extLst>
              <a:ext uri="{FF2B5EF4-FFF2-40B4-BE49-F238E27FC236}">
                <a16:creationId xmlns:a16="http://schemas.microsoft.com/office/drawing/2014/main" id="{29CA7516-B3CC-5B97-3438-48E766274848}"/>
              </a:ext>
            </a:extLst>
          </p:cNvPr>
          <p:cNvPicPr>
            <a:picLocks noChangeAspect="1"/>
          </p:cNvPicPr>
          <p:nvPr/>
        </p:nvPicPr>
        <p:blipFill>
          <a:blip r:embed="rId5"/>
          <a:stretch>
            <a:fillRect/>
          </a:stretch>
        </p:blipFill>
        <p:spPr>
          <a:xfrm>
            <a:off x="3773127" y="2478174"/>
            <a:ext cx="1597746" cy="414605"/>
          </a:xfrm>
          <a:prstGeom prst="rect">
            <a:avLst/>
          </a:prstGeom>
        </p:spPr>
      </p:pic>
    </p:spTree>
    <p:custDataLst>
      <p:tags r:id="rId1"/>
    </p:custDataLst>
    <p:extLst>
      <p:ext uri="{BB962C8B-B14F-4D97-AF65-F5344CB8AC3E}">
        <p14:creationId xmlns:p14="http://schemas.microsoft.com/office/powerpoint/2010/main" val="1034938429"/>
      </p:ext>
    </p:extLst>
  </p:cSld>
  <p:clrMapOvr>
    <a:masterClrMapping/>
  </p:clrMapOvr>
  <mc:AlternateContent xmlns:mc="http://schemas.openxmlformats.org/markup-compatibility/2006" xmlns:p14="http://schemas.microsoft.com/office/powerpoint/2010/main">
    <mc:Choice Requires="p14">
      <p:transition spd="slow" p14:dur="2000" advTm="59610"/>
    </mc:Choice>
    <mc:Fallback xmlns="">
      <p:transition spd="slow" advTm="596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31006" y="4355447"/>
            <a:ext cx="8912994" cy="78805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schemeClr val="bg1"/>
              </a:solidFill>
            </a:endParaRPr>
          </a:p>
        </p:txBody>
      </p:sp>
      <p:sp>
        <p:nvSpPr>
          <p:cNvPr id="2" name="Titre 1"/>
          <p:cNvSpPr>
            <a:spLocks noGrp="1"/>
          </p:cNvSpPr>
          <p:nvPr>
            <p:ph type="title" idx="4294967295"/>
          </p:nvPr>
        </p:nvSpPr>
        <p:spPr>
          <a:xfrm>
            <a:off x="457200" y="332490"/>
            <a:ext cx="8229600" cy="85725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0" kern="1200">
                <a:solidFill>
                  <a:srgbClr val="B61239"/>
                </a:solidFill>
                <a:latin typeface="Arial Unicode MS"/>
                <a:ea typeface="+mj-ea"/>
                <a:cs typeface="Arial Unicode MS"/>
              </a:defRPr>
            </a:lvl1pPr>
          </a:lstStyle>
          <a:p>
            <a:r>
              <a:rPr lang="fr-FR" sz="2900" b="1" dirty="0">
                <a:solidFill>
                  <a:schemeClr val="tx2"/>
                </a:solidFill>
                <a:latin typeface="Arial"/>
                <a:cs typeface="+mj-cs"/>
              </a:rPr>
              <a:t>Biais de genre chez les étudiant.es</a:t>
            </a:r>
            <a:endParaRPr lang="en-GB" sz="2900" b="1" dirty="0">
              <a:solidFill>
                <a:schemeClr val="tx2"/>
              </a:solidFill>
              <a:latin typeface="Arial"/>
              <a:cs typeface="+mj-cs"/>
            </a:endParaRP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241" y="2039061"/>
            <a:ext cx="1995531" cy="1327935"/>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628" y="3511050"/>
            <a:ext cx="1673568" cy="1497031"/>
          </a:xfrm>
          <a:prstGeom prst="rect">
            <a:avLst/>
          </a:prstGeom>
        </p:spPr>
      </p:pic>
      <p:sp>
        <p:nvSpPr>
          <p:cNvPr id="11" name="Espace réservé du contenu 2"/>
          <p:cNvSpPr txBox="1">
            <a:spLocks/>
          </p:cNvSpPr>
          <p:nvPr/>
        </p:nvSpPr>
        <p:spPr>
          <a:xfrm>
            <a:off x="251520" y="721429"/>
            <a:ext cx="3663139" cy="3686525"/>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fr-CH" sz="1800" dirty="0"/>
          </a:p>
          <a:p>
            <a:pPr marL="0" indent="0">
              <a:buNone/>
            </a:pPr>
            <a:r>
              <a:rPr lang="fr-CH" sz="1800" dirty="0"/>
              <a:t>Examen ECOS (Examen Clinique Objectif Structuré) pour les étudiants MMed1 à Lausanne</a:t>
            </a:r>
            <a:endParaRPr lang="fr-CH" sz="2100" dirty="0"/>
          </a:p>
        </p:txBody>
      </p:sp>
      <p:sp>
        <p:nvSpPr>
          <p:cNvPr id="7" name="ZoneTexte 6">
            <a:extLst>
              <a:ext uri="{FF2B5EF4-FFF2-40B4-BE49-F238E27FC236}">
                <a16:creationId xmlns:a16="http://schemas.microsoft.com/office/drawing/2014/main" id="{9A9A496B-6358-129F-592A-D58A87C81F5E}"/>
              </a:ext>
            </a:extLst>
          </p:cNvPr>
          <p:cNvSpPr txBox="1"/>
          <p:nvPr/>
        </p:nvSpPr>
        <p:spPr>
          <a:xfrm>
            <a:off x="4049485" y="4620456"/>
            <a:ext cx="4913283"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Arial" panose="020B0604020202020204" pitchFamily="34" charset="0"/>
              </a:rPr>
              <a:t>Le Boudec J, et al. </a:t>
            </a:r>
            <a:r>
              <a:rPr kumimoji="0" lang="fr-FR" altLang="fr-FR" sz="1100" b="0" i="1" u="none" strike="noStrike" cap="none" normalizeH="0" baseline="0" dirty="0">
                <a:ln>
                  <a:noFill/>
                </a:ln>
                <a:solidFill>
                  <a:schemeClr val="tx1"/>
                </a:solidFill>
                <a:effectLst/>
                <a:latin typeface="Arial" panose="020B0604020202020204" pitchFamily="34" charset="0"/>
              </a:rPr>
              <a:t>Patient Educ </a:t>
            </a:r>
            <a:r>
              <a:rPr kumimoji="0" lang="fr-FR" altLang="fr-FR" sz="1100" b="0" i="1" u="none" strike="noStrike" cap="none" normalizeH="0" baseline="0" dirty="0" err="1">
                <a:ln>
                  <a:noFill/>
                </a:ln>
                <a:solidFill>
                  <a:schemeClr val="tx1"/>
                </a:solidFill>
                <a:effectLst/>
                <a:latin typeface="Arial" panose="020B0604020202020204" pitchFamily="34" charset="0"/>
              </a:rPr>
              <a:t>Couns</a:t>
            </a:r>
            <a:r>
              <a:rPr kumimoji="0" lang="fr-FR" altLang="fr-FR" sz="1100" b="0" i="0" u="none" strike="noStrike" cap="none" normalizeH="0" baseline="0" dirty="0">
                <a:ln>
                  <a:noFill/>
                </a:ln>
                <a:solidFill>
                  <a:schemeClr val="tx1"/>
                </a:solidFill>
                <a:effectLst/>
                <a:latin typeface="Arial" panose="020B0604020202020204" pitchFamily="34" charset="0"/>
              </a:rPr>
              <a:t>. 2023. </a:t>
            </a:r>
          </a:p>
        </p:txBody>
      </p:sp>
      <p:pic>
        <p:nvPicPr>
          <p:cNvPr id="6" name="Picture 18" descr="https://unisante/sites/default/files/Images_user/2051612.jpg">
            <a:extLst>
              <a:ext uri="{FF2B5EF4-FFF2-40B4-BE49-F238E27FC236}">
                <a16:creationId xmlns:a16="http://schemas.microsoft.com/office/drawing/2014/main" id="{A5E36664-D3F5-F04D-F638-55CAC6893D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5282" y="0"/>
            <a:ext cx="708718" cy="944958"/>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A1DBBC11-EEAE-25B6-0AC5-165EF89E4A14}"/>
              </a:ext>
            </a:extLst>
          </p:cNvPr>
          <p:cNvPicPr/>
          <p:nvPr/>
        </p:nvPicPr>
        <p:blipFill>
          <a:blip r:embed="rId7">
            <a:extLst>
              <a:ext uri="{28A0092B-C50C-407E-A947-70E740481C1C}">
                <a14:useLocalDpi xmlns:a14="http://schemas.microsoft.com/office/drawing/2010/main" val="0"/>
              </a:ext>
            </a:extLst>
          </a:blip>
          <a:stretch>
            <a:fillRect/>
          </a:stretch>
        </p:blipFill>
        <p:spPr>
          <a:xfrm>
            <a:off x="4001768" y="1217517"/>
            <a:ext cx="4611618" cy="3339185"/>
          </a:xfrm>
          <a:prstGeom prst="rect">
            <a:avLst/>
          </a:prstGeom>
          <a:solidFill>
            <a:schemeClr val="accent6">
              <a:lumMod val="40000"/>
              <a:lumOff val="60000"/>
            </a:schemeClr>
          </a:solidFill>
        </p:spPr>
      </p:pic>
      <p:sp>
        <p:nvSpPr>
          <p:cNvPr id="13" name="Rectangle à coins arrondis 12">
            <a:extLst>
              <a:ext uri="{FF2B5EF4-FFF2-40B4-BE49-F238E27FC236}">
                <a16:creationId xmlns:a16="http://schemas.microsoft.com/office/drawing/2014/main" id="{5BCED34B-2A2B-E1D0-5639-F0BBBA5BD401}"/>
              </a:ext>
            </a:extLst>
          </p:cNvPr>
          <p:cNvSpPr/>
          <p:nvPr/>
        </p:nvSpPr>
        <p:spPr>
          <a:xfrm>
            <a:off x="4990872" y="1713749"/>
            <a:ext cx="856211" cy="2842953"/>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5C22FFA4-19F9-73D8-8BE9-EEC3EEAED0C9}"/>
              </a:ext>
            </a:extLst>
          </p:cNvPr>
          <p:cNvSpPr txBox="1"/>
          <p:nvPr/>
        </p:nvSpPr>
        <p:spPr>
          <a:xfrm>
            <a:off x="8433639" y="974856"/>
            <a:ext cx="846387" cy="430887"/>
          </a:xfrm>
          <a:prstGeom prst="rect">
            <a:avLst/>
          </a:prstGeom>
          <a:noFill/>
        </p:spPr>
        <p:txBody>
          <a:bodyPr wrap="square" rtlCol="0">
            <a:spAutoFit/>
          </a:bodyPr>
          <a:lstStyle/>
          <a:p>
            <a:r>
              <a:rPr lang="fr-CH" sz="1100" dirty="0"/>
              <a:t>Joana Le </a:t>
            </a:r>
            <a:r>
              <a:rPr lang="fr-CH" sz="1100" dirty="0" err="1"/>
              <a:t>Boudec</a:t>
            </a:r>
            <a:endParaRPr lang="fr-CH" sz="1100" dirty="0"/>
          </a:p>
        </p:txBody>
      </p:sp>
    </p:spTree>
    <p:custDataLst>
      <p:tags r:id="rId1"/>
    </p:custDataLst>
    <p:extLst>
      <p:ext uri="{BB962C8B-B14F-4D97-AF65-F5344CB8AC3E}">
        <p14:creationId xmlns:p14="http://schemas.microsoft.com/office/powerpoint/2010/main" val="36523243"/>
      </p:ext>
    </p:extLst>
  </p:cSld>
  <p:clrMapOvr>
    <a:masterClrMapping/>
  </p:clrMapOvr>
  <mc:AlternateContent xmlns:mc="http://schemas.openxmlformats.org/markup-compatibility/2006" xmlns:p14="http://schemas.microsoft.com/office/powerpoint/2010/main">
    <mc:Choice Requires="p14">
      <p:transition spd="slow" p14:dur="2000" advTm="93629"/>
    </mc:Choice>
    <mc:Fallback xmlns="">
      <p:transition spd="slow" advTm="936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8066B1-5D95-A84B-B76E-9182D90F246B}" type="slidenum">
              <a:rPr lang="fr-CH" smtClean="0"/>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fr-CH" sz="900" b="0" i="0" u="none" strike="noStrike" kern="1200" cap="none" spc="0" normalizeH="0" baseline="0" noProof="0">
              <a:ln>
                <a:noFill/>
              </a:ln>
              <a:solidFill>
                <a:srgbClr val="6B6C6E"/>
              </a:solidFill>
              <a:effectLst/>
              <a:uLnTx/>
              <a:uFillTx/>
              <a:latin typeface="Arial" pitchFamily="34" charset="0"/>
              <a:ea typeface="+mn-ea"/>
              <a:cs typeface="Arial" pitchFamily="34" charset="0"/>
            </a:endParaRPr>
          </a:p>
        </p:txBody>
      </p:sp>
      <p:sp>
        <p:nvSpPr>
          <p:cNvPr id="3" name="Titre 2"/>
          <p:cNvSpPr>
            <a:spLocks noGrp="1"/>
          </p:cNvSpPr>
          <p:nvPr>
            <p:ph type="title"/>
          </p:nvPr>
        </p:nvSpPr>
        <p:spPr>
          <a:xfrm>
            <a:off x="457199" y="389928"/>
            <a:ext cx="8229600" cy="2647739"/>
          </a:xfrm>
        </p:spPr>
        <p:txBody>
          <a:bodyPr/>
          <a:lstStyle/>
          <a:p>
            <a:r>
              <a:rPr lang="en-GB" i="1" dirty="0" err="1"/>
              <a:t>Pistes</a:t>
            </a:r>
            <a:r>
              <a:rPr lang="en-GB" i="1" dirty="0"/>
              <a:t> </a:t>
            </a:r>
            <a:r>
              <a:rPr lang="en-GB" i="1" dirty="0" err="1"/>
              <a:t>d’amélioration</a:t>
            </a:r>
            <a:endParaRPr lang="en-GB" i="1" dirty="0"/>
          </a:p>
        </p:txBody>
      </p:sp>
    </p:spTree>
    <p:extLst>
      <p:ext uri="{BB962C8B-B14F-4D97-AF65-F5344CB8AC3E}">
        <p14:creationId xmlns:p14="http://schemas.microsoft.com/office/powerpoint/2010/main" val="738682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066B1-5D95-A84B-B76E-9182D90F246B}" type="slidenum">
              <a:rPr lang="fr-CH" smtClean="0"/>
              <a:pPr/>
              <a:t>42</a:t>
            </a:fld>
            <a:endParaRPr lang="fr-CH"/>
          </a:p>
        </p:txBody>
      </p:sp>
      <p:sp>
        <p:nvSpPr>
          <p:cNvPr id="3" name="Titre 2"/>
          <p:cNvSpPr>
            <a:spLocks noGrp="1"/>
          </p:cNvSpPr>
          <p:nvPr>
            <p:ph type="title"/>
          </p:nvPr>
        </p:nvSpPr>
        <p:spPr/>
        <p:txBody>
          <a:bodyPr>
            <a:noAutofit/>
          </a:bodyPr>
          <a:lstStyle/>
          <a:p>
            <a:r>
              <a:rPr lang="fr-CH" sz="2400" dirty="0"/>
              <a:t>Minimiser les biais par l’approche réflexive</a:t>
            </a:r>
          </a:p>
        </p:txBody>
      </p:sp>
      <p:sp>
        <p:nvSpPr>
          <p:cNvPr id="4" name="Espace réservé du contenu 3"/>
          <p:cNvSpPr>
            <a:spLocks noGrp="1"/>
          </p:cNvSpPr>
          <p:nvPr>
            <p:ph idx="1"/>
          </p:nvPr>
        </p:nvSpPr>
        <p:spPr>
          <a:xfrm>
            <a:off x="457200" y="789553"/>
            <a:ext cx="8229600" cy="3889078"/>
          </a:xfrm>
          <a:noFill/>
        </p:spPr>
        <p:txBody>
          <a:bodyPr/>
          <a:lstStyle/>
          <a:p>
            <a:r>
              <a:rPr lang="fr-CH" dirty="0"/>
              <a:t>Observations de la pratique clinique</a:t>
            </a:r>
          </a:p>
          <a:p>
            <a:r>
              <a:rPr lang="fr-CH" dirty="0"/>
              <a:t>Autoréflexion individuelle</a:t>
            </a:r>
          </a:p>
          <a:p>
            <a:pPr lvl="1"/>
            <a:r>
              <a:rPr lang="fr-CH" sz="1400" dirty="0"/>
              <a:t>Comment le sujet est perçu? Qu’est-ce que je ressens? Quelles catégorisations?</a:t>
            </a:r>
          </a:p>
          <a:p>
            <a:pPr lvl="1"/>
            <a:r>
              <a:rPr lang="fr-CH" sz="1400" dirty="0"/>
              <a:t>Comment ses données sont récoltées (anamnèse, examen)?</a:t>
            </a:r>
          </a:p>
          <a:p>
            <a:pPr lvl="1"/>
            <a:r>
              <a:rPr lang="fr-CH" sz="1400" dirty="0"/>
              <a:t>Comment ses données sont interprétées (diagnostic différentiel)?</a:t>
            </a:r>
          </a:p>
          <a:p>
            <a:pPr lvl="1"/>
            <a:r>
              <a:rPr lang="fr-CH" sz="1400" dirty="0"/>
              <a:t>Comment son cas est présenté (discussion avec </a:t>
            </a:r>
            <a:r>
              <a:rPr lang="fr-CH" sz="1400" dirty="0" err="1"/>
              <a:t>la·le</a:t>
            </a:r>
            <a:r>
              <a:rPr lang="fr-CH" sz="1400" dirty="0"/>
              <a:t> </a:t>
            </a:r>
            <a:r>
              <a:rPr lang="fr-CH" sz="1400" dirty="0" err="1"/>
              <a:t>patient·e</a:t>
            </a:r>
            <a:r>
              <a:rPr lang="fr-CH" sz="1400" dirty="0"/>
              <a:t>, avec les collègues)?</a:t>
            </a:r>
          </a:p>
          <a:p>
            <a:pPr lvl="1"/>
            <a:r>
              <a:rPr lang="fr-CH" sz="1400" dirty="0"/>
              <a:t>Est-ce que j’ai identifié des biais dans la prise en charge?</a:t>
            </a:r>
          </a:p>
          <a:p>
            <a:pPr marL="0" indent="0">
              <a:buNone/>
            </a:pPr>
            <a:endParaRPr lang="fr-CH" sz="1600" dirty="0"/>
          </a:p>
          <a:p>
            <a:pPr marL="0" indent="0">
              <a:buNone/>
            </a:pPr>
            <a:r>
              <a:rPr lang="fr-CH" sz="1800" dirty="0">
                <a:sym typeface="Wingdings" panose="05000000000000000000" pitchFamily="2" charset="2"/>
              </a:rPr>
              <a:t> </a:t>
            </a:r>
            <a:r>
              <a:rPr lang="fr-CH" sz="1800" dirty="0"/>
              <a:t>Si la patiente avait été un patient, ou l’inverse, est-ce que la consultation aurait été différente? Y réfléchir à travers les différentes étapes du raisonnement clinique</a:t>
            </a:r>
            <a:endParaRPr lang="fr-CH" sz="2400" dirty="0"/>
          </a:p>
        </p:txBody>
      </p:sp>
    </p:spTree>
    <p:extLst>
      <p:ext uri="{BB962C8B-B14F-4D97-AF65-F5344CB8AC3E}">
        <p14:creationId xmlns:p14="http://schemas.microsoft.com/office/powerpoint/2010/main" val="321759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19DAEA-8ABD-35A7-2F92-0F81180A4845}"/>
              </a:ext>
            </a:extLst>
          </p:cNvPr>
          <p:cNvSpPr>
            <a:spLocks noGrp="1"/>
          </p:cNvSpPr>
          <p:nvPr>
            <p:ph type="title"/>
          </p:nvPr>
        </p:nvSpPr>
        <p:spPr/>
        <p:txBody>
          <a:bodyPr/>
          <a:lstStyle/>
          <a:p>
            <a:endParaRPr lang="fr-CH"/>
          </a:p>
        </p:txBody>
      </p:sp>
      <p:sp>
        <p:nvSpPr>
          <p:cNvPr id="3" name="Espace réservé du contenu 2">
            <a:extLst>
              <a:ext uri="{FF2B5EF4-FFF2-40B4-BE49-F238E27FC236}">
                <a16:creationId xmlns:a16="http://schemas.microsoft.com/office/drawing/2014/main" id="{6FBB690D-5B59-CD59-4A1E-B8C299C2D6FF}"/>
              </a:ext>
            </a:extLst>
          </p:cNvPr>
          <p:cNvSpPr>
            <a:spLocks noGrp="1"/>
          </p:cNvSpPr>
          <p:nvPr>
            <p:ph idx="1"/>
          </p:nvPr>
        </p:nvSpPr>
        <p:spPr/>
        <p:txBody>
          <a:bodyPr/>
          <a:lstStyle/>
          <a:p>
            <a:endParaRPr lang="fr-CH"/>
          </a:p>
        </p:txBody>
      </p:sp>
      <p:pic>
        <p:nvPicPr>
          <p:cNvPr id="6" name="Image 5">
            <a:extLst>
              <a:ext uri="{FF2B5EF4-FFF2-40B4-BE49-F238E27FC236}">
                <a16:creationId xmlns:a16="http://schemas.microsoft.com/office/drawing/2014/main" id="{55EF44BB-6261-501E-CDA6-F69240CF7808}"/>
              </a:ext>
            </a:extLst>
          </p:cNvPr>
          <p:cNvPicPr>
            <a:picLocks noChangeAspect="1"/>
          </p:cNvPicPr>
          <p:nvPr/>
        </p:nvPicPr>
        <p:blipFill>
          <a:blip r:embed="rId3"/>
          <a:stretch>
            <a:fillRect/>
          </a:stretch>
        </p:blipFill>
        <p:spPr>
          <a:xfrm>
            <a:off x="457200" y="-8759"/>
            <a:ext cx="5458071" cy="5152259"/>
          </a:xfrm>
          <a:prstGeom prst="rect">
            <a:avLst/>
          </a:prstGeom>
        </p:spPr>
      </p:pic>
      <p:sp>
        <p:nvSpPr>
          <p:cNvPr id="7" name="ZoneTexte 6">
            <a:extLst>
              <a:ext uri="{FF2B5EF4-FFF2-40B4-BE49-F238E27FC236}">
                <a16:creationId xmlns:a16="http://schemas.microsoft.com/office/drawing/2014/main" id="{3B77E0E8-7252-2A32-1FFC-CB5C6810D01A}"/>
              </a:ext>
            </a:extLst>
          </p:cNvPr>
          <p:cNvSpPr txBox="1"/>
          <p:nvPr/>
        </p:nvSpPr>
        <p:spPr>
          <a:xfrm>
            <a:off x="5915271" y="4353947"/>
            <a:ext cx="2952750" cy="646331"/>
          </a:xfrm>
          <a:prstGeom prst="rect">
            <a:avLst/>
          </a:prstGeom>
          <a:noFill/>
        </p:spPr>
        <p:txBody>
          <a:bodyPr wrap="square" rtlCol="0">
            <a:spAutoFit/>
          </a:bodyPr>
          <a:lstStyle/>
          <a:p>
            <a:r>
              <a:rPr lang="fr-CH" sz="1200" dirty="0">
                <a:hlinkClick r:id="rId4"/>
              </a:rPr>
              <a:t>https://www.unisante.ch/sites/default/files/inline-files/CHECKLIST_Biais%20genre_FR_Vdef.pdf</a:t>
            </a:r>
            <a:r>
              <a:rPr lang="fr-CH" sz="1200" dirty="0"/>
              <a:t> </a:t>
            </a:r>
          </a:p>
        </p:txBody>
      </p:sp>
    </p:spTree>
    <p:extLst>
      <p:ext uri="{BB962C8B-B14F-4D97-AF65-F5344CB8AC3E}">
        <p14:creationId xmlns:p14="http://schemas.microsoft.com/office/powerpoint/2010/main" val="2398887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E825F2-B157-E076-17D7-CC01894883CB}"/>
              </a:ext>
            </a:extLst>
          </p:cNvPr>
          <p:cNvSpPr/>
          <p:nvPr/>
        </p:nvSpPr>
        <p:spPr>
          <a:xfrm>
            <a:off x="231006" y="4355447"/>
            <a:ext cx="8912994" cy="78805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schemeClr val="bg1"/>
              </a:solidFill>
            </a:endParaRPr>
          </a:p>
        </p:txBody>
      </p:sp>
      <p:sp>
        <p:nvSpPr>
          <p:cNvPr id="2" name="Espace réservé du numéro de diapositive 1">
            <a:extLst>
              <a:ext uri="{FF2B5EF4-FFF2-40B4-BE49-F238E27FC236}">
                <a16:creationId xmlns:a16="http://schemas.microsoft.com/office/drawing/2014/main" id="{6FB49F06-44E2-F1A8-88C7-AF46CCFE6529}"/>
              </a:ext>
            </a:extLst>
          </p:cNvPr>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066B1-5D95-A84B-B76E-9182D90F246B}" type="slidenum">
              <a:rPr lang="fr-CH" smtClean="0"/>
              <a:pPr/>
              <a:t>44</a:t>
            </a:fld>
            <a:endParaRPr lang="fr-CH"/>
          </a:p>
        </p:txBody>
      </p:sp>
      <p:sp>
        <p:nvSpPr>
          <p:cNvPr id="3" name="Titre 2">
            <a:extLst>
              <a:ext uri="{FF2B5EF4-FFF2-40B4-BE49-F238E27FC236}">
                <a16:creationId xmlns:a16="http://schemas.microsoft.com/office/drawing/2014/main" id="{407BDAE9-F799-3A46-D657-2A8637A0AC36}"/>
              </a:ext>
            </a:extLst>
          </p:cNvPr>
          <p:cNvSpPr>
            <a:spLocks noGrp="1"/>
          </p:cNvSpPr>
          <p:nvPr>
            <p:ph type="title"/>
          </p:nvPr>
        </p:nvSpPr>
        <p:spPr>
          <a:xfrm>
            <a:off x="457200" y="1027"/>
            <a:ext cx="8229600" cy="857250"/>
          </a:xfrm>
        </p:spPr>
        <p:txBody>
          <a:bodyPr/>
          <a:lstStyle/>
          <a:p>
            <a:pPr algn="l"/>
            <a:r>
              <a:rPr lang="fr-CH" sz="3200" dirty="0"/>
              <a:t>Améliorer l’enseignement</a:t>
            </a:r>
          </a:p>
        </p:txBody>
      </p:sp>
      <p:sp>
        <p:nvSpPr>
          <p:cNvPr id="4" name="Espace réservé du contenu 3">
            <a:extLst>
              <a:ext uri="{FF2B5EF4-FFF2-40B4-BE49-F238E27FC236}">
                <a16:creationId xmlns:a16="http://schemas.microsoft.com/office/drawing/2014/main" id="{63B8E82B-B9F3-125D-AF87-0057DDFCA937}"/>
              </a:ext>
            </a:extLst>
          </p:cNvPr>
          <p:cNvSpPr>
            <a:spLocks noGrp="1"/>
          </p:cNvSpPr>
          <p:nvPr>
            <p:ph idx="1"/>
          </p:nvPr>
        </p:nvSpPr>
        <p:spPr/>
        <p:txBody>
          <a:bodyPr/>
          <a:lstStyle/>
          <a:p>
            <a:endParaRPr lang="fr-CH"/>
          </a:p>
        </p:txBody>
      </p:sp>
      <p:pic>
        <p:nvPicPr>
          <p:cNvPr id="8" name="Image 7">
            <a:extLst>
              <a:ext uri="{FF2B5EF4-FFF2-40B4-BE49-F238E27FC236}">
                <a16:creationId xmlns:a16="http://schemas.microsoft.com/office/drawing/2014/main" id="{59E1B6F0-C4E4-4072-88F9-CDF224DC90AA}"/>
              </a:ext>
            </a:extLst>
          </p:cNvPr>
          <p:cNvPicPr>
            <a:picLocks noChangeAspect="1"/>
          </p:cNvPicPr>
          <p:nvPr/>
        </p:nvPicPr>
        <p:blipFill>
          <a:blip r:embed="rId2"/>
          <a:stretch>
            <a:fillRect/>
          </a:stretch>
        </p:blipFill>
        <p:spPr>
          <a:xfrm>
            <a:off x="4988377" y="749176"/>
            <a:ext cx="3076757" cy="4120779"/>
          </a:xfrm>
          <a:prstGeom prst="rect">
            <a:avLst/>
          </a:prstGeom>
        </p:spPr>
      </p:pic>
    </p:spTree>
    <p:extLst>
      <p:ext uri="{BB962C8B-B14F-4D97-AF65-F5344CB8AC3E}">
        <p14:creationId xmlns:p14="http://schemas.microsoft.com/office/powerpoint/2010/main" val="1752745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4FD06DD-69EB-9748-60BA-F4ECD55B6C4D}"/>
              </a:ext>
            </a:extLst>
          </p:cNvPr>
          <p:cNvSpPr/>
          <p:nvPr/>
        </p:nvSpPr>
        <p:spPr>
          <a:xfrm>
            <a:off x="0" y="4449018"/>
            <a:ext cx="8994097" cy="694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Image 11">
            <a:extLst>
              <a:ext uri="{FF2B5EF4-FFF2-40B4-BE49-F238E27FC236}">
                <a16:creationId xmlns:a16="http://schemas.microsoft.com/office/drawing/2014/main" id="{2D6E680F-2BF2-9131-1F50-80AD6E84D45C}"/>
              </a:ext>
            </a:extLst>
          </p:cNvPr>
          <p:cNvPicPr>
            <a:picLocks noChangeAspect="1"/>
          </p:cNvPicPr>
          <p:nvPr/>
        </p:nvPicPr>
        <p:blipFill>
          <a:blip r:embed="rId3"/>
          <a:stretch>
            <a:fillRect/>
          </a:stretch>
        </p:blipFill>
        <p:spPr>
          <a:xfrm>
            <a:off x="152621" y="965673"/>
            <a:ext cx="3425489" cy="1296856"/>
          </a:xfrm>
          <a:prstGeom prst="rect">
            <a:avLst/>
          </a:prstGeom>
        </p:spPr>
      </p:pic>
      <p:pic>
        <p:nvPicPr>
          <p:cNvPr id="7" name="Image 6">
            <a:extLst>
              <a:ext uri="{FF2B5EF4-FFF2-40B4-BE49-F238E27FC236}">
                <a16:creationId xmlns:a16="http://schemas.microsoft.com/office/drawing/2014/main" id="{D2CA2871-92DE-7C9F-A620-8463F9E377BA}"/>
              </a:ext>
            </a:extLst>
          </p:cNvPr>
          <p:cNvPicPr>
            <a:picLocks noChangeAspect="1"/>
          </p:cNvPicPr>
          <p:nvPr/>
        </p:nvPicPr>
        <p:blipFill>
          <a:blip r:embed="rId4"/>
          <a:stretch>
            <a:fillRect/>
          </a:stretch>
        </p:blipFill>
        <p:spPr>
          <a:xfrm>
            <a:off x="6679133" y="2579254"/>
            <a:ext cx="2007667" cy="483598"/>
          </a:xfrm>
          <a:prstGeom prst="rect">
            <a:avLst/>
          </a:prstGeom>
        </p:spPr>
      </p:pic>
      <p:pic>
        <p:nvPicPr>
          <p:cNvPr id="10" name="Image 9">
            <a:extLst>
              <a:ext uri="{FF2B5EF4-FFF2-40B4-BE49-F238E27FC236}">
                <a16:creationId xmlns:a16="http://schemas.microsoft.com/office/drawing/2014/main" id="{4F871A05-FE2C-F64C-34A7-08D3E8AF4DF5}"/>
              </a:ext>
            </a:extLst>
          </p:cNvPr>
          <p:cNvPicPr>
            <a:picLocks noChangeAspect="1"/>
          </p:cNvPicPr>
          <p:nvPr/>
        </p:nvPicPr>
        <p:blipFill>
          <a:blip r:embed="rId5"/>
          <a:stretch>
            <a:fillRect/>
          </a:stretch>
        </p:blipFill>
        <p:spPr>
          <a:xfrm>
            <a:off x="7304865" y="3185859"/>
            <a:ext cx="1689232" cy="289302"/>
          </a:xfrm>
          <a:prstGeom prst="rect">
            <a:avLst/>
          </a:prstGeom>
        </p:spPr>
      </p:pic>
      <p:graphicFrame>
        <p:nvGraphicFramePr>
          <p:cNvPr id="3" name="Diagramme 2">
            <a:extLst>
              <a:ext uri="{FF2B5EF4-FFF2-40B4-BE49-F238E27FC236}">
                <a16:creationId xmlns:a16="http://schemas.microsoft.com/office/drawing/2014/main" id="{41AC5C51-DD4B-830E-26EC-253AD6395A6E}"/>
              </a:ext>
            </a:extLst>
          </p:cNvPr>
          <p:cNvGraphicFramePr/>
          <p:nvPr/>
        </p:nvGraphicFramePr>
        <p:xfrm>
          <a:off x="0" y="1"/>
          <a:ext cx="9144000" cy="4417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4" name="Diagramme 3">
            <a:extLst>
              <a:ext uri="{FF2B5EF4-FFF2-40B4-BE49-F238E27FC236}">
                <a16:creationId xmlns:a16="http://schemas.microsoft.com/office/drawing/2014/main" id="{2ED459F9-A5F5-DAD2-9817-0B037E0678F1}"/>
              </a:ext>
            </a:extLst>
          </p:cNvPr>
          <p:cNvGraphicFramePr/>
          <p:nvPr/>
        </p:nvGraphicFramePr>
        <p:xfrm>
          <a:off x="2319368" y="1135095"/>
          <a:ext cx="4505263" cy="325207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2050" name="Picture 2" descr="Horizon Europe and the Green Deal - webLyzard technology">
            <a:extLst>
              <a:ext uri="{FF2B5EF4-FFF2-40B4-BE49-F238E27FC236}">
                <a16:creationId xmlns:a16="http://schemas.microsoft.com/office/drawing/2014/main" id="{69E38ACD-E79C-05AE-F90C-35AB9920AD0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27145" y="2994273"/>
            <a:ext cx="794972" cy="79497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BE23994C-0098-6C1D-F589-D927A831BEE6}"/>
              </a:ext>
            </a:extLst>
          </p:cNvPr>
          <p:cNvSpPr txBox="1"/>
          <p:nvPr/>
        </p:nvSpPr>
        <p:spPr>
          <a:xfrm>
            <a:off x="3896139" y="2262529"/>
            <a:ext cx="135172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H" sz="1800" b="0" i="0" u="none" strike="noStrike" kern="1200" cap="none" spc="0" normalizeH="0" baseline="0" noProof="0" dirty="0">
                <a:ln>
                  <a:noFill/>
                </a:ln>
                <a:solidFill>
                  <a:srgbClr val="000000"/>
                </a:solidFill>
                <a:effectLst/>
                <a:uLnTx/>
                <a:uFillTx/>
                <a:latin typeface="Calibri"/>
                <a:ea typeface="+mn-ea"/>
                <a:cs typeface="+mn-cs"/>
              </a:rPr>
              <a:t>Health </a:t>
            </a:r>
            <a:r>
              <a:rPr kumimoji="0" lang="fr-CH" sz="1800" b="0" i="0" u="none" strike="noStrike" kern="1200" cap="none" spc="0" normalizeH="0" baseline="0" noProof="0" dirty="0" err="1">
                <a:ln>
                  <a:noFill/>
                </a:ln>
                <a:solidFill>
                  <a:srgbClr val="000000"/>
                </a:solidFill>
                <a:effectLst/>
                <a:uLnTx/>
                <a:uFillTx/>
                <a:latin typeface="Calibri"/>
                <a:ea typeface="+mn-ea"/>
                <a:cs typeface="+mn-cs"/>
              </a:rPr>
              <a:t>Research</a:t>
            </a:r>
            <a:r>
              <a:rPr kumimoji="0" lang="fr-CH" sz="1800" b="0" i="0" u="none" strike="noStrike" kern="1200" cap="none" spc="0" normalizeH="0" baseline="0" noProof="0" dirty="0">
                <a:ln>
                  <a:noFill/>
                </a:ln>
                <a:solidFill>
                  <a:srgbClr val="000000"/>
                </a:solidFill>
                <a:effectLst/>
                <a:uLnTx/>
                <a:uFillTx/>
                <a:latin typeface="Calibri"/>
                <a:ea typeface="+mn-ea"/>
                <a:cs typeface="+mn-cs"/>
              </a:rPr>
              <a:t> </a:t>
            </a:r>
            <a:r>
              <a:rPr kumimoji="0" lang="fr-CH" sz="1800" b="0" i="0" u="none" strike="noStrike" kern="1200" cap="none" spc="0" normalizeH="0" baseline="0" noProof="0" dirty="0" err="1">
                <a:ln>
                  <a:noFill/>
                </a:ln>
                <a:solidFill>
                  <a:srgbClr val="000000"/>
                </a:solidFill>
                <a:effectLst/>
                <a:uLnTx/>
                <a:uFillTx/>
                <a:latin typeface="Calibri"/>
                <a:ea typeface="+mn-ea"/>
                <a:cs typeface="+mn-cs"/>
              </a:rPr>
              <a:t>Ecosystem</a:t>
            </a:r>
            <a:endParaRPr kumimoji="0" lang="fr-CH"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052" name="Picture 4">
            <a:extLst>
              <a:ext uri="{FF2B5EF4-FFF2-40B4-BE49-F238E27FC236}">
                <a16:creationId xmlns:a16="http://schemas.microsoft.com/office/drawing/2014/main" id="{B82EC493-631F-D731-5CB8-2AB74AE9A43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42530" y="3127162"/>
            <a:ext cx="1168864" cy="16523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S in Sex- and Gender- Specific Medicine">
            <a:extLst>
              <a:ext uri="{FF2B5EF4-FFF2-40B4-BE49-F238E27FC236}">
                <a16:creationId xmlns:a16="http://schemas.microsoft.com/office/drawing/2014/main" id="{EC0EE6F8-CF8A-1284-75C7-70CBCA5932F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08703" y="762606"/>
            <a:ext cx="1195547" cy="170429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057B45FD-9841-E297-D6FF-9502C54CED02}"/>
              </a:ext>
            </a:extLst>
          </p:cNvPr>
          <p:cNvPicPr>
            <a:picLocks noChangeAspect="1"/>
          </p:cNvPicPr>
          <p:nvPr/>
        </p:nvPicPr>
        <p:blipFill>
          <a:blip r:embed="rId19"/>
          <a:stretch>
            <a:fillRect/>
          </a:stretch>
        </p:blipFill>
        <p:spPr>
          <a:xfrm>
            <a:off x="5835491" y="490989"/>
            <a:ext cx="1346949" cy="1144480"/>
          </a:xfrm>
          <a:prstGeom prst="rect">
            <a:avLst/>
          </a:prstGeom>
        </p:spPr>
      </p:pic>
      <p:pic>
        <p:nvPicPr>
          <p:cNvPr id="8" name="Image 7">
            <a:extLst>
              <a:ext uri="{FF2B5EF4-FFF2-40B4-BE49-F238E27FC236}">
                <a16:creationId xmlns:a16="http://schemas.microsoft.com/office/drawing/2014/main" id="{17349BBE-2966-4761-AB3E-DD5ED2E4F4B2}"/>
              </a:ext>
            </a:extLst>
          </p:cNvPr>
          <p:cNvPicPr>
            <a:picLocks noChangeAspect="1"/>
          </p:cNvPicPr>
          <p:nvPr/>
        </p:nvPicPr>
        <p:blipFill>
          <a:blip r:embed="rId20"/>
          <a:stretch>
            <a:fillRect/>
          </a:stretch>
        </p:blipFill>
        <p:spPr>
          <a:xfrm>
            <a:off x="6842093" y="3840838"/>
            <a:ext cx="1762157" cy="708301"/>
          </a:xfrm>
          <a:prstGeom prst="rect">
            <a:avLst/>
          </a:prstGeom>
        </p:spPr>
      </p:pic>
      <p:sp>
        <p:nvSpPr>
          <p:cNvPr id="19" name="Titre 18">
            <a:extLst>
              <a:ext uri="{FF2B5EF4-FFF2-40B4-BE49-F238E27FC236}">
                <a16:creationId xmlns:a16="http://schemas.microsoft.com/office/drawing/2014/main" id="{0F50F879-2A34-8848-9E85-5E0A46AF2CC3}"/>
              </a:ext>
            </a:extLst>
          </p:cNvPr>
          <p:cNvSpPr>
            <a:spLocks noGrp="1"/>
          </p:cNvSpPr>
          <p:nvPr>
            <p:ph type="title"/>
          </p:nvPr>
        </p:nvSpPr>
        <p:spPr/>
        <p:txBody>
          <a:bodyPr/>
          <a:lstStyle/>
          <a:p>
            <a:r>
              <a:rPr lang="fr-CH" sz="3200" dirty="0"/>
              <a:t>Agir sur la recherche</a:t>
            </a:r>
          </a:p>
        </p:txBody>
      </p:sp>
    </p:spTree>
    <p:extLst>
      <p:ext uri="{BB962C8B-B14F-4D97-AF65-F5344CB8AC3E}">
        <p14:creationId xmlns:p14="http://schemas.microsoft.com/office/powerpoint/2010/main" val="44685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278770" y="4678631"/>
            <a:ext cx="500066" cy="214296"/>
          </a:xfrm>
          <a:prstGeom prst="rect">
            <a:avLst/>
          </a:prstGeom>
          <a:scene3d>
            <a:camera prst="orthographicFront"/>
            <a:lightRig rig="threePt" dir="t"/>
          </a:scene3d>
          <a:sp3d/>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8066B1-5D95-A84B-B76E-9182D90F246B}" type="slidenum">
              <a:rPr lang="fr-CH" smtClean="0"/>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fr-CH" sz="900" b="0" i="0" u="none" strike="noStrike" kern="1200" cap="none" spc="0" normalizeH="0" baseline="0" noProof="0">
              <a:ln>
                <a:noFill/>
              </a:ln>
              <a:solidFill>
                <a:srgbClr val="6B6C6E"/>
              </a:solidFill>
              <a:effectLst/>
              <a:uLnTx/>
              <a:uFillTx/>
              <a:latin typeface="Arial" pitchFamily="34" charset="0"/>
              <a:ea typeface="+mn-ea"/>
              <a:cs typeface="Arial" pitchFamily="34" charset="0"/>
            </a:endParaRPr>
          </a:p>
        </p:txBody>
      </p:sp>
      <p:sp>
        <p:nvSpPr>
          <p:cNvPr id="3" name="Titre 2"/>
          <p:cNvSpPr>
            <a:spLocks noGrp="1"/>
          </p:cNvSpPr>
          <p:nvPr>
            <p:ph type="title"/>
          </p:nvPr>
        </p:nvSpPr>
        <p:spPr>
          <a:xfrm>
            <a:off x="409893" y="0"/>
            <a:ext cx="8229600" cy="857250"/>
          </a:xfrm>
        </p:spPr>
        <p:txBody>
          <a:bodyPr/>
          <a:lstStyle/>
          <a:p>
            <a:r>
              <a:rPr lang="fr-CH" sz="3200" dirty="0" err="1"/>
              <a:t>Join</a:t>
            </a:r>
            <a:r>
              <a:rPr lang="fr-CH" sz="3200" dirty="0"/>
              <a:t> us!</a:t>
            </a:r>
            <a:endParaRPr lang="fr-CH" sz="3200" i="1" dirty="0">
              <a:solidFill>
                <a:schemeClr val="tx1"/>
              </a:solidFill>
            </a:endParaRPr>
          </a:p>
        </p:txBody>
      </p:sp>
      <p:sp>
        <p:nvSpPr>
          <p:cNvPr id="4" name="Espace réservé du contenu 3"/>
          <p:cNvSpPr>
            <a:spLocks noGrp="1"/>
          </p:cNvSpPr>
          <p:nvPr>
            <p:ph idx="1"/>
          </p:nvPr>
        </p:nvSpPr>
        <p:spPr>
          <a:xfrm>
            <a:off x="0" y="652549"/>
            <a:ext cx="8686800" cy="3823530"/>
          </a:xfrm>
        </p:spPr>
        <p:txBody>
          <a:bodyPr/>
          <a:lstStyle/>
          <a:p>
            <a:pPr lvl="1">
              <a:buFont typeface="Wingdings" panose="05000000000000000000" pitchFamily="2" charset="2"/>
              <a:buChar char="ü"/>
            </a:pPr>
            <a:r>
              <a:rPr lang="fr-CH" sz="1400" dirty="0"/>
              <a:t>Partage et téléchargement de matériel pédagogique </a:t>
            </a:r>
          </a:p>
          <a:p>
            <a:pPr lvl="1">
              <a:buFont typeface="Wingdings" panose="05000000000000000000" pitchFamily="2" charset="2"/>
              <a:buChar char="ü"/>
            </a:pPr>
            <a:r>
              <a:rPr lang="fr-CH" sz="1400" dirty="0"/>
              <a:t>Outil de communication </a:t>
            </a:r>
            <a:endParaRPr lang="fr-CH" sz="1400" b="1" dirty="0"/>
          </a:p>
          <a:p>
            <a:pPr marL="0" indent="0">
              <a:spcBef>
                <a:spcPts val="1000"/>
              </a:spcBef>
              <a:buNone/>
            </a:pPr>
            <a:endParaRPr lang="fr-CH" sz="1400" b="1" dirty="0"/>
          </a:p>
          <a:p>
            <a:pPr marL="0" indent="0">
              <a:spcBef>
                <a:spcPts val="1000"/>
              </a:spcBef>
              <a:buNone/>
            </a:pPr>
            <a:endParaRPr lang="fr-CH" sz="1400" b="1" dirty="0"/>
          </a:p>
          <a:p>
            <a:pPr marL="0" indent="0">
              <a:spcBef>
                <a:spcPts val="1000"/>
              </a:spcBef>
              <a:buNone/>
            </a:pPr>
            <a:endParaRPr lang="fr-CH" sz="1400" b="1" dirty="0"/>
          </a:p>
          <a:p>
            <a:pPr marL="0" indent="0">
              <a:spcBef>
                <a:spcPts val="1000"/>
              </a:spcBef>
              <a:buNone/>
            </a:pPr>
            <a:endParaRPr lang="fr-CH" sz="1400" b="1"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95" y="1270326"/>
            <a:ext cx="5158084" cy="2602848"/>
          </a:xfrm>
          <a:prstGeom prst="rect">
            <a:avLst/>
          </a:prstGeom>
        </p:spPr>
      </p:pic>
      <p:sp>
        <p:nvSpPr>
          <p:cNvPr id="7" name="Rectangle 6"/>
          <p:cNvSpPr/>
          <p:nvPr/>
        </p:nvSpPr>
        <p:spPr>
          <a:xfrm>
            <a:off x="5415933" y="959619"/>
            <a:ext cx="2697983"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noProof="0" dirty="0">
                <a:ln>
                  <a:noFill/>
                </a:ln>
                <a:solidFill>
                  <a:srgbClr val="6600CC"/>
                </a:solidFill>
                <a:effectLst/>
                <a:uLnTx/>
                <a:uFillTx/>
                <a:latin typeface="Calibri"/>
                <a:ea typeface="+mn-ea"/>
                <a:cs typeface="+mn-cs"/>
              </a:rPr>
              <a:t>www.gems-platform.ch</a:t>
            </a:r>
          </a:p>
        </p:txBody>
      </p:sp>
      <p:pic>
        <p:nvPicPr>
          <p:cNvPr id="8" name="Espace réservé du contenu 4"/>
          <p:cNvPicPr>
            <a:picLocks noChangeAspect="1"/>
          </p:cNvPicPr>
          <p:nvPr/>
        </p:nvPicPr>
        <p:blipFill>
          <a:blip r:embed="rId3"/>
          <a:stretch>
            <a:fillRect/>
          </a:stretch>
        </p:blipFill>
        <p:spPr>
          <a:xfrm>
            <a:off x="5744877" y="1748118"/>
            <a:ext cx="2894616" cy="2728632"/>
          </a:xfrm>
          <a:prstGeom prst="rect">
            <a:avLst/>
          </a:prstGeom>
        </p:spPr>
      </p:pic>
      <p:sp>
        <p:nvSpPr>
          <p:cNvPr id="9" name="Rectangle 8"/>
          <p:cNvSpPr/>
          <p:nvPr/>
        </p:nvSpPr>
        <p:spPr>
          <a:xfrm>
            <a:off x="282634" y="4555375"/>
            <a:ext cx="5486400" cy="523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a:ea typeface="+mn-ea"/>
                <a:cs typeface="+mn-cs"/>
              </a:rPr>
              <a:t>v</a:t>
            </a:r>
          </a:p>
        </p:txBody>
      </p:sp>
      <p:pic>
        <p:nvPicPr>
          <p:cNvPr id="6" name="Image 5">
            <a:extLst>
              <a:ext uri="{FF2B5EF4-FFF2-40B4-BE49-F238E27FC236}">
                <a16:creationId xmlns:a16="http://schemas.microsoft.com/office/drawing/2014/main" id="{7322348E-56EC-FB7C-C93A-90D544DE1D1F}"/>
              </a:ext>
            </a:extLst>
          </p:cNvPr>
          <p:cNvPicPr>
            <a:picLocks noChangeAspect="1"/>
          </p:cNvPicPr>
          <p:nvPr/>
        </p:nvPicPr>
        <p:blipFill>
          <a:blip r:embed="rId4"/>
          <a:stretch>
            <a:fillRect/>
          </a:stretch>
        </p:blipFill>
        <p:spPr>
          <a:xfrm>
            <a:off x="763741" y="1338942"/>
            <a:ext cx="5557425" cy="3624943"/>
          </a:xfrm>
          <a:prstGeom prst="rect">
            <a:avLst/>
          </a:prstGeom>
        </p:spPr>
      </p:pic>
    </p:spTree>
    <p:extLst>
      <p:ext uri="{BB962C8B-B14F-4D97-AF65-F5344CB8AC3E}">
        <p14:creationId xmlns:p14="http://schemas.microsoft.com/office/powerpoint/2010/main" val="276298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lamayo.ch/uploads/9/3/5/6/93565878/img-0762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86" y="0"/>
            <a:ext cx="3193673" cy="449022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rot="16200000">
            <a:off x="2909403" y="3637301"/>
            <a:ext cx="1070000" cy="196208"/>
          </a:xfrm>
          <a:prstGeom prst="rect">
            <a:avLst/>
          </a:prstGeom>
          <a:noFill/>
        </p:spPr>
        <p:txBody>
          <a:bodyPr wrap="square" rtlCol="0">
            <a:spAutoFit/>
          </a:bodyPr>
          <a:lstStyle/>
          <a:p>
            <a:r>
              <a:rPr lang="fr-CH" sz="675" dirty="0">
                <a:solidFill>
                  <a:schemeClr val="bg1">
                    <a:lumMod val="50000"/>
                  </a:schemeClr>
                </a:solidFill>
              </a:rPr>
              <a:t>© </a:t>
            </a:r>
            <a:r>
              <a:rPr lang="fr-CH" sz="675" dirty="0" err="1">
                <a:solidFill>
                  <a:schemeClr val="bg1">
                    <a:lumMod val="50000"/>
                  </a:schemeClr>
                </a:solidFill>
              </a:rPr>
              <a:t>LaMayo</a:t>
            </a:r>
            <a:endParaRPr lang="fr-CH" sz="675" dirty="0">
              <a:solidFill>
                <a:schemeClr val="bg1">
                  <a:lumMod val="50000"/>
                </a:schemeClr>
              </a:solidFill>
            </a:endParaRPr>
          </a:p>
        </p:txBody>
      </p:sp>
      <p:sp>
        <p:nvSpPr>
          <p:cNvPr id="4" name="ZoneTexte 3"/>
          <p:cNvSpPr txBox="1"/>
          <p:nvPr/>
        </p:nvSpPr>
        <p:spPr>
          <a:xfrm>
            <a:off x="159833" y="4490260"/>
            <a:ext cx="8734556" cy="553998"/>
          </a:xfrm>
          <a:prstGeom prst="rect">
            <a:avLst/>
          </a:prstGeom>
          <a:noFill/>
        </p:spPr>
        <p:txBody>
          <a:bodyPr wrap="square" rtlCol="0">
            <a:spAutoFit/>
          </a:bodyPr>
          <a:lstStyle/>
          <a:p>
            <a:pPr defTabSz="457189"/>
            <a:r>
              <a:rPr lang="fr-CH" sz="1500" b="1" dirty="0">
                <a:solidFill>
                  <a:prstClr val="black"/>
                </a:solidFill>
                <a:latin typeface="Arial" panose="020B0604020202020204" pitchFamily="34" charset="0"/>
                <a:cs typeface="Arial" panose="020B0604020202020204" pitchFamily="34" charset="0"/>
                <a:hlinkClick r:id="rId4"/>
              </a:rPr>
              <a:t>www.unisante.ch/fr/formation-recherche/recherche/groupes-recherche/sante-genre</a:t>
            </a:r>
            <a:endParaRPr lang="fr-CH" sz="1500" b="1" dirty="0">
              <a:solidFill>
                <a:prstClr val="black"/>
              </a:solidFill>
              <a:latin typeface="Arial" panose="020B0604020202020204" pitchFamily="34" charset="0"/>
              <a:cs typeface="Arial" panose="020B0604020202020204" pitchFamily="34" charset="0"/>
            </a:endParaRPr>
          </a:p>
          <a:p>
            <a:pPr defTabSz="457189"/>
            <a:r>
              <a:rPr lang="fr-CH" sz="1500" dirty="0">
                <a:solidFill>
                  <a:prstClr val="black"/>
                </a:solidFill>
                <a:latin typeface="Arial" panose="020B0604020202020204" pitchFamily="34" charset="0"/>
                <a:cs typeface="Arial" panose="020B0604020202020204" pitchFamily="34" charset="0"/>
              </a:rPr>
              <a:t>Contact : </a:t>
            </a:r>
            <a:r>
              <a:rPr lang="fr-CH" sz="1500" dirty="0">
                <a:solidFill>
                  <a:prstClr val="black"/>
                </a:solidFill>
                <a:latin typeface="Arial" panose="020B0604020202020204" pitchFamily="34" charset="0"/>
                <a:cs typeface="Arial" panose="020B0604020202020204" pitchFamily="34" charset="0"/>
                <a:hlinkClick r:id="rId5"/>
              </a:rPr>
              <a:t>carole.clair@unisante.ch</a:t>
            </a:r>
            <a:r>
              <a:rPr lang="fr-CH" sz="1500" dirty="0">
                <a:solidFill>
                  <a:prstClr val="black"/>
                </a:solidFill>
                <a:latin typeface="Arial" panose="020B0604020202020204" pitchFamily="34" charset="0"/>
                <a:cs typeface="Arial" panose="020B0604020202020204" pitchFamily="34" charset="0"/>
              </a:rPr>
              <a:t> or </a:t>
            </a:r>
            <a:r>
              <a:rPr lang="fr-CH" sz="1500" dirty="0">
                <a:solidFill>
                  <a:prstClr val="black"/>
                </a:solidFill>
                <a:latin typeface="Arial" panose="020B0604020202020204" pitchFamily="34" charset="0"/>
                <a:cs typeface="Arial" panose="020B0604020202020204" pitchFamily="34" charset="0"/>
                <a:hlinkClick r:id="rId6"/>
              </a:rPr>
              <a:t>joelle.schwarz@unisante.ch</a:t>
            </a:r>
            <a:endParaRPr lang="fr-CH" sz="1500" u="sng" dirty="0">
              <a:solidFill>
                <a:srgbClr val="6C1869"/>
              </a:solidFill>
              <a:latin typeface="Arial" panose="020B0604020202020204" pitchFamily="34" charset="0"/>
              <a:cs typeface="Arial" panose="020B0604020202020204" pitchFamily="34" charset="0"/>
            </a:endParaRPr>
          </a:p>
        </p:txBody>
      </p:sp>
      <p:sp>
        <p:nvSpPr>
          <p:cNvPr id="2" name="ZoneTexte 1"/>
          <p:cNvSpPr txBox="1"/>
          <p:nvPr/>
        </p:nvSpPr>
        <p:spPr>
          <a:xfrm>
            <a:off x="3356010" y="289476"/>
            <a:ext cx="5232819" cy="584775"/>
          </a:xfrm>
          <a:prstGeom prst="rect">
            <a:avLst/>
          </a:prstGeom>
          <a:noFill/>
        </p:spPr>
        <p:txBody>
          <a:bodyPr wrap="square" rtlCol="0">
            <a:spAutoFit/>
          </a:bodyPr>
          <a:lstStyle/>
          <a:p>
            <a:r>
              <a:rPr lang="fr-CH" sz="3200" dirty="0">
                <a:solidFill>
                  <a:srgbClr val="B61239"/>
                </a:solidFill>
                <a:latin typeface="Arial Unicode MS"/>
                <a:ea typeface="+mj-ea"/>
              </a:rPr>
              <a:t>Merci pour votre attention!</a:t>
            </a:r>
          </a:p>
        </p:txBody>
      </p:sp>
      <p:pic>
        <p:nvPicPr>
          <p:cNvPr id="5134" name="Picture 14" descr="https://unisante/sites/default/files/Images_user/9565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3395" y="1721094"/>
            <a:ext cx="859358" cy="859359"/>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s://unisante/sites/default/files/Images_user/205257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0609" y="2349071"/>
            <a:ext cx="747891" cy="822680"/>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https://unisante/sites/default/files/Images_user/205147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8263" y="3395162"/>
            <a:ext cx="790343" cy="790343"/>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p:cNvSpPr txBox="1"/>
          <p:nvPr/>
        </p:nvSpPr>
        <p:spPr>
          <a:xfrm>
            <a:off x="3772506" y="3122058"/>
            <a:ext cx="1221854" cy="276999"/>
          </a:xfrm>
          <a:prstGeom prst="rect">
            <a:avLst/>
          </a:prstGeom>
          <a:noFill/>
        </p:spPr>
        <p:txBody>
          <a:bodyPr wrap="square" rtlCol="0">
            <a:spAutoFit/>
          </a:bodyPr>
          <a:lstStyle/>
          <a:p>
            <a:pPr algn="r"/>
            <a:r>
              <a:rPr lang="fr-CH" sz="1200" dirty="0"/>
              <a:t>Line Gay</a:t>
            </a:r>
          </a:p>
        </p:txBody>
      </p:sp>
      <p:sp>
        <p:nvSpPr>
          <p:cNvPr id="19" name="ZoneTexte 18"/>
          <p:cNvSpPr txBox="1"/>
          <p:nvPr/>
        </p:nvSpPr>
        <p:spPr>
          <a:xfrm>
            <a:off x="4129896" y="4168398"/>
            <a:ext cx="1079967" cy="276999"/>
          </a:xfrm>
          <a:prstGeom prst="rect">
            <a:avLst/>
          </a:prstGeom>
          <a:noFill/>
        </p:spPr>
        <p:txBody>
          <a:bodyPr wrap="square" rtlCol="0">
            <a:spAutoFit/>
          </a:bodyPr>
          <a:lstStyle/>
          <a:p>
            <a:pPr algn="r"/>
            <a:r>
              <a:rPr lang="fr-CH" sz="1200" dirty="0"/>
              <a:t>Joëlle Schwarz</a:t>
            </a:r>
          </a:p>
        </p:txBody>
      </p:sp>
      <p:sp>
        <p:nvSpPr>
          <p:cNvPr id="26" name="ZoneTexte 25"/>
          <p:cNvSpPr txBox="1"/>
          <p:nvPr/>
        </p:nvSpPr>
        <p:spPr>
          <a:xfrm>
            <a:off x="6320891" y="2576849"/>
            <a:ext cx="1079967" cy="276999"/>
          </a:xfrm>
          <a:prstGeom prst="rect">
            <a:avLst/>
          </a:prstGeom>
          <a:noFill/>
        </p:spPr>
        <p:txBody>
          <a:bodyPr wrap="square" rtlCol="0">
            <a:spAutoFit/>
          </a:bodyPr>
          <a:lstStyle/>
          <a:p>
            <a:pPr algn="r"/>
            <a:r>
              <a:rPr lang="fr-CH" sz="1200" dirty="0"/>
              <a:t>Carole Clair</a:t>
            </a:r>
          </a:p>
        </p:txBody>
      </p:sp>
      <p:sp>
        <p:nvSpPr>
          <p:cNvPr id="27" name="ZoneTexte 26"/>
          <p:cNvSpPr txBox="1"/>
          <p:nvPr/>
        </p:nvSpPr>
        <p:spPr>
          <a:xfrm>
            <a:off x="6063342" y="3990564"/>
            <a:ext cx="1301022" cy="276999"/>
          </a:xfrm>
          <a:prstGeom prst="rect">
            <a:avLst/>
          </a:prstGeom>
          <a:noFill/>
        </p:spPr>
        <p:txBody>
          <a:bodyPr wrap="square" rtlCol="0">
            <a:spAutoFit/>
          </a:bodyPr>
          <a:lstStyle/>
          <a:p>
            <a:pPr algn="ctr"/>
            <a:r>
              <a:rPr lang="fr-CH" sz="1200" dirty="0"/>
              <a:t>Margot Guth</a:t>
            </a:r>
          </a:p>
        </p:txBody>
      </p:sp>
      <p:pic>
        <p:nvPicPr>
          <p:cNvPr id="5" name="Imag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7186" y="1065542"/>
            <a:ext cx="757174" cy="1009565"/>
          </a:xfrm>
          <a:prstGeom prst="rect">
            <a:avLst/>
          </a:prstGeom>
        </p:spPr>
      </p:pic>
      <p:pic>
        <p:nvPicPr>
          <p:cNvPr id="30" name="Imag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0811" y="863689"/>
            <a:ext cx="1043189" cy="1043189"/>
          </a:xfrm>
          <a:prstGeom prst="rect">
            <a:avLst/>
          </a:prstGeom>
        </p:spPr>
      </p:pic>
      <p:pic>
        <p:nvPicPr>
          <p:cNvPr id="11" name="Picture 4">
            <a:extLst>
              <a:ext uri="{FF2B5EF4-FFF2-40B4-BE49-F238E27FC236}">
                <a16:creationId xmlns:a16="http://schemas.microsoft.com/office/drawing/2014/main" id="{EAF149ED-8490-9F42-3EA9-752BC44C2C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7092" y="1955559"/>
            <a:ext cx="802043" cy="999155"/>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8AA0F445-5D7D-3374-1A71-F371903EFA25}"/>
              </a:ext>
            </a:extLst>
          </p:cNvPr>
          <p:cNvSpPr txBox="1"/>
          <p:nvPr/>
        </p:nvSpPr>
        <p:spPr>
          <a:xfrm>
            <a:off x="7382997" y="2965196"/>
            <a:ext cx="1313300" cy="276999"/>
          </a:xfrm>
          <a:prstGeom prst="rect">
            <a:avLst/>
          </a:prstGeom>
          <a:noFill/>
        </p:spPr>
        <p:txBody>
          <a:bodyPr wrap="square" rtlCol="0">
            <a:spAutoFit/>
          </a:bodyPr>
          <a:lstStyle/>
          <a:p>
            <a:r>
              <a:rPr lang="fr-CH" sz="1200" dirty="0"/>
              <a:t>Michael Amiguet</a:t>
            </a:r>
          </a:p>
        </p:txBody>
      </p:sp>
      <p:sp>
        <p:nvSpPr>
          <p:cNvPr id="13" name="ZoneTexte 12">
            <a:extLst>
              <a:ext uri="{FF2B5EF4-FFF2-40B4-BE49-F238E27FC236}">
                <a16:creationId xmlns:a16="http://schemas.microsoft.com/office/drawing/2014/main" id="{D34B00EC-B466-1A2D-6B8D-FF8DB9C51352}"/>
              </a:ext>
            </a:extLst>
          </p:cNvPr>
          <p:cNvSpPr txBox="1"/>
          <p:nvPr/>
        </p:nvSpPr>
        <p:spPr>
          <a:xfrm>
            <a:off x="3931924" y="2021519"/>
            <a:ext cx="1204900" cy="276999"/>
          </a:xfrm>
          <a:prstGeom prst="rect">
            <a:avLst/>
          </a:prstGeom>
          <a:noFill/>
        </p:spPr>
        <p:txBody>
          <a:bodyPr wrap="square" rtlCol="0">
            <a:spAutoFit/>
          </a:bodyPr>
          <a:lstStyle/>
          <a:p>
            <a:r>
              <a:rPr lang="fr-CH" sz="1200" dirty="0"/>
              <a:t>Virginie Schlüter</a:t>
            </a:r>
          </a:p>
        </p:txBody>
      </p:sp>
      <p:sp>
        <p:nvSpPr>
          <p:cNvPr id="14" name="ZoneTexte 13">
            <a:extLst>
              <a:ext uri="{FF2B5EF4-FFF2-40B4-BE49-F238E27FC236}">
                <a16:creationId xmlns:a16="http://schemas.microsoft.com/office/drawing/2014/main" id="{3AFE00EE-84CD-0340-F521-853638359D7F}"/>
              </a:ext>
            </a:extLst>
          </p:cNvPr>
          <p:cNvSpPr txBox="1"/>
          <p:nvPr/>
        </p:nvSpPr>
        <p:spPr>
          <a:xfrm>
            <a:off x="5068762" y="2178138"/>
            <a:ext cx="1348914" cy="276999"/>
          </a:xfrm>
          <a:prstGeom prst="rect">
            <a:avLst/>
          </a:prstGeom>
          <a:noFill/>
        </p:spPr>
        <p:txBody>
          <a:bodyPr wrap="square" rtlCol="0">
            <a:spAutoFit/>
          </a:bodyPr>
          <a:lstStyle/>
          <a:p>
            <a:r>
              <a:rPr lang="fr-CH" sz="1200" dirty="0" err="1"/>
              <a:t>Timea</a:t>
            </a:r>
            <a:r>
              <a:rPr lang="fr-CH" sz="1200" dirty="0"/>
              <a:t> </a:t>
            </a:r>
            <a:r>
              <a:rPr lang="fr-CH" sz="1200" dirty="0" err="1"/>
              <a:t>Annovazzi</a:t>
            </a:r>
            <a:endParaRPr lang="fr-CH" sz="1200" dirty="0"/>
          </a:p>
        </p:txBody>
      </p:sp>
      <p:pic>
        <p:nvPicPr>
          <p:cNvPr id="8" name="Image 7">
            <a:extLst>
              <a:ext uri="{FF2B5EF4-FFF2-40B4-BE49-F238E27FC236}">
                <a16:creationId xmlns:a16="http://schemas.microsoft.com/office/drawing/2014/main" id="{B248662F-BCA0-1B78-50A9-32CCB719473E}"/>
              </a:ext>
            </a:extLst>
          </p:cNvPr>
          <p:cNvPicPr>
            <a:picLocks noChangeAspect="1"/>
          </p:cNvPicPr>
          <p:nvPr/>
        </p:nvPicPr>
        <p:blipFill>
          <a:blip r:embed="rId13"/>
          <a:stretch>
            <a:fillRect/>
          </a:stretch>
        </p:blipFill>
        <p:spPr>
          <a:xfrm>
            <a:off x="5367906" y="1156674"/>
            <a:ext cx="757174" cy="1088438"/>
          </a:xfrm>
          <a:prstGeom prst="rect">
            <a:avLst/>
          </a:prstGeom>
        </p:spPr>
      </p:pic>
      <p:sp>
        <p:nvSpPr>
          <p:cNvPr id="15" name="ZoneTexte 14">
            <a:extLst>
              <a:ext uri="{FF2B5EF4-FFF2-40B4-BE49-F238E27FC236}">
                <a16:creationId xmlns:a16="http://schemas.microsoft.com/office/drawing/2014/main" id="{37930065-07C8-C5A6-77D0-D716BC00D7B7}"/>
              </a:ext>
            </a:extLst>
          </p:cNvPr>
          <p:cNvSpPr txBox="1"/>
          <p:nvPr/>
        </p:nvSpPr>
        <p:spPr>
          <a:xfrm>
            <a:off x="5153193" y="3594350"/>
            <a:ext cx="1204900" cy="276999"/>
          </a:xfrm>
          <a:prstGeom prst="rect">
            <a:avLst/>
          </a:prstGeom>
          <a:noFill/>
        </p:spPr>
        <p:txBody>
          <a:bodyPr wrap="square" rtlCol="0">
            <a:spAutoFit/>
          </a:bodyPr>
          <a:lstStyle/>
          <a:p>
            <a:pPr algn="ctr"/>
            <a:r>
              <a:rPr lang="fr-CH" sz="1200" dirty="0"/>
              <a:t>Erë Rrustemi</a:t>
            </a:r>
          </a:p>
        </p:txBody>
      </p:sp>
      <p:pic>
        <p:nvPicPr>
          <p:cNvPr id="16" name="Image 15">
            <a:extLst>
              <a:ext uri="{FF2B5EF4-FFF2-40B4-BE49-F238E27FC236}">
                <a16:creationId xmlns:a16="http://schemas.microsoft.com/office/drawing/2014/main" id="{7E04DE94-B9B2-DDF5-B354-39E20CE3F983}"/>
              </a:ext>
            </a:extLst>
          </p:cNvPr>
          <p:cNvPicPr>
            <a:picLocks noChangeAspect="1"/>
          </p:cNvPicPr>
          <p:nvPr/>
        </p:nvPicPr>
        <p:blipFill>
          <a:blip r:embed="rId14"/>
          <a:stretch>
            <a:fillRect/>
          </a:stretch>
        </p:blipFill>
        <p:spPr>
          <a:xfrm>
            <a:off x="5405152" y="2656651"/>
            <a:ext cx="690087" cy="992001"/>
          </a:xfrm>
          <a:prstGeom prst="rect">
            <a:avLst/>
          </a:prstGeom>
        </p:spPr>
      </p:pic>
      <p:pic>
        <p:nvPicPr>
          <p:cNvPr id="21" name="Image 20" descr="Une image contenant Visage humain, sourire, personne, sourcil&#10;&#10;Description générée automatiquement">
            <a:extLst>
              <a:ext uri="{FF2B5EF4-FFF2-40B4-BE49-F238E27FC236}">
                <a16:creationId xmlns:a16="http://schemas.microsoft.com/office/drawing/2014/main" id="{694B985C-5E5E-2536-4821-37D5FA801B9D}"/>
              </a:ext>
            </a:extLst>
          </p:cNvPr>
          <p:cNvPicPr>
            <a:picLocks noChangeAspect="1"/>
          </p:cNvPicPr>
          <p:nvPr/>
        </p:nvPicPr>
        <p:blipFill>
          <a:blip r:embed="rId15"/>
          <a:stretch>
            <a:fillRect/>
          </a:stretch>
        </p:blipFill>
        <p:spPr>
          <a:xfrm>
            <a:off x="6365571" y="3154015"/>
            <a:ext cx="696564" cy="880670"/>
          </a:xfrm>
          <a:prstGeom prst="rect">
            <a:avLst/>
          </a:prstGeom>
        </p:spPr>
      </p:pic>
      <p:sp>
        <p:nvSpPr>
          <p:cNvPr id="3" name="ZoneTexte 26">
            <a:extLst>
              <a:ext uri="{FF2B5EF4-FFF2-40B4-BE49-F238E27FC236}">
                <a16:creationId xmlns:a16="http://schemas.microsoft.com/office/drawing/2014/main" id="{874EE186-866E-563F-9AF8-478C76CF71A3}"/>
              </a:ext>
            </a:extLst>
          </p:cNvPr>
          <p:cNvSpPr txBox="1"/>
          <p:nvPr/>
        </p:nvSpPr>
        <p:spPr>
          <a:xfrm>
            <a:off x="7181599" y="4181676"/>
            <a:ext cx="1533028" cy="276999"/>
          </a:xfrm>
          <a:prstGeom prst="rect">
            <a:avLst/>
          </a:prstGeom>
          <a:noFill/>
        </p:spPr>
        <p:txBody>
          <a:bodyPr wrap="square" rtlCol="0">
            <a:spAutoFit/>
          </a:bodyPr>
          <a:lstStyle/>
          <a:p>
            <a:pPr algn="ctr"/>
            <a:r>
              <a:rPr lang="fr-CH" sz="1200" dirty="0"/>
              <a:t>Eléonore Crunchant</a:t>
            </a:r>
          </a:p>
        </p:txBody>
      </p:sp>
      <p:pic>
        <p:nvPicPr>
          <p:cNvPr id="10" name="Picture 9">
            <a:extLst>
              <a:ext uri="{FF2B5EF4-FFF2-40B4-BE49-F238E27FC236}">
                <a16:creationId xmlns:a16="http://schemas.microsoft.com/office/drawing/2014/main" id="{AAB5D35C-2A83-7472-7191-50FCC16951F6}"/>
              </a:ext>
            </a:extLst>
          </p:cNvPr>
          <p:cNvPicPr>
            <a:picLocks noChangeAspect="1"/>
          </p:cNvPicPr>
          <p:nvPr/>
        </p:nvPicPr>
        <p:blipFill>
          <a:blip r:embed="rId16"/>
          <a:stretch>
            <a:fillRect/>
          </a:stretch>
        </p:blipFill>
        <p:spPr>
          <a:xfrm>
            <a:off x="7508014" y="3314544"/>
            <a:ext cx="709829" cy="880670"/>
          </a:xfrm>
          <a:prstGeom prst="rect">
            <a:avLst/>
          </a:prstGeom>
        </p:spPr>
      </p:pic>
    </p:spTree>
    <p:extLst>
      <p:ext uri="{BB962C8B-B14F-4D97-AF65-F5344CB8AC3E}">
        <p14:creationId xmlns:p14="http://schemas.microsoft.com/office/powerpoint/2010/main" val="2589644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B041F60-0997-B56B-4940-E39C1BEE3C42}"/>
              </a:ext>
            </a:extLst>
          </p:cNvPr>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066B1-5D95-A84B-B76E-9182D90F246B}" type="slidenum">
              <a:rPr lang="fr-CH" smtClean="0"/>
              <a:pPr/>
              <a:t>48</a:t>
            </a:fld>
            <a:endParaRPr lang="fr-CH"/>
          </a:p>
        </p:txBody>
      </p:sp>
      <p:sp>
        <p:nvSpPr>
          <p:cNvPr id="3" name="Titre 2">
            <a:extLst>
              <a:ext uri="{FF2B5EF4-FFF2-40B4-BE49-F238E27FC236}">
                <a16:creationId xmlns:a16="http://schemas.microsoft.com/office/drawing/2014/main" id="{2A2AD88A-F347-761A-3F6B-149C2550CC39}"/>
              </a:ext>
            </a:extLst>
          </p:cNvPr>
          <p:cNvSpPr>
            <a:spLocks noGrp="1"/>
          </p:cNvSpPr>
          <p:nvPr>
            <p:ph type="title"/>
          </p:nvPr>
        </p:nvSpPr>
        <p:spPr/>
        <p:txBody>
          <a:bodyPr/>
          <a:lstStyle/>
          <a:p>
            <a:r>
              <a:rPr lang="fr-CH" dirty="0"/>
              <a:t>ECOS perte pondérale M2-2019</a:t>
            </a:r>
          </a:p>
        </p:txBody>
      </p:sp>
      <p:sp>
        <p:nvSpPr>
          <p:cNvPr id="4" name="Espace réservé du contenu 3">
            <a:extLst>
              <a:ext uri="{FF2B5EF4-FFF2-40B4-BE49-F238E27FC236}">
                <a16:creationId xmlns:a16="http://schemas.microsoft.com/office/drawing/2014/main" id="{49204EB7-E326-56DA-D8EA-D5316CCEE436}"/>
              </a:ext>
            </a:extLst>
          </p:cNvPr>
          <p:cNvSpPr>
            <a:spLocks noGrp="1"/>
          </p:cNvSpPr>
          <p:nvPr>
            <p:ph idx="1"/>
          </p:nvPr>
        </p:nvSpPr>
        <p:spPr>
          <a:xfrm>
            <a:off x="457201" y="789554"/>
            <a:ext cx="8438225" cy="3835713"/>
          </a:xfrm>
        </p:spPr>
        <p:txBody>
          <a:bodyPr/>
          <a:lstStyle/>
          <a:p>
            <a:r>
              <a:rPr lang="fr-FR" sz="1800" dirty="0">
                <a:latin typeface="Calibri" panose="020F0502020204030204" pitchFamily="34" charset="0"/>
                <a:ea typeface="Times" panose="02020603050405020304" pitchFamily="18" charset="0"/>
                <a:cs typeface="Times New Roman" panose="02020603050405020304" pitchFamily="18" charset="0"/>
              </a:rPr>
              <a:t>Exploration d'une perte de poids chez </a:t>
            </a:r>
            <a:r>
              <a:rPr lang="fr-FR" sz="1800" dirty="0" err="1">
                <a:latin typeface="Calibri" panose="020F0502020204030204" pitchFamily="34" charset="0"/>
                <a:ea typeface="Times" panose="02020603050405020304" pitchFamily="18" charset="0"/>
                <a:cs typeface="Times New Roman" panose="02020603050405020304" pitchFamily="18" charset="0"/>
              </a:rPr>
              <a:t>un∙e</a:t>
            </a:r>
            <a:r>
              <a:rPr lang="fr-FR" sz="1800" dirty="0">
                <a:latin typeface="Calibri" panose="020F0502020204030204" pitchFamily="34" charset="0"/>
                <a:ea typeface="Times" panose="02020603050405020304" pitchFamily="18" charset="0"/>
                <a:cs typeface="Times New Roman" panose="02020603050405020304" pitchFamily="18" charset="0"/>
              </a:rPr>
              <a:t> </a:t>
            </a:r>
            <a:r>
              <a:rPr lang="fr-FR" sz="1800" dirty="0" err="1">
                <a:latin typeface="Calibri" panose="020F0502020204030204" pitchFamily="34" charset="0"/>
                <a:ea typeface="Times" panose="02020603050405020304" pitchFamily="18" charset="0"/>
                <a:cs typeface="Times New Roman" panose="02020603050405020304" pitchFamily="18" charset="0"/>
              </a:rPr>
              <a:t>patient∙e</a:t>
            </a:r>
            <a:r>
              <a:rPr lang="fr-FR" sz="1800" dirty="0">
                <a:latin typeface="Calibri" panose="020F0502020204030204" pitchFamily="34" charset="0"/>
                <a:ea typeface="Times" panose="02020603050405020304" pitchFamily="18" charset="0"/>
                <a:cs typeface="Times New Roman" panose="02020603050405020304" pitchFamily="18" charset="0"/>
              </a:rPr>
              <a:t> tabagique de 72 ans dans un contexte de trouble anxieux</a:t>
            </a:r>
          </a:p>
          <a:p>
            <a:r>
              <a:rPr lang="fr-FR" sz="1800" dirty="0">
                <a:latin typeface="Calibri" panose="020F0502020204030204" pitchFamily="34" charset="0"/>
                <a:ea typeface="Times" panose="02020603050405020304" pitchFamily="18" charset="0"/>
                <a:cs typeface="Times New Roman" panose="02020603050405020304" pitchFamily="18" charset="0"/>
              </a:rPr>
              <a:t>60 étudiantes et 45 étudiants </a:t>
            </a:r>
            <a:r>
              <a:rPr lang="fr-FR" sz="1800" dirty="0" err="1">
                <a:latin typeface="Calibri" panose="020F0502020204030204" pitchFamily="34" charset="0"/>
                <a:ea typeface="Times" panose="02020603050405020304" pitchFamily="18" charset="0"/>
                <a:cs typeface="Times New Roman" panose="02020603050405020304" pitchFamily="18" charset="0"/>
              </a:rPr>
              <a:t>évalué.e.s</a:t>
            </a:r>
            <a:endParaRPr lang="fr-FR" sz="1800" dirty="0">
              <a:latin typeface="Calibri" panose="020F0502020204030204" pitchFamily="34" charset="0"/>
              <a:ea typeface="Times" panose="02020603050405020304" pitchFamily="18" charset="0"/>
              <a:cs typeface="Times New Roman" panose="02020603050405020304" pitchFamily="18" charset="0"/>
            </a:endParaRPr>
          </a:p>
          <a:p>
            <a:endParaRPr lang="fr-FR" sz="1800" dirty="0">
              <a:latin typeface="Calibri" panose="020F0502020204030204" pitchFamily="34" charset="0"/>
              <a:ea typeface="Times" panose="02020603050405020304" pitchFamily="18" charset="0"/>
              <a:cs typeface="Times New Roman" panose="02020603050405020304" pitchFamily="18" charset="0"/>
            </a:endParaRPr>
          </a:p>
          <a:p>
            <a:endParaRPr lang="fr-CH" dirty="0"/>
          </a:p>
        </p:txBody>
      </p:sp>
      <p:graphicFrame>
        <p:nvGraphicFramePr>
          <p:cNvPr id="6" name="Graphique 5">
            <a:extLst>
              <a:ext uri="{FF2B5EF4-FFF2-40B4-BE49-F238E27FC236}">
                <a16:creationId xmlns:a16="http://schemas.microsoft.com/office/drawing/2014/main" id="{70429B50-9248-03F8-D9D6-B2CBF661565F}"/>
              </a:ext>
            </a:extLst>
          </p:cNvPr>
          <p:cNvGraphicFramePr>
            <a:graphicFrameLocks/>
          </p:cNvGraphicFramePr>
          <p:nvPr/>
        </p:nvGraphicFramePr>
        <p:xfrm>
          <a:off x="368424" y="2068496"/>
          <a:ext cx="4030462" cy="2585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7">
            <a:extLst>
              <a:ext uri="{FF2B5EF4-FFF2-40B4-BE49-F238E27FC236}">
                <a16:creationId xmlns:a16="http://schemas.microsoft.com/office/drawing/2014/main" id="{00D1F6D0-4094-F964-C7F0-8AFEC14727C7}"/>
              </a:ext>
            </a:extLst>
          </p:cNvPr>
          <p:cNvGraphicFramePr>
            <a:graphicFrameLocks/>
          </p:cNvGraphicFramePr>
          <p:nvPr/>
        </p:nvGraphicFramePr>
        <p:xfrm>
          <a:off x="4572000" y="2086252"/>
          <a:ext cx="4030462" cy="2585067"/>
        </p:xfrm>
        <a:graphic>
          <a:graphicData uri="http://schemas.openxmlformats.org/drawingml/2006/chart">
            <c:chart xmlns:c="http://schemas.openxmlformats.org/drawingml/2006/chart" xmlns:r="http://schemas.openxmlformats.org/officeDocument/2006/relationships" r:id="rId4"/>
          </a:graphicData>
        </a:graphic>
      </p:graphicFrame>
      <p:sp>
        <p:nvSpPr>
          <p:cNvPr id="9" name="ZoneTexte 8">
            <a:extLst>
              <a:ext uri="{FF2B5EF4-FFF2-40B4-BE49-F238E27FC236}">
                <a16:creationId xmlns:a16="http://schemas.microsoft.com/office/drawing/2014/main" id="{C7ED4476-BFCE-A0E3-FD19-862EF1E83915}"/>
              </a:ext>
            </a:extLst>
          </p:cNvPr>
          <p:cNvSpPr txBox="1"/>
          <p:nvPr/>
        </p:nvSpPr>
        <p:spPr>
          <a:xfrm>
            <a:off x="4154751" y="4696288"/>
            <a:ext cx="4296791" cy="276999"/>
          </a:xfrm>
          <a:prstGeom prst="rect">
            <a:avLst/>
          </a:prstGeom>
          <a:noFill/>
        </p:spPr>
        <p:txBody>
          <a:bodyPr wrap="square" rtlCol="0">
            <a:spAutoFit/>
          </a:bodyPr>
          <a:lstStyle/>
          <a:p>
            <a:r>
              <a:rPr lang="fr-CH" sz="1200" dirty="0"/>
              <a:t>Le Boudec J., Schwarz J., Potarca G., Clair C. Data not </a:t>
            </a:r>
            <a:r>
              <a:rPr lang="fr-CH" sz="1200" dirty="0" err="1"/>
              <a:t>published</a:t>
            </a:r>
            <a:r>
              <a:rPr lang="fr-CH" sz="1200" dirty="0"/>
              <a:t>.</a:t>
            </a:r>
          </a:p>
        </p:txBody>
      </p:sp>
      <p:sp>
        <p:nvSpPr>
          <p:cNvPr id="10" name="Rectangle 9">
            <a:extLst>
              <a:ext uri="{FF2B5EF4-FFF2-40B4-BE49-F238E27FC236}">
                <a16:creationId xmlns:a16="http://schemas.microsoft.com/office/drawing/2014/main" id="{4A5A1F05-9903-05F1-C287-354DF3EC3162}"/>
              </a:ext>
            </a:extLst>
          </p:cNvPr>
          <p:cNvSpPr/>
          <p:nvPr/>
        </p:nvSpPr>
        <p:spPr>
          <a:xfrm>
            <a:off x="2050743" y="2521259"/>
            <a:ext cx="2237173" cy="1793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ectangle 10">
            <a:extLst>
              <a:ext uri="{FF2B5EF4-FFF2-40B4-BE49-F238E27FC236}">
                <a16:creationId xmlns:a16="http://schemas.microsoft.com/office/drawing/2014/main" id="{F47D5F71-6107-E7F6-AA62-CEB7AB8A1E09}"/>
              </a:ext>
            </a:extLst>
          </p:cNvPr>
          <p:cNvSpPr/>
          <p:nvPr/>
        </p:nvSpPr>
        <p:spPr>
          <a:xfrm>
            <a:off x="6233605" y="2540493"/>
            <a:ext cx="2237173" cy="1793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62188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0" nodeType="clickEffect">
                                  <p:stCondLst>
                                    <p:cond delay="0"/>
                                  </p:st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1+ppt_h/2"/>
                                          </p:val>
                                        </p:tav>
                                      </p:tavLst>
                                    </p:anim>
                                    <p:set>
                                      <p:cBhvr>
                                        <p:cTn id="16" dur="1" fill="hold">
                                          <p:stCondLst>
                                            <p:cond delay="4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11"/>
                                        </p:tgtEl>
                                        <p:attrNameLst>
                                          <p:attrName>ppt_x</p:attrName>
                                        </p:attrNameLst>
                                      </p:cBhvr>
                                      <p:tavLst>
                                        <p:tav tm="0">
                                          <p:val>
                                            <p:strVal val="ppt_x"/>
                                          </p:val>
                                        </p:tav>
                                        <p:tav tm="100000">
                                          <p:val>
                                            <p:strVal val="ppt_x"/>
                                          </p:val>
                                        </p:tav>
                                      </p:tavLst>
                                    </p:anim>
                                    <p:anim calcmode="lin" valueType="num">
                                      <p:cBhvr additive="base">
                                        <p:cTn id="21" dur="500"/>
                                        <p:tgtEl>
                                          <p:spTgt spid="11"/>
                                        </p:tgtEl>
                                        <p:attrNameLst>
                                          <p:attrName>ppt_y</p:attrName>
                                        </p:attrNameLst>
                                      </p:cBhvr>
                                      <p:tavLst>
                                        <p:tav tm="0">
                                          <p:val>
                                            <p:strVal val="ppt_y"/>
                                          </p:val>
                                        </p:tav>
                                        <p:tav tm="100000">
                                          <p:val>
                                            <p:strVal val="1+ppt_h/2"/>
                                          </p:val>
                                        </p:tav>
                                      </p:tavLst>
                                    </p:anim>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8" grpId="0">
        <p:bldAsOne/>
      </p:bldGraphic>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64B3DE6-027E-FB9E-D385-11D7342C9EB7}"/>
              </a:ext>
            </a:extLst>
          </p:cNvPr>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066B1-5D95-A84B-B76E-9182D90F246B}" type="slidenum">
              <a:rPr lang="fr-CH" smtClean="0"/>
              <a:pPr/>
              <a:t>49</a:t>
            </a:fld>
            <a:endParaRPr lang="fr-CH"/>
          </a:p>
        </p:txBody>
      </p:sp>
      <p:sp>
        <p:nvSpPr>
          <p:cNvPr id="3" name="Titre 2">
            <a:extLst>
              <a:ext uri="{FF2B5EF4-FFF2-40B4-BE49-F238E27FC236}">
                <a16:creationId xmlns:a16="http://schemas.microsoft.com/office/drawing/2014/main" id="{8D7BF883-6258-6449-90D3-FA7D00B3FA2F}"/>
              </a:ext>
            </a:extLst>
          </p:cNvPr>
          <p:cNvSpPr>
            <a:spLocks noGrp="1"/>
          </p:cNvSpPr>
          <p:nvPr>
            <p:ph type="title"/>
          </p:nvPr>
        </p:nvSpPr>
        <p:spPr/>
        <p:txBody>
          <a:bodyPr/>
          <a:lstStyle/>
          <a:p>
            <a:r>
              <a:rPr lang="fr-CH" dirty="0"/>
              <a:t>Facteurs de risques</a:t>
            </a:r>
          </a:p>
        </p:txBody>
      </p:sp>
      <p:graphicFrame>
        <p:nvGraphicFramePr>
          <p:cNvPr id="6" name="Graphique 5">
            <a:extLst>
              <a:ext uri="{FF2B5EF4-FFF2-40B4-BE49-F238E27FC236}">
                <a16:creationId xmlns:a16="http://schemas.microsoft.com/office/drawing/2014/main" id="{90F8781A-914A-375F-5CFE-3DE504D6ADF2}"/>
              </a:ext>
            </a:extLst>
          </p:cNvPr>
          <p:cNvGraphicFramePr>
            <a:graphicFrameLocks/>
          </p:cNvGraphicFramePr>
          <p:nvPr/>
        </p:nvGraphicFramePr>
        <p:xfrm>
          <a:off x="0" y="137770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phique 7">
            <a:extLst>
              <a:ext uri="{FF2B5EF4-FFF2-40B4-BE49-F238E27FC236}">
                <a16:creationId xmlns:a16="http://schemas.microsoft.com/office/drawing/2014/main" id="{8400394F-3E4B-029E-1D38-E23F3B80CD9A}"/>
              </a:ext>
            </a:extLst>
          </p:cNvPr>
          <p:cNvGraphicFramePr>
            <a:graphicFrameLocks/>
          </p:cNvGraphicFramePr>
          <p:nvPr/>
        </p:nvGraphicFramePr>
        <p:xfrm>
          <a:off x="4505418" y="1413214"/>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31B68C70-38A6-57F4-B7E7-23442C190891}"/>
              </a:ext>
            </a:extLst>
          </p:cNvPr>
          <p:cNvSpPr/>
          <p:nvPr/>
        </p:nvSpPr>
        <p:spPr>
          <a:xfrm>
            <a:off x="1667202" y="1819748"/>
            <a:ext cx="2838217" cy="1937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a:extLst>
              <a:ext uri="{FF2B5EF4-FFF2-40B4-BE49-F238E27FC236}">
                <a16:creationId xmlns:a16="http://schemas.microsoft.com/office/drawing/2014/main" id="{8B21A413-E8BC-08A3-1C42-54E94CDF59B4}"/>
              </a:ext>
            </a:extLst>
          </p:cNvPr>
          <p:cNvSpPr/>
          <p:nvPr/>
        </p:nvSpPr>
        <p:spPr>
          <a:xfrm>
            <a:off x="6291631" y="1819748"/>
            <a:ext cx="2612673" cy="2020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99320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5F079EC-9FCC-0364-46B2-DB2DCEB04567}"/>
              </a:ext>
            </a:extLst>
          </p:cNvPr>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066B1-5D95-A84B-B76E-9182D90F246B}" type="slidenum">
              <a:rPr lang="fr-CH" smtClean="0"/>
              <a:pPr/>
              <a:t>5</a:t>
            </a:fld>
            <a:endParaRPr lang="fr-CH"/>
          </a:p>
        </p:txBody>
      </p:sp>
      <p:sp>
        <p:nvSpPr>
          <p:cNvPr id="3" name="Titre 2">
            <a:extLst>
              <a:ext uri="{FF2B5EF4-FFF2-40B4-BE49-F238E27FC236}">
                <a16:creationId xmlns:a16="http://schemas.microsoft.com/office/drawing/2014/main" id="{3CD8D985-9D68-3D9D-1311-F709C6D652C9}"/>
              </a:ext>
            </a:extLst>
          </p:cNvPr>
          <p:cNvSpPr>
            <a:spLocks noGrp="1"/>
          </p:cNvSpPr>
          <p:nvPr>
            <p:ph type="title"/>
          </p:nvPr>
        </p:nvSpPr>
        <p:spPr/>
        <p:txBody>
          <a:bodyPr>
            <a:normAutofit fontScale="90000"/>
          </a:bodyPr>
          <a:lstStyle/>
          <a:p>
            <a:r>
              <a:rPr lang="fr-CH" dirty="0"/>
              <a:t>Différentes dimensions du genre</a:t>
            </a:r>
          </a:p>
        </p:txBody>
      </p:sp>
      <p:sp>
        <p:nvSpPr>
          <p:cNvPr id="4" name="Espace réservé du contenu 3">
            <a:extLst>
              <a:ext uri="{FF2B5EF4-FFF2-40B4-BE49-F238E27FC236}">
                <a16:creationId xmlns:a16="http://schemas.microsoft.com/office/drawing/2014/main" id="{0D20E02F-D7A0-FA2F-C940-3AD1EA42A17A}"/>
              </a:ext>
            </a:extLst>
          </p:cNvPr>
          <p:cNvSpPr>
            <a:spLocks noGrp="1"/>
          </p:cNvSpPr>
          <p:nvPr>
            <p:ph idx="1"/>
          </p:nvPr>
        </p:nvSpPr>
        <p:spPr/>
        <p:txBody>
          <a:bodyPr/>
          <a:lstStyle/>
          <a:p>
            <a:endParaRPr lang="fr-CH" dirty="0"/>
          </a:p>
        </p:txBody>
      </p:sp>
      <p:sp>
        <p:nvSpPr>
          <p:cNvPr id="7" name="Espace réservé du contenu 3">
            <a:extLst>
              <a:ext uri="{FF2B5EF4-FFF2-40B4-BE49-F238E27FC236}">
                <a16:creationId xmlns:a16="http://schemas.microsoft.com/office/drawing/2014/main" id="{7E224AB1-13B3-95BC-4BEA-CBCBAB853642}"/>
              </a:ext>
            </a:extLst>
          </p:cNvPr>
          <p:cNvSpPr txBox="1">
            <a:spLocks/>
          </p:cNvSpPr>
          <p:nvPr/>
        </p:nvSpPr>
        <p:spPr>
          <a:xfrm>
            <a:off x="4572000" y="4540725"/>
            <a:ext cx="4576869" cy="472837"/>
          </a:xfrm>
          <a:prstGeom prst="rect">
            <a:avLst/>
          </a:prstGeom>
          <a:solidFill>
            <a:schemeClr val="bg1"/>
          </a:solidFill>
        </p:spPr>
        <p:txBody>
          <a:bodyPr vert="horz" lIns="91440" tIns="45720" rIns="91440" bIns="45720" rtlCol="0">
            <a:noAutofit/>
          </a:bodyPr>
          <a:lstStyle>
            <a:lvl1pPr marL="457200" indent="-457200" algn="l" defTabSz="914400" rtl="0" eaLnBrk="1" latinLnBrk="0" hangingPunct="1">
              <a:spcBef>
                <a:spcPct val="20000"/>
              </a:spcBef>
              <a:buClr>
                <a:srgbClr val="B61239"/>
              </a:buClr>
              <a:buFont typeface="Arial"/>
              <a:buChar char="•"/>
              <a:defRPr sz="2800" kern="1200">
                <a:solidFill>
                  <a:srgbClr val="43484C"/>
                </a:solidFill>
                <a:latin typeface="Arial" pitchFamily="34" charset="0"/>
                <a:ea typeface="+mn-ea"/>
                <a:cs typeface="Arial" pitchFamily="34" charset="0"/>
              </a:defRPr>
            </a:lvl1pPr>
            <a:lvl2pPr marL="800100" indent="-342900" algn="l" defTabSz="914400" rtl="0" eaLnBrk="1" latinLnBrk="0" hangingPunct="1">
              <a:spcBef>
                <a:spcPct val="20000"/>
              </a:spcBef>
              <a:buClr>
                <a:srgbClr val="B61239"/>
              </a:buClr>
              <a:buFont typeface="Arial"/>
              <a:buChar char="•"/>
              <a:defRPr sz="2400" kern="1200">
                <a:solidFill>
                  <a:srgbClr val="43484C"/>
                </a:solidFill>
                <a:latin typeface="Arial" pitchFamily="34" charset="0"/>
                <a:ea typeface="+mn-ea"/>
                <a:cs typeface="Arial" pitchFamily="34" charset="0"/>
              </a:defRPr>
            </a:lvl2pPr>
            <a:lvl3pPr marL="1257300" indent="-342900" algn="l" defTabSz="914400" rtl="0" eaLnBrk="1" latinLnBrk="0" hangingPunct="1">
              <a:spcBef>
                <a:spcPct val="20000"/>
              </a:spcBef>
              <a:buClr>
                <a:srgbClr val="B61239"/>
              </a:buClr>
              <a:buFont typeface="Arial"/>
              <a:buChar char="•"/>
              <a:defRPr sz="2000" kern="1200">
                <a:solidFill>
                  <a:srgbClr val="43484C"/>
                </a:solidFill>
                <a:latin typeface="Arial" pitchFamily="34" charset="0"/>
                <a:ea typeface="+mn-ea"/>
                <a:cs typeface="Arial" pitchFamily="34" charset="0"/>
              </a:defRPr>
            </a:lvl3pPr>
            <a:lvl4pPr marL="1657350" indent="-285750" algn="l" defTabSz="914400" rtl="0" eaLnBrk="1" latinLnBrk="0" hangingPunct="1">
              <a:spcBef>
                <a:spcPct val="20000"/>
              </a:spcBef>
              <a:buClr>
                <a:srgbClr val="B61239"/>
              </a:buClr>
              <a:buFont typeface="Arial"/>
              <a:buChar char="•"/>
              <a:defRPr sz="1600" kern="1200">
                <a:solidFill>
                  <a:srgbClr val="43484C"/>
                </a:solidFill>
                <a:latin typeface="Arial" pitchFamily="34" charset="0"/>
                <a:ea typeface="+mn-ea"/>
                <a:cs typeface="Arial" pitchFamily="34" charset="0"/>
              </a:defRPr>
            </a:lvl4pPr>
            <a:lvl5pPr marL="2000250" indent="-171450" algn="l" defTabSz="914400" rtl="0" eaLnBrk="1" latinLnBrk="0" hangingPunct="1">
              <a:spcBef>
                <a:spcPct val="20000"/>
              </a:spcBef>
              <a:buClr>
                <a:srgbClr val="B61239"/>
              </a:buClr>
              <a:buFont typeface="Arial"/>
              <a:buChar char="•"/>
              <a:defRPr sz="1200" kern="1200">
                <a:solidFill>
                  <a:srgbClr val="43484C"/>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a:buNone/>
            </a:pPr>
            <a:r>
              <a:rPr lang="en-GB" sz="1100" dirty="0"/>
              <a:t>GOING-FWD (L. Pilote, V. Raparelli, C.M. Norris), Meet the Methods Series, </a:t>
            </a:r>
            <a:r>
              <a:rPr lang="en-US" sz="1100" dirty="0"/>
              <a:t>Canadian Institutes of Health Research, 2021.</a:t>
            </a:r>
            <a:endParaRPr lang="en-GB" sz="1100" dirty="0"/>
          </a:p>
        </p:txBody>
      </p:sp>
      <p:pic>
        <p:nvPicPr>
          <p:cNvPr id="1026" name="Picture 2" descr="Image de recherche visuelle">
            <a:extLst>
              <a:ext uri="{FF2B5EF4-FFF2-40B4-BE49-F238E27FC236}">
                <a16:creationId xmlns:a16="http://schemas.microsoft.com/office/drawing/2014/main" id="{1437F554-E317-FA43-3EC3-3A1493636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2" y="817369"/>
            <a:ext cx="6696075" cy="3759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644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5056CEC-F3C8-8C0D-E21C-7D5369F99CB1}"/>
              </a:ext>
            </a:extLst>
          </p:cNvPr>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066B1-5D95-A84B-B76E-9182D90F246B}" type="slidenum">
              <a:rPr lang="fr-CH" smtClean="0"/>
              <a:pPr/>
              <a:t>50</a:t>
            </a:fld>
            <a:endParaRPr lang="fr-CH"/>
          </a:p>
        </p:txBody>
      </p:sp>
      <p:sp>
        <p:nvSpPr>
          <p:cNvPr id="3" name="Titre 2">
            <a:extLst>
              <a:ext uri="{FF2B5EF4-FFF2-40B4-BE49-F238E27FC236}">
                <a16:creationId xmlns:a16="http://schemas.microsoft.com/office/drawing/2014/main" id="{A8DB52D5-57DB-09FB-648F-67877E3CFB2F}"/>
              </a:ext>
            </a:extLst>
          </p:cNvPr>
          <p:cNvSpPr>
            <a:spLocks noGrp="1"/>
          </p:cNvSpPr>
          <p:nvPr>
            <p:ph type="title"/>
          </p:nvPr>
        </p:nvSpPr>
        <p:spPr/>
        <p:txBody>
          <a:bodyPr/>
          <a:lstStyle/>
          <a:p>
            <a:r>
              <a:rPr lang="fr-CH" dirty="0"/>
              <a:t>Examen clinique</a:t>
            </a:r>
          </a:p>
        </p:txBody>
      </p:sp>
      <p:sp>
        <p:nvSpPr>
          <p:cNvPr id="4" name="Espace réservé du contenu 3">
            <a:extLst>
              <a:ext uri="{FF2B5EF4-FFF2-40B4-BE49-F238E27FC236}">
                <a16:creationId xmlns:a16="http://schemas.microsoft.com/office/drawing/2014/main" id="{4185920C-2F52-8317-3EF9-B402FCBA7C53}"/>
              </a:ext>
            </a:extLst>
          </p:cNvPr>
          <p:cNvSpPr>
            <a:spLocks noGrp="1"/>
          </p:cNvSpPr>
          <p:nvPr>
            <p:ph idx="1"/>
          </p:nvPr>
        </p:nvSpPr>
        <p:spPr/>
        <p:txBody>
          <a:bodyPr/>
          <a:lstStyle/>
          <a:p>
            <a:endParaRPr lang="fr-CH" dirty="0"/>
          </a:p>
        </p:txBody>
      </p:sp>
      <p:graphicFrame>
        <p:nvGraphicFramePr>
          <p:cNvPr id="7" name="Graphique 6">
            <a:extLst>
              <a:ext uri="{FF2B5EF4-FFF2-40B4-BE49-F238E27FC236}">
                <a16:creationId xmlns:a16="http://schemas.microsoft.com/office/drawing/2014/main" id="{E43ABB96-591B-E144-9BD0-A9984C1D3AC0}"/>
              </a:ext>
            </a:extLst>
          </p:cNvPr>
          <p:cNvGraphicFramePr>
            <a:graphicFrameLocks/>
          </p:cNvGraphicFramePr>
          <p:nvPr/>
        </p:nvGraphicFramePr>
        <p:xfrm>
          <a:off x="386178" y="1422092"/>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9402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69" y="610736"/>
            <a:ext cx="8978936" cy="3249514"/>
          </a:xfrm>
          <a:prstGeom prst="rect">
            <a:avLst/>
          </a:prstGeom>
        </p:spPr>
      </p:pic>
      <p:sp>
        <p:nvSpPr>
          <p:cNvPr id="5" name="ZoneTexte 4"/>
          <p:cNvSpPr txBox="1"/>
          <p:nvPr/>
        </p:nvSpPr>
        <p:spPr>
          <a:xfrm>
            <a:off x="198051" y="4541626"/>
            <a:ext cx="8646403" cy="41549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sz="1050" dirty="0" err="1"/>
              <a:t>Heise</a:t>
            </a:r>
            <a:r>
              <a:rPr lang="en-US" sz="1050" dirty="0"/>
              <a:t>, L., Greene, M. E., </a:t>
            </a:r>
            <a:r>
              <a:rPr lang="en-US" sz="1050" dirty="0" err="1"/>
              <a:t>Opper</a:t>
            </a:r>
            <a:r>
              <a:rPr lang="en-US" sz="1050" dirty="0"/>
              <a:t>, N., </a:t>
            </a:r>
            <a:r>
              <a:rPr lang="en-US" sz="1050" dirty="0" err="1"/>
              <a:t>Stavropoulou</a:t>
            </a:r>
            <a:r>
              <a:rPr lang="en-US" sz="1050" dirty="0"/>
              <a:t>, M., Harper, C., </a:t>
            </a:r>
            <a:r>
              <a:rPr lang="en-US" sz="1050" dirty="0" err="1"/>
              <a:t>Nascimento</a:t>
            </a:r>
            <a:r>
              <a:rPr lang="en-US" sz="1050" dirty="0"/>
              <a:t>, M., ... &amp; Henry, S. (2019). </a:t>
            </a:r>
            <a:r>
              <a:rPr lang="en-US" sz="1050" b="1" dirty="0"/>
              <a:t>Gender inequality and restrictive gender norms: framing the challenges to health.</a:t>
            </a:r>
            <a:r>
              <a:rPr lang="en-US" sz="1050" dirty="0"/>
              <a:t> </a:t>
            </a:r>
            <a:r>
              <a:rPr lang="en-US" sz="1050" i="1" dirty="0"/>
              <a:t>The Lancet</a:t>
            </a:r>
            <a:r>
              <a:rPr lang="en-US" sz="1050" dirty="0"/>
              <a:t>, </a:t>
            </a:r>
            <a:r>
              <a:rPr lang="en-US" sz="1050" i="1" dirty="0"/>
              <a:t>393</a:t>
            </a:r>
            <a:r>
              <a:rPr lang="en-US" sz="1050" dirty="0"/>
              <a:t>(10189), 2440-2454.</a:t>
            </a:r>
            <a:endParaRPr lang="fr-CH" sz="1050" dirty="0"/>
          </a:p>
        </p:txBody>
      </p:sp>
    </p:spTree>
    <p:extLst>
      <p:ext uri="{BB962C8B-B14F-4D97-AF65-F5344CB8AC3E}">
        <p14:creationId xmlns:p14="http://schemas.microsoft.com/office/powerpoint/2010/main" val="37713108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066B1-5D95-A84B-B76E-9182D90F246B}" type="slidenum">
              <a:rPr lang="fr-CH" smtClean="0"/>
              <a:pPr/>
              <a:t>52</a:t>
            </a:fld>
            <a:endParaRPr lang="fr-CH"/>
          </a:p>
        </p:txBody>
      </p:sp>
      <p:sp>
        <p:nvSpPr>
          <p:cNvPr id="3" name="Titre 2"/>
          <p:cNvSpPr>
            <a:spLocks noGrp="1"/>
          </p:cNvSpPr>
          <p:nvPr>
            <p:ph type="title"/>
          </p:nvPr>
        </p:nvSpPr>
        <p:spPr/>
        <p:txBody>
          <a:bodyPr>
            <a:noAutofit/>
          </a:bodyPr>
          <a:lstStyle/>
          <a:p>
            <a:r>
              <a:rPr lang="en-US" sz="2000" dirty="0"/>
              <a:t>Video: Canadian Institutes of Health Research</a:t>
            </a:r>
          </a:p>
        </p:txBody>
      </p:sp>
      <p:sp>
        <p:nvSpPr>
          <p:cNvPr id="4" name="Espace réservé du contenu 3"/>
          <p:cNvSpPr>
            <a:spLocks noGrp="1"/>
          </p:cNvSpPr>
          <p:nvPr>
            <p:ph idx="1"/>
          </p:nvPr>
        </p:nvSpPr>
        <p:spPr/>
        <p:txBody>
          <a:bodyPr/>
          <a:lstStyle/>
          <a:p>
            <a:r>
              <a:rPr lang="fr-CH" sz="2400" dirty="0">
                <a:hlinkClick r:id="rId3"/>
              </a:rPr>
              <a:t>https://www.youtube.com/watch?v=Hlceez1Dx5E</a:t>
            </a:r>
            <a:r>
              <a:rPr lang="fr-CH" sz="2400" dirty="0"/>
              <a:t> </a:t>
            </a:r>
          </a:p>
          <a:p>
            <a:endParaRPr lang="en-US" dirty="0"/>
          </a:p>
        </p:txBody>
      </p:sp>
    </p:spTree>
    <p:extLst>
      <p:ext uri="{BB962C8B-B14F-4D97-AF65-F5344CB8AC3E}">
        <p14:creationId xmlns:p14="http://schemas.microsoft.com/office/powerpoint/2010/main" val="192121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922D0E3-454B-3065-2ABB-EB3D121961B8}"/>
              </a:ext>
            </a:extLst>
          </p:cNvPr>
          <p:cNvSpPr>
            <a:spLocks noGrp="1"/>
          </p:cNvSpPr>
          <p:nvPr>
            <p:ph type="title"/>
          </p:nvPr>
        </p:nvSpPr>
        <p:spPr/>
        <p:txBody>
          <a:bodyPr>
            <a:noAutofit/>
          </a:bodyPr>
          <a:lstStyle/>
          <a:p>
            <a:pPr algn="l"/>
            <a:r>
              <a:rPr lang="fr-CH" sz="2400" dirty="0" err="1"/>
              <a:t>What</a:t>
            </a:r>
            <a:r>
              <a:rPr lang="fr-CH" sz="2400" dirty="0"/>
              <a:t> about </a:t>
            </a:r>
            <a:r>
              <a:rPr lang="fr-CH" sz="2400" dirty="0" err="1"/>
              <a:t>sex</a:t>
            </a:r>
            <a:r>
              <a:rPr lang="fr-CH" sz="2400" dirty="0"/>
              <a:t>?</a:t>
            </a:r>
          </a:p>
        </p:txBody>
      </p:sp>
      <p:sp>
        <p:nvSpPr>
          <p:cNvPr id="2" name="Espace réservé du numéro de diapositive 1">
            <a:extLst>
              <a:ext uri="{FF2B5EF4-FFF2-40B4-BE49-F238E27FC236}">
                <a16:creationId xmlns:a16="http://schemas.microsoft.com/office/drawing/2014/main" id="{19CCCE14-C6CC-6589-67A7-BFB38AF461B3}"/>
              </a:ext>
            </a:extLst>
          </p:cNvPr>
          <p:cNvSpPr>
            <a:spLocks noGrp="1"/>
          </p:cNvSpPr>
          <p:nvPr>
            <p:ph type="sldNum" sz="quarter" idx="4294967295"/>
          </p:nvPr>
        </p:nvSpPr>
        <p:spPr>
          <a:xfrm>
            <a:off x="8278770" y="4678631"/>
            <a:ext cx="500066" cy="214296"/>
          </a:xfrm>
          <a:prstGeom prst="rect">
            <a:avLst/>
          </a:prstGeom>
        </p:spPr>
        <p:txBody>
          <a:bodyPr vert="horz" lIns="91440" tIns="45720" rIns="91440" bIns="45720" rtlCol="0" anchor="ctr"/>
          <a:lstStyle>
            <a:defPPr>
              <a:defRPr lang="fr-FR"/>
            </a:defPPr>
            <a:lvl1pPr marL="0" algn="r" defTabSz="457200" rtl="0" eaLnBrk="1" latinLnBrk="0" hangingPunct="1">
              <a:defRPr sz="900" kern="1200">
                <a:solidFill>
                  <a:srgbClr val="6B6C6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8066B1-5D95-A84B-B76E-9182D90F246B}" type="slidenum">
              <a:rPr lang="fr-CH" smtClean="0"/>
              <a:pPr/>
              <a:t>6</a:t>
            </a:fld>
            <a:endParaRPr lang="fr-CH"/>
          </a:p>
        </p:txBody>
      </p:sp>
      <p:pic>
        <p:nvPicPr>
          <p:cNvPr id="6" name="Image 5">
            <a:extLst>
              <a:ext uri="{FF2B5EF4-FFF2-40B4-BE49-F238E27FC236}">
                <a16:creationId xmlns:a16="http://schemas.microsoft.com/office/drawing/2014/main" id="{BAD5A8E9-6526-E141-359E-75C2CD300DB0}"/>
              </a:ext>
            </a:extLst>
          </p:cNvPr>
          <p:cNvPicPr>
            <a:picLocks noChangeAspect="1"/>
          </p:cNvPicPr>
          <p:nvPr/>
        </p:nvPicPr>
        <p:blipFill>
          <a:blip r:embed="rId3"/>
          <a:stretch>
            <a:fillRect/>
          </a:stretch>
        </p:blipFill>
        <p:spPr>
          <a:xfrm>
            <a:off x="268346" y="2097497"/>
            <a:ext cx="3795730" cy="2952235"/>
          </a:xfrm>
          <a:prstGeom prst="rect">
            <a:avLst/>
          </a:prstGeom>
        </p:spPr>
      </p:pic>
      <p:pic>
        <p:nvPicPr>
          <p:cNvPr id="8" name="Image 7">
            <a:extLst>
              <a:ext uri="{FF2B5EF4-FFF2-40B4-BE49-F238E27FC236}">
                <a16:creationId xmlns:a16="http://schemas.microsoft.com/office/drawing/2014/main" id="{83DA605C-7E59-1E9E-5D6B-229235BF51AA}"/>
              </a:ext>
            </a:extLst>
          </p:cNvPr>
          <p:cNvPicPr>
            <a:picLocks noChangeAspect="1"/>
          </p:cNvPicPr>
          <p:nvPr/>
        </p:nvPicPr>
        <p:blipFill>
          <a:blip r:embed="rId4"/>
          <a:stretch>
            <a:fillRect/>
          </a:stretch>
        </p:blipFill>
        <p:spPr>
          <a:xfrm>
            <a:off x="6217920" y="54750"/>
            <a:ext cx="2861707" cy="4994982"/>
          </a:xfrm>
          <a:prstGeom prst="rect">
            <a:avLst/>
          </a:prstGeom>
        </p:spPr>
      </p:pic>
      <p:pic>
        <p:nvPicPr>
          <p:cNvPr id="11" name="Espace réservé du contenu 3">
            <a:extLst>
              <a:ext uri="{FF2B5EF4-FFF2-40B4-BE49-F238E27FC236}">
                <a16:creationId xmlns:a16="http://schemas.microsoft.com/office/drawing/2014/main" id="{A1107F55-B101-F3BA-B775-1A7A155A5F8B}"/>
              </a:ext>
            </a:extLst>
          </p:cNvPr>
          <p:cNvPicPr>
            <a:picLocks noGrp="1" noChangeAspect="1"/>
          </p:cNvPicPr>
          <p:nvPr>
            <p:ph idx="1"/>
          </p:nvPr>
        </p:nvPicPr>
        <p:blipFill>
          <a:blip r:embed="rId5"/>
          <a:stretch>
            <a:fillRect/>
          </a:stretch>
        </p:blipFill>
        <p:spPr>
          <a:xfrm>
            <a:off x="2547070" y="965935"/>
            <a:ext cx="3423574" cy="1269907"/>
          </a:xfrm>
          <a:prstGeom prst="rect">
            <a:avLst/>
          </a:prstGeom>
          <a:ln w="19050">
            <a:solidFill>
              <a:schemeClr val="accent1"/>
            </a:solidFill>
          </a:ln>
        </p:spPr>
      </p:pic>
      <p:sp>
        <p:nvSpPr>
          <p:cNvPr id="12" name="ZoneTexte 11">
            <a:extLst>
              <a:ext uri="{FF2B5EF4-FFF2-40B4-BE49-F238E27FC236}">
                <a16:creationId xmlns:a16="http://schemas.microsoft.com/office/drawing/2014/main" id="{652C985A-B37F-1DF9-6D00-533701E9286B}"/>
              </a:ext>
            </a:extLst>
          </p:cNvPr>
          <p:cNvSpPr txBox="1"/>
          <p:nvPr/>
        </p:nvSpPr>
        <p:spPr>
          <a:xfrm>
            <a:off x="2926081" y="2274753"/>
            <a:ext cx="3044563" cy="338554"/>
          </a:xfrm>
          <a:prstGeom prst="rect">
            <a:avLst/>
          </a:prstGeom>
          <a:solidFill>
            <a:schemeClr val="bg1"/>
          </a:solidFill>
          <a:ln>
            <a:solidFill>
              <a:schemeClr val="bg1"/>
            </a:solidFill>
          </a:ln>
        </p:spPr>
        <p:txBody>
          <a:bodyPr wrap="square" rtlCol="0">
            <a:spAutoFit/>
          </a:bodyPr>
          <a:lstStyle/>
          <a:p>
            <a:r>
              <a:rPr lang="en-US" sz="800" dirty="0"/>
              <a:t>Richardson, S., (2022) “Sex </a:t>
            </a:r>
            <a:r>
              <a:rPr lang="en-US" sz="800" dirty="0" err="1"/>
              <a:t>Contextualism</a:t>
            </a:r>
            <a:r>
              <a:rPr lang="en-US" sz="800" dirty="0"/>
              <a:t>”, Philosophy, Theory, and Practice in Biology 14: 2.  https://doi.org/10.3998/ptpbio.2096</a:t>
            </a:r>
            <a:endParaRPr lang="fr-CH" sz="800" dirty="0"/>
          </a:p>
        </p:txBody>
      </p:sp>
      <p:cxnSp>
        <p:nvCxnSpPr>
          <p:cNvPr id="14" name="Connecteur droit 13">
            <a:extLst>
              <a:ext uri="{FF2B5EF4-FFF2-40B4-BE49-F238E27FC236}">
                <a16:creationId xmlns:a16="http://schemas.microsoft.com/office/drawing/2014/main" id="{ED79675A-A9A9-4B9E-49A8-E12BDE9E0CDA}"/>
              </a:ext>
            </a:extLst>
          </p:cNvPr>
          <p:cNvCxnSpPr>
            <a:cxnSpLocks/>
          </p:cNvCxnSpPr>
          <p:nvPr/>
        </p:nvCxnSpPr>
        <p:spPr>
          <a:xfrm>
            <a:off x="2532140" y="2255372"/>
            <a:ext cx="3685780" cy="21655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Connecteur droit 15">
            <a:extLst>
              <a:ext uri="{FF2B5EF4-FFF2-40B4-BE49-F238E27FC236}">
                <a16:creationId xmlns:a16="http://schemas.microsoft.com/office/drawing/2014/main" id="{C0193534-90EB-AC61-E2C2-8F4D23BFD0BE}"/>
              </a:ext>
            </a:extLst>
          </p:cNvPr>
          <p:cNvCxnSpPr>
            <a:cxnSpLocks/>
          </p:cNvCxnSpPr>
          <p:nvPr/>
        </p:nvCxnSpPr>
        <p:spPr>
          <a:xfrm>
            <a:off x="5970644" y="2255372"/>
            <a:ext cx="247276" cy="1775939"/>
          </a:xfrm>
          <a:prstGeom prst="line">
            <a:avLst/>
          </a:prstGeom>
        </p:spPr>
        <p:style>
          <a:lnRef idx="2">
            <a:schemeClr val="accent1"/>
          </a:lnRef>
          <a:fillRef idx="0">
            <a:schemeClr val="accent1"/>
          </a:fillRef>
          <a:effectRef idx="1">
            <a:schemeClr val="accent1"/>
          </a:effectRef>
          <a:fontRef idx="minor">
            <a:schemeClr val="tx1"/>
          </a:fontRef>
        </p:style>
      </p:cxnSp>
      <p:sp>
        <p:nvSpPr>
          <p:cNvPr id="4" name="ZoneTexte 3">
            <a:extLst>
              <a:ext uri="{FF2B5EF4-FFF2-40B4-BE49-F238E27FC236}">
                <a16:creationId xmlns:a16="http://schemas.microsoft.com/office/drawing/2014/main" id="{DDF300E8-E3B1-8838-9F85-F6CCACDAEE05}"/>
              </a:ext>
            </a:extLst>
          </p:cNvPr>
          <p:cNvSpPr txBox="1"/>
          <p:nvPr/>
        </p:nvSpPr>
        <p:spPr>
          <a:xfrm>
            <a:off x="7976027" y="47953"/>
            <a:ext cx="1103600" cy="261610"/>
          </a:xfrm>
          <a:prstGeom prst="rect">
            <a:avLst/>
          </a:prstGeom>
          <a:noFill/>
        </p:spPr>
        <p:txBody>
          <a:bodyPr wrap="square" rtlCol="0">
            <a:spAutoFit/>
          </a:bodyPr>
          <a:lstStyle/>
          <a:p>
            <a:r>
              <a:rPr lang="fr-CH" sz="1100" dirty="0">
                <a:solidFill>
                  <a:schemeClr val="tx2"/>
                </a:solidFill>
              </a:rPr>
              <a:t>Androcentrisme</a:t>
            </a:r>
          </a:p>
        </p:txBody>
      </p:sp>
      <p:sp>
        <p:nvSpPr>
          <p:cNvPr id="5" name="ZoneTexte 4">
            <a:extLst>
              <a:ext uri="{FF2B5EF4-FFF2-40B4-BE49-F238E27FC236}">
                <a16:creationId xmlns:a16="http://schemas.microsoft.com/office/drawing/2014/main" id="{A448A653-9080-D0E8-FEE0-6C2933D1AB31}"/>
              </a:ext>
            </a:extLst>
          </p:cNvPr>
          <p:cNvSpPr txBox="1"/>
          <p:nvPr/>
        </p:nvSpPr>
        <p:spPr>
          <a:xfrm>
            <a:off x="8008214" y="1470083"/>
            <a:ext cx="1103600" cy="261610"/>
          </a:xfrm>
          <a:prstGeom prst="rect">
            <a:avLst/>
          </a:prstGeom>
          <a:noFill/>
        </p:spPr>
        <p:txBody>
          <a:bodyPr wrap="square" rtlCol="0">
            <a:spAutoFit/>
          </a:bodyPr>
          <a:lstStyle/>
          <a:p>
            <a:r>
              <a:rPr lang="fr-CH" sz="1100" dirty="0">
                <a:solidFill>
                  <a:schemeClr val="tx2"/>
                </a:solidFill>
              </a:rPr>
              <a:t>Variable h/f</a:t>
            </a:r>
          </a:p>
        </p:txBody>
      </p:sp>
    </p:spTree>
    <p:extLst>
      <p:ext uri="{BB962C8B-B14F-4D97-AF65-F5344CB8AC3E}">
        <p14:creationId xmlns:p14="http://schemas.microsoft.com/office/powerpoint/2010/main" val="39769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23637BD-95B2-DCF1-AF39-47E8D512394D}"/>
              </a:ext>
            </a:extLst>
          </p:cNvPr>
          <p:cNvSpPr txBox="1"/>
          <p:nvPr/>
        </p:nvSpPr>
        <p:spPr>
          <a:xfrm>
            <a:off x="165208" y="4484536"/>
            <a:ext cx="8503920" cy="600164"/>
          </a:xfrm>
          <a:prstGeom prst="rect">
            <a:avLst/>
          </a:prstGeom>
          <a:solidFill>
            <a:schemeClr val="bg1"/>
          </a:solidFill>
        </p:spPr>
        <p:txBody>
          <a:bodyPr wrap="square" rtlCol="0">
            <a:spAutoFit/>
          </a:bodyPr>
          <a:lstStyle/>
          <a:p>
            <a:r>
              <a:rPr lang="en-US" sz="1100" b="0" i="0" dirty="0">
                <a:solidFill>
                  <a:srgbClr val="333333"/>
                </a:solidFill>
                <a:effectLst/>
                <a:latin typeface="-apple-system"/>
              </a:rPr>
              <a:t>Lara M. </a:t>
            </a:r>
            <a:r>
              <a:rPr lang="en-US" sz="1100" b="0" i="0" dirty="0" err="1">
                <a:solidFill>
                  <a:srgbClr val="333333"/>
                </a:solidFill>
                <a:effectLst/>
                <a:latin typeface="-apple-system"/>
              </a:rPr>
              <a:t>Wierenga</a:t>
            </a:r>
            <a:r>
              <a:rPr lang="en-US" sz="1100" b="0" i="0" dirty="0">
                <a:solidFill>
                  <a:srgbClr val="333333"/>
                </a:solidFill>
                <a:effectLst/>
                <a:latin typeface="-apple-system"/>
              </a:rPr>
              <a:t>, Marieke G. N. Bos, Fabienne van </a:t>
            </a:r>
            <a:r>
              <a:rPr lang="en-US" sz="1100" b="0" i="0" dirty="0" err="1">
                <a:solidFill>
                  <a:srgbClr val="333333"/>
                </a:solidFill>
                <a:effectLst/>
                <a:latin typeface="-apple-system"/>
              </a:rPr>
              <a:t>Rossenberg</a:t>
            </a:r>
            <a:r>
              <a:rPr lang="en-US" sz="1100" b="0" i="0" dirty="0">
                <a:solidFill>
                  <a:srgbClr val="333333"/>
                </a:solidFill>
                <a:effectLst/>
                <a:latin typeface="-apple-system"/>
              </a:rPr>
              <a:t>, Eveline A. Crone; Sex Effects on Development of Brain Structure and Executive Functions: Greater Variance than Mean Effects. J </a:t>
            </a:r>
            <a:r>
              <a:rPr lang="en-US" sz="1100" b="0" i="0" dirty="0" err="1">
                <a:solidFill>
                  <a:srgbClr val="333333"/>
                </a:solidFill>
                <a:effectLst/>
                <a:latin typeface="-apple-system"/>
              </a:rPr>
              <a:t>Cogn</a:t>
            </a:r>
            <a:r>
              <a:rPr lang="en-US" sz="1100" b="0" i="0" dirty="0">
                <a:solidFill>
                  <a:srgbClr val="333333"/>
                </a:solidFill>
                <a:effectLst/>
                <a:latin typeface="-apple-system"/>
              </a:rPr>
              <a:t> </a:t>
            </a:r>
            <a:r>
              <a:rPr lang="en-US" sz="1100" b="0" i="0" dirty="0" err="1">
                <a:solidFill>
                  <a:srgbClr val="333333"/>
                </a:solidFill>
                <a:effectLst/>
                <a:latin typeface="-apple-system"/>
              </a:rPr>
              <a:t>Neurosci</a:t>
            </a:r>
            <a:r>
              <a:rPr lang="en-US" sz="1100" b="0" i="0" dirty="0">
                <a:solidFill>
                  <a:srgbClr val="333333"/>
                </a:solidFill>
                <a:effectLst/>
                <a:latin typeface="-apple-system"/>
              </a:rPr>
              <a:t> 2019; 31 (5): 730–753. Figure presented at the Congress of the </a:t>
            </a:r>
            <a:r>
              <a:rPr lang="en-US" sz="1100" b="0" i="0" dirty="0" err="1">
                <a:solidFill>
                  <a:srgbClr val="333333"/>
                </a:solidFill>
                <a:effectLst/>
                <a:latin typeface="-apple-system"/>
              </a:rPr>
              <a:t>Organisation</a:t>
            </a:r>
            <a:r>
              <a:rPr lang="en-US" sz="1100" b="0" i="0" dirty="0">
                <a:solidFill>
                  <a:srgbClr val="333333"/>
                </a:solidFill>
                <a:effectLst/>
                <a:latin typeface="-apple-system"/>
              </a:rPr>
              <a:t> of the Study of Sex Differences, Bergen Norway, 08.05.2024.</a:t>
            </a:r>
            <a:endParaRPr lang="fr-CH" sz="1100" dirty="0"/>
          </a:p>
        </p:txBody>
      </p:sp>
      <p:pic>
        <p:nvPicPr>
          <p:cNvPr id="7" name="Image 6">
            <a:extLst>
              <a:ext uri="{FF2B5EF4-FFF2-40B4-BE49-F238E27FC236}">
                <a16:creationId xmlns:a16="http://schemas.microsoft.com/office/drawing/2014/main" id="{80737A88-18D6-0860-5640-643746099577}"/>
              </a:ext>
            </a:extLst>
          </p:cNvPr>
          <p:cNvPicPr>
            <a:picLocks noChangeAspect="1"/>
          </p:cNvPicPr>
          <p:nvPr/>
        </p:nvPicPr>
        <p:blipFill>
          <a:blip r:embed="rId3"/>
          <a:stretch>
            <a:fillRect/>
          </a:stretch>
        </p:blipFill>
        <p:spPr>
          <a:xfrm>
            <a:off x="1766241" y="394764"/>
            <a:ext cx="5611517" cy="3874619"/>
          </a:xfrm>
          <a:prstGeom prst="rect">
            <a:avLst/>
          </a:prstGeom>
        </p:spPr>
      </p:pic>
    </p:spTree>
    <p:extLst>
      <p:ext uri="{BB962C8B-B14F-4D97-AF65-F5344CB8AC3E}">
        <p14:creationId xmlns:p14="http://schemas.microsoft.com/office/powerpoint/2010/main" val="3571940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7765" y="171952"/>
            <a:ext cx="8594538" cy="619080"/>
          </a:xfrm>
        </p:spPr>
        <p:txBody>
          <a:bodyPr>
            <a:normAutofit fontScale="90000"/>
          </a:bodyPr>
          <a:lstStyle/>
          <a:p>
            <a:r>
              <a:rPr lang="fr-CH" sz="2400" dirty="0"/>
              <a:t>XXe: paradigme </a:t>
            </a:r>
            <a:r>
              <a:rPr lang="fr-CH" sz="2400" dirty="0" err="1"/>
              <a:t>androcentré</a:t>
            </a:r>
            <a:r>
              <a:rPr lang="fr-CH" sz="2400" dirty="0"/>
              <a:t> de la recherche biomédicale</a:t>
            </a:r>
          </a:p>
        </p:txBody>
      </p:sp>
      <p:sp>
        <p:nvSpPr>
          <p:cNvPr id="3" name="Espace réservé du contenu 2"/>
          <p:cNvSpPr>
            <a:spLocks noGrp="1"/>
          </p:cNvSpPr>
          <p:nvPr>
            <p:ph idx="1"/>
          </p:nvPr>
        </p:nvSpPr>
        <p:spPr>
          <a:xfrm>
            <a:off x="359532" y="1113588"/>
            <a:ext cx="6813625" cy="3857960"/>
          </a:xfrm>
          <a:solidFill>
            <a:schemeClr val="bg1"/>
          </a:solidFill>
        </p:spPr>
        <p:txBody>
          <a:bodyPr/>
          <a:lstStyle/>
          <a:p>
            <a:pPr marL="0" indent="0">
              <a:buNone/>
            </a:pPr>
            <a:r>
              <a:rPr lang="fr-CH" sz="1800" dirty="0"/>
              <a:t>1970’s le développement des sciences biomédicales adopte le </a:t>
            </a:r>
            <a:r>
              <a:rPr lang="fr-CH" sz="1800" b="1" dirty="0"/>
              <a:t>standard masculin </a:t>
            </a:r>
            <a:r>
              <a:rPr lang="fr-CH" sz="1800" dirty="0"/>
              <a:t>comme sujet universel de la recherche</a:t>
            </a:r>
          </a:p>
          <a:p>
            <a:r>
              <a:rPr lang="fr-CH" sz="1800" dirty="0"/>
              <a:t>1977: Exclusion des femmes en âge de procréer des essais cliniques par la FDA (phase I et II) (scandale Thalidomide)</a:t>
            </a:r>
          </a:p>
          <a:p>
            <a:pPr marL="0" indent="0">
              <a:buNone/>
            </a:pPr>
            <a:endParaRPr lang="fr-CH" sz="1800" i="1" dirty="0"/>
          </a:p>
          <a:p>
            <a:pPr marL="0" indent="0">
              <a:buNone/>
            </a:pPr>
            <a:r>
              <a:rPr lang="fr-CH" sz="1800" i="1" dirty="0" err="1"/>
              <a:t>Women’s</a:t>
            </a:r>
            <a:r>
              <a:rPr lang="fr-CH" sz="1800" i="1" dirty="0"/>
              <a:t> </a:t>
            </a:r>
            <a:r>
              <a:rPr lang="fr-CH" sz="1800" i="1" dirty="0" err="1"/>
              <a:t>health</a:t>
            </a:r>
            <a:r>
              <a:rPr lang="fr-CH" sz="1800" i="1" dirty="0"/>
              <a:t> </a:t>
            </a:r>
            <a:r>
              <a:rPr lang="fr-CH" sz="1800" i="1" dirty="0" err="1"/>
              <a:t>movements</a:t>
            </a:r>
            <a:r>
              <a:rPr lang="fr-CH" sz="1800" i="1" dirty="0"/>
              <a:t> </a:t>
            </a:r>
            <a:r>
              <a:rPr lang="fr-CH" sz="1800" dirty="0"/>
              <a:t>et théorie des savoirs situés</a:t>
            </a:r>
          </a:p>
          <a:p>
            <a:r>
              <a:rPr lang="fr-CH" sz="1800" dirty="0"/>
              <a:t>1993: NIH </a:t>
            </a:r>
            <a:r>
              <a:rPr lang="fr-CH" sz="1800" dirty="0" err="1"/>
              <a:t>Revitalization</a:t>
            </a:r>
            <a:r>
              <a:rPr lang="fr-CH" sz="1800" dirty="0"/>
              <a:t> </a:t>
            </a:r>
            <a:r>
              <a:rPr lang="fr-CH" sz="1800" dirty="0" err="1"/>
              <a:t>Act</a:t>
            </a:r>
            <a:r>
              <a:rPr lang="fr-CH" sz="1800" dirty="0"/>
              <a:t>: loi pour l’inclusion des femmes et autres «minorités» en recherche</a:t>
            </a:r>
          </a:p>
          <a:p>
            <a:r>
              <a:rPr lang="fr-CH" sz="1800" dirty="0"/>
              <a:t>2002-2006: Inclusion de la notion de sexe et de genre dans les projet européens (ERC)</a:t>
            </a:r>
          </a:p>
          <a:p>
            <a:r>
              <a:rPr lang="fr-CH" sz="1800" dirty="0"/>
              <a:t>En Suisse: …</a:t>
            </a:r>
          </a:p>
        </p:txBody>
      </p:sp>
      <p:pic>
        <p:nvPicPr>
          <p:cNvPr id="4" name="Image 4" descr="téléchargement (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3157" y="2078361"/>
            <a:ext cx="1841918" cy="289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30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8467" y="4355447"/>
            <a:ext cx="8835533" cy="78805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re 2"/>
          <p:cNvSpPr>
            <a:spLocks noGrp="1"/>
          </p:cNvSpPr>
          <p:nvPr>
            <p:ph type="title"/>
          </p:nvPr>
        </p:nvSpPr>
        <p:spPr>
          <a:xfrm>
            <a:off x="517021" y="0"/>
            <a:ext cx="8229600" cy="857250"/>
          </a:xfrm>
        </p:spPr>
        <p:txBody>
          <a:bodyPr>
            <a:normAutofit/>
          </a:bodyPr>
          <a:lstStyle/>
          <a:p>
            <a:r>
              <a:rPr lang="fr-CH" sz="2400" dirty="0"/>
              <a:t>Une médecine </a:t>
            </a:r>
            <a:r>
              <a:rPr lang="fr-CH" sz="2400" dirty="0" err="1"/>
              <a:t>androcentrée</a:t>
            </a:r>
            <a:r>
              <a:rPr lang="fr-CH" sz="2400" dirty="0"/>
              <a:t> et/ou aveugle au genre</a:t>
            </a:r>
            <a:endParaRPr lang="fr-FR" sz="2400" dirty="0"/>
          </a:p>
        </p:txBody>
      </p:sp>
      <p:sp>
        <p:nvSpPr>
          <p:cNvPr id="6" name="ZoneTexte 5"/>
          <p:cNvSpPr txBox="1"/>
          <p:nvPr/>
        </p:nvSpPr>
        <p:spPr>
          <a:xfrm>
            <a:off x="6487887" y="4767717"/>
            <a:ext cx="265611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1100" b="0" i="0" u="none" strike="noStrike" kern="1200" cap="none" spc="0" normalizeH="0" baseline="0" noProof="0" dirty="0" err="1">
                <a:ln>
                  <a:noFill/>
                </a:ln>
                <a:solidFill>
                  <a:prstClr val="black"/>
                </a:solidFill>
                <a:effectLst/>
                <a:uLnTx/>
                <a:uFillTx/>
                <a:latin typeface="Calibri"/>
                <a:ea typeface="+mn-ea"/>
                <a:cs typeface="+mn-cs"/>
              </a:rPr>
              <a:t>Sugimoto</a:t>
            </a:r>
            <a:r>
              <a:rPr kumimoji="0" lang="fr-CH" sz="1100" b="0" i="0" u="none" strike="noStrike" kern="1200" cap="none" spc="0" normalizeH="0" baseline="0" noProof="0" dirty="0">
                <a:ln>
                  <a:noFill/>
                </a:ln>
                <a:solidFill>
                  <a:prstClr val="black"/>
                </a:solidFill>
                <a:effectLst/>
                <a:uLnTx/>
                <a:uFillTx/>
                <a:latin typeface="Calibri"/>
                <a:ea typeface="+mn-ea"/>
                <a:cs typeface="+mn-cs"/>
              </a:rPr>
              <a:t> et at. </a:t>
            </a:r>
            <a:r>
              <a:rPr kumimoji="0" lang="fr-FR" sz="1100" b="0" i="1" u="none" strike="noStrike" kern="1200" cap="none" spc="0" normalizeH="0" baseline="0" noProof="0" dirty="0">
                <a:ln>
                  <a:noFill/>
                </a:ln>
                <a:solidFill>
                  <a:prstClr val="black"/>
                </a:solidFill>
                <a:effectLst/>
                <a:uLnTx/>
                <a:uFillTx/>
                <a:latin typeface="Calibri"/>
                <a:ea typeface="+mn-ea"/>
                <a:cs typeface="+mn-cs"/>
              </a:rPr>
              <a:t>Lancet </a:t>
            </a:r>
            <a:r>
              <a:rPr kumimoji="0" lang="fr-FR" sz="1100" b="0" i="0" u="none" strike="noStrike" kern="1200" cap="none" spc="0" normalizeH="0" baseline="0" noProof="0" dirty="0">
                <a:ln>
                  <a:noFill/>
                </a:ln>
                <a:solidFill>
                  <a:prstClr val="black"/>
                </a:solidFill>
                <a:effectLst/>
                <a:uLnTx/>
                <a:uFillTx/>
                <a:latin typeface="Calibri"/>
                <a:ea typeface="+mn-ea"/>
                <a:cs typeface="+mn-cs"/>
              </a:rPr>
              <a:t>2019; 393: 550–59</a:t>
            </a:r>
          </a:p>
        </p:txBody>
      </p:sp>
      <p:pic>
        <p:nvPicPr>
          <p:cNvPr id="11" name="Main graphic"/>
          <p:cNvPicPr/>
          <p:nvPr/>
        </p:nvPicPr>
        <p:blipFill>
          <a:blip r:embed="rId3"/>
          <a:stretch/>
        </p:blipFill>
        <p:spPr>
          <a:xfrm>
            <a:off x="783772" y="940851"/>
            <a:ext cx="6066609" cy="3603694"/>
          </a:xfrm>
          <a:prstGeom prst="rect">
            <a:avLst/>
          </a:prstGeom>
          <a:ln>
            <a:noFill/>
          </a:ln>
        </p:spPr>
      </p:pic>
      <p:sp>
        <p:nvSpPr>
          <p:cNvPr id="12" name="ZoneTexte 11"/>
          <p:cNvSpPr txBox="1"/>
          <p:nvPr/>
        </p:nvSpPr>
        <p:spPr>
          <a:xfrm>
            <a:off x="4093029" y="4475271"/>
            <a:ext cx="476358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dirty="0">
                <a:ln>
                  <a:noFill/>
                </a:ln>
                <a:solidFill>
                  <a:prstClr val="black"/>
                </a:solidFill>
                <a:effectLst/>
                <a:uLnTx/>
                <a:uFillTx/>
                <a:latin typeface="Arial"/>
                <a:ea typeface="+mn-ea"/>
                <a:cs typeface="+mn-cs"/>
              </a:rPr>
              <a:t>Percentage of papers addressing sex (</a:t>
            </a:r>
            <a:r>
              <a:rPr kumimoji="0" lang="en-US" sz="800" b="0" i="0" u="none" strike="noStrike" kern="1200" cap="none" spc="-1" normalizeH="0" baseline="0" noProof="0" dirty="0" err="1">
                <a:ln>
                  <a:noFill/>
                </a:ln>
                <a:solidFill>
                  <a:prstClr val="black"/>
                </a:solidFill>
                <a:effectLst/>
                <a:uLnTx/>
                <a:uFillTx/>
                <a:latin typeface="Arial"/>
                <a:ea typeface="+mn-ea"/>
                <a:cs typeface="+mn-cs"/>
              </a:rPr>
              <a:t>MeSH</a:t>
            </a:r>
            <a:r>
              <a:rPr kumimoji="0" lang="en-US" sz="800" b="0" i="0" u="none" strike="noStrike" kern="1200" cap="none" spc="-1" normalizeH="0" baseline="0" noProof="0" dirty="0">
                <a:ln>
                  <a:noFill/>
                </a:ln>
                <a:solidFill>
                  <a:prstClr val="black"/>
                </a:solidFill>
                <a:effectLst/>
                <a:uLnTx/>
                <a:uFillTx/>
                <a:latin typeface="Arial"/>
                <a:ea typeface="+mn-ea"/>
                <a:cs typeface="+mn-cs"/>
              </a:rPr>
              <a:t> terms), by specialty, 1980–2016</a:t>
            </a:r>
          </a:p>
        </p:txBody>
      </p:sp>
      <p:sp>
        <p:nvSpPr>
          <p:cNvPr id="2" name="Rectangle à coins arrondis 1"/>
          <p:cNvSpPr/>
          <p:nvPr/>
        </p:nvSpPr>
        <p:spPr>
          <a:xfrm>
            <a:off x="1207667" y="1858457"/>
            <a:ext cx="2268701" cy="176289"/>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480AB3AE-C3AA-E6BB-61F8-F6CE523E36A7}"/>
              </a:ext>
            </a:extLst>
          </p:cNvPr>
          <p:cNvSpPr/>
          <p:nvPr/>
        </p:nvSpPr>
        <p:spPr>
          <a:xfrm>
            <a:off x="3869463" y="762938"/>
            <a:ext cx="3902043" cy="3414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086870425"/>
      </p:ext>
    </p:extLst>
  </p:cSld>
  <p:clrMapOvr>
    <a:masterClrMapping/>
  </p:clrMapOvr>
  <mc:AlternateContent xmlns:mc="http://schemas.openxmlformats.org/markup-compatibility/2006" xmlns:p14="http://schemas.microsoft.com/office/powerpoint/2010/main">
    <mc:Choice Requires="p14">
      <p:transition spd="slow" p14:dur="2000" advTm="263"/>
    </mc:Choice>
    <mc:Fallback xmlns="">
      <p:transition spd="slow" advTm="2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1|4.8"/>
</p:tagLst>
</file>

<file path=ppt/tags/tag2.xml><?xml version="1.0" encoding="utf-8"?>
<p:tagLst xmlns:a="http://schemas.openxmlformats.org/drawingml/2006/main" xmlns:r="http://schemas.openxmlformats.org/officeDocument/2006/relationships" xmlns:p="http://schemas.openxmlformats.org/presentationml/2006/main">
  <p:tag name="TIMING" val="|15.3|7.3|27.3"/>
</p:tagLst>
</file>

<file path=ppt/tags/tag3.xml><?xml version="1.0" encoding="utf-8"?>
<p:tagLst xmlns:a="http://schemas.openxmlformats.org/drawingml/2006/main" xmlns:r="http://schemas.openxmlformats.org/officeDocument/2006/relationships" xmlns:p="http://schemas.openxmlformats.org/presentationml/2006/main">
  <p:tag name="TIMING" val="|0.1|0.1"/>
</p:tagLst>
</file>

<file path=ppt/tags/tag4.xml><?xml version="1.0" encoding="utf-8"?>
<p:tagLst xmlns:a="http://schemas.openxmlformats.org/drawingml/2006/main" xmlns:r="http://schemas.openxmlformats.org/officeDocument/2006/relationships" xmlns:p="http://schemas.openxmlformats.org/presentationml/2006/main">
  <p:tag name="TIMING" val="|19.8"/>
</p:tagLst>
</file>

<file path=ppt/tags/tag5.xml><?xml version="1.0" encoding="utf-8"?>
<p:tagLst xmlns:a="http://schemas.openxmlformats.org/drawingml/2006/main" xmlns:r="http://schemas.openxmlformats.org/officeDocument/2006/relationships" xmlns:p="http://schemas.openxmlformats.org/presentationml/2006/main">
  <p:tag name="TIMING" val="|104.8|20.5"/>
</p:tagLst>
</file>

<file path=ppt/tags/tag6.xml><?xml version="1.0" encoding="utf-8"?>
<p:tagLst xmlns:a="http://schemas.openxmlformats.org/drawingml/2006/main" xmlns:r="http://schemas.openxmlformats.org/officeDocument/2006/relationships" xmlns:p="http://schemas.openxmlformats.org/presentationml/2006/main">
  <p:tag name="TIMING" val="|0.5|0.3|0.2|0.4"/>
</p:tagLst>
</file>

<file path=ppt/tags/tag7.xml><?xml version="1.0" encoding="utf-8"?>
<p:tagLst xmlns:a="http://schemas.openxmlformats.org/drawingml/2006/main" xmlns:r="http://schemas.openxmlformats.org/officeDocument/2006/relationships" xmlns:p="http://schemas.openxmlformats.org/presentationml/2006/main">
  <p:tag name="TIMING" val="|29.6"/>
</p:tagLst>
</file>

<file path=ppt/theme/theme1.xml><?xml version="1.0" encoding="utf-8"?>
<a:theme xmlns:a="http://schemas.openxmlformats.org/drawingml/2006/main" name="Modèle Unil">
  <a:themeElements>
    <a:clrScheme name="Unil_Bleu">
      <a:dk1>
        <a:srgbClr val="000000"/>
      </a:dk1>
      <a:lt1>
        <a:sysClr val="window" lastClr="FFFFFF"/>
      </a:lt1>
      <a:dk2>
        <a:srgbClr val="0076AF"/>
      </a:dk2>
      <a:lt2>
        <a:srgbClr val="0076AF"/>
      </a:lt2>
      <a:accent1>
        <a:srgbClr val="34AAA9"/>
      </a:accent1>
      <a:accent2>
        <a:srgbClr val="2D1957"/>
      </a:accent2>
      <a:accent3>
        <a:srgbClr val="00A0D6"/>
      </a:accent3>
      <a:accent4>
        <a:srgbClr val="006852"/>
      </a:accent4>
      <a:accent5>
        <a:srgbClr val="003953"/>
      </a:accent5>
      <a:accent6>
        <a:srgbClr val="405694"/>
      </a:accent6>
      <a:hlink>
        <a:srgbClr val="6C1869"/>
      </a:hlink>
      <a:folHlink>
        <a:srgbClr val="439EC6"/>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4857</Words>
  <Application>Microsoft Office PowerPoint</Application>
  <PresentationFormat>Affichage à l'écran (16:9)</PresentationFormat>
  <Paragraphs>419</Paragraphs>
  <Slides>52</Slides>
  <Notes>39</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52</vt:i4>
      </vt:variant>
    </vt:vector>
  </HeadingPairs>
  <TitlesOfParts>
    <vt:vector size="64" baseType="lpstr">
      <vt:lpstr>ＭＳ Ｐゴシック</vt:lpstr>
      <vt:lpstr>-apple-system</vt:lpstr>
      <vt:lpstr>Arial</vt:lpstr>
      <vt:lpstr>Arial Unicode MS</vt:lpstr>
      <vt:lpstr>BlinkMacSystemFont</vt:lpstr>
      <vt:lpstr>Calibri</vt:lpstr>
      <vt:lpstr>freight-sans-pro</vt:lpstr>
      <vt:lpstr>Open Sans</vt:lpstr>
      <vt:lpstr>Times New Roman</vt:lpstr>
      <vt:lpstr>Wingdings</vt:lpstr>
      <vt:lpstr>Modèle Unil</vt:lpstr>
      <vt:lpstr>Microsoft Excel Chart</vt:lpstr>
      <vt:lpstr> Congrès JHas  Biais de genre dans la consultation : prévenir ou guérir ? </vt:lpstr>
      <vt:lpstr>Plan</vt:lpstr>
      <vt:lpstr>Définitions sexe et genre</vt:lpstr>
      <vt:lpstr>Présentation PowerPoint</vt:lpstr>
      <vt:lpstr>Différentes dimensions du genre</vt:lpstr>
      <vt:lpstr>What about sex?</vt:lpstr>
      <vt:lpstr>Présentation PowerPoint</vt:lpstr>
      <vt:lpstr>XXe: paradigme androcentré de la recherche biomédicale</vt:lpstr>
      <vt:lpstr>Une médecine androcentrée et/ou aveugle au genre</vt:lpstr>
      <vt:lpstr>Conséquences sur le dévelopement des traitements</vt:lpstr>
      <vt:lpstr>Différences de sexe en pharmacologie</vt:lpstr>
      <vt:lpstr>Un paradigme naturaliste</vt:lpstr>
      <vt:lpstr>Présentation PowerPoint</vt:lpstr>
      <vt:lpstr>Sexe vs. genre?</vt:lpstr>
      <vt:lpstr>Exemples cliniques</vt:lpstr>
      <vt:lpstr>Prise en charge du syndrome coronarien aigu en Suisse</vt:lpstr>
      <vt:lpstr>Analyses stratifiées par âge</vt:lpstr>
      <vt:lpstr>Prise en charge retardée chez les femmes</vt:lpstr>
      <vt:lpstr>Différence de prise en charge ambulatoire</vt:lpstr>
      <vt:lpstr>Prévalence du tabagisme</vt:lpstr>
      <vt:lpstr>Marketing ciblant les femmes</vt:lpstr>
      <vt:lpstr>Présentation PowerPoint</vt:lpstr>
      <vt:lpstr>Qui des hommes ou des femmes sont les plus sensibles à la douleur?</vt:lpstr>
      <vt:lpstr>Douleur chronique en Suisse </vt:lpstr>
      <vt:lpstr>Seuil de douleur plus bas chez les femmes</vt:lpstr>
      <vt:lpstr>Pourquoi?</vt:lpstr>
      <vt:lpstr>Différences physiopathologiques</vt:lpstr>
      <vt:lpstr>Recherche androcentrée</vt:lpstr>
      <vt:lpstr>Influence du sexe du chercheur «male oberver effect»</vt:lpstr>
      <vt:lpstr>Différences sociales</vt:lpstr>
      <vt:lpstr>Modulation de la perception de la douleur</vt:lpstr>
      <vt:lpstr>Les médecins ont des stéréotypes de genre</vt:lpstr>
      <vt:lpstr>Différences de prise en charge de la douleur aigüe</vt:lpstr>
      <vt:lpstr>Influence des autres déterminants de la santé</vt:lpstr>
      <vt:lpstr>Biais de genre dans la pratique clinique</vt:lpstr>
      <vt:lpstr>Des associations implicites aux discriminations</vt:lpstr>
      <vt:lpstr>Biais implicites  https://implicit.harvard.edu</vt:lpstr>
      <vt:lpstr>Présentation PowerPoint</vt:lpstr>
      <vt:lpstr>Biais de genre en consultation</vt:lpstr>
      <vt:lpstr>Biais de genre chez les étudiant.es</vt:lpstr>
      <vt:lpstr>Pistes d’amélioration</vt:lpstr>
      <vt:lpstr>Minimiser les biais par l’approche réflexive</vt:lpstr>
      <vt:lpstr>Présentation PowerPoint</vt:lpstr>
      <vt:lpstr>Améliorer l’enseignement</vt:lpstr>
      <vt:lpstr>Agir sur la recherche</vt:lpstr>
      <vt:lpstr>Join us!</vt:lpstr>
      <vt:lpstr>Présentation PowerPoint</vt:lpstr>
      <vt:lpstr>ECOS perte pondérale M2-2019</vt:lpstr>
      <vt:lpstr>Facteurs de risques</vt:lpstr>
      <vt:lpstr>Examen clinique</vt:lpstr>
      <vt:lpstr>Présentation PowerPoint</vt:lpstr>
      <vt:lpstr>Video: Canadian Institutes of Health Research</vt:lpstr>
    </vt:vector>
  </TitlesOfParts>
  <Company>UNIL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Jacqueline Frey</dc:creator>
  <cp:lastModifiedBy>Carole Clair</cp:lastModifiedBy>
  <cp:revision>656</cp:revision>
  <cp:lastPrinted>2021-06-01T18:43:05Z</cp:lastPrinted>
  <dcterms:created xsi:type="dcterms:W3CDTF">2013-12-16T07:11:10Z</dcterms:created>
  <dcterms:modified xsi:type="dcterms:W3CDTF">2025-05-04T20:06:58Z</dcterms:modified>
</cp:coreProperties>
</file>