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76" r:id="rId5"/>
    <p:sldMasterId id="2147483688" r:id="rId6"/>
    <p:sldMasterId id="2147483702" r:id="rId7"/>
    <p:sldMasterId id="2147483725" r:id="rId8"/>
  </p:sldMasterIdLst>
  <p:notesMasterIdLst>
    <p:notesMasterId r:id="rId111"/>
  </p:notesMasterIdLst>
  <p:handoutMasterIdLst>
    <p:handoutMasterId r:id="rId112"/>
  </p:handoutMasterIdLst>
  <p:sldIdLst>
    <p:sldId id="840" r:id="rId9"/>
    <p:sldId id="934" r:id="rId10"/>
    <p:sldId id="810" r:id="rId11"/>
    <p:sldId id="816" r:id="rId12"/>
    <p:sldId id="707" r:id="rId13"/>
    <p:sldId id="2146848056" r:id="rId14"/>
    <p:sldId id="893" r:id="rId15"/>
    <p:sldId id="303" r:id="rId16"/>
    <p:sldId id="276" r:id="rId17"/>
    <p:sldId id="2146848034" r:id="rId18"/>
    <p:sldId id="285" r:id="rId19"/>
    <p:sldId id="271" r:id="rId20"/>
    <p:sldId id="802" r:id="rId21"/>
    <p:sldId id="720" r:id="rId22"/>
    <p:sldId id="727" r:id="rId23"/>
    <p:sldId id="2146848055" r:id="rId24"/>
    <p:sldId id="827" r:id="rId25"/>
    <p:sldId id="891" r:id="rId26"/>
    <p:sldId id="296" r:id="rId27"/>
    <p:sldId id="304" r:id="rId28"/>
    <p:sldId id="913" r:id="rId29"/>
    <p:sldId id="914" r:id="rId30"/>
    <p:sldId id="915" r:id="rId31"/>
    <p:sldId id="952" r:id="rId32"/>
    <p:sldId id="330" r:id="rId33"/>
    <p:sldId id="332" r:id="rId34"/>
    <p:sldId id="333" r:id="rId35"/>
    <p:sldId id="904" r:id="rId36"/>
    <p:sldId id="910" r:id="rId37"/>
    <p:sldId id="911" r:id="rId38"/>
    <p:sldId id="743" r:id="rId39"/>
    <p:sldId id="937" r:id="rId40"/>
    <p:sldId id="935" r:id="rId41"/>
    <p:sldId id="2146848036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845" r:id="rId51"/>
    <p:sldId id="844" r:id="rId52"/>
    <p:sldId id="2146848037" r:id="rId53"/>
    <p:sldId id="298" r:id="rId54"/>
    <p:sldId id="2146848038" r:id="rId55"/>
    <p:sldId id="2146848039" r:id="rId56"/>
    <p:sldId id="2146848040" r:id="rId57"/>
    <p:sldId id="342" r:id="rId58"/>
    <p:sldId id="356" r:id="rId59"/>
    <p:sldId id="357" r:id="rId60"/>
    <p:sldId id="358" r:id="rId61"/>
    <p:sldId id="308" r:id="rId62"/>
    <p:sldId id="307" r:id="rId63"/>
    <p:sldId id="292" r:id="rId64"/>
    <p:sldId id="908" r:id="rId65"/>
    <p:sldId id="297" r:id="rId66"/>
    <p:sldId id="293" r:id="rId67"/>
    <p:sldId id="386" r:id="rId68"/>
    <p:sldId id="939" r:id="rId69"/>
    <p:sldId id="390" r:id="rId70"/>
    <p:sldId id="388" r:id="rId71"/>
    <p:sldId id="892" r:id="rId72"/>
    <p:sldId id="940" r:id="rId73"/>
    <p:sldId id="2146848041" r:id="rId74"/>
    <p:sldId id="2146848042" r:id="rId75"/>
    <p:sldId id="2146848043" r:id="rId76"/>
    <p:sldId id="2146848044" r:id="rId77"/>
    <p:sldId id="896" r:id="rId78"/>
    <p:sldId id="305" r:id="rId79"/>
    <p:sldId id="2146848045" r:id="rId80"/>
    <p:sldId id="274" r:id="rId81"/>
    <p:sldId id="741" r:id="rId82"/>
    <p:sldId id="2146848046" r:id="rId83"/>
    <p:sldId id="2146848047" r:id="rId84"/>
    <p:sldId id="871" r:id="rId85"/>
    <p:sldId id="872" r:id="rId86"/>
    <p:sldId id="912" r:id="rId87"/>
    <p:sldId id="2146848053" r:id="rId88"/>
    <p:sldId id="2146848048" r:id="rId89"/>
    <p:sldId id="2146848054" r:id="rId90"/>
    <p:sldId id="744" r:id="rId91"/>
    <p:sldId id="838" r:id="rId92"/>
    <p:sldId id="287" r:id="rId93"/>
    <p:sldId id="299" r:id="rId94"/>
    <p:sldId id="344" r:id="rId95"/>
    <p:sldId id="347" r:id="rId96"/>
    <p:sldId id="363" r:id="rId97"/>
    <p:sldId id="382" r:id="rId98"/>
    <p:sldId id="365" r:id="rId99"/>
    <p:sldId id="2146848050" r:id="rId100"/>
    <p:sldId id="945" r:id="rId101"/>
    <p:sldId id="946" r:id="rId102"/>
    <p:sldId id="942" r:id="rId103"/>
    <p:sldId id="889" r:id="rId104"/>
    <p:sldId id="2146848031" r:id="rId105"/>
    <p:sldId id="314" r:id="rId106"/>
    <p:sldId id="315" r:id="rId107"/>
    <p:sldId id="316" r:id="rId108"/>
    <p:sldId id="317" r:id="rId109"/>
    <p:sldId id="2146848052" r:id="rId110"/>
  </p:sldIdLst>
  <p:sldSz cx="12192000" cy="6858000"/>
  <p:notesSz cx="6858000" cy="9144000"/>
  <p:custDataLst>
    <p:tags r:id="rId11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281CEF-771F-8A65-E570-A28886A22D07}" name="dp" initials="d" userId="S::office@dermaplastikgmbh.onmicrosoft.com::596b898c-c49b-4397-9862-8ba3a4074a7b" providerId="AD"/>
  <p188:author id="{42B92CFE-6164-25BC-EFFC-F6CD99FDB07E}" name="Sabine Heselhaus" initials="SH" userId="fmar8x9zb4slbfe3amqdjjr6fy8lgfepw2c-sxpzwo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CE0"/>
    <a:srgbClr val="F1F3F3"/>
    <a:srgbClr val="E5EAE9"/>
    <a:srgbClr val="E1DBD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513C4-46C7-4105-9C79-C178955D7614}" v="14" dt="2025-05-04T22:00:16.151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9122" autoAdjust="0"/>
  </p:normalViewPr>
  <p:slideViewPr>
    <p:cSldViewPr showGuides="1">
      <p:cViewPr>
        <p:scale>
          <a:sx n="84" d="100"/>
          <a:sy n="84" d="100"/>
        </p:scale>
        <p:origin x="126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8057"/>
    </p:cViewPr>
  </p:sorterViewPr>
  <p:notesViewPr>
    <p:cSldViewPr>
      <p:cViewPr varScale="1">
        <p:scale>
          <a:sx n="114" d="100"/>
          <a:sy n="114" d="100"/>
        </p:scale>
        <p:origin x="509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tableStyles" Target="tableStyles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tags" Target="tags/tag1.xml"/><Relationship Id="rId118" Type="http://schemas.microsoft.com/office/2015/10/relationships/revisionInfo" Target="revisionInfo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presProps" Target="presProps.xml"/><Relationship Id="rId119" Type="http://schemas.microsoft.com/office/2018/10/relationships/authors" Target="author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viewProps" Target="viewProp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image" Target="../media/image108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g"/><Relationship Id="rId1" Type="http://schemas.openxmlformats.org/officeDocument/2006/relationships/image" Target="../media/image108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E5C497-1B7F-2647-8ECD-C8DF0C176B76}" type="doc">
      <dgm:prSet loTypeId="urn:microsoft.com/office/officeart/2005/8/layout/pyramid1" loCatId="" qsTypeId="urn:microsoft.com/office/officeart/2005/8/quickstyle/simple3" qsCatId="simple" csTypeId="urn:microsoft.com/office/officeart/2005/8/colors/accent1_2" csCatId="accent1" phldr="1"/>
      <dgm:spPr/>
    </dgm:pt>
    <dgm:pt modelId="{A902A5A7-60AE-7A44-893B-64119A3D8607}">
      <dgm:prSet phldrT="[Text]" custT="1"/>
      <dgm:spPr/>
      <dgm:t>
        <a:bodyPr/>
        <a:lstStyle/>
        <a:p>
          <a:endParaRPr lang="en-GB" sz="2400"/>
        </a:p>
        <a:p>
          <a:r>
            <a:rPr lang="en-GB" sz="2200"/>
            <a:t>Gesundheit              der Menschen</a:t>
          </a:r>
        </a:p>
      </dgm:t>
    </dgm:pt>
    <dgm:pt modelId="{CFAE130D-F137-B34D-A088-4EF77D4BA0EF}" type="parTrans" cxnId="{DE27B730-BE3E-C247-ABBB-71E42179BFEE}">
      <dgm:prSet/>
      <dgm:spPr/>
      <dgm:t>
        <a:bodyPr/>
        <a:lstStyle/>
        <a:p>
          <a:endParaRPr lang="en-GB"/>
        </a:p>
      </dgm:t>
    </dgm:pt>
    <dgm:pt modelId="{2EE93CB9-0800-8D49-A042-29249228B1C7}" type="sibTrans" cxnId="{DE27B730-BE3E-C247-ABBB-71E42179BFEE}">
      <dgm:prSet/>
      <dgm:spPr/>
      <dgm:t>
        <a:bodyPr/>
        <a:lstStyle/>
        <a:p>
          <a:endParaRPr lang="en-GB"/>
        </a:p>
      </dgm:t>
    </dgm:pt>
    <dgm:pt modelId="{4CEE1178-FD9C-A74E-A8F7-87E0AE767D5C}">
      <dgm:prSet phldrT="[Text]" custT="1"/>
      <dgm:spPr/>
      <dgm:t>
        <a:bodyPr/>
        <a:lstStyle/>
        <a:p>
          <a:r>
            <a:rPr lang="en-GB" sz="2800" err="1"/>
            <a:t>Soziale</a:t>
          </a:r>
          <a:r>
            <a:rPr lang="en-GB" sz="2800"/>
            <a:t>, </a:t>
          </a:r>
          <a:r>
            <a:rPr lang="en-GB" sz="2800" err="1"/>
            <a:t>ökonomische</a:t>
          </a:r>
          <a:r>
            <a:rPr lang="en-GB" sz="2800"/>
            <a:t>, </a:t>
          </a:r>
          <a:r>
            <a:rPr lang="en-GB" sz="2800" err="1"/>
            <a:t>politische Systeme</a:t>
          </a:r>
          <a:endParaRPr lang="en-GB" sz="2800"/>
        </a:p>
      </dgm:t>
    </dgm:pt>
    <dgm:pt modelId="{BFFABDBA-C032-084B-8C7A-E1ED98DDB134}" type="parTrans" cxnId="{584D5606-7E3E-EC4F-AEE5-D85416ABE66A}">
      <dgm:prSet/>
      <dgm:spPr/>
      <dgm:t>
        <a:bodyPr/>
        <a:lstStyle/>
        <a:p>
          <a:endParaRPr lang="en-GB"/>
        </a:p>
      </dgm:t>
    </dgm:pt>
    <dgm:pt modelId="{27F70763-620B-A44D-9EF0-AE64C6CFCF34}" type="sibTrans" cxnId="{584D5606-7E3E-EC4F-AEE5-D85416ABE66A}">
      <dgm:prSet/>
      <dgm:spPr/>
      <dgm:t>
        <a:bodyPr/>
        <a:lstStyle/>
        <a:p>
          <a:endParaRPr lang="en-GB"/>
        </a:p>
      </dgm:t>
    </dgm:pt>
    <dgm:pt modelId="{9CA54D5B-469D-9046-9FFC-B9A24D10F6CA}">
      <dgm:prSet phldrT="[Text]"/>
      <dgm:spPr/>
      <dgm:t>
        <a:bodyPr/>
        <a:lstStyle/>
        <a:p>
          <a:r>
            <a:rPr lang="en-GB" err="1"/>
            <a:t>Natürliche</a:t>
          </a:r>
          <a:r>
            <a:rPr lang="en-GB"/>
            <a:t> </a:t>
          </a:r>
          <a:r>
            <a:rPr lang="en-GB" err="1"/>
            <a:t>Systeme</a:t>
          </a:r>
          <a:r>
            <a:rPr lang="en-GB"/>
            <a:t> des </a:t>
          </a:r>
          <a:r>
            <a:rPr lang="en-GB" err="1"/>
            <a:t>Planeten</a:t>
          </a:r>
          <a:endParaRPr lang="en-GB"/>
        </a:p>
      </dgm:t>
    </dgm:pt>
    <dgm:pt modelId="{5C00D473-AF12-2645-A6C9-C0B8FC946D7A}" type="parTrans" cxnId="{5836BC20-6DB2-504E-A2D0-6878BAB41E0B}">
      <dgm:prSet/>
      <dgm:spPr/>
      <dgm:t>
        <a:bodyPr/>
        <a:lstStyle/>
        <a:p>
          <a:endParaRPr lang="en-GB"/>
        </a:p>
      </dgm:t>
    </dgm:pt>
    <dgm:pt modelId="{87583A19-43CF-E147-9A1E-80ACC9BA4765}" type="sibTrans" cxnId="{5836BC20-6DB2-504E-A2D0-6878BAB41E0B}">
      <dgm:prSet/>
      <dgm:spPr/>
      <dgm:t>
        <a:bodyPr/>
        <a:lstStyle/>
        <a:p>
          <a:endParaRPr lang="en-GB"/>
        </a:p>
      </dgm:t>
    </dgm:pt>
    <dgm:pt modelId="{B78AB12F-4E96-2244-9286-80DFA990EAB3}" type="pres">
      <dgm:prSet presAssocID="{34E5C497-1B7F-2647-8ECD-C8DF0C176B76}" presName="Name0" presStyleCnt="0">
        <dgm:presLayoutVars>
          <dgm:dir/>
          <dgm:animLvl val="lvl"/>
          <dgm:resizeHandles val="exact"/>
        </dgm:presLayoutVars>
      </dgm:prSet>
      <dgm:spPr/>
    </dgm:pt>
    <dgm:pt modelId="{0FAB13C4-43FA-9C40-A891-279E3C92187B}" type="pres">
      <dgm:prSet presAssocID="{A902A5A7-60AE-7A44-893B-64119A3D8607}" presName="Name8" presStyleCnt="0"/>
      <dgm:spPr/>
    </dgm:pt>
    <dgm:pt modelId="{CD4E5E8E-C0EF-724A-BE09-1B0AEB75D51D}" type="pres">
      <dgm:prSet presAssocID="{A902A5A7-60AE-7A44-893B-64119A3D8607}" presName="level" presStyleLbl="node1" presStyleIdx="0" presStyleCnt="3">
        <dgm:presLayoutVars>
          <dgm:chMax val="1"/>
          <dgm:bulletEnabled val="1"/>
        </dgm:presLayoutVars>
      </dgm:prSet>
      <dgm:spPr/>
    </dgm:pt>
    <dgm:pt modelId="{F29333B1-9FAD-7540-8459-D7149A976374}" type="pres">
      <dgm:prSet presAssocID="{A902A5A7-60AE-7A44-893B-64119A3D860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A12E4D-A14C-094B-9A81-BCE5A0B664F6}" type="pres">
      <dgm:prSet presAssocID="{4CEE1178-FD9C-A74E-A8F7-87E0AE767D5C}" presName="Name8" presStyleCnt="0"/>
      <dgm:spPr/>
    </dgm:pt>
    <dgm:pt modelId="{30DE6956-E36A-0945-8174-FD6D598D65F5}" type="pres">
      <dgm:prSet presAssocID="{4CEE1178-FD9C-A74E-A8F7-87E0AE767D5C}" presName="level" presStyleLbl="node1" presStyleIdx="1" presStyleCnt="3">
        <dgm:presLayoutVars>
          <dgm:chMax val="1"/>
          <dgm:bulletEnabled val="1"/>
        </dgm:presLayoutVars>
      </dgm:prSet>
      <dgm:spPr/>
    </dgm:pt>
    <dgm:pt modelId="{AF0B91E2-ECEE-C046-A2FB-3146BA5CC39E}" type="pres">
      <dgm:prSet presAssocID="{4CEE1178-FD9C-A74E-A8F7-87E0AE767D5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C37BBBB-3C96-F34C-805C-2EEB02FFEF39}" type="pres">
      <dgm:prSet presAssocID="{9CA54D5B-469D-9046-9FFC-B9A24D10F6CA}" presName="Name8" presStyleCnt="0"/>
      <dgm:spPr/>
    </dgm:pt>
    <dgm:pt modelId="{558CC70E-C9A0-9B42-BA81-109E68FF964C}" type="pres">
      <dgm:prSet presAssocID="{9CA54D5B-469D-9046-9FFC-B9A24D10F6CA}" presName="level" presStyleLbl="node1" presStyleIdx="2" presStyleCnt="3">
        <dgm:presLayoutVars>
          <dgm:chMax val="1"/>
          <dgm:bulletEnabled val="1"/>
        </dgm:presLayoutVars>
      </dgm:prSet>
      <dgm:spPr/>
    </dgm:pt>
    <dgm:pt modelId="{0FF746D3-2AA0-CE4B-BFC8-6B1C47EB315F}" type="pres">
      <dgm:prSet presAssocID="{9CA54D5B-469D-9046-9FFC-B9A24D10F6C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584D5606-7E3E-EC4F-AEE5-D85416ABE66A}" srcId="{34E5C497-1B7F-2647-8ECD-C8DF0C176B76}" destId="{4CEE1178-FD9C-A74E-A8F7-87E0AE767D5C}" srcOrd="1" destOrd="0" parTransId="{BFFABDBA-C032-084B-8C7A-E1ED98DDB134}" sibTransId="{27F70763-620B-A44D-9EF0-AE64C6CFCF34}"/>
    <dgm:cxn modelId="{569B7410-EEF3-6B4D-9C8E-742562DC6F3A}" type="presOf" srcId="{4CEE1178-FD9C-A74E-A8F7-87E0AE767D5C}" destId="{30DE6956-E36A-0945-8174-FD6D598D65F5}" srcOrd="0" destOrd="0" presId="urn:microsoft.com/office/officeart/2005/8/layout/pyramid1"/>
    <dgm:cxn modelId="{5836BC20-6DB2-504E-A2D0-6878BAB41E0B}" srcId="{34E5C497-1B7F-2647-8ECD-C8DF0C176B76}" destId="{9CA54D5B-469D-9046-9FFC-B9A24D10F6CA}" srcOrd="2" destOrd="0" parTransId="{5C00D473-AF12-2645-A6C9-C0B8FC946D7A}" sibTransId="{87583A19-43CF-E147-9A1E-80ACC9BA4765}"/>
    <dgm:cxn modelId="{82EF4F24-F9B7-774E-B166-563692FBDD48}" type="presOf" srcId="{34E5C497-1B7F-2647-8ECD-C8DF0C176B76}" destId="{B78AB12F-4E96-2244-9286-80DFA990EAB3}" srcOrd="0" destOrd="0" presId="urn:microsoft.com/office/officeart/2005/8/layout/pyramid1"/>
    <dgm:cxn modelId="{DE27B730-BE3E-C247-ABBB-71E42179BFEE}" srcId="{34E5C497-1B7F-2647-8ECD-C8DF0C176B76}" destId="{A902A5A7-60AE-7A44-893B-64119A3D8607}" srcOrd="0" destOrd="0" parTransId="{CFAE130D-F137-B34D-A088-4EF77D4BA0EF}" sibTransId="{2EE93CB9-0800-8D49-A042-29249228B1C7}"/>
    <dgm:cxn modelId="{56A88157-17F6-D247-A290-FDB4A100F63F}" type="presOf" srcId="{A902A5A7-60AE-7A44-893B-64119A3D8607}" destId="{F29333B1-9FAD-7540-8459-D7149A976374}" srcOrd="1" destOrd="0" presId="urn:microsoft.com/office/officeart/2005/8/layout/pyramid1"/>
    <dgm:cxn modelId="{8B042079-A08D-7B4D-BA3F-5B852DAA7593}" type="presOf" srcId="{4CEE1178-FD9C-A74E-A8F7-87E0AE767D5C}" destId="{AF0B91E2-ECEE-C046-A2FB-3146BA5CC39E}" srcOrd="1" destOrd="0" presId="urn:microsoft.com/office/officeart/2005/8/layout/pyramid1"/>
    <dgm:cxn modelId="{902E7C85-4487-164C-B505-7224017FBC31}" type="presOf" srcId="{A902A5A7-60AE-7A44-893B-64119A3D8607}" destId="{CD4E5E8E-C0EF-724A-BE09-1B0AEB75D51D}" srcOrd="0" destOrd="0" presId="urn:microsoft.com/office/officeart/2005/8/layout/pyramid1"/>
    <dgm:cxn modelId="{65986BEF-376B-F84B-8286-6C3B38FCBEEF}" type="presOf" srcId="{9CA54D5B-469D-9046-9FFC-B9A24D10F6CA}" destId="{558CC70E-C9A0-9B42-BA81-109E68FF964C}" srcOrd="0" destOrd="0" presId="urn:microsoft.com/office/officeart/2005/8/layout/pyramid1"/>
    <dgm:cxn modelId="{7CA982F8-3D37-EB48-AF6A-C62B9D335ADB}" type="presOf" srcId="{9CA54D5B-469D-9046-9FFC-B9A24D10F6CA}" destId="{0FF746D3-2AA0-CE4B-BFC8-6B1C47EB315F}" srcOrd="1" destOrd="0" presId="urn:microsoft.com/office/officeart/2005/8/layout/pyramid1"/>
    <dgm:cxn modelId="{FC71A996-E66D-2040-A5AC-2B32E9FA5C1A}" type="presParOf" srcId="{B78AB12F-4E96-2244-9286-80DFA990EAB3}" destId="{0FAB13C4-43FA-9C40-A891-279E3C92187B}" srcOrd="0" destOrd="0" presId="urn:microsoft.com/office/officeart/2005/8/layout/pyramid1"/>
    <dgm:cxn modelId="{75717606-F7E7-024C-A9F7-5D093EB0E34A}" type="presParOf" srcId="{0FAB13C4-43FA-9C40-A891-279E3C92187B}" destId="{CD4E5E8E-C0EF-724A-BE09-1B0AEB75D51D}" srcOrd="0" destOrd="0" presId="urn:microsoft.com/office/officeart/2005/8/layout/pyramid1"/>
    <dgm:cxn modelId="{ACC72C6D-B8A5-7844-82AC-06F6B248659A}" type="presParOf" srcId="{0FAB13C4-43FA-9C40-A891-279E3C92187B}" destId="{F29333B1-9FAD-7540-8459-D7149A976374}" srcOrd="1" destOrd="0" presId="urn:microsoft.com/office/officeart/2005/8/layout/pyramid1"/>
    <dgm:cxn modelId="{F462C464-1154-1F43-9564-D93D88A37AF8}" type="presParOf" srcId="{B78AB12F-4E96-2244-9286-80DFA990EAB3}" destId="{26A12E4D-A14C-094B-9A81-BCE5A0B664F6}" srcOrd="1" destOrd="0" presId="urn:microsoft.com/office/officeart/2005/8/layout/pyramid1"/>
    <dgm:cxn modelId="{A69349E4-7552-C441-BDE7-0B6D2EC43AE8}" type="presParOf" srcId="{26A12E4D-A14C-094B-9A81-BCE5A0B664F6}" destId="{30DE6956-E36A-0945-8174-FD6D598D65F5}" srcOrd="0" destOrd="0" presId="urn:microsoft.com/office/officeart/2005/8/layout/pyramid1"/>
    <dgm:cxn modelId="{93507BEB-D39B-6C4F-9350-1DD1458C782D}" type="presParOf" srcId="{26A12E4D-A14C-094B-9A81-BCE5A0B664F6}" destId="{AF0B91E2-ECEE-C046-A2FB-3146BA5CC39E}" srcOrd="1" destOrd="0" presId="urn:microsoft.com/office/officeart/2005/8/layout/pyramid1"/>
    <dgm:cxn modelId="{03EC5E01-D983-A84C-BEEC-545144A95F68}" type="presParOf" srcId="{B78AB12F-4E96-2244-9286-80DFA990EAB3}" destId="{0C37BBBB-3C96-F34C-805C-2EEB02FFEF39}" srcOrd="2" destOrd="0" presId="urn:microsoft.com/office/officeart/2005/8/layout/pyramid1"/>
    <dgm:cxn modelId="{0DCD3D1E-ABA7-4247-9DD6-C13023ABA425}" type="presParOf" srcId="{0C37BBBB-3C96-F34C-805C-2EEB02FFEF39}" destId="{558CC70E-C9A0-9B42-BA81-109E68FF964C}" srcOrd="0" destOrd="0" presId="urn:microsoft.com/office/officeart/2005/8/layout/pyramid1"/>
    <dgm:cxn modelId="{CF78538B-90A3-0541-97A5-D8D00AD66233}" type="presParOf" srcId="{0C37BBBB-3C96-F34C-805C-2EEB02FFEF39}" destId="{0FF746D3-2AA0-CE4B-BFC8-6B1C47EB315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8/layout/LinedList" loCatId="list" qsTypeId="urn:microsoft.com/office/officeart/2005/8/quickstyle/simple4" qsCatId="simple" csTypeId="urn:microsoft.com/office/officeart/2005/8/colors/accent2_2" csCatId="accent2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 anchor="ctr"/>
        <a:lstStyle/>
        <a:p>
          <a:r>
            <a:rPr lang="de-DE" noProof="0" dirty="0"/>
            <a:t>saisonal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de-DE" sz="4000" noProof="0" dirty="0"/>
        </a:p>
      </dgm:t>
    </dgm:pt>
    <dgm:pt modelId="{808B76D0-8EC7-469A-93AC-7A6017188A9D}" type="sibTrans" cxnId="{C5E94186-9CB6-4C42-92B3-C546CC53A7B9}">
      <dgm:prSet phldrT="1" phldr="0"/>
      <dgm:spPr/>
      <dgm:t>
        <a:bodyPr rtlCol="0"/>
        <a:lstStyle/>
        <a:p>
          <a:pPr rtl="0"/>
          <a:endParaRPr lang="de-DE" noProof="0" dirty="0"/>
        </a:p>
      </dgm:t>
    </dgm:pt>
    <dgm:pt modelId="{4E8D2E69-0173-4BD3-B96A-7A9C5DD12B47}">
      <dgm:prSet/>
      <dgm:spPr/>
      <dgm:t>
        <a:bodyPr rtlCol="0" anchor="ctr"/>
        <a:lstStyle/>
        <a:p>
          <a:r>
            <a:rPr lang="de-DE" noProof="0" dirty="0"/>
            <a:t>regional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de-DE" sz="4000" noProof="0" dirty="0"/>
        </a:p>
      </dgm:t>
    </dgm:pt>
    <dgm:pt modelId="{FEF1E80E-8A9E-4B0A-817C-2A4CFDCF3FB2}" type="sibTrans" cxnId="{0F866C41-EB5F-47BD-A2CD-A58671F15B67}">
      <dgm:prSet phldrT="2" phldr="0"/>
      <dgm:spPr/>
      <dgm:t>
        <a:bodyPr rtlCol="0"/>
        <a:lstStyle/>
        <a:p>
          <a:pPr rtl="0"/>
          <a:endParaRPr lang="de-DE" noProof="0" dirty="0"/>
        </a:p>
      </dgm:t>
    </dgm:pt>
    <dgm:pt modelId="{3B274DBA-D23D-4A93-AFB2-EDCFCC879AD8}">
      <dgm:prSet/>
      <dgm:spPr/>
      <dgm:t>
        <a:bodyPr rtlCol="0" anchor="ctr"/>
        <a:lstStyle/>
        <a:p>
          <a:r>
            <a:rPr lang="de-DE" noProof="0" dirty="0"/>
            <a:t>pflanzenbasiert</a:t>
          </a:r>
        </a:p>
      </dgm:t>
    </dgm:pt>
    <dgm:pt modelId="{0B2B8171-FAA3-45B1-91F7-AD7E1E894423}" type="parTrans" cxnId="{78223A84-33D2-48BB-9628-4C769A54F978}">
      <dgm:prSet/>
      <dgm:spPr/>
      <dgm:t>
        <a:bodyPr/>
        <a:lstStyle/>
        <a:p>
          <a:endParaRPr lang="de-CH"/>
        </a:p>
      </dgm:t>
    </dgm:pt>
    <dgm:pt modelId="{B6696347-1A1C-4799-959B-7D52978BE4FC}" type="sibTrans" cxnId="{78223A84-33D2-48BB-9628-4C769A54F978}">
      <dgm:prSet/>
      <dgm:spPr/>
      <dgm:t>
        <a:bodyPr/>
        <a:lstStyle/>
        <a:p>
          <a:endParaRPr lang="de-CH"/>
        </a:p>
      </dgm:t>
    </dgm:pt>
    <dgm:pt modelId="{F961E4C2-A7B2-4090-B410-863ABE6456CC}">
      <dgm:prSet/>
      <dgm:spPr/>
      <dgm:t>
        <a:bodyPr rtlCol="0" anchor="ctr"/>
        <a:lstStyle/>
        <a:p>
          <a:r>
            <a:rPr lang="de-DE" noProof="0" dirty="0"/>
            <a:t>unverarbeitet</a:t>
          </a:r>
        </a:p>
      </dgm:t>
    </dgm:pt>
    <dgm:pt modelId="{6051E506-8EE9-4C2A-AF19-876DA5185C6B}" type="parTrans" cxnId="{DFCAE1E7-9BC9-4278-95EA-04B946420E1A}">
      <dgm:prSet/>
      <dgm:spPr/>
      <dgm:t>
        <a:bodyPr/>
        <a:lstStyle/>
        <a:p>
          <a:endParaRPr lang="de-CH"/>
        </a:p>
      </dgm:t>
    </dgm:pt>
    <dgm:pt modelId="{39FB73BB-C716-4B7F-A2B5-E08189BCB109}" type="sibTrans" cxnId="{DFCAE1E7-9BC9-4278-95EA-04B946420E1A}">
      <dgm:prSet/>
      <dgm:spPr/>
      <dgm:t>
        <a:bodyPr/>
        <a:lstStyle/>
        <a:p>
          <a:endParaRPr lang="de-CH"/>
        </a:p>
      </dgm:t>
    </dgm:pt>
    <dgm:pt modelId="{0550B858-429D-494B-A102-EC6642F8E46E}">
      <dgm:prSet/>
      <dgm:spPr/>
      <dgm:t>
        <a:bodyPr rtlCol="0" anchor="ctr"/>
        <a:lstStyle/>
        <a:p>
          <a:r>
            <a:rPr lang="de-DE" noProof="0" dirty="0"/>
            <a:t>unverpackt</a:t>
          </a:r>
        </a:p>
      </dgm:t>
    </dgm:pt>
    <dgm:pt modelId="{C36AF5F2-2F75-4C9C-8E58-6C006B473008}" type="parTrans" cxnId="{DC30AA0E-55EE-4036-B850-D6D0AB83DFCC}">
      <dgm:prSet/>
      <dgm:spPr/>
      <dgm:t>
        <a:bodyPr/>
        <a:lstStyle/>
        <a:p>
          <a:endParaRPr lang="de-CH"/>
        </a:p>
      </dgm:t>
    </dgm:pt>
    <dgm:pt modelId="{931AE5FE-0817-428F-B0AB-BA061824CACC}" type="sibTrans" cxnId="{DC30AA0E-55EE-4036-B850-D6D0AB83DFCC}">
      <dgm:prSet/>
      <dgm:spPr/>
      <dgm:t>
        <a:bodyPr/>
        <a:lstStyle/>
        <a:p>
          <a:endParaRPr lang="de-CH"/>
        </a:p>
      </dgm:t>
    </dgm:pt>
    <dgm:pt modelId="{F272450F-5DF3-4D36-A22D-2B2BFD2D077A}">
      <dgm:prSet/>
      <dgm:spPr/>
      <dgm:t>
        <a:bodyPr rtlCol="0" anchor="ctr"/>
        <a:lstStyle/>
        <a:p>
          <a:r>
            <a:rPr lang="de-DE" noProof="0"/>
            <a:t>biologisch</a:t>
          </a:r>
          <a:endParaRPr lang="de-DE" noProof="0" dirty="0"/>
        </a:p>
      </dgm:t>
    </dgm:pt>
    <dgm:pt modelId="{BF94E648-8F69-4953-B08D-40F109540CB9}" type="parTrans" cxnId="{6A8078F1-37A2-4A4B-A442-E46C04A2AD21}">
      <dgm:prSet/>
      <dgm:spPr/>
      <dgm:t>
        <a:bodyPr/>
        <a:lstStyle/>
        <a:p>
          <a:endParaRPr lang="de-CH"/>
        </a:p>
      </dgm:t>
    </dgm:pt>
    <dgm:pt modelId="{3AFB2429-D732-4BCF-9B6A-17F056F3F8AE}" type="sibTrans" cxnId="{6A8078F1-37A2-4A4B-A442-E46C04A2AD21}">
      <dgm:prSet/>
      <dgm:spPr/>
      <dgm:t>
        <a:bodyPr/>
        <a:lstStyle/>
        <a:p>
          <a:endParaRPr lang="de-CH"/>
        </a:p>
      </dgm:t>
    </dgm:pt>
    <dgm:pt modelId="{BC141094-5565-44B0-B966-9ADE3274F989}">
      <dgm:prSet/>
      <dgm:spPr/>
      <dgm:t>
        <a:bodyPr rtlCol="0" anchor="ctr"/>
        <a:lstStyle/>
        <a:p>
          <a:r>
            <a:rPr lang="de-DE" noProof="0" dirty="0" err="1"/>
            <a:t>FairTrade</a:t>
          </a:r>
          <a:endParaRPr lang="de-DE" noProof="0" dirty="0"/>
        </a:p>
      </dgm:t>
    </dgm:pt>
    <dgm:pt modelId="{1500AA67-56FB-4575-AF66-1224D2C9659F}" type="parTrans" cxnId="{68DC19C0-A5FD-4C58-B9AC-70B11321B179}">
      <dgm:prSet/>
      <dgm:spPr/>
      <dgm:t>
        <a:bodyPr/>
        <a:lstStyle/>
        <a:p>
          <a:endParaRPr lang="de-CH"/>
        </a:p>
      </dgm:t>
    </dgm:pt>
    <dgm:pt modelId="{5EF1EABA-DC3E-45A1-83A2-4BECE157BE60}" type="sibTrans" cxnId="{68DC19C0-A5FD-4C58-B9AC-70B11321B179}">
      <dgm:prSet/>
      <dgm:spPr/>
      <dgm:t>
        <a:bodyPr/>
        <a:lstStyle/>
        <a:p>
          <a:endParaRPr lang="de-CH"/>
        </a:p>
      </dgm:t>
    </dgm:pt>
    <dgm:pt modelId="{3FF0DC9F-04EC-448B-9DE6-D0689C693771}" type="pres">
      <dgm:prSet presAssocID="{D4503D04-C97E-4622-AE07-D0307CB3B4CA}" presName="vert0" presStyleCnt="0">
        <dgm:presLayoutVars>
          <dgm:dir/>
          <dgm:animOne val="branch"/>
          <dgm:animLvl val="lvl"/>
        </dgm:presLayoutVars>
      </dgm:prSet>
      <dgm:spPr/>
    </dgm:pt>
    <dgm:pt modelId="{AF231B64-9535-4A90-A039-7A83BFCE8A8A}" type="pres">
      <dgm:prSet presAssocID="{AAC263CB-8256-4B03-92FE-1622698FB3E9}" presName="thickLine" presStyleLbl="alignNode1" presStyleIdx="0" presStyleCnt="7"/>
      <dgm:spPr/>
    </dgm:pt>
    <dgm:pt modelId="{2BB85969-9EB5-4E75-BFC0-BDADD378BF35}" type="pres">
      <dgm:prSet presAssocID="{AAC263CB-8256-4B03-92FE-1622698FB3E9}" presName="horz1" presStyleCnt="0"/>
      <dgm:spPr/>
    </dgm:pt>
    <dgm:pt modelId="{9E171BAC-5202-4B19-AB60-E39B7E5ED9EE}" type="pres">
      <dgm:prSet presAssocID="{AAC263CB-8256-4B03-92FE-1622698FB3E9}" presName="tx1" presStyleLbl="revTx" presStyleIdx="0" presStyleCnt="7"/>
      <dgm:spPr/>
    </dgm:pt>
    <dgm:pt modelId="{4AB05ADD-560D-493F-ACF6-4F51DA308FA6}" type="pres">
      <dgm:prSet presAssocID="{AAC263CB-8256-4B03-92FE-1622698FB3E9}" presName="vert1" presStyleCnt="0"/>
      <dgm:spPr/>
    </dgm:pt>
    <dgm:pt modelId="{B447E50D-26F9-4559-8E6C-CDEEF3E31003}" type="pres">
      <dgm:prSet presAssocID="{4E8D2E69-0173-4BD3-B96A-7A9C5DD12B47}" presName="thickLine" presStyleLbl="alignNode1" presStyleIdx="1" presStyleCnt="7"/>
      <dgm:spPr/>
    </dgm:pt>
    <dgm:pt modelId="{AA3AA946-BBED-4C73-8EC1-1AB3ECFB2070}" type="pres">
      <dgm:prSet presAssocID="{4E8D2E69-0173-4BD3-B96A-7A9C5DD12B47}" presName="horz1" presStyleCnt="0"/>
      <dgm:spPr/>
    </dgm:pt>
    <dgm:pt modelId="{0B116A65-760D-4168-B8FD-ECBC9F03533E}" type="pres">
      <dgm:prSet presAssocID="{4E8D2E69-0173-4BD3-B96A-7A9C5DD12B47}" presName="tx1" presStyleLbl="revTx" presStyleIdx="1" presStyleCnt="7"/>
      <dgm:spPr/>
    </dgm:pt>
    <dgm:pt modelId="{7346D418-0288-463C-81B2-DDA44DAADF84}" type="pres">
      <dgm:prSet presAssocID="{4E8D2E69-0173-4BD3-B96A-7A9C5DD12B47}" presName="vert1" presStyleCnt="0"/>
      <dgm:spPr/>
    </dgm:pt>
    <dgm:pt modelId="{6F95C2A6-7E9C-418D-A86D-9AE12478ECE9}" type="pres">
      <dgm:prSet presAssocID="{F272450F-5DF3-4D36-A22D-2B2BFD2D077A}" presName="thickLine" presStyleLbl="alignNode1" presStyleIdx="2" presStyleCnt="7"/>
      <dgm:spPr/>
    </dgm:pt>
    <dgm:pt modelId="{B442D835-269A-47FC-BC24-5BBD1F909A8F}" type="pres">
      <dgm:prSet presAssocID="{F272450F-5DF3-4D36-A22D-2B2BFD2D077A}" presName="horz1" presStyleCnt="0"/>
      <dgm:spPr/>
    </dgm:pt>
    <dgm:pt modelId="{1AA106BD-CA55-4C8E-A48D-44F4AAE4332E}" type="pres">
      <dgm:prSet presAssocID="{F272450F-5DF3-4D36-A22D-2B2BFD2D077A}" presName="tx1" presStyleLbl="revTx" presStyleIdx="2" presStyleCnt="7"/>
      <dgm:spPr/>
    </dgm:pt>
    <dgm:pt modelId="{368DF54B-888A-4608-8CF4-CCE4FCE781F4}" type="pres">
      <dgm:prSet presAssocID="{F272450F-5DF3-4D36-A22D-2B2BFD2D077A}" presName="vert1" presStyleCnt="0"/>
      <dgm:spPr/>
    </dgm:pt>
    <dgm:pt modelId="{540A3AD5-35ED-4E8E-AC28-7615D4C73D29}" type="pres">
      <dgm:prSet presAssocID="{3B274DBA-D23D-4A93-AFB2-EDCFCC879AD8}" presName="thickLine" presStyleLbl="alignNode1" presStyleIdx="3" presStyleCnt="7"/>
      <dgm:spPr/>
    </dgm:pt>
    <dgm:pt modelId="{65B20952-4127-48AD-A88C-9B2CC42158A7}" type="pres">
      <dgm:prSet presAssocID="{3B274DBA-D23D-4A93-AFB2-EDCFCC879AD8}" presName="horz1" presStyleCnt="0"/>
      <dgm:spPr/>
    </dgm:pt>
    <dgm:pt modelId="{E33552AA-4732-4012-BF36-44564E1FCF2D}" type="pres">
      <dgm:prSet presAssocID="{3B274DBA-D23D-4A93-AFB2-EDCFCC879AD8}" presName="tx1" presStyleLbl="revTx" presStyleIdx="3" presStyleCnt="7"/>
      <dgm:spPr/>
    </dgm:pt>
    <dgm:pt modelId="{C8B1058A-9ADD-4635-8C3C-B487F05EBB53}" type="pres">
      <dgm:prSet presAssocID="{3B274DBA-D23D-4A93-AFB2-EDCFCC879AD8}" presName="vert1" presStyleCnt="0"/>
      <dgm:spPr/>
    </dgm:pt>
    <dgm:pt modelId="{C6BFE0F2-5A01-4009-B7FD-0825FDD73086}" type="pres">
      <dgm:prSet presAssocID="{F961E4C2-A7B2-4090-B410-863ABE6456CC}" presName="thickLine" presStyleLbl="alignNode1" presStyleIdx="4" presStyleCnt="7"/>
      <dgm:spPr/>
    </dgm:pt>
    <dgm:pt modelId="{88A3C3C6-4BFC-40D7-BE28-835FCFB99123}" type="pres">
      <dgm:prSet presAssocID="{F961E4C2-A7B2-4090-B410-863ABE6456CC}" presName="horz1" presStyleCnt="0"/>
      <dgm:spPr/>
    </dgm:pt>
    <dgm:pt modelId="{2F6B6DD0-AA91-4524-B794-8F4B3877BCED}" type="pres">
      <dgm:prSet presAssocID="{F961E4C2-A7B2-4090-B410-863ABE6456CC}" presName="tx1" presStyleLbl="revTx" presStyleIdx="4" presStyleCnt="7"/>
      <dgm:spPr/>
    </dgm:pt>
    <dgm:pt modelId="{EB829A28-3E81-4C2C-A8D0-A914E3AE2204}" type="pres">
      <dgm:prSet presAssocID="{F961E4C2-A7B2-4090-B410-863ABE6456CC}" presName="vert1" presStyleCnt="0"/>
      <dgm:spPr/>
    </dgm:pt>
    <dgm:pt modelId="{E30BDD35-3D70-4E1B-8B3D-2B511E9F4CC0}" type="pres">
      <dgm:prSet presAssocID="{0550B858-429D-494B-A102-EC6642F8E46E}" presName="thickLine" presStyleLbl="alignNode1" presStyleIdx="5" presStyleCnt="7"/>
      <dgm:spPr/>
    </dgm:pt>
    <dgm:pt modelId="{5B1D9CE5-A9F9-4A3D-81FC-9E9C768BCF74}" type="pres">
      <dgm:prSet presAssocID="{0550B858-429D-494B-A102-EC6642F8E46E}" presName="horz1" presStyleCnt="0"/>
      <dgm:spPr/>
    </dgm:pt>
    <dgm:pt modelId="{B9F10521-B2B4-41FA-9573-05817EFAF334}" type="pres">
      <dgm:prSet presAssocID="{0550B858-429D-494B-A102-EC6642F8E46E}" presName="tx1" presStyleLbl="revTx" presStyleIdx="5" presStyleCnt="7"/>
      <dgm:spPr/>
    </dgm:pt>
    <dgm:pt modelId="{7121F994-E821-4B2C-B897-D8D61F89371B}" type="pres">
      <dgm:prSet presAssocID="{0550B858-429D-494B-A102-EC6642F8E46E}" presName="vert1" presStyleCnt="0"/>
      <dgm:spPr/>
    </dgm:pt>
    <dgm:pt modelId="{5D45BCB6-7911-47C1-983E-0BAED6069214}" type="pres">
      <dgm:prSet presAssocID="{BC141094-5565-44B0-B966-9ADE3274F989}" presName="thickLine" presStyleLbl="alignNode1" presStyleIdx="6" presStyleCnt="7"/>
      <dgm:spPr/>
    </dgm:pt>
    <dgm:pt modelId="{90041A6C-BDEC-46F3-9320-56EACDF36931}" type="pres">
      <dgm:prSet presAssocID="{BC141094-5565-44B0-B966-9ADE3274F989}" presName="horz1" presStyleCnt="0"/>
      <dgm:spPr/>
    </dgm:pt>
    <dgm:pt modelId="{29D37D39-0E38-4BE9-9920-2CE2197462DB}" type="pres">
      <dgm:prSet presAssocID="{BC141094-5565-44B0-B966-9ADE3274F989}" presName="tx1" presStyleLbl="revTx" presStyleIdx="6" presStyleCnt="7"/>
      <dgm:spPr/>
    </dgm:pt>
    <dgm:pt modelId="{1A6E38D9-ED7C-494C-BC85-7BBF4202DEE0}" type="pres">
      <dgm:prSet presAssocID="{BC141094-5565-44B0-B966-9ADE3274F989}" presName="vert1" presStyleCnt="0"/>
      <dgm:spPr/>
    </dgm:pt>
  </dgm:ptLst>
  <dgm:cxnLst>
    <dgm:cxn modelId="{DC30AA0E-55EE-4036-B850-D6D0AB83DFCC}" srcId="{D4503D04-C97E-4622-AE07-D0307CB3B4CA}" destId="{0550B858-429D-494B-A102-EC6642F8E46E}" srcOrd="5" destOrd="0" parTransId="{C36AF5F2-2F75-4C9C-8E58-6C006B473008}" sibTransId="{931AE5FE-0817-428F-B0AB-BA061824CACC}"/>
    <dgm:cxn modelId="{AB55021D-D3FB-4F37-A24A-76ED54C68783}" type="presOf" srcId="{3B274DBA-D23D-4A93-AFB2-EDCFCC879AD8}" destId="{E33552AA-4732-4012-BF36-44564E1FCF2D}" srcOrd="0" destOrd="0" presId="urn:microsoft.com/office/officeart/2008/layout/LinedList"/>
    <dgm:cxn modelId="{31D00A2E-4941-4050-A1E2-B33F7FDB2C8B}" type="presOf" srcId="{4E8D2E69-0173-4BD3-B96A-7A9C5DD12B47}" destId="{0B116A65-760D-4168-B8FD-ECBC9F03533E}" srcOrd="0" destOrd="0" presId="urn:microsoft.com/office/officeart/2008/layout/LinedList"/>
    <dgm:cxn modelId="{463DDE33-3553-427E-86AE-62AB271FFB92}" type="presOf" srcId="{F272450F-5DF3-4D36-A22D-2B2BFD2D077A}" destId="{1AA106BD-CA55-4C8E-A48D-44F4AAE4332E}" srcOrd="0" destOrd="0" presId="urn:microsoft.com/office/officeart/2008/layout/LinedList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981F287E-294E-4DD5-89EB-07789DD80423}" type="presOf" srcId="{D4503D04-C97E-4622-AE07-D0307CB3B4CA}" destId="{3FF0DC9F-04EC-448B-9DE6-D0689C693771}" srcOrd="0" destOrd="0" presId="urn:microsoft.com/office/officeart/2008/layout/LinedList"/>
    <dgm:cxn modelId="{78223A84-33D2-48BB-9628-4C769A54F978}" srcId="{D4503D04-C97E-4622-AE07-D0307CB3B4CA}" destId="{3B274DBA-D23D-4A93-AFB2-EDCFCC879AD8}" srcOrd="3" destOrd="0" parTransId="{0B2B8171-FAA3-45B1-91F7-AD7E1E894423}" sibTransId="{B6696347-1A1C-4799-959B-7D52978BE4FC}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40E8D3A6-5C71-4113-AB42-8DF41D911C2D}" type="presOf" srcId="{AAC263CB-8256-4B03-92FE-1622698FB3E9}" destId="{9E171BAC-5202-4B19-AB60-E39B7E5ED9EE}" srcOrd="0" destOrd="0" presId="urn:microsoft.com/office/officeart/2008/layout/LinedList"/>
    <dgm:cxn modelId="{08D7AEB9-3913-4F34-A08B-F21E71144145}" type="presOf" srcId="{F961E4C2-A7B2-4090-B410-863ABE6456CC}" destId="{2F6B6DD0-AA91-4524-B794-8F4B3877BCED}" srcOrd="0" destOrd="0" presId="urn:microsoft.com/office/officeart/2008/layout/LinedList"/>
    <dgm:cxn modelId="{68DC19C0-A5FD-4C58-B9AC-70B11321B179}" srcId="{D4503D04-C97E-4622-AE07-D0307CB3B4CA}" destId="{BC141094-5565-44B0-B966-9ADE3274F989}" srcOrd="6" destOrd="0" parTransId="{1500AA67-56FB-4575-AF66-1224D2C9659F}" sibTransId="{5EF1EABA-DC3E-45A1-83A2-4BECE157BE60}"/>
    <dgm:cxn modelId="{C20835D8-BA70-44F5-B127-451244FF5764}" type="presOf" srcId="{0550B858-429D-494B-A102-EC6642F8E46E}" destId="{B9F10521-B2B4-41FA-9573-05817EFAF334}" srcOrd="0" destOrd="0" presId="urn:microsoft.com/office/officeart/2008/layout/LinedList"/>
    <dgm:cxn modelId="{DFCAE1E7-9BC9-4278-95EA-04B946420E1A}" srcId="{D4503D04-C97E-4622-AE07-D0307CB3B4CA}" destId="{F961E4C2-A7B2-4090-B410-863ABE6456CC}" srcOrd="4" destOrd="0" parTransId="{6051E506-8EE9-4C2A-AF19-876DA5185C6B}" sibTransId="{39FB73BB-C716-4B7F-A2B5-E08189BCB109}"/>
    <dgm:cxn modelId="{6A8078F1-37A2-4A4B-A442-E46C04A2AD21}" srcId="{D4503D04-C97E-4622-AE07-D0307CB3B4CA}" destId="{F272450F-5DF3-4D36-A22D-2B2BFD2D077A}" srcOrd="2" destOrd="0" parTransId="{BF94E648-8F69-4953-B08D-40F109540CB9}" sibTransId="{3AFB2429-D732-4BCF-9B6A-17F056F3F8AE}"/>
    <dgm:cxn modelId="{2398FEF8-D96A-4B36-AC9B-8CE9B7378714}" type="presOf" srcId="{BC141094-5565-44B0-B966-9ADE3274F989}" destId="{29D37D39-0E38-4BE9-9920-2CE2197462DB}" srcOrd="0" destOrd="0" presId="urn:microsoft.com/office/officeart/2008/layout/LinedList"/>
    <dgm:cxn modelId="{F1F88E49-A83C-4B13-9F4D-7D81F9613EBA}" type="presParOf" srcId="{3FF0DC9F-04EC-448B-9DE6-D0689C693771}" destId="{AF231B64-9535-4A90-A039-7A83BFCE8A8A}" srcOrd="0" destOrd="0" presId="urn:microsoft.com/office/officeart/2008/layout/LinedList"/>
    <dgm:cxn modelId="{BDD99B2E-4D85-4CC1-B713-69323109B5DA}" type="presParOf" srcId="{3FF0DC9F-04EC-448B-9DE6-D0689C693771}" destId="{2BB85969-9EB5-4E75-BFC0-BDADD378BF35}" srcOrd="1" destOrd="0" presId="urn:microsoft.com/office/officeart/2008/layout/LinedList"/>
    <dgm:cxn modelId="{740A3633-1861-45D6-858F-98644848409C}" type="presParOf" srcId="{2BB85969-9EB5-4E75-BFC0-BDADD378BF35}" destId="{9E171BAC-5202-4B19-AB60-E39B7E5ED9EE}" srcOrd="0" destOrd="0" presId="urn:microsoft.com/office/officeart/2008/layout/LinedList"/>
    <dgm:cxn modelId="{1F35C09F-A75E-4DA7-8210-FDB1EA1DFB87}" type="presParOf" srcId="{2BB85969-9EB5-4E75-BFC0-BDADD378BF35}" destId="{4AB05ADD-560D-493F-ACF6-4F51DA308FA6}" srcOrd="1" destOrd="0" presId="urn:microsoft.com/office/officeart/2008/layout/LinedList"/>
    <dgm:cxn modelId="{A08B4850-AB64-4B00-A173-2565F6EFD6A0}" type="presParOf" srcId="{3FF0DC9F-04EC-448B-9DE6-D0689C693771}" destId="{B447E50D-26F9-4559-8E6C-CDEEF3E31003}" srcOrd="2" destOrd="0" presId="urn:microsoft.com/office/officeart/2008/layout/LinedList"/>
    <dgm:cxn modelId="{DD6BB2E1-E58F-4103-B10B-CB2F448DC807}" type="presParOf" srcId="{3FF0DC9F-04EC-448B-9DE6-D0689C693771}" destId="{AA3AA946-BBED-4C73-8EC1-1AB3ECFB2070}" srcOrd="3" destOrd="0" presId="urn:microsoft.com/office/officeart/2008/layout/LinedList"/>
    <dgm:cxn modelId="{0AC47D7B-F92E-4C11-9B8D-D286CBE2CBD1}" type="presParOf" srcId="{AA3AA946-BBED-4C73-8EC1-1AB3ECFB2070}" destId="{0B116A65-760D-4168-B8FD-ECBC9F03533E}" srcOrd="0" destOrd="0" presId="urn:microsoft.com/office/officeart/2008/layout/LinedList"/>
    <dgm:cxn modelId="{CA4EFFDB-A650-4B46-BE2F-01F844C948F3}" type="presParOf" srcId="{AA3AA946-BBED-4C73-8EC1-1AB3ECFB2070}" destId="{7346D418-0288-463C-81B2-DDA44DAADF84}" srcOrd="1" destOrd="0" presId="urn:microsoft.com/office/officeart/2008/layout/LinedList"/>
    <dgm:cxn modelId="{FB27B39D-BCAA-48CE-BA17-6729954E5561}" type="presParOf" srcId="{3FF0DC9F-04EC-448B-9DE6-D0689C693771}" destId="{6F95C2A6-7E9C-418D-A86D-9AE12478ECE9}" srcOrd="4" destOrd="0" presId="urn:microsoft.com/office/officeart/2008/layout/LinedList"/>
    <dgm:cxn modelId="{0576366F-E0C7-47DF-9A4A-3887BD119FB1}" type="presParOf" srcId="{3FF0DC9F-04EC-448B-9DE6-D0689C693771}" destId="{B442D835-269A-47FC-BC24-5BBD1F909A8F}" srcOrd="5" destOrd="0" presId="urn:microsoft.com/office/officeart/2008/layout/LinedList"/>
    <dgm:cxn modelId="{24F7ED1A-13DF-4391-9C8B-5809A6925971}" type="presParOf" srcId="{B442D835-269A-47FC-BC24-5BBD1F909A8F}" destId="{1AA106BD-CA55-4C8E-A48D-44F4AAE4332E}" srcOrd="0" destOrd="0" presId="urn:microsoft.com/office/officeart/2008/layout/LinedList"/>
    <dgm:cxn modelId="{A89C102D-E089-421F-B2AE-3D267877BDB0}" type="presParOf" srcId="{B442D835-269A-47FC-BC24-5BBD1F909A8F}" destId="{368DF54B-888A-4608-8CF4-CCE4FCE781F4}" srcOrd="1" destOrd="0" presId="urn:microsoft.com/office/officeart/2008/layout/LinedList"/>
    <dgm:cxn modelId="{F08635A0-AB92-4256-B179-C165F1DB7841}" type="presParOf" srcId="{3FF0DC9F-04EC-448B-9DE6-D0689C693771}" destId="{540A3AD5-35ED-4E8E-AC28-7615D4C73D29}" srcOrd="6" destOrd="0" presId="urn:microsoft.com/office/officeart/2008/layout/LinedList"/>
    <dgm:cxn modelId="{08D5C0BA-F6B5-42C5-9193-696820FB355F}" type="presParOf" srcId="{3FF0DC9F-04EC-448B-9DE6-D0689C693771}" destId="{65B20952-4127-48AD-A88C-9B2CC42158A7}" srcOrd="7" destOrd="0" presId="urn:microsoft.com/office/officeart/2008/layout/LinedList"/>
    <dgm:cxn modelId="{EC82A3C5-1AF0-4237-A209-4CD0537F0AF1}" type="presParOf" srcId="{65B20952-4127-48AD-A88C-9B2CC42158A7}" destId="{E33552AA-4732-4012-BF36-44564E1FCF2D}" srcOrd="0" destOrd="0" presId="urn:microsoft.com/office/officeart/2008/layout/LinedList"/>
    <dgm:cxn modelId="{8924A10B-1EC5-4BDE-B02D-58AFF90CBE1B}" type="presParOf" srcId="{65B20952-4127-48AD-A88C-9B2CC42158A7}" destId="{C8B1058A-9ADD-4635-8C3C-B487F05EBB53}" srcOrd="1" destOrd="0" presId="urn:microsoft.com/office/officeart/2008/layout/LinedList"/>
    <dgm:cxn modelId="{56CAF5C8-023A-4E54-81ED-77A93FA2A7A7}" type="presParOf" srcId="{3FF0DC9F-04EC-448B-9DE6-D0689C693771}" destId="{C6BFE0F2-5A01-4009-B7FD-0825FDD73086}" srcOrd="8" destOrd="0" presId="urn:microsoft.com/office/officeart/2008/layout/LinedList"/>
    <dgm:cxn modelId="{C08916E3-8BBD-41E5-AAE0-1D090D4413ED}" type="presParOf" srcId="{3FF0DC9F-04EC-448B-9DE6-D0689C693771}" destId="{88A3C3C6-4BFC-40D7-BE28-835FCFB99123}" srcOrd="9" destOrd="0" presId="urn:microsoft.com/office/officeart/2008/layout/LinedList"/>
    <dgm:cxn modelId="{A2AC2324-76F4-4FEB-91EC-EB6B64267DEA}" type="presParOf" srcId="{88A3C3C6-4BFC-40D7-BE28-835FCFB99123}" destId="{2F6B6DD0-AA91-4524-B794-8F4B3877BCED}" srcOrd="0" destOrd="0" presId="urn:microsoft.com/office/officeart/2008/layout/LinedList"/>
    <dgm:cxn modelId="{97BE8217-A625-4413-843F-600319D6FEAC}" type="presParOf" srcId="{88A3C3C6-4BFC-40D7-BE28-835FCFB99123}" destId="{EB829A28-3E81-4C2C-A8D0-A914E3AE2204}" srcOrd="1" destOrd="0" presId="urn:microsoft.com/office/officeart/2008/layout/LinedList"/>
    <dgm:cxn modelId="{3916252C-2C7C-4F17-B296-29F1593151A4}" type="presParOf" srcId="{3FF0DC9F-04EC-448B-9DE6-D0689C693771}" destId="{E30BDD35-3D70-4E1B-8B3D-2B511E9F4CC0}" srcOrd="10" destOrd="0" presId="urn:microsoft.com/office/officeart/2008/layout/LinedList"/>
    <dgm:cxn modelId="{153F014F-335D-4714-9793-5F9174C20A1D}" type="presParOf" srcId="{3FF0DC9F-04EC-448B-9DE6-D0689C693771}" destId="{5B1D9CE5-A9F9-4A3D-81FC-9E9C768BCF74}" srcOrd="11" destOrd="0" presId="urn:microsoft.com/office/officeart/2008/layout/LinedList"/>
    <dgm:cxn modelId="{A79547BB-9BCF-4185-A3E7-D24775CC4E08}" type="presParOf" srcId="{5B1D9CE5-A9F9-4A3D-81FC-9E9C768BCF74}" destId="{B9F10521-B2B4-41FA-9573-05817EFAF334}" srcOrd="0" destOrd="0" presId="urn:microsoft.com/office/officeart/2008/layout/LinedList"/>
    <dgm:cxn modelId="{EEC90D19-7EB2-4091-AA39-F7B00D065576}" type="presParOf" srcId="{5B1D9CE5-A9F9-4A3D-81FC-9E9C768BCF74}" destId="{7121F994-E821-4B2C-B897-D8D61F89371B}" srcOrd="1" destOrd="0" presId="urn:microsoft.com/office/officeart/2008/layout/LinedList"/>
    <dgm:cxn modelId="{144A26FE-A3E2-4116-B4FF-FC53DC26DE79}" type="presParOf" srcId="{3FF0DC9F-04EC-448B-9DE6-D0689C693771}" destId="{5D45BCB6-7911-47C1-983E-0BAED6069214}" srcOrd="12" destOrd="0" presId="urn:microsoft.com/office/officeart/2008/layout/LinedList"/>
    <dgm:cxn modelId="{B15A5130-45F9-482B-8254-ECBB99C5D0B2}" type="presParOf" srcId="{3FF0DC9F-04EC-448B-9DE6-D0689C693771}" destId="{90041A6C-BDEC-46F3-9320-56EACDF36931}" srcOrd="13" destOrd="0" presId="urn:microsoft.com/office/officeart/2008/layout/LinedList"/>
    <dgm:cxn modelId="{3781D24B-B8FE-4652-80B2-CD709F558689}" type="presParOf" srcId="{90041A6C-BDEC-46F3-9320-56EACDF36931}" destId="{29D37D39-0E38-4BE9-9920-2CE2197462DB}" srcOrd="0" destOrd="0" presId="urn:microsoft.com/office/officeart/2008/layout/LinedList"/>
    <dgm:cxn modelId="{9EDBA578-FEE1-47F8-9E7A-E6359E40CA96}" type="presParOf" srcId="{90041A6C-BDEC-46F3-9320-56EACDF36931}" destId="{1A6E38D9-ED7C-494C-BC85-7BBF4202DEE0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B566DA-4C04-4694-81E4-62AFCD7F1456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2724E79-1F99-4AE2-9B19-828046AFA797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400" dirty="0">
              <a:solidFill>
                <a:schemeClr val="tx2"/>
              </a:solidFill>
            </a:rPr>
            <a:t>Verringerung Ressourcen-verbrauch </a:t>
          </a:r>
          <a:r>
            <a:rPr lang="de-DE" sz="1400">
              <a:solidFill>
                <a:schemeClr val="tx2"/>
              </a:solidFill>
            </a:rPr>
            <a:t>und Treibhausgas-emissionen</a:t>
          </a:r>
          <a:endParaRPr lang="de-CH" sz="1400" dirty="0">
            <a:solidFill>
              <a:schemeClr val="tx2"/>
            </a:solidFill>
          </a:endParaRPr>
        </a:p>
      </dgm:t>
    </dgm:pt>
    <dgm:pt modelId="{2D9C66C5-A6B7-4BFD-8F5E-3613EBA39780}" type="parTrans" cxnId="{BA8808EB-A4E6-4FFD-99CF-57727000E746}">
      <dgm:prSet/>
      <dgm:spPr/>
      <dgm:t>
        <a:bodyPr/>
        <a:lstStyle/>
        <a:p>
          <a:endParaRPr lang="de-CH" sz="2000"/>
        </a:p>
      </dgm:t>
    </dgm:pt>
    <dgm:pt modelId="{DEBB3066-E3CA-4615-BA30-3447AC67473B}" type="sibTrans" cxnId="{BA8808EB-A4E6-4FFD-99CF-57727000E746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de-CH" sz="2000"/>
        </a:p>
      </dgm:t>
    </dgm:pt>
    <dgm:pt modelId="{60967622-B24B-4A97-8E96-E136DECA8379}">
      <dgm:prSet phldrT="[Text]" custT="1"/>
      <dgm:spPr/>
      <dgm:t>
        <a:bodyPr/>
        <a:lstStyle/>
        <a:p>
          <a:r>
            <a:rPr lang="de-DE" sz="1800" dirty="0"/>
            <a:t>Verknüpfung Klima- und Gesundheits-schutz</a:t>
          </a:r>
          <a:endParaRPr lang="de-CH" sz="1800" dirty="0"/>
        </a:p>
      </dgm:t>
    </dgm:pt>
    <dgm:pt modelId="{6A9B69E6-7D3A-46C0-8AE9-AA38B11677D8}" type="parTrans" cxnId="{EC12693C-E6D2-4299-8684-2C82B1872318}">
      <dgm:prSet/>
      <dgm:spPr/>
      <dgm:t>
        <a:bodyPr/>
        <a:lstStyle/>
        <a:p>
          <a:endParaRPr lang="de-CH" sz="2000"/>
        </a:p>
      </dgm:t>
    </dgm:pt>
    <dgm:pt modelId="{B4545247-D0A4-4794-B223-8497DD6AA02E}" type="sibTrans" cxnId="{EC12693C-E6D2-4299-8684-2C82B1872318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de-CH" sz="2000"/>
        </a:p>
      </dgm:t>
    </dgm:pt>
    <dgm:pt modelId="{E448505C-F510-4A84-AA69-EB7A58449B0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dirty="0">
              <a:solidFill>
                <a:schemeClr val="tx2"/>
              </a:solidFill>
            </a:rPr>
            <a:t>Information Ärzte und Patienten</a:t>
          </a:r>
          <a:endParaRPr lang="de-CH" sz="1800" dirty="0">
            <a:solidFill>
              <a:schemeClr val="tx2"/>
            </a:solidFill>
          </a:endParaRPr>
        </a:p>
      </dgm:t>
    </dgm:pt>
    <dgm:pt modelId="{F0D831E5-5686-44C1-9BBB-1F7729DC600C}" type="parTrans" cxnId="{2A6C0D45-D08C-4329-BF32-4083F10656C3}">
      <dgm:prSet/>
      <dgm:spPr/>
      <dgm:t>
        <a:bodyPr/>
        <a:lstStyle/>
        <a:p>
          <a:endParaRPr lang="de-CH" sz="2000"/>
        </a:p>
      </dgm:t>
    </dgm:pt>
    <dgm:pt modelId="{17B94272-43F3-42F1-A4C8-E6E2CA731BB1}" type="sibTrans" cxnId="{2A6C0D45-D08C-4329-BF32-4083F10656C3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de-CH" sz="2000"/>
        </a:p>
      </dgm:t>
    </dgm:pt>
    <dgm:pt modelId="{87FD5648-5A95-4D38-BEFD-31244BFF131D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CH" sz="1400" dirty="0">
              <a:solidFill>
                <a:schemeClr val="tx2"/>
              </a:solidFill>
            </a:rPr>
            <a:t>Anpassung an Umwelt-veränderungen</a:t>
          </a:r>
        </a:p>
      </dgm:t>
    </dgm:pt>
    <dgm:pt modelId="{288F7E90-3F05-49EF-92CA-1A36C6A65C5A}" type="parTrans" cxnId="{FC04D8DE-8749-4D12-95FD-E5D971668664}">
      <dgm:prSet/>
      <dgm:spPr/>
      <dgm:t>
        <a:bodyPr/>
        <a:lstStyle/>
        <a:p>
          <a:endParaRPr lang="de-CH" sz="2000"/>
        </a:p>
      </dgm:t>
    </dgm:pt>
    <dgm:pt modelId="{CDCD12F8-26F3-4E0F-BCE6-78B1F7C6BD4A}" type="sibTrans" cxnId="{FC04D8DE-8749-4D12-95FD-E5D971668664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de-CH" sz="2000"/>
        </a:p>
      </dgm:t>
    </dgm:pt>
    <dgm:pt modelId="{604418FE-8731-4EB5-A994-A92B9CC616E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e-DE" sz="1800" dirty="0">
              <a:solidFill>
                <a:schemeClr val="tx2"/>
              </a:solidFill>
            </a:rPr>
            <a:t>Stärkung der Rolle der Ärzte als Vorbilder</a:t>
          </a:r>
          <a:endParaRPr lang="de-CH" sz="1800" dirty="0">
            <a:solidFill>
              <a:schemeClr val="tx2"/>
            </a:solidFill>
          </a:endParaRPr>
        </a:p>
      </dgm:t>
    </dgm:pt>
    <dgm:pt modelId="{ACAAD5F0-ADDC-4561-8590-B2E9D17DEA93}" type="parTrans" cxnId="{D5AE4DE2-A984-44FD-96C1-2227BED5FB60}">
      <dgm:prSet/>
      <dgm:spPr/>
      <dgm:t>
        <a:bodyPr/>
        <a:lstStyle/>
        <a:p>
          <a:endParaRPr lang="de-CH" sz="2000"/>
        </a:p>
      </dgm:t>
    </dgm:pt>
    <dgm:pt modelId="{9D2B4867-0B7B-409D-9537-DEE13801CA84}" type="sibTrans" cxnId="{D5AE4DE2-A984-44FD-96C1-2227BED5FB60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de-CH" sz="2000"/>
        </a:p>
      </dgm:t>
    </dgm:pt>
    <dgm:pt modelId="{A4C0C816-B41D-4AD9-8CB5-19F18EEF0E64}" type="pres">
      <dgm:prSet presAssocID="{0CB566DA-4C04-4694-81E4-62AFCD7F1456}" presName="Name0" presStyleCnt="0">
        <dgm:presLayoutVars>
          <dgm:dir/>
          <dgm:resizeHandles val="exact"/>
        </dgm:presLayoutVars>
      </dgm:prSet>
      <dgm:spPr/>
    </dgm:pt>
    <dgm:pt modelId="{D4833587-1B41-43EE-AB9F-9DDD03178676}" type="pres">
      <dgm:prSet presAssocID="{0CB566DA-4C04-4694-81E4-62AFCD7F1456}" presName="fgShape" presStyleLbl="fgShp" presStyleIdx="0" presStyleCnt="1"/>
      <dgm:spPr/>
    </dgm:pt>
    <dgm:pt modelId="{43781632-D8BF-4463-A782-1B99C2579DEC}" type="pres">
      <dgm:prSet presAssocID="{0CB566DA-4C04-4694-81E4-62AFCD7F1456}" presName="linComp" presStyleCnt="0"/>
      <dgm:spPr/>
    </dgm:pt>
    <dgm:pt modelId="{E4183F2D-8D3F-4E76-B719-4E1F3B60A241}" type="pres">
      <dgm:prSet presAssocID="{E448505C-F510-4A84-AA69-EB7A58449B02}" presName="compNode" presStyleCnt="0"/>
      <dgm:spPr/>
    </dgm:pt>
    <dgm:pt modelId="{B0AC7FBC-3CCE-46C8-8B6F-7EA78CD1C429}" type="pres">
      <dgm:prSet presAssocID="{E448505C-F510-4A84-AA69-EB7A58449B02}" presName="bkgdShape" presStyleLbl="node1" presStyleIdx="0" presStyleCnt="5"/>
      <dgm:spPr/>
    </dgm:pt>
    <dgm:pt modelId="{809482C3-5E58-41A1-9034-243CCECBE247}" type="pres">
      <dgm:prSet presAssocID="{E448505C-F510-4A84-AA69-EB7A58449B02}" presName="nodeTx" presStyleLbl="node1" presStyleIdx="0" presStyleCnt="5">
        <dgm:presLayoutVars>
          <dgm:bulletEnabled val="1"/>
        </dgm:presLayoutVars>
      </dgm:prSet>
      <dgm:spPr/>
    </dgm:pt>
    <dgm:pt modelId="{06F3D281-87AE-4154-81EF-E8ADB1F4EB18}" type="pres">
      <dgm:prSet presAssocID="{E448505C-F510-4A84-AA69-EB7A58449B02}" presName="invisiNode" presStyleLbl="node1" presStyleIdx="0" presStyleCnt="5"/>
      <dgm:spPr/>
    </dgm:pt>
    <dgm:pt modelId="{650ECFFD-E521-4EE1-8368-6ED1405BCB6E}" type="pres">
      <dgm:prSet presAssocID="{E448505C-F510-4A84-AA69-EB7A58449B02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6F47017-DBBF-410A-892A-AFB0305E3186}" type="pres">
      <dgm:prSet presAssocID="{17B94272-43F3-42F1-A4C8-E6E2CA731BB1}" presName="sibTrans" presStyleLbl="sibTrans2D1" presStyleIdx="0" presStyleCnt="0"/>
      <dgm:spPr/>
    </dgm:pt>
    <dgm:pt modelId="{E6F692B4-D7A1-47E9-8515-111002EAA45A}" type="pres">
      <dgm:prSet presAssocID="{52724E79-1F99-4AE2-9B19-828046AFA797}" presName="compNode" presStyleCnt="0"/>
      <dgm:spPr/>
    </dgm:pt>
    <dgm:pt modelId="{7B1C9290-77EB-4A29-869C-535EAB28AE1C}" type="pres">
      <dgm:prSet presAssocID="{52724E79-1F99-4AE2-9B19-828046AFA797}" presName="bkgdShape" presStyleLbl="node1" presStyleIdx="1" presStyleCnt="5"/>
      <dgm:spPr/>
    </dgm:pt>
    <dgm:pt modelId="{1598A5DB-DAB9-4FE9-BAD4-40CCBF263411}" type="pres">
      <dgm:prSet presAssocID="{52724E79-1F99-4AE2-9B19-828046AFA797}" presName="nodeTx" presStyleLbl="node1" presStyleIdx="1" presStyleCnt="5">
        <dgm:presLayoutVars>
          <dgm:bulletEnabled val="1"/>
        </dgm:presLayoutVars>
      </dgm:prSet>
      <dgm:spPr/>
    </dgm:pt>
    <dgm:pt modelId="{84AD5FD6-A091-4537-BC96-323FB5240553}" type="pres">
      <dgm:prSet presAssocID="{52724E79-1F99-4AE2-9B19-828046AFA797}" presName="invisiNode" presStyleLbl="node1" presStyleIdx="1" presStyleCnt="5"/>
      <dgm:spPr/>
    </dgm:pt>
    <dgm:pt modelId="{3BFAEDA1-F590-4C4E-99A8-76334D74AFA4}" type="pres">
      <dgm:prSet presAssocID="{52724E79-1F99-4AE2-9B19-828046AFA797}" presName="imagNode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</dgm:spPr>
    </dgm:pt>
    <dgm:pt modelId="{7A8106A9-73A5-4079-AC4E-5B494CB8EEC7}" type="pres">
      <dgm:prSet presAssocID="{DEBB3066-E3CA-4615-BA30-3447AC67473B}" presName="sibTrans" presStyleLbl="sibTrans2D1" presStyleIdx="0" presStyleCnt="0"/>
      <dgm:spPr/>
    </dgm:pt>
    <dgm:pt modelId="{213DE808-F62C-485A-97B4-9F720D605935}" type="pres">
      <dgm:prSet presAssocID="{87FD5648-5A95-4D38-BEFD-31244BFF131D}" presName="compNode" presStyleCnt="0"/>
      <dgm:spPr/>
    </dgm:pt>
    <dgm:pt modelId="{6054DFE4-8D37-42A3-ABBC-F05AF51B2277}" type="pres">
      <dgm:prSet presAssocID="{87FD5648-5A95-4D38-BEFD-31244BFF131D}" presName="bkgdShape" presStyleLbl="node1" presStyleIdx="2" presStyleCnt="5"/>
      <dgm:spPr/>
    </dgm:pt>
    <dgm:pt modelId="{E90A4B78-8033-4F05-837F-06E3FFF8B64F}" type="pres">
      <dgm:prSet presAssocID="{87FD5648-5A95-4D38-BEFD-31244BFF131D}" presName="nodeTx" presStyleLbl="node1" presStyleIdx="2" presStyleCnt="5">
        <dgm:presLayoutVars>
          <dgm:bulletEnabled val="1"/>
        </dgm:presLayoutVars>
      </dgm:prSet>
      <dgm:spPr/>
    </dgm:pt>
    <dgm:pt modelId="{9C72AFAB-B2F9-4661-9BE3-64D5EFC42B71}" type="pres">
      <dgm:prSet presAssocID="{87FD5648-5A95-4D38-BEFD-31244BFF131D}" presName="invisiNode" presStyleLbl="node1" presStyleIdx="2" presStyleCnt="5"/>
      <dgm:spPr/>
    </dgm:pt>
    <dgm:pt modelId="{8745C12B-3BA1-4BEB-8FB1-41777D1C69E3}" type="pres">
      <dgm:prSet presAssocID="{87FD5648-5A95-4D38-BEFD-31244BFF131D}" presName="imagNode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3D64778-DEDB-4372-B9B1-634EC26B0E78}" type="pres">
      <dgm:prSet presAssocID="{CDCD12F8-26F3-4E0F-BCE6-78B1F7C6BD4A}" presName="sibTrans" presStyleLbl="sibTrans2D1" presStyleIdx="0" presStyleCnt="0"/>
      <dgm:spPr/>
    </dgm:pt>
    <dgm:pt modelId="{29B129FF-FCB8-44C6-9FDC-AC4DE797D52A}" type="pres">
      <dgm:prSet presAssocID="{604418FE-8731-4EB5-A994-A92B9CC616E2}" presName="compNode" presStyleCnt="0"/>
      <dgm:spPr/>
    </dgm:pt>
    <dgm:pt modelId="{41C5AC9B-39CB-45ED-9342-011EF92BE886}" type="pres">
      <dgm:prSet presAssocID="{604418FE-8731-4EB5-A994-A92B9CC616E2}" presName="bkgdShape" presStyleLbl="node1" presStyleIdx="3" presStyleCnt="5"/>
      <dgm:spPr/>
    </dgm:pt>
    <dgm:pt modelId="{B7C7ABC8-0318-4860-8903-A7F1287263CB}" type="pres">
      <dgm:prSet presAssocID="{604418FE-8731-4EB5-A994-A92B9CC616E2}" presName="nodeTx" presStyleLbl="node1" presStyleIdx="3" presStyleCnt="5">
        <dgm:presLayoutVars>
          <dgm:bulletEnabled val="1"/>
        </dgm:presLayoutVars>
      </dgm:prSet>
      <dgm:spPr/>
    </dgm:pt>
    <dgm:pt modelId="{19627E58-A2A5-4FAA-B131-22C41C8DFD72}" type="pres">
      <dgm:prSet presAssocID="{604418FE-8731-4EB5-A994-A92B9CC616E2}" presName="invisiNode" presStyleLbl="node1" presStyleIdx="3" presStyleCnt="5"/>
      <dgm:spPr/>
    </dgm:pt>
    <dgm:pt modelId="{D3482759-4EF5-4EC1-950C-859A92A953CB}" type="pres">
      <dgm:prSet presAssocID="{604418FE-8731-4EB5-A994-A92B9CC616E2}" presName="imagNode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022C399-3EFB-4759-92DE-1A95C09A2696}" type="pres">
      <dgm:prSet presAssocID="{9D2B4867-0B7B-409D-9537-DEE13801CA84}" presName="sibTrans" presStyleLbl="sibTrans2D1" presStyleIdx="0" presStyleCnt="0"/>
      <dgm:spPr/>
    </dgm:pt>
    <dgm:pt modelId="{CE50C3DA-027E-48F5-B73C-112352E13908}" type="pres">
      <dgm:prSet presAssocID="{60967622-B24B-4A97-8E96-E136DECA8379}" presName="compNode" presStyleCnt="0"/>
      <dgm:spPr/>
    </dgm:pt>
    <dgm:pt modelId="{75C62DB6-C705-4A65-B90D-A3E7EFD7D799}" type="pres">
      <dgm:prSet presAssocID="{60967622-B24B-4A97-8E96-E136DECA8379}" presName="bkgdShape" presStyleLbl="node1" presStyleIdx="4" presStyleCnt="5"/>
      <dgm:spPr/>
    </dgm:pt>
    <dgm:pt modelId="{39A34EC0-C370-4585-9F67-7FF624041787}" type="pres">
      <dgm:prSet presAssocID="{60967622-B24B-4A97-8E96-E136DECA8379}" presName="nodeTx" presStyleLbl="node1" presStyleIdx="4" presStyleCnt="5">
        <dgm:presLayoutVars>
          <dgm:bulletEnabled val="1"/>
        </dgm:presLayoutVars>
      </dgm:prSet>
      <dgm:spPr/>
    </dgm:pt>
    <dgm:pt modelId="{F2D41287-486F-459F-9963-5417B08C7433}" type="pres">
      <dgm:prSet presAssocID="{60967622-B24B-4A97-8E96-E136DECA8379}" presName="invisiNode" presStyleLbl="node1" presStyleIdx="4" presStyleCnt="5"/>
      <dgm:spPr/>
    </dgm:pt>
    <dgm:pt modelId="{30CF0910-CB8D-4BC6-B710-4AB1829A3930}" type="pres">
      <dgm:prSet presAssocID="{60967622-B24B-4A97-8E96-E136DECA8379}" presName="imagNode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</dgm:ptLst>
  <dgm:cxnLst>
    <dgm:cxn modelId="{3D1F1D07-AF10-43C6-99A7-F84F9500EA89}" type="presOf" srcId="{CDCD12F8-26F3-4E0F-BCE6-78B1F7C6BD4A}" destId="{E3D64778-DEDB-4372-B9B1-634EC26B0E78}" srcOrd="0" destOrd="0" presId="urn:microsoft.com/office/officeart/2005/8/layout/hList7"/>
    <dgm:cxn modelId="{248E5F10-D3A8-4119-BACE-1CF7C4585405}" type="presOf" srcId="{87FD5648-5A95-4D38-BEFD-31244BFF131D}" destId="{E90A4B78-8033-4F05-837F-06E3FFF8B64F}" srcOrd="1" destOrd="0" presId="urn:microsoft.com/office/officeart/2005/8/layout/hList7"/>
    <dgm:cxn modelId="{5DBDC231-C4B6-4FC7-B80D-EBF078BF4F4D}" type="presOf" srcId="{52724E79-1F99-4AE2-9B19-828046AFA797}" destId="{1598A5DB-DAB9-4FE9-BAD4-40CCBF263411}" srcOrd="1" destOrd="0" presId="urn:microsoft.com/office/officeart/2005/8/layout/hList7"/>
    <dgm:cxn modelId="{EC12693C-E6D2-4299-8684-2C82B1872318}" srcId="{0CB566DA-4C04-4694-81E4-62AFCD7F1456}" destId="{60967622-B24B-4A97-8E96-E136DECA8379}" srcOrd="4" destOrd="0" parTransId="{6A9B69E6-7D3A-46C0-8AE9-AA38B11677D8}" sibTransId="{B4545247-D0A4-4794-B223-8497DD6AA02E}"/>
    <dgm:cxn modelId="{74E2175B-14F8-4F78-B040-2D68FFD915AA}" type="presOf" srcId="{52724E79-1F99-4AE2-9B19-828046AFA797}" destId="{7B1C9290-77EB-4A29-869C-535EAB28AE1C}" srcOrd="0" destOrd="0" presId="urn:microsoft.com/office/officeart/2005/8/layout/hList7"/>
    <dgm:cxn modelId="{2A6C0D45-D08C-4329-BF32-4083F10656C3}" srcId="{0CB566DA-4C04-4694-81E4-62AFCD7F1456}" destId="{E448505C-F510-4A84-AA69-EB7A58449B02}" srcOrd="0" destOrd="0" parTransId="{F0D831E5-5686-44C1-9BBB-1F7729DC600C}" sibTransId="{17B94272-43F3-42F1-A4C8-E6E2CA731BB1}"/>
    <dgm:cxn modelId="{96C2BC66-1DC5-4936-86B4-D64A0A209C50}" type="presOf" srcId="{87FD5648-5A95-4D38-BEFD-31244BFF131D}" destId="{6054DFE4-8D37-42A3-ABBC-F05AF51B2277}" srcOrd="0" destOrd="0" presId="urn:microsoft.com/office/officeart/2005/8/layout/hList7"/>
    <dgm:cxn modelId="{3B66B470-3831-460E-9AD0-1F7C1556E3B8}" type="presOf" srcId="{17B94272-43F3-42F1-A4C8-E6E2CA731BB1}" destId="{26F47017-DBBF-410A-892A-AFB0305E3186}" srcOrd="0" destOrd="0" presId="urn:microsoft.com/office/officeart/2005/8/layout/hList7"/>
    <dgm:cxn modelId="{247C8C75-A71B-4B1A-9ADA-91F44B1C843D}" type="presOf" srcId="{60967622-B24B-4A97-8E96-E136DECA8379}" destId="{39A34EC0-C370-4585-9F67-7FF624041787}" srcOrd="1" destOrd="0" presId="urn:microsoft.com/office/officeart/2005/8/layout/hList7"/>
    <dgm:cxn modelId="{422EBA87-2766-4144-BB07-DC78AAB82683}" type="presOf" srcId="{E448505C-F510-4A84-AA69-EB7A58449B02}" destId="{B0AC7FBC-3CCE-46C8-8B6F-7EA78CD1C429}" srcOrd="0" destOrd="0" presId="urn:microsoft.com/office/officeart/2005/8/layout/hList7"/>
    <dgm:cxn modelId="{F5C2438F-8053-41C2-AC17-022A34431132}" type="presOf" srcId="{E448505C-F510-4A84-AA69-EB7A58449B02}" destId="{809482C3-5E58-41A1-9034-243CCECBE247}" srcOrd="1" destOrd="0" presId="urn:microsoft.com/office/officeart/2005/8/layout/hList7"/>
    <dgm:cxn modelId="{3EDB448F-D2F3-43E4-9E7E-86CAAD1E1E39}" type="presOf" srcId="{604418FE-8731-4EB5-A994-A92B9CC616E2}" destId="{41C5AC9B-39CB-45ED-9342-011EF92BE886}" srcOrd="0" destOrd="0" presId="urn:microsoft.com/office/officeart/2005/8/layout/hList7"/>
    <dgm:cxn modelId="{68EE62A0-9296-445E-8EFF-D04524AC96A2}" type="presOf" srcId="{0CB566DA-4C04-4694-81E4-62AFCD7F1456}" destId="{A4C0C816-B41D-4AD9-8CB5-19F18EEF0E64}" srcOrd="0" destOrd="0" presId="urn:microsoft.com/office/officeart/2005/8/layout/hList7"/>
    <dgm:cxn modelId="{79FC58A5-B8E0-4A48-8D60-7E05362EA7D0}" type="presOf" srcId="{9D2B4867-0B7B-409D-9537-DEE13801CA84}" destId="{2022C399-3EFB-4759-92DE-1A95C09A2696}" srcOrd="0" destOrd="0" presId="urn:microsoft.com/office/officeart/2005/8/layout/hList7"/>
    <dgm:cxn modelId="{D39767B8-D6D3-4BD5-8E2C-AE7DD856EBD7}" type="presOf" srcId="{60967622-B24B-4A97-8E96-E136DECA8379}" destId="{75C62DB6-C705-4A65-B90D-A3E7EFD7D799}" srcOrd="0" destOrd="0" presId="urn:microsoft.com/office/officeart/2005/8/layout/hList7"/>
    <dgm:cxn modelId="{F2D873BC-FFF7-4F24-9C11-91CC451A9AEC}" type="presOf" srcId="{DEBB3066-E3CA-4615-BA30-3447AC67473B}" destId="{7A8106A9-73A5-4079-AC4E-5B494CB8EEC7}" srcOrd="0" destOrd="0" presId="urn:microsoft.com/office/officeart/2005/8/layout/hList7"/>
    <dgm:cxn modelId="{9D1540DD-BBD4-4808-97D8-3557B4ABC7DB}" type="presOf" srcId="{604418FE-8731-4EB5-A994-A92B9CC616E2}" destId="{B7C7ABC8-0318-4860-8903-A7F1287263CB}" srcOrd="1" destOrd="0" presId="urn:microsoft.com/office/officeart/2005/8/layout/hList7"/>
    <dgm:cxn modelId="{FC04D8DE-8749-4D12-95FD-E5D971668664}" srcId="{0CB566DA-4C04-4694-81E4-62AFCD7F1456}" destId="{87FD5648-5A95-4D38-BEFD-31244BFF131D}" srcOrd="2" destOrd="0" parTransId="{288F7E90-3F05-49EF-92CA-1A36C6A65C5A}" sibTransId="{CDCD12F8-26F3-4E0F-BCE6-78B1F7C6BD4A}"/>
    <dgm:cxn modelId="{D5AE4DE2-A984-44FD-96C1-2227BED5FB60}" srcId="{0CB566DA-4C04-4694-81E4-62AFCD7F1456}" destId="{604418FE-8731-4EB5-A994-A92B9CC616E2}" srcOrd="3" destOrd="0" parTransId="{ACAAD5F0-ADDC-4561-8590-B2E9D17DEA93}" sibTransId="{9D2B4867-0B7B-409D-9537-DEE13801CA84}"/>
    <dgm:cxn modelId="{BA8808EB-A4E6-4FFD-99CF-57727000E746}" srcId="{0CB566DA-4C04-4694-81E4-62AFCD7F1456}" destId="{52724E79-1F99-4AE2-9B19-828046AFA797}" srcOrd="1" destOrd="0" parTransId="{2D9C66C5-A6B7-4BFD-8F5E-3613EBA39780}" sibTransId="{DEBB3066-E3CA-4615-BA30-3447AC67473B}"/>
    <dgm:cxn modelId="{F66E3411-FB50-48F3-A37A-0111644A042C}" type="presParOf" srcId="{A4C0C816-B41D-4AD9-8CB5-19F18EEF0E64}" destId="{D4833587-1B41-43EE-AB9F-9DDD03178676}" srcOrd="0" destOrd="0" presId="urn:microsoft.com/office/officeart/2005/8/layout/hList7"/>
    <dgm:cxn modelId="{66998757-2ABF-4FD5-A816-F2B6B18494C4}" type="presParOf" srcId="{A4C0C816-B41D-4AD9-8CB5-19F18EEF0E64}" destId="{43781632-D8BF-4463-A782-1B99C2579DEC}" srcOrd="1" destOrd="0" presId="urn:microsoft.com/office/officeart/2005/8/layout/hList7"/>
    <dgm:cxn modelId="{9FD977F5-84A1-46AC-B645-7057334855CC}" type="presParOf" srcId="{43781632-D8BF-4463-A782-1B99C2579DEC}" destId="{E4183F2D-8D3F-4E76-B719-4E1F3B60A241}" srcOrd="0" destOrd="0" presId="urn:microsoft.com/office/officeart/2005/8/layout/hList7"/>
    <dgm:cxn modelId="{A67C4CD0-2198-41E6-BDB0-B236EDF586AE}" type="presParOf" srcId="{E4183F2D-8D3F-4E76-B719-4E1F3B60A241}" destId="{B0AC7FBC-3CCE-46C8-8B6F-7EA78CD1C429}" srcOrd="0" destOrd="0" presId="urn:microsoft.com/office/officeart/2005/8/layout/hList7"/>
    <dgm:cxn modelId="{D1B00C0F-BEB2-458A-A75D-A7054E8522EC}" type="presParOf" srcId="{E4183F2D-8D3F-4E76-B719-4E1F3B60A241}" destId="{809482C3-5E58-41A1-9034-243CCECBE247}" srcOrd="1" destOrd="0" presId="urn:microsoft.com/office/officeart/2005/8/layout/hList7"/>
    <dgm:cxn modelId="{AEB48CFF-66C5-4352-AD94-7E443E9FE100}" type="presParOf" srcId="{E4183F2D-8D3F-4E76-B719-4E1F3B60A241}" destId="{06F3D281-87AE-4154-81EF-E8ADB1F4EB18}" srcOrd="2" destOrd="0" presId="urn:microsoft.com/office/officeart/2005/8/layout/hList7"/>
    <dgm:cxn modelId="{0A9CA0F0-9439-4013-8E59-4F0AFE749347}" type="presParOf" srcId="{E4183F2D-8D3F-4E76-B719-4E1F3B60A241}" destId="{650ECFFD-E521-4EE1-8368-6ED1405BCB6E}" srcOrd="3" destOrd="0" presId="urn:microsoft.com/office/officeart/2005/8/layout/hList7"/>
    <dgm:cxn modelId="{120E991E-72A0-4E50-8863-C616E4784AE3}" type="presParOf" srcId="{43781632-D8BF-4463-A782-1B99C2579DEC}" destId="{26F47017-DBBF-410A-892A-AFB0305E3186}" srcOrd="1" destOrd="0" presId="urn:microsoft.com/office/officeart/2005/8/layout/hList7"/>
    <dgm:cxn modelId="{C41686E4-7F6F-41E4-9285-153489FDEF70}" type="presParOf" srcId="{43781632-D8BF-4463-A782-1B99C2579DEC}" destId="{E6F692B4-D7A1-47E9-8515-111002EAA45A}" srcOrd="2" destOrd="0" presId="urn:microsoft.com/office/officeart/2005/8/layout/hList7"/>
    <dgm:cxn modelId="{44738177-0ECF-4C5F-9732-741A62908C65}" type="presParOf" srcId="{E6F692B4-D7A1-47E9-8515-111002EAA45A}" destId="{7B1C9290-77EB-4A29-869C-535EAB28AE1C}" srcOrd="0" destOrd="0" presId="urn:microsoft.com/office/officeart/2005/8/layout/hList7"/>
    <dgm:cxn modelId="{4C9D5A4D-26D7-4DBC-820D-E0094FC27576}" type="presParOf" srcId="{E6F692B4-D7A1-47E9-8515-111002EAA45A}" destId="{1598A5DB-DAB9-4FE9-BAD4-40CCBF263411}" srcOrd="1" destOrd="0" presId="urn:microsoft.com/office/officeart/2005/8/layout/hList7"/>
    <dgm:cxn modelId="{1930075E-A6D5-464F-A4D6-04EFD981EC3A}" type="presParOf" srcId="{E6F692B4-D7A1-47E9-8515-111002EAA45A}" destId="{84AD5FD6-A091-4537-BC96-323FB5240553}" srcOrd="2" destOrd="0" presId="urn:microsoft.com/office/officeart/2005/8/layout/hList7"/>
    <dgm:cxn modelId="{4E82595C-D253-40FF-93A4-54F6E8345DEF}" type="presParOf" srcId="{E6F692B4-D7A1-47E9-8515-111002EAA45A}" destId="{3BFAEDA1-F590-4C4E-99A8-76334D74AFA4}" srcOrd="3" destOrd="0" presId="urn:microsoft.com/office/officeart/2005/8/layout/hList7"/>
    <dgm:cxn modelId="{6DC8F74B-92EC-44F3-AA61-421F581E5AA7}" type="presParOf" srcId="{43781632-D8BF-4463-A782-1B99C2579DEC}" destId="{7A8106A9-73A5-4079-AC4E-5B494CB8EEC7}" srcOrd="3" destOrd="0" presId="urn:microsoft.com/office/officeart/2005/8/layout/hList7"/>
    <dgm:cxn modelId="{DBA3AB41-3882-41D8-836F-54AA760F6B63}" type="presParOf" srcId="{43781632-D8BF-4463-A782-1B99C2579DEC}" destId="{213DE808-F62C-485A-97B4-9F720D605935}" srcOrd="4" destOrd="0" presId="urn:microsoft.com/office/officeart/2005/8/layout/hList7"/>
    <dgm:cxn modelId="{57ED6A7F-B149-455C-BA6E-7E8376A7E15F}" type="presParOf" srcId="{213DE808-F62C-485A-97B4-9F720D605935}" destId="{6054DFE4-8D37-42A3-ABBC-F05AF51B2277}" srcOrd="0" destOrd="0" presId="urn:microsoft.com/office/officeart/2005/8/layout/hList7"/>
    <dgm:cxn modelId="{1DCF4ED6-B54C-4E56-91F6-A7E0E4C7CC53}" type="presParOf" srcId="{213DE808-F62C-485A-97B4-9F720D605935}" destId="{E90A4B78-8033-4F05-837F-06E3FFF8B64F}" srcOrd="1" destOrd="0" presId="urn:microsoft.com/office/officeart/2005/8/layout/hList7"/>
    <dgm:cxn modelId="{89206217-672E-4186-8432-3B1521025343}" type="presParOf" srcId="{213DE808-F62C-485A-97B4-9F720D605935}" destId="{9C72AFAB-B2F9-4661-9BE3-64D5EFC42B71}" srcOrd="2" destOrd="0" presId="urn:microsoft.com/office/officeart/2005/8/layout/hList7"/>
    <dgm:cxn modelId="{EA556F47-BBC5-4ED5-8701-3DC99DCC2844}" type="presParOf" srcId="{213DE808-F62C-485A-97B4-9F720D605935}" destId="{8745C12B-3BA1-4BEB-8FB1-41777D1C69E3}" srcOrd="3" destOrd="0" presId="urn:microsoft.com/office/officeart/2005/8/layout/hList7"/>
    <dgm:cxn modelId="{6C201877-FC69-4F58-8EAD-533F23B85FB2}" type="presParOf" srcId="{43781632-D8BF-4463-A782-1B99C2579DEC}" destId="{E3D64778-DEDB-4372-B9B1-634EC26B0E78}" srcOrd="5" destOrd="0" presId="urn:microsoft.com/office/officeart/2005/8/layout/hList7"/>
    <dgm:cxn modelId="{C5E89EBB-6A1F-4BEF-B5CB-BDA7BE6F6D15}" type="presParOf" srcId="{43781632-D8BF-4463-A782-1B99C2579DEC}" destId="{29B129FF-FCB8-44C6-9FDC-AC4DE797D52A}" srcOrd="6" destOrd="0" presId="urn:microsoft.com/office/officeart/2005/8/layout/hList7"/>
    <dgm:cxn modelId="{18CC9425-4716-4EAA-BE61-3D3A5E365CEA}" type="presParOf" srcId="{29B129FF-FCB8-44C6-9FDC-AC4DE797D52A}" destId="{41C5AC9B-39CB-45ED-9342-011EF92BE886}" srcOrd="0" destOrd="0" presId="urn:microsoft.com/office/officeart/2005/8/layout/hList7"/>
    <dgm:cxn modelId="{585E75AA-9FEA-47DE-B721-A2E07060B49D}" type="presParOf" srcId="{29B129FF-FCB8-44C6-9FDC-AC4DE797D52A}" destId="{B7C7ABC8-0318-4860-8903-A7F1287263CB}" srcOrd="1" destOrd="0" presId="urn:microsoft.com/office/officeart/2005/8/layout/hList7"/>
    <dgm:cxn modelId="{7F6AC770-90B5-4291-8E19-612150DD120E}" type="presParOf" srcId="{29B129FF-FCB8-44C6-9FDC-AC4DE797D52A}" destId="{19627E58-A2A5-4FAA-B131-22C41C8DFD72}" srcOrd="2" destOrd="0" presId="urn:microsoft.com/office/officeart/2005/8/layout/hList7"/>
    <dgm:cxn modelId="{B53A49B9-2943-4CC5-9560-ADFEDAFDE8BE}" type="presParOf" srcId="{29B129FF-FCB8-44C6-9FDC-AC4DE797D52A}" destId="{D3482759-4EF5-4EC1-950C-859A92A953CB}" srcOrd="3" destOrd="0" presId="urn:microsoft.com/office/officeart/2005/8/layout/hList7"/>
    <dgm:cxn modelId="{DA977124-2473-496D-BED5-BA6948DD6C65}" type="presParOf" srcId="{43781632-D8BF-4463-A782-1B99C2579DEC}" destId="{2022C399-3EFB-4759-92DE-1A95C09A2696}" srcOrd="7" destOrd="0" presId="urn:microsoft.com/office/officeart/2005/8/layout/hList7"/>
    <dgm:cxn modelId="{3EA0D4B6-8ED5-4A2B-A321-7D3BE56D798F}" type="presParOf" srcId="{43781632-D8BF-4463-A782-1B99C2579DEC}" destId="{CE50C3DA-027E-48F5-B73C-112352E13908}" srcOrd="8" destOrd="0" presId="urn:microsoft.com/office/officeart/2005/8/layout/hList7"/>
    <dgm:cxn modelId="{4554A7CC-E39A-4C35-B60D-07BB6F397A57}" type="presParOf" srcId="{CE50C3DA-027E-48F5-B73C-112352E13908}" destId="{75C62DB6-C705-4A65-B90D-A3E7EFD7D799}" srcOrd="0" destOrd="0" presId="urn:microsoft.com/office/officeart/2005/8/layout/hList7"/>
    <dgm:cxn modelId="{2C53351C-C384-48F2-AEB7-36658FB5EFD7}" type="presParOf" srcId="{CE50C3DA-027E-48F5-B73C-112352E13908}" destId="{39A34EC0-C370-4585-9F67-7FF624041787}" srcOrd="1" destOrd="0" presId="urn:microsoft.com/office/officeart/2005/8/layout/hList7"/>
    <dgm:cxn modelId="{E34ED742-5765-4AA2-9256-01A1142D9674}" type="presParOf" srcId="{CE50C3DA-027E-48F5-B73C-112352E13908}" destId="{F2D41287-486F-459F-9963-5417B08C7433}" srcOrd="2" destOrd="0" presId="urn:microsoft.com/office/officeart/2005/8/layout/hList7"/>
    <dgm:cxn modelId="{5BEF3FB3-9231-4FA2-B1AF-FE853DC62D27}" type="presParOf" srcId="{CE50C3DA-027E-48F5-B73C-112352E13908}" destId="{30CF0910-CB8D-4BC6-B710-4AB1829A393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E5E8E-C0EF-724A-BE09-1B0AEB75D51D}">
      <dsp:nvSpPr>
        <dsp:cNvPr id="0" name=""/>
        <dsp:cNvSpPr/>
      </dsp:nvSpPr>
      <dsp:spPr>
        <a:xfrm>
          <a:off x="2628900" y="0"/>
          <a:ext cx="2628899" cy="1461913"/>
        </a:xfrm>
        <a:prstGeom prst="trapezoid">
          <a:avLst>
            <a:gd name="adj" fmla="val 8991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Gesundheit              der Menschen</a:t>
          </a:r>
        </a:p>
      </dsp:txBody>
      <dsp:txXfrm>
        <a:off x="2628900" y="0"/>
        <a:ext cx="2628899" cy="1461913"/>
      </dsp:txXfrm>
    </dsp:sp>
    <dsp:sp modelId="{30DE6956-E36A-0945-8174-FD6D598D65F5}">
      <dsp:nvSpPr>
        <dsp:cNvPr id="0" name=""/>
        <dsp:cNvSpPr/>
      </dsp:nvSpPr>
      <dsp:spPr>
        <a:xfrm>
          <a:off x="1314450" y="1461913"/>
          <a:ext cx="5257799" cy="1461913"/>
        </a:xfrm>
        <a:prstGeom prst="trapezoid">
          <a:avLst>
            <a:gd name="adj" fmla="val 8991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err="1"/>
            <a:t>Soziale</a:t>
          </a:r>
          <a:r>
            <a:rPr lang="en-GB" sz="2800" kern="1200"/>
            <a:t>, </a:t>
          </a:r>
          <a:r>
            <a:rPr lang="en-GB" sz="2800" kern="1200" err="1"/>
            <a:t>ökonomische</a:t>
          </a:r>
          <a:r>
            <a:rPr lang="en-GB" sz="2800" kern="1200"/>
            <a:t>, </a:t>
          </a:r>
          <a:r>
            <a:rPr lang="en-GB" sz="2800" kern="1200" err="1"/>
            <a:t>politische Systeme</a:t>
          </a:r>
          <a:endParaRPr lang="en-GB" sz="2800" kern="1200"/>
        </a:p>
      </dsp:txBody>
      <dsp:txXfrm>
        <a:off x="2234564" y="1461913"/>
        <a:ext cx="3417570" cy="1461913"/>
      </dsp:txXfrm>
    </dsp:sp>
    <dsp:sp modelId="{558CC70E-C9A0-9B42-BA81-109E68FF964C}">
      <dsp:nvSpPr>
        <dsp:cNvPr id="0" name=""/>
        <dsp:cNvSpPr/>
      </dsp:nvSpPr>
      <dsp:spPr>
        <a:xfrm>
          <a:off x="0" y="2923827"/>
          <a:ext cx="7886700" cy="1461913"/>
        </a:xfrm>
        <a:prstGeom prst="trapezoid">
          <a:avLst>
            <a:gd name="adj" fmla="val 8991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800" kern="1200" err="1"/>
            <a:t>Natürliche</a:t>
          </a:r>
          <a:r>
            <a:rPr lang="en-GB" sz="4800" kern="1200"/>
            <a:t> </a:t>
          </a:r>
          <a:r>
            <a:rPr lang="en-GB" sz="4800" kern="1200" err="1"/>
            <a:t>Systeme</a:t>
          </a:r>
          <a:r>
            <a:rPr lang="en-GB" sz="4800" kern="1200"/>
            <a:t> des </a:t>
          </a:r>
          <a:r>
            <a:rPr lang="en-GB" sz="4800" kern="1200" err="1"/>
            <a:t>Planeten</a:t>
          </a:r>
          <a:endParaRPr lang="en-GB" sz="4800" kern="1200"/>
        </a:p>
      </dsp:txBody>
      <dsp:txXfrm>
        <a:off x="1380172" y="2923827"/>
        <a:ext cx="5126355" cy="14619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31B64-9535-4A90-A039-7A83BFCE8A8A}">
      <dsp:nvSpPr>
        <dsp:cNvPr id="0" name=""/>
        <dsp:cNvSpPr/>
      </dsp:nvSpPr>
      <dsp:spPr>
        <a:xfrm>
          <a:off x="0" y="359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171BAC-5202-4B19-AB60-E39B7E5ED9EE}">
      <dsp:nvSpPr>
        <dsp:cNvPr id="0" name=""/>
        <dsp:cNvSpPr/>
      </dsp:nvSpPr>
      <dsp:spPr>
        <a:xfrm>
          <a:off x="0" y="359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 dirty="0"/>
            <a:t>saisonal</a:t>
          </a:r>
        </a:p>
      </dsp:txBody>
      <dsp:txXfrm>
        <a:off x="0" y="359"/>
        <a:ext cx="2105406" cy="420194"/>
      </dsp:txXfrm>
    </dsp:sp>
    <dsp:sp modelId="{B447E50D-26F9-4559-8E6C-CDEEF3E31003}">
      <dsp:nvSpPr>
        <dsp:cNvPr id="0" name=""/>
        <dsp:cNvSpPr/>
      </dsp:nvSpPr>
      <dsp:spPr>
        <a:xfrm>
          <a:off x="0" y="420553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116A65-760D-4168-B8FD-ECBC9F03533E}">
      <dsp:nvSpPr>
        <dsp:cNvPr id="0" name=""/>
        <dsp:cNvSpPr/>
      </dsp:nvSpPr>
      <dsp:spPr>
        <a:xfrm>
          <a:off x="0" y="420553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 dirty="0"/>
            <a:t>regional</a:t>
          </a:r>
        </a:p>
      </dsp:txBody>
      <dsp:txXfrm>
        <a:off x="0" y="420553"/>
        <a:ext cx="2105406" cy="420194"/>
      </dsp:txXfrm>
    </dsp:sp>
    <dsp:sp modelId="{6F95C2A6-7E9C-418D-A86D-9AE12478ECE9}">
      <dsp:nvSpPr>
        <dsp:cNvPr id="0" name=""/>
        <dsp:cNvSpPr/>
      </dsp:nvSpPr>
      <dsp:spPr>
        <a:xfrm>
          <a:off x="0" y="840748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A106BD-CA55-4C8E-A48D-44F4AAE4332E}">
      <dsp:nvSpPr>
        <dsp:cNvPr id="0" name=""/>
        <dsp:cNvSpPr/>
      </dsp:nvSpPr>
      <dsp:spPr>
        <a:xfrm>
          <a:off x="0" y="840748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/>
            <a:t>biologisch</a:t>
          </a:r>
          <a:endParaRPr lang="de-DE" sz="1900" kern="1200" noProof="0" dirty="0"/>
        </a:p>
      </dsp:txBody>
      <dsp:txXfrm>
        <a:off x="0" y="840748"/>
        <a:ext cx="2105406" cy="420194"/>
      </dsp:txXfrm>
    </dsp:sp>
    <dsp:sp modelId="{540A3AD5-35ED-4E8E-AC28-7615D4C73D29}">
      <dsp:nvSpPr>
        <dsp:cNvPr id="0" name=""/>
        <dsp:cNvSpPr/>
      </dsp:nvSpPr>
      <dsp:spPr>
        <a:xfrm>
          <a:off x="0" y="1260943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3552AA-4732-4012-BF36-44564E1FCF2D}">
      <dsp:nvSpPr>
        <dsp:cNvPr id="0" name=""/>
        <dsp:cNvSpPr/>
      </dsp:nvSpPr>
      <dsp:spPr>
        <a:xfrm>
          <a:off x="0" y="1260943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 dirty="0"/>
            <a:t>pflanzenbasiert</a:t>
          </a:r>
        </a:p>
      </dsp:txBody>
      <dsp:txXfrm>
        <a:off x="0" y="1260943"/>
        <a:ext cx="2105406" cy="420194"/>
      </dsp:txXfrm>
    </dsp:sp>
    <dsp:sp modelId="{C6BFE0F2-5A01-4009-B7FD-0825FDD73086}">
      <dsp:nvSpPr>
        <dsp:cNvPr id="0" name=""/>
        <dsp:cNvSpPr/>
      </dsp:nvSpPr>
      <dsp:spPr>
        <a:xfrm>
          <a:off x="0" y="1681138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6B6DD0-AA91-4524-B794-8F4B3877BCED}">
      <dsp:nvSpPr>
        <dsp:cNvPr id="0" name=""/>
        <dsp:cNvSpPr/>
      </dsp:nvSpPr>
      <dsp:spPr>
        <a:xfrm>
          <a:off x="0" y="1681138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 dirty="0"/>
            <a:t>unverarbeitet</a:t>
          </a:r>
        </a:p>
      </dsp:txBody>
      <dsp:txXfrm>
        <a:off x="0" y="1681138"/>
        <a:ext cx="2105406" cy="420194"/>
      </dsp:txXfrm>
    </dsp:sp>
    <dsp:sp modelId="{E30BDD35-3D70-4E1B-8B3D-2B511E9F4CC0}">
      <dsp:nvSpPr>
        <dsp:cNvPr id="0" name=""/>
        <dsp:cNvSpPr/>
      </dsp:nvSpPr>
      <dsp:spPr>
        <a:xfrm>
          <a:off x="0" y="2101333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F10521-B2B4-41FA-9573-05817EFAF334}">
      <dsp:nvSpPr>
        <dsp:cNvPr id="0" name=""/>
        <dsp:cNvSpPr/>
      </dsp:nvSpPr>
      <dsp:spPr>
        <a:xfrm>
          <a:off x="0" y="2101333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 dirty="0"/>
            <a:t>unverpackt</a:t>
          </a:r>
        </a:p>
      </dsp:txBody>
      <dsp:txXfrm>
        <a:off x="0" y="2101333"/>
        <a:ext cx="2105406" cy="420194"/>
      </dsp:txXfrm>
    </dsp:sp>
    <dsp:sp modelId="{5D45BCB6-7911-47C1-983E-0BAED6069214}">
      <dsp:nvSpPr>
        <dsp:cNvPr id="0" name=""/>
        <dsp:cNvSpPr/>
      </dsp:nvSpPr>
      <dsp:spPr>
        <a:xfrm>
          <a:off x="0" y="2521528"/>
          <a:ext cx="2105406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D37D39-0E38-4BE9-9920-2CE2197462DB}">
      <dsp:nvSpPr>
        <dsp:cNvPr id="0" name=""/>
        <dsp:cNvSpPr/>
      </dsp:nvSpPr>
      <dsp:spPr>
        <a:xfrm>
          <a:off x="0" y="2521528"/>
          <a:ext cx="2105406" cy="4201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noProof="0" dirty="0" err="1"/>
            <a:t>FairTrade</a:t>
          </a:r>
          <a:endParaRPr lang="de-DE" sz="1900" kern="1200" noProof="0" dirty="0"/>
        </a:p>
      </dsp:txBody>
      <dsp:txXfrm>
        <a:off x="0" y="2521528"/>
        <a:ext cx="2105406" cy="420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AC7FBC-3CCE-46C8-8B6F-7EA78CD1C429}">
      <dsp:nvSpPr>
        <dsp:cNvPr id="0" name=""/>
        <dsp:cNvSpPr/>
      </dsp:nvSpPr>
      <dsp:spPr>
        <a:xfrm>
          <a:off x="0" y="0"/>
          <a:ext cx="2141788" cy="394635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chemeClr val="tx2"/>
              </a:solidFill>
            </a:rPr>
            <a:t>Information Ärzte und Patienten</a:t>
          </a:r>
          <a:endParaRPr lang="de-CH" sz="1800" kern="1200" dirty="0">
            <a:solidFill>
              <a:schemeClr val="tx2"/>
            </a:solidFill>
          </a:endParaRPr>
        </a:p>
      </dsp:txBody>
      <dsp:txXfrm>
        <a:off x="0" y="1578541"/>
        <a:ext cx="2141788" cy="1578541"/>
      </dsp:txXfrm>
    </dsp:sp>
    <dsp:sp modelId="{650ECFFD-E521-4EE1-8368-6ED1405BCB6E}">
      <dsp:nvSpPr>
        <dsp:cNvPr id="0" name=""/>
        <dsp:cNvSpPr/>
      </dsp:nvSpPr>
      <dsp:spPr>
        <a:xfrm>
          <a:off x="413826" y="236781"/>
          <a:ext cx="1314135" cy="131413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C9290-77EB-4A29-869C-535EAB28AE1C}">
      <dsp:nvSpPr>
        <dsp:cNvPr id="0" name=""/>
        <dsp:cNvSpPr/>
      </dsp:nvSpPr>
      <dsp:spPr>
        <a:xfrm>
          <a:off x="2206041" y="0"/>
          <a:ext cx="2141788" cy="394635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2"/>
              </a:solidFill>
            </a:rPr>
            <a:t>Verringerung Ressourcen-verbrauch </a:t>
          </a:r>
          <a:r>
            <a:rPr lang="de-DE" sz="1400" kern="1200">
              <a:solidFill>
                <a:schemeClr val="tx2"/>
              </a:solidFill>
            </a:rPr>
            <a:t>und Treibhausgas-emissionen</a:t>
          </a:r>
          <a:endParaRPr lang="de-CH" sz="1400" kern="1200" dirty="0">
            <a:solidFill>
              <a:schemeClr val="tx2"/>
            </a:solidFill>
          </a:endParaRPr>
        </a:p>
      </dsp:txBody>
      <dsp:txXfrm>
        <a:off x="2206041" y="1578541"/>
        <a:ext cx="2141788" cy="1578541"/>
      </dsp:txXfrm>
    </dsp:sp>
    <dsp:sp modelId="{3BFAEDA1-F590-4C4E-99A8-76334D74AFA4}">
      <dsp:nvSpPr>
        <dsp:cNvPr id="0" name=""/>
        <dsp:cNvSpPr/>
      </dsp:nvSpPr>
      <dsp:spPr>
        <a:xfrm>
          <a:off x="2619868" y="236781"/>
          <a:ext cx="1314135" cy="1314135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DFE4-8D37-42A3-ABBC-F05AF51B2277}">
      <dsp:nvSpPr>
        <dsp:cNvPr id="0" name=""/>
        <dsp:cNvSpPr/>
      </dsp:nvSpPr>
      <dsp:spPr>
        <a:xfrm>
          <a:off x="4412083" y="0"/>
          <a:ext cx="2141788" cy="394635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400" kern="1200" dirty="0">
              <a:solidFill>
                <a:schemeClr val="tx2"/>
              </a:solidFill>
            </a:rPr>
            <a:t>Anpassung an Umwelt-veränderungen</a:t>
          </a:r>
        </a:p>
      </dsp:txBody>
      <dsp:txXfrm>
        <a:off x="4412083" y="1578541"/>
        <a:ext cx="2141788" cy="1578541"/>
      </dsp:txXfrm>
    </dsp:sp>
    <dsp:sp modelId="{8745C12B-3BA1-4BEB-8FB1-41777D1C69E3}">
      <dsp:nvSpPr>
        <dsp:cNvPr id="0" name=""/>
        <dsp:cNvSpPr/>
      </dsp:nvSpPr>
      <dsp:spPr>
        <a:xfrm>
          <a:off x="4825910" y="236781"/>
          <a:ext cx="1314135" cy="131413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C5AC9B-39CB-45ED-9342-011EF92BE886}">
      <dsp:nvSpPr>
        <dsp:cNvPr id="0" name=""/>
        <dsp:cNvSpPr/>
      </dsp:nvSpPr>
      <dsp:spPr>
        <a:xfrm>
          <a:off x="6618125" y="0"/>
          <a:ext cx="2141788" cy="394635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chemeClr val="tx2"/>
              </a:solidFill>
            </a:rPr>
            <a:t>Stärkung der Rolle der Ärzte als Vorbilder</a:t>
          </a:r>
          <a:endParaRPr lang="de-CH" sz="1800" kern="1200" dirty="0">
            <a:solidFill>
              <a:schemeClr val="tx2"/>
            </a:solidFill>
          </a:endParaRPr>
        </a:p>
      </dsp:txBody>
      <dsp:txXfrm>
        <a:off x="6618125" y="1578541"/>
        <a:ext cx="2141788" cy="1578541"/>
      </dsp:txXfrm>
    </dsp:sp>
    <dsp:sp modelId="{D3482759-4EF5-4EC1-950C-859A92A953CB}">
      <dsp:nvSpPr>
        <dsp:cNvPr id="0" name=""/>
        <dsp:cNvSpPr/>
      </dsp:nvSpPr>
      <dsp:spPr>
        <a:xfrm>
          <a:off x="7031952" y="236781"/>
          <a:ext cx="1314135" cy="131413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62DB6-C705-4A65-B90D-A3E7EFD7D799}">
      <dsp:nvSpPr>
        <dsp:cNvPr id="0" name=""/>
        <dsp:cNvSpPr/>
      </dsp:nvSpPr>
      <dsp:spPr>
        <a:xfrm>
          <a:off x="8824167" y="0"/>
          <a:ext cx="2141788" cy="3946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Verknüpfung Klima- und Gesundheits-schutz</a:t>
          </a:r>
          <a:endParaRPr lang="de-CH" sz="1800" kern="1200" dirty="0"/>
        </a:p>
      </dsp:txBody>
      <dsp:txXfrm>
        <a:off x="8824167" y="1578541"/>
        <a:ext cx="2141788" cy="1578541"/>
      </dsp:txXfrm>
    </dsp:sp>
    <dsp:sp modelId="{30CF0910-CB8D-4BC6-B710-4AB1829A3930}">
      <dsp:nvSpPr>
        <dsp:cNvPr id="0" name=""/>
        <dsp:cNvSpPr/>
      </dsp:nvSpPr>
      <dsp:spPr>
        <a:xfrm>
          <a:off x="9237994" y="236781"/>
          <a:ext cx="1314135" cy="1314135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33587-1B41-43EE-AB9F-9DDD03178676}">
      <dsp:nvSpPr>
        <dsp:cNvPr id="0" name=""/>
        <dsp:cNvSpPr/>
      </dsp:nvSpPr>
      <dsp:spPr>
        <a:xfrm>
          <a:off x="438638" y="3157082"/>
          <a:ext cx="10088679" cy="59195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04.05.2025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04.05.2025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8037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 sieht die Verteilung der Säugetiermasse heute aus: Menschen, Nutztiere, Wildtiere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46F85-A611-0B46-9BB5-6F2CCE4B8D8C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2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x-none"/>
              <a:t>Unser Naturverbrauch, unser ökologischer Fußabdruck steigt, weil es 1. mehr Menschen gibt und 2. der Pro-Kopf-Verbrauch stark ansteigt, und sich das multipliziert.</a:t>
            </a:r>
          </a:p>
          <a:p>
            <a:pPr>
              <a:spcBef>
                <a:spcPct val="0"/>
              </a:spcBef>
            </a:pPr>
            <a:r>
              <a:rPr lang="de-DE" altLang="x-none"/>
              <a:t>Hier als Fläche dargestellt. Von 1900</a:t>
            </a:r>
            <a:r>
              <a:rPr lang="de-DE" altLang="x-none" baseline="0"/>
              <a:t> bis </a:t>
            </a:r>
            <a:r>
              <a:rPr lang="de-DE" altLang="x-none"/>
              <a:t>1950</a:t>
            </a:r>
            <a:r>
              <a:rPr lang="de-DE" altLang="x-none" baseline="0"/>
              <a:t> und dann ein massiver Anstieg des Fußabdrucks bis </a:t>
            </a:r>
            <a:r>
              <a:rPr lang="de-DE" altLang="x-none"/>
              <a:t>2010</a:t>
            </a:r>
            <a:r>
              <a:rPr lang="de-DE" altLang="x-none">
                <a:sym typeface="Wingdings" charset="2"/>
              </a:rPr>
              <a:t>, die sog. große Beschleunigung</a:t>
            </a:r>
            <a:r>
              <a:rPr lang="de-DE" altLang="x-none" baseline="0">
                <a:sym typeface="Wingdings" charset="2"/>
              </a:rPr>
              <a:t>.</a:t>
            </a:r>
          </a:p>
          <a:p>
            <a:pPr>
              <a:spcBef>
                <a:spcPct val="0"/>
              </a:spcBef>
            </a:pPr>
            <a:endParaRPr lang="de-DE" altLang="x-none" baseline="0">
              <a:sym typeface="Wingdings" charset="2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ECBBE-B122-3548-B628-22C15F8964C4}" type="slidenum">
              <a:rPr kumimoji="0" lang="en-GB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07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Wie steht es um die Gesundheit der Menschen selbst auf dem Planeten?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Der zunehmende</a:t>
            </a:r>
            <a:r>
              <a:rPr lang="en-GB" baseline="0"/>
              <a:t> Wohlstand weltweit hat einerseits zu großen Verbesserungen für Milliarden Menschen geführt. Die Kindersterblichkeit ist stark gesunken und die Lebenserwartung deutlich gestiegen. D</a:t>
            </a:r>
            <a:r>
              <a:rPr lang="de-DE" baseline="0"/>
              <a:t>ie Geburtenzahl pro Frau hat sich auf 2-3 stabilisiert und das Bevölkerungswachstum flacht daher ab. Vieles davon Verdienste von Medizin, Public und Global Health.</a:t>
            </a:r>
            <a:endParaRPr lang="en-GB" baseline="0"/>
          </a:p>
          <a:p>
            <a:r>
              <a:rPr lang="en-GB" baseline="0"/>
              <a:t>Etwa 1 Mrd Menschen leben aber noch in extremer Armut. Über 800 Mio. hungern. Jedes Jahr sterben 5 Mio Kinder an Krankheiten, die vermeidbar oder leicht behandelbar wären. </a:t>
            </a:r>
          </a:p>
          <a:p>
            <a:r>
              <a:rPr lang="en-GB" baseline="0"/>
              <a:t>Gleichzeitig sind mittlerweile über 2 Mrd Menschen übergewichtig, in der Folge nehmen Diabetes und Herz-Kreislauf-Erkankungen weltweit rasant zu.  </a:t>
            </a:r>
          </a:p>
          <a:p>
            <a:r>
              <a:rPr lang="en-GB" baseline="0"/>
              <a:t>Und Pandemien sind eine Bedrohung für die menschliche Gesundheit, einschließlich Influenza, HIV und jetzt COVID.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A716-6859-E743-A071-439568EA93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26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Und auch auf andere Weise hängen die verschiedenen menschlichen</a:t>
            </a:r>
            <a:r>
              <a:rPr lang="de-DE" baseline="0" dirty="0"/>
              <a:t> Gesundheitsprobleme zusammen, miteinander und mit den planetaren Krisen. Es </a:t>
            </a:r>
            <a:r>
              <a:rPr lang="de-DE" baseline="0" dirty="0" err="1"/>
              <a:t>is</a:t>
            </a:r>
            <a:r>
              <a:rPr lang="de-DE" baseline="0" dirty="0"/>
              <a:t> eine sog. </a:t>
            </a:r>
            <a:r>
              <a:rPr lang="de-DE" baseline="0" dirty="0" err="1"/>
              <a:t>Syn-demie</a:t>
            </a:r>
            <a:r>
              <a:rPr lang="de-DE" baseline="0" dirty="0"/>
              <a:t>.</a:t>
            </a:r>
            <a:endParaRPr lang="de-DE" dirty="0"/>
          </a:p>
          <a:p>
            <a:r>
              <a:rPr lang="de-DE" dirty="0"/>
              <a:t>Die Lancet hat</a:t>
            </a:r>
            <a:r>
              <a:rPr lang="de-DE" baseline="0" dirty="0"/>
              <a:t> 2019 den Global </a:t>
            </a:r>
            <a:r>
              <a:rPr lang="de-DE" baseline="0" dirty="0" err="1"/>
              <a:t>Syndemic</a:t>
            </a:r>
            <a:r>
              <a:rPr lang="de-DE" baseline="0" dirty="0"/>
              <a:t> Report zu den gemeinsamen Ursachen von Fettleibigkeit, Unterernährung und Klimawandel veröffentlicht.</a:t>
            </a:r>
          </a:p>
          <a:p>
            <a:r>
              <a:rPr lang="de-DE" baseline="0" dirty="0"/>
              <a:t>Auch COVID19 ist eine </a:t>
            </a:r>
            <a:r>
              <a:rPr lang="de-DE" baseline="0" dirty="0" err="1"/>
              <a:t>Syndemie</a:t>
            </a:r>
            <a:r>
              <a:rPr lang="de-DE" baseline="0" dirty="0"/>
              <a:t>, oder auch eine „Pandemie innerhalb einer Pandemie“. </a:t>
            </a:r>
          </a:p>
          <a:p>
            <a:r>
              <a:rPr lang="de-DE" baseline="0" dirty="0"/>
              <a:t>Die nicht-infektiöse Pandemie des metabolischen Syndroms und der chronischen Krankheiten, die die Funktion des Immunsystems verändern, und darauf die COVID-19 Pandemie. </a:t>
            </a:r>
          </a:p>
          <a:p>
            <a:r>
              <a:rPr lang="de-DE" baseline="0" dirty="0" err="1"/>
              <a:t>LongCOVID</a:t>
            </a:r>
            <a:r>
              <a:rPr lang="de-DE" baseline="0" dirty="0"/>
              <a:t> und die Autoimmunaspekte fangen wir gerade erst an zu verstehen...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A716-6859-E743-A071-439568EA93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25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1476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0501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46F85-A611-0B46-9BB5-6F2CCE4B8D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48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46F85-A611-0B46-9BB5-6F2CCE4B8D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0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46F85-A611-0B46-9BB5-6F2CCE4B8D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593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5175" y="900113"/>
            <a:ext cx="5559425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578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x-none"/>
              <a:t>Durch eine solche Umstellung unserer Ernährung</a:t>
            </a:r>
            <a:r>
              <a:rPr lang="de-DE" altLang="x-none" baseline="0"/>
              <a:t> könnten</a:t>
            </a:r>
            <a:r>
              <a:rPr lang="de-DE" altLang="x-none"/>
              <a:t> wir weltweit</a:t>
            </a:r>
            <a:r>
              <a:rPr lang="de-DE" altLang="x-none" baseline="0"/>
              <a:t> jährlich 11 Mio vorzeitige Todesfälle vermeiden und die Menschheit nachhaltig ernähren.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x-none" baseline="0"/>
              <a:t>Ich finde, das ist doch eine richtig gute Nachricht!</a:t>
            </a:r>
          </a:p>
          <a:p>
            <a:pPr>
              <a:spcBef>
                <a:spcPct val="0"/>
              </a:spcBef>
            </a:pPr>
            <a:endParaRPr lang="en-GB" altLang="x-none"/>
          </a:p>
          <a:p>
            <a:pPr>
              <a:spcBef>
                <a:spcPct val="0"/>
              </a:spcBef>
            </a:pPr>
            <a:endParaRPr lang="en-GB" altLang="x-none"/>
          </a:p>
          <a:p>
            <a:pPr>
              <a:spcBef>
                <a:spcPct val="0"/>
              </a:spcBef>
            </a:pPr>
            <a:endParaRPr lang="en-GB" altLang="x-none"/>
          </a:p>
          <a:p>
            <a:pPr>
              <a:spcBef>
                <a:spcPct val="0"/>
              </a:spcBef>
            </a:pPr>
            <a:endParaRPr lang="en-GB" altLang="x-none"/>
          </a:p>
          <a:p>
            <a:pPr>
              <a:spcBef>
                <a:spcPct val="0"/>
              </a:spcBef>
            </a:pPr>
            <a:endParaRPr lang="en-GB" altLang="x-none"/>
          </a:p>
        </p:txBody>
      </p:sp>
      <p:sp>
        <p:nvSpPr>
          <p:cNvPr id="152579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27663-5E86-0648-A92C-D67CC625A173}" type="slidenum">
              <a:rPr kumimoji="0" lang="en-GB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40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Planetary Health </a:t>
            </a:r>
            <a:r>
              <a:rPr lang="de-DE" baseline="0"/>
              <a:t>baut auch auf : </a:t>
            </a:r>
          </a:p>
          <a:p>
            <a:pPr marL="171450" indent="-171450">
              <a:buFont typeface="Arial" charset="0"/>
              <a:buChar char="•"/>
            </a:pPr>
            <a:r>
              <a:rPr lang="de-DE" baseline="0"/>
              <a:t>Auf Public Health, also Bevölkerungsgesundheit. Public Health beschäftigt sich kurz gesagt mit den gesellschaftlichen Bedingungen und Maßnahmen zum Schutz der Gesundheit in spezifischen Bevölkerungen.</a:t>
            </a:r>
          </a:p>
          <a:p>
            <a:pPr marL="171450" indent="-171450">
              <a:buFont typeface="Arial" charset="0"/>
              <a:buChar char="•"/>
            </a:pPr>
            <a:r>
              <a:rPr lang="de-DE" baseline="0"/>
              <a:t>Auf Global Health, was die transnationale / globale Dimension drin hat, also Gesundheitsprobleme und Determinanten, die Ländergrenzen überschreiten und globale Koordination erfordern.</a:t>
            </a:r>
          </a:p>
          <a:p>
            <a:r>
              <a:rPr lang="de-DE" baseline="0"/>
              <a:t>Planetary Health nimmt zusätzlich zu den sozialen, ökonomischen und politischen Faktoren, die die Gesundheit beeinflussen, auch explizit die natürlichen Systeme des Planeten in den Blick.</a:t>
            </a:r>
          </a:p>
          <a:p>
            <a:endParaRPr lang="de-DE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A716-6859-E743-A071-439568EA93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90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C81C81-E364-4366-A610-2DB15FF98538}" type="slidenum">
              <a:rPr kumimoji="0" lang="de-CH" sz="900" b="0" i="0" u="none" strike="noStrike" kern="1200" cap="none" spc="0" normalizeH="0" baseline="0" noProof="0" smtClean="0">
                <a:ln>
                  <a:noFill/>
                </a:ln>
                <a:solidFill>
                  <a:srgbClr val="3C55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srgbClr val="3C55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56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46F85-A611-0B46-9BB5-6F2CCE4B8D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18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76E09-41B7-FE4E-B099-04DFD58B8CF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75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B46F85-A611-0B46-9BB5-6F2CCE4B8D8C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238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0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x-none"/>
              <a:t>Die Landwirtschaft </a:t>
            </a:r>
            <a:r>
              <a:rPr lang="de-DE" altLang="x-none" baseline="0"/>
              <a:t>trägt zu </a:t>
            </a:r>
            <a:r>
              <a:rPr lang="de-DE" altLang="x-none"/>
              <a:t>Entwaldun</a:t>
            </a:r>
            <a:r>
              <a:rPr lang="de-DE" altLang="x-none" baseline="0"/>
              <a:t>g und</a:t>
            </a:r>
            <a:r>
              <a:rPr lang="de-DE" altLang="x-none"/>
              <a:t> Bodendegradierung dabei,</a:t>
            </a:r>
            <a:r>
              <a:rPr lang="de-DE" altLang="x-none" baseline="0"/>
              <a:t> sowie zum Verlust von Biodiversität, u.a. durch den Einsatz von Pestiziden.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x-none"/>
              <a:t>Insgesamt ist das</a:t>
            </a:r>
            <a:r>
              <a:rPr lang="de-DE" altLang="x-none" baseline="0"/>
              <a:t> Ernährungssystem </a:t>
            </a:r>
            <a:r>
              <a:rPr lang="de-DE" altLang="x-none"/>
              <a:t>für etwa</a:t>
            </a:r>
            <a:r>
              <a:rPr lang="de-DE" altLang="x-none" baseline="0"/>
              <a:t> </a:t>
            </a:r>
            <a:r>
              <a:rPr lang="de-DE" altLang="x-none"/>
              <a:t>ein Viertel der globalen Treibhausgasemissionen verantwortlich.</a:t>
            </a:r>
            <a:r>
              <a:rPr lang="de-DE" altLang="x-none" baseline="0"/>
              <a:t> </a:t>
            </a:r>
          </a:p>
          <a:p>
            <a:pPr>
              <a:spcBef>
                <a:spcPct val="0"/>
              </a:spcBef>
            </a:pPr>
            <a:r>
              <a:rPr lang="en-GB" altLang="x-none"/>
              <a:t>Wenn wir unsere Nahrung anders anbauen, mit Methoden, die sich die Natur zum Vorbild nehmen</a:t>
            </a:r>
            <a:r>
              <a:rPr lang="en-GB" altLang="x-none" baseline="0"/>
              <a:t> (zeigen), </a:t>
            </a:r>
            <a:r>
              <a:rPr lang="en-GB" altLang="x-none"/>
              <a:t>ist das gut für’s Klima, für die Artenvielfalt und für unsere Ernährung und Gesundheit.</a:t>
            </a:r>
          </a:p>
        </p:txBody>
      </p:sp>
      <p:sp>
        <p:nvSpPr>
          <p:cNvPr id="150531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BFD00E-9B67-C941-99E8-67C026E0C6A3}" type="slidenum">
              <a:rPr lang="en-GB" altLang="x-none"/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39390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5175" y="900113"/>
            <a:ext cx="5559425" cy="31273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462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x-none"/>
              <a:t>Die Lancet-Kommissionen haben zwei wichtige Aussagen getroffen, die das alles gut zusammenfassen</a:t>
            </a:r>
            <a:r>
              <a:rPr lang="de-DE" altLang="x-none" baseline="0"/>
              <a:t> in Bezug auf Klimawandel.  </a:t>
            </a:r>
            <a:endParaRPr lang="de-DE" altLang="x-none"/>
          </a:p>
          <a:p>
            <a:pPr>
              <a:spcBef>
                <a:spcPct val="0"/>
              </a:spcBef>
            </a:pPr>
            <a:r>
              <a:rPr lang="de-DE" altLang="x-none"/>
              <a:t>1. "Der Klimawandel ist die größte Bedrohung für die globale Gesundheit im 21. Jahrhundert." </a:t>
            </a:r>
          </a:p>
          <a:p>
            <a:pPr lvl="1">
              <a:spcBef>
                <a:spcPct val="0"/>
              </a:spcBef>
            </a:pPr>
            <a:r>
              <a:rPr lang="de-DE" altLang="x-none"/>
              <a:t>Weil er unsere Lebensgrundlagen auf dem Planeten zerstört. Extremereignisse, Hungersnöte, Infektionen, Migration usw. </a:t>
            </a:r>
          </a:p>
          <a:p>
            <a:pPr lvl="1">
              <a:spcBef>
                <a:spcPct val="0"/>
              </a:spcBef>
            </a:pPr>
            <a:r>
              <a:rPr lang="de-DE" altLang="x-none"/>
              <a:t>Letztendlich droht ein Zusammenbruch unserer Gesellschaften.</a:t>
            </a:r>
          </a:p>
          <a:p>
            <a:pPr>
              <a:spcBef>
                <a:spcPct val="0"/>
              </a:spcBef>
            </a:pPr>
            <a:r>
              <a:rPr lang="de-DE" altLang="x-none"/>
              <a:t>2. "Die Bewältigung des Klimawandels könnte die größte Chance für die globale Gesundheit im 21. Jahrhundert sein." </a:t>
            </a:r>
          </a:p>
          <a:p>
            <a:pPr lvl="1">
              <a:spcBef>
                <a:spcPct val="0"/>
              </a:spcBef>
            </a:pPr>
            <a:r>
              <a:rPr lang="de-DE" altLang="x-none"/>
              <a:t>Eben weil das, was wir für den Klimaschutz tun müssen, größtenteils das gleiche ist, was wir ohnehin für die Gesundheit tun müssen. Diese Win-win-Situation!</a:t>
            </a:r>
          </a:p>
          <a:p>
            <a:pPr lvl="1">
              <a:spcBef>
                <a:spcPct val="0"/>
              </a:spcBef>
            </a:pPr>
            <a:r>
              <a:rPr lang="de-DE" altLang="x-none"/>
              <a:t>Beispiele hier waren Transport, Luftverschmutzung</a:t>
            </a:r>
            <a:r>
              <a:rPr lang="de-DE" altLang="x-none" baseline="0"/>
              <a:t> </a:t>
            </a:r>
            <a:r>
              <a:rPr lang="de-DE" altLang="x-none"/>
              <a:t>und Ernährung.</a:t>
            </a:r>
          </a:p>
        </p:txBody>
      </p:sp>
      <p:sp>
        <p:nvSpPr>
          <p:cNvPr id="15462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8E8BAB-DA2D-7748-8ED2-A9AAFE9818A7}" type="slidenum">
              <a:rPr kumimoji="0" lang="en-GB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GB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28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welche Handlungsfelder gibt es speziell für Ärzte, Ärztinnen und andere Gesundheitsberufe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 einen müssen wir natürlich dazu beitragen, die </a:t>
            </a:r>
            <a:r>
              <a:rPr lang="de-D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Klimafolgen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für die Gesundheit abzumildern, indem wir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diese beobachten und benennen und die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notwendige </a:t>
            </a:r>
            <a:r>
              <a:rPr lang="de-D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Anpassung</a:t>
            </a:r>
            <a:r>
              <a:rPr lang="de-DE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mitgestalten, z.B. Hitzeaktionspläne umsetzen, und auch indem wir die Menschen stärken, die besonders gefährdet sind, nämlich die Ärmeren.</a:t>
            </a:r>
            <a:endParaRPr lang="de-DE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 sollten </a:t>
            </a:r>
            <a:r>
              <a:rPr lang="de-DE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Lösungen mit Win-win-Potential 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weiterentwickeln, umsetzen und evaluieren, also dass Gesundheitsschutz und Klimaschutz Hand in Hand gehen, z.B. in der Hausarztpraxis, aber auch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gesundes, nachhaltiges Essen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Kantinen voranbringen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oder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Verkehrswende,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 die Transformation mitgestalten, für Gesundheit und Nachhaltigkeit.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auch </a:t>
            </a:r>
            <a:r>
              <a:rPr lang="de-DE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Klimaschutz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allgemein voranbringen, weil das langfristig natürlich viele negative Gesundheitsfolgen vermeidet. Da müssen wir auch vor der eigenen Haustür kehren und den </a:t>
            </a:r>
            <a:r>
              <a:rPr lang="de-DE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Fußabdruck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</a:t>
            </a:r>
            <a:r>
              <a:rPr lang="de-DE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Gesundheitssektors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reduzieren. Und darauf hinwirken, dass z.B. die Versorgungswerke die Mrd für die Altersversorgung aus fossilen Energien de-investieren.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schließlich können wir in unserer Rolle als </a:t>
            </a:r>
            <a:r>
              <a:rPr lang="de-DE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Anwälte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für die Gesundheit unseren Sachverstand in politische und gesellschaftliche Debatten einbringen,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.B. durch Gespräche mit Politikern, Leserbriefe, Vorträge. 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dabei Allianzen bilden mit anderen Akteuren, damit eine kritische Masse entsteht für die Transformation. Unsere </a:t>
            </a:r>
            <a:r>
              <a:rPr lang="de-DE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Stimme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ist hier enorm wichtig, da wir eine hohe Glaubwürdigkeit haben in der Gesellschaft.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schließlich können wir dazu beitragen,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dass relevante Inhalte zu all diesen Punkten in Aus- und </a:t>
            </a:r>
            <a:r>
              <a:rPr lang="de-DE" sz="12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Weiterbildung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von Gesundheitsberufen verankert werden, aber auch der transformative Handlungsaspekt. Wie wir wirklich was bewegen können zusammen.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de-DE" sz="1200" kern="12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endParaRPr lang="en-GB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68A32-F5AB-1A47-87C8-7EB17D484238}" type="slidenum">
              <a:rPr kumimoji="0" lang="de-DE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de-DE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075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46F85-A611-0B46-9BB5-6F2CCE4B8D8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387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57658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679680" y="4715640"/>
            <a:ext cx="5437440" cy="4467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13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400" b="0" strike="noStrike" spc="-1">
                <a:solidFill>
                  <a:srgbClr val="000000"/>
                </a:solidFill>
                <a:latin typeface="Martel Sans"/>
              </a:rPr>
              <a:t>Eine Ernährung reich an Gemüse, Obst, Hülsenfrüchten und Nüssen senkt das kardiovaskuläre Risiko und schützt die Umwelt.</a:t>
            </a:r>
            <a:r>
              <a:rPr lang="de-CH" sz="1400" b="0" strike="noStrike" spc="-1" baseline="33000">
                <a:solidFill>
                  <a:srgbClr val="000000"/>
                </a:solidFill>
                <a:latin typeface="Martel Sans"/>
              </a:rPr>
              <a:t>16</a:t>
            </a:r>
            <a:endParaRPr lang="de-CH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3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400" b="0" strike="noStrike" spc="-1">
                <a:solidFill>
                  <a:srgbClr val="000000"/>
                </a:solidFill>
                <a:latin typeface="Martel Sans"/>
                <a:ea typeface="PingFang SC"/>
              </a:rPr>
              <a:t>Die Förderung nachhaltiger Mobilität steigert die körperliche Aktivität und reduziert Lärmbelastung, CO</a:t>
            </a:r>
            <a:r>
              <a:rPr lang="de-CH" sz="1400" b="0" strike="noStrike" spc="-1" baseline="-8000">
                <a:solidFill>
                  <a:srgbClr val="000000"/>
                </a:solidFill>
                <a:latin typeface="Martel Sans"/>
                <a:ea typeface="PingFang SC"/>
              </a:rPr>
              <a:t>2</a:t>
            </a:r>
            <a:r>
              <a:rPr lang="de-CH" sz="1400" b="0" strike="noStrike" spc="-1">
                <a:solidFill>
                  <a:srgbClr val="000000"/>
                </a:solidFill>
                <a:latin typeface="Martel Sans"/>
                <a:ea typeface="PingFang SC"/>
              </a:rPr>
              <a:t>-Ausstoss und Luftverschmutzung.</a:t>
            </a:r>
            <a:r>
              <a:rPr lang="de-CH" sz="1400" b="0" strike="noStrike" spc="-1" baseline="33000">
                <a:solidFill>
                  <a:srgbClr val="000000"/>
                </a:solidFill>
                <a:latin typeface="Martel Sans"/>
                <a:ea typeface="PingFang SC"/>
              </a:rPr>
              <a:t>8</a:t>
            </a:r>
            <a:endParaRPr lang="de-CH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400" b="0" strike="noStrike" spc="-1">
                <a:solidFill>
                  <a:srgbClr val="000000"/>
                </a:solidFill>
                <a:latin typeface="Martel Sans"/>
                <a:ea typeface="PingFang SC"/>
              </a:rPr>
              <a:t>Eine nachhaltige Energieversorgung und die Verkleinerung des ökologischen Fussabdrucks bei Konsumentscheidungen reduziert ebenfalls CO</a:t>
            </a:r>
            <a:r>
              <a:rPr lang="de-CH" sz="1400" b="0" strike="noStrike" spc="-1" baseline="33000">
                <a:solidFill>
                  <a:srgbClr val="000000"/>
                </a:solidFill>
                <a:latin typeface="Martel Sans"/>
                <a:ea typeface="PingFang SC"/>
              </a:rPr>
              <a:t>2</a:t>
            </a:r>
            <a:r>
              <a:rPr lang="de-CH" sz="1400" b="0" strike="noStrike" spc="-1">
                <a:solidFill>
                  <a:srgbClr val="000000"/>
                </a:solidFill>
                <a:latin typeface="Martel Sans"/>
                <a:ea typeface="PingFang SC"/>
              </a:rPr>
              <a:t>-Ausstoss und Luftverschmutzung.</a:t>
            </a:r>
            <a:r>
              <a:rPr lang="de-CH" sz="1400" b="0" strike="noStrike" spc="-1" baseline="33000">
                <a:solidFill>
                  <a:srgbClr val="000000"/>
                </a:solidFill>
                <a:latin typeface="Martel Sans"/>
                <a:ea typeface="PingFang SC"/>
              </a:rPr>
              <a:t>8</a:t>
            </a:r>
            <a:endParaRPr lang="de-CH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400" b="0" strike="noStrike" spc="-1">
                <a:solidFill>
                  <a:srgbClr val="000000"/>
                </a:solidFill>
                <a:latin typeface="Martel Sans"/>
                <a:ea typeface="PingFang SC"/>
              </a:rPr>
              <a:t>Intakte Naturflächen wirken sich positiv auf die körperliche und geistige Gesundheit aus.</a:t>
            </a:r>
            <a:r>
              <a:rPr lang="de-CH" sz="1400" b="0" strike="noStrike" spc="-1" baseline="33000">
                <a:solidFill>
                  <a:srgbClr val="000000"/>
                </a:solidFill>
                <a:latin typeface="Martel Sans"/>
                <a:ea typeface="PingFang SC"/>
              </a:rPr>
              <a:t>17</a:t>
            </a:r>
            <a:endParaRPr lang="de-CH" sz="14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14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400" b="0" strike="noStrike" spc="-1">
                <a:solidFill>
                  <a:srgbClr val="000000"/>
                </a:solidFill>
                <a:latin typeface="Martel Sans"/>
                <a:ea typeface="PingFang SC"/>
              </a:rPr>
              <a:t>Gesellschaftliches Engagement unterstützt die psychische Gesundheit und ist eine Triebkraft für eine nachhaltigere und gerechtere Gesellschaft.</a:t>
            </a:r>
            <a:r>
              <a:rPr lang="de-CH" sz="1400" b="0" strike="noStrike" spc="-1" baseline="33000">
                <a:solidFill>
                  <a:srgbClr val="000000"/>
                </a:solidFill>
                <a:latin typeface="Martel Sans"/>
                <a:ea typeface="PingFang SC"/>
              </a:rPr>
              <a:t>18</a:t>
            </a:r>
            <a:endParaRPr lang="de-CH" sz="14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 Jahr später wurd</a:t>
            </a:r>
            <a:r>
              <a:rPr lang="de-DE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 umfassender wissenschaftlicher Bericht zur Planetaren Gesundheit veröffentlicht, erstellt von einer gemeinsamen Kommission der Rockefeller-Stiftung</a:t>
            </a:r>
            <a:r>
              <a:rPr lang="de-DE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</a:t>
            </a:r>
            <a:r>
              <a:rPr lang="de-D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</a:t>
            </a:r>
            <a:r>
              <a:rPr lang="de-DE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Lancet.</a:t>
            </a:r>
            <a:r>
              <a:rPr lang="de-DE">
                <a:effectLst/>
              </a:rPr>
              <a:t> </a:t>
            </a:r>
            <a:r>
              <a:rPr lang="de-DE"/>
              <a:t> 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folgte die Gründung der „Planetary Health Alliance“ mit Sitz an der Harvard University und der Fachzeitschrift </a:t>
            </a:r>
            <a:r>
              <a:rPr lang="de-DE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Lancet Planetary Health</a:t>
            </a:r>
            <a:r>
              <a:rPr lang="de-D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A716-6859-E743-A071-439568EA93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4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Etwas anthropozentrischer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gefasst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beschäftigt sich Planetary Health mit den Grundlagen der menschlichen Gesundheit und deren Zusammenhängen.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Zum einen sind es soziale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ökonomische und politische Faktoren, die die Gesundheit beeinflussen, 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 eben auch die natürlichen Systeme unseres Planeten, von denen die Existenz der menschlichen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Zivilisation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letztendlich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abhängt.</a:t>
            </a:r>
          </a:p>
          <a:p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</a:t>
            </a:r>
            <a:r>
              <a:rPr lang="de-DE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methodische Ansatz ist transdisziplinär.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23A716-6859-E743-A071-439568EA93C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74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8313" cy="3835400"/>
          </a:xfrm>
          <a:prstGeom prst="rect">
            <a:avLst/>
          </a:prstGeom>
          <a:ln w="0">
            <a:noFill/>
          </a:ln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7920" cy="46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lang="de-DE" sz="2000"/>
              <a:t>2%</a:t>
            </a:r>
          </a:p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de-CH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sldNum" idx="10"/>
          </p:nvPr>
        </p:nvSpPr>
        <p:spPr>
          <a:xfrm>
            <a:off x="4021200" y="9721800"/>
            <a:ext cx="3074400" cy="509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AB685F0-83E0-4B5F-90B1-34442AFBF0A4}" type="slidenum">
              <a: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8</a:t>
            </a:fld>
            <a:endParaRPr lang="de-CH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92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8313" cy="3835400"/>
          </a:xfrm>
          <a:prstGeom prst="rect">
            <a:avLst/>
          </a:prstGeom>
          <a:ln w="0">
            <a:noFill/>
          </a:ln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7920" cy="46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de-CH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sldNum" idx="8"/>
          </p:nvPr>
        </p:nvSpPr>
        <p:spPr>
          <a:xfrm>
            <a:off x="4021200" y="9721800"/>
            <a:ext cx="3074400" cy="509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2851E6E-229B-40B6-BDD5-338771071898}" type="slidenum">
              <a: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9</a:t>
            </a:fld>
            <a:endParaRPr lang="de-CH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2961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8313" cy="3835400"/>
          </a:xfrm>
          <a:prstGeom prst="rect">
            <a:avLst/>
          </a:prstGeom>
          <a:ln w="0">
            <a:noFill/>
          </a:ln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7920" cy="46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 defTabSz="457200">
              <a:lnSpc>
                <a:spcPct val="100000"/>
              </a:lnSpc>
              <a:buNone/>
              <a:tabLst>
                <a:tab pos="0" algn="l"/>
              </a:tabLst>
            </a:pPr>
            <a:endParaRPr lang="de-CH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sldNum" idx="13"/>
          </p:nvPr>
        </p:nvSpPr>
        <p:spPr>
          <a:xfrm>
            <a:off x="4021200" y="9721800"/>
            <a:ext cx="3074400" cy="509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0BA9607-96D7-4478-97B2-01E6040DA9D0}" type="slidenum">
              <a: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10</a:t>
            </a:fld>
            <a:endParaRPr lang="de-CH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8313" cy="3835400"/>
          </a:xfrm>
          <a:prstGeom prst="rect">
            <a:avLst/>
          </a:prstGeom>
          <a:ln w="0">
            <a:noFill/>
          </a:ln>
        </p:spPr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7920" cy="46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de-CH" sz="1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sldNum" idx="8"/>
          </p:nvPr>
        </p:nvSpPr>
        <p:spPr>
          <a:xfrm>
            <a:off x="4021200" y="9721800"/>
            <a:ext cx="3074400" cy="509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2851E6E-229B-40B6-BDD5-338771071898}" type="slidenum">
              <a: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11</a:t>
            </a:fld>
            <a:endParaRPr lang="de-CH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4402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8313" cy="3835400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09560" y="4861080"/>
            <a:ext cx="5677920" cy="4603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https://</a:t>
            </a:r>
            <a:r>
              <a:rPr lang="de-CH" sz="1300" b="0" strike="noStrike" spc="-1" err="1">
                <a:solidFill>
                  <a:srgbClr val="000000"/>
                </a:solidFill>
                <a:latin typeface="Arial"/>
              </a:rPr>
              <a:t>quantis.com</a:t>
            </a: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/de/</a:t>
            </a:r>
            <a:r>
              <a:rPr lang="de-CH" sz="1300" b="0" strike="noStrike" spc="-1" err="1">
                <a:solidFill>
                  <a:srgbClr val="000000"/>
                </a:solidFill>
                <a:latin typeface="Arial"/>
              </a:rPr>
              <a:t>news</a:t>
            </a: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/</a:t>
            </a:r>
            <a:r>
              <a:rPr lang="de-CH" sz="1300" b="0" strike="noStrike" spc="-1" err="1">
                <a:solidFill>
                  <a:srgbClr val="000000"/>
                </a:solidFill>
                <a:latin typeface="Arial"/>
              </a:rPr>
              <a:t>nzz</a:t>
            </a: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de-CH" sz="1300" b="0" strike="noStrike" spc="-1" err="1">
                <a:solidFill>
                  <a:srgbClr val="000000"/>
                </a:solidFill>
                <a:latin typeface="Arial"/>
              </a:rPr>
              <a:t>biodiversitaet</a:t>
            </a: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-wichtig-</a:t>
            </a:r>
            <a:r>
              <a:rPr lang="de-CH" sz="1300" b="0" strike="noStrike" spc="-1" err="1">
                <a:solidFill>
                  <a:srgbClr val="000000"/>
                </a:solidFill>
                <a:latin typeface="Arial"/>
              </a:rPr>
              <a:t>fuer</a:t>
            </a: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-</a:t>
            </a:r>
            <a:r>
              <a:rPr lang="de-CH" sz="1300" b="0" strike="noStrike" spc="-1" err="1">
                <a:solidFill>
                  <a:srgbClr val="000000"/>
                </a:solidFill>
                <a:latin typeface="Arial"/>
              </a:rPr>
              <a:t>pharmabranche</a:t>
            </a:r>
            <a:r>
              <a:rPr lang="de-CH" sz="1300" b="0" strike="noStrike" spc="-1">
                <a:solidFill>
                  <a:srgbClr val="000000"/>
                </a:solidFill>
                <a:latin typeface="Arial"/>
              </a:rPr>
              <a:t>/</a:t>
            </a:r>
          </a:p>
        </p:txBody>
      </p:sp>
      <p:sp>
        <p:nvSpPr>
          <p:cNvPr id="197" name="PlaceHolder 3"/>
          <p:cNvSpPr>
            <a:spLocks noGrp="1"/>
          </p:cNvSpPr>
          <p:nvPr>
            <p:ph type="sldNum" idx="20"/>
          </p:nvPr>
        </p:nvSpPr>
        <p:spPr>
          <a:xfrm>
            <a:off x="4021200" y="9721800"/>
            <a:ext cx="3074400" cy="509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0A8CB75-542C-4BBA-9CC1-5D1C621EF74A}" type="slidenum">
              <a:rPr lang="de-CH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12</a:t>
            </a:fld>
            <a:endParaRPr lang="de-CH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755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5997846C-D97A-4D2F-B26C-D0D79F94D513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F713C59-0602-D47E-B0F7-696038401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988840"/>
            <a:ext cx="11103125" cy="1522800"/>
          </a:xfrm>
        </p:spPr>
        <p:txBody>
          <a:bodyPr anchor="b" anchorCtr="0"/>
          <a:lstStyle/>
          <a:p>
            <a:r>
              <a:rPr lang="de-CH" sz="5200" dirty="0"/>
              <a:t>Titel hinzufügen</a:t>
            </a:r>
            <a:endParaRPr lang="de-CH" sz="5200" noProof="0" dirty="0"/>
          </a:p>
        </p:txBody>
      </p:sp>
      <p:sp>
        <p:nvSpPr>
          <p:cNvPr id="15" name="Untertitel 7">
            <a:extLst>
              <a:ext uri="{FF2B5EF4-FFF2-40B4-BE49-F238E27FC236}">
                <a16:creationId xmlns:a16="http://schemas.microsoft.com/office/drawing/2014/main" id="{2E8ADE90-D2E5-6706-B192-BF70B17D5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400" y="3602038"/>
            <a:ext cx="11103125" cy="1655762"/>
          </a:xfrm>
        </p:spPr>
        <p:txBody>
          <a:bodyPr/>
          <a:lstStyle>
            <a:lvl1pPr>
              <a:defRPr b="1"/>
            </a:lvl1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FB696572-C553-D1CD-099F-F54C053A8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F2E15C7B-CCC4-7CE0-EE19-1DEB82705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B1442C88-90C2-FFA0-BCE5-E828803F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6174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3D67B-B93E-3842-A88A-F53931A8EA29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109DF-1952-8049-8583-75CEAD69FE87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63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06790-4BA7-DC40-89D9-F6555C2E1590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33F35-108C-1F4F-B50B-62D6B8F30E7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686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CEC7-EF0E-AB48-ABE0-1C19C4DDC09A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E1CC-9B12-E845-88C3-D134074020F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055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C452C-5D87-DF43-873F-11912A404C53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66A53-B142-F044-8EA6-347B92EA309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6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487E-7371-C745-AEDF-3401400E0FEC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3E248-05CF-8440-91CB-46164445DFF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92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aseline="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C15C-EA9C-9345-AF8A-E499D6055C96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248D-58FF-7D4E-81CE-AA2D9A4AB1E8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9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05AA2-DE11-064D-B16E-A34CF077A8E3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76522-B282-2247-8061-68C0471E10C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1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38786-6E19-9A44-B1E0-C43818EFF74D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ABAB4-EE9F-C84F-9048-C86784A67FD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341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7A334-2BC2-4C4E-A976-1B10CA8B78BA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07DF3-7842-EC45-ACF9-4B25E0308F7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16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14FF9-B14D-F54C-AF51-8846F7DB7177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8AA1A-2AB9-BD45-8C55-C9D5209DA75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8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DC015AA-836E-0FDF-321A-8E97801C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00" y="2520000"/>
            <a:ext cx="11103125" cy="3718875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416D136-098B-0959-A59D-F128053F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5CAC5F-1BC9-15E6-68CC-930FF97A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4E0228-A8A7-9E75-E522-AE8E940F4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E3DFB56-F716-98F6-4889-10A04C74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3E91-3C12-5C44-8C9D-98944207F768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810F5-6F67-E04D-9619-1318DA3557E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905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CH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621720" cy="20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74"/>
          </a:bodyPr>
          <a:lstStyle/>
          <a:p>
            <a:pPr indent="0">
              <a:spcBef>
                <a:spcPts val="1417"/>
              </a:spcBef>
              <a:buNone/>
            </a:pPr>
            <a:endParaRPr lang="de-CH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1262520" y="1604520"/>
            <a:ext cx="621720" cy="20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374"/>
          </a:bodyPr>
          <a:lstStyle/>
          <a:p>
            <a:pPr indent="0">
              <a:spcBef>
                <a:spcPts val="1417"/>
              </a:spcBef>
              <a:buNone/>
            </a:pPr>
            <a:endParaRPr lang="de-CH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09480" y="1829520"/>
            <a:ext cx="1274040" cy="20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4997" lnSpcReduction="10000"/>
          </a:bodyPr>
          <a:lstStyle/>
          <a:p>
            <a:pPr indent="0">
              <a:spcBef>
                <a:spcPts val="1417"/>
              </a:spcBef>
              <a:buNone/>
            </a:pPr>
            <a:endParaRPr lang="de-CH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715A88B-A61A-4194-80FF-B62EC55E1BD2}" type="slidenum">
              <a:t>‹Nr.›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9797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E0554-D098-6EFD-8193-165F72644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9D0AC7-7E74-323B-C4EC-7B0D679B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10F611-6233-19DF-F08A-76956570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C2E8C1-8EF3-CA8F-389F-320AEB27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FBF0C0-C8D3-302D-91B5-87FB2BCC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83247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1C3A8-75F6-22C3-B399-62EB3CAC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64F6E9-8B91-AF3A-FC04-5BADBD22D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308BF9-F5AC-9B87-5660-09548668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68B927-B725-A050-ED66-0710CED0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644555-BB76-AB83-DAAF-1CF2F2DD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0696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4D2B2-BDB2-903C-957E-E8C2B1FC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4503EE-50C8-4A29-8108-09CE43999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596B4D-D7B3-5694-BBAA-31A6379C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0DB761-89B3-69EF-6411-E902A870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D4B6BA-20D1-CE10-D5F9-A2DF18ED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4049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95E0E-D6A8-9854-9F15-7F708726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B9D65C-8331-1239-E13C-A7F8E602A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B88530-698C-7555-243F-77B7AC76F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3E6B6A-E468-7A5E-EB4F-765F2C8F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25DCB8-E4FC-0E8E-628B-37B70B63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239517-B183-9EDB-2186-0E5CF1BA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58723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C8DB4-1AAD-CAAE-6F4C-233169FD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A8F64A-DA4D-99EA-4FDE-A91549EC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2941A6-45C6-F3C2-4D34-4FF0ABB03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AAFDD8-148B-4F15-86B4-9E3BC6B07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FCCE3C-DBF3-16E2-BFDF-636E5F13B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590789-044A-8A8F-9C20-2E436172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489914-A9C6-1A0B-29E1-5FABE338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16AA8DF-E25F-4A8A-E9D3-8F92AB70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115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64FF0-9C9B-4696-9AE2-51A90F0E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FC63C0-6169-BB54-BC1C-ADCBDE21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DC31AE-84A0-9021-679D-805E3FA5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107D18-2219-C9C1-BDE6-0B41A11C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304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DD32D2-DECE-3378-5D78-9163DE11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8A57D3-A1F2-A0A5-8061-802836E9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BBFFB8-FCB8-7D28-0881-B5C92C0D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2157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C357E-126A-B63A-A91D-45748758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B2F375-6DAB-9208-BEF5-D4D8387E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EABE72-3C0C-C4DA-C7B4-E10A7723A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B18567-CF22-64E9-9058-955117EC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4B6E36-781A-948E-AB85-31F1026F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04CFAA-32DD-9B52-6E88-713A72A9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101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DC015AA-836E-0FDF-321A-8E97801CE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00" y="3139200"/>
            <a:ext cx="11103125" cy="3099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416D136-098B-0959-A59D-F128053F5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3479B694-82EB-2537-06C9-B0048C92A6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0551" y="2520000"/>
            <a:ext cx="11102976" cy="360000"/>
          </a:xfrm>
        </p:spPr>
        <p:txBody>
          <a:bodyPr/>
          <a:lstStyle>
            <a:lvl1pPr>
              <a:defRPr b="1" i="0"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0D2649A-E664-AD7F-085B-F118A4AA49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375618-BBAD-0F25-DE45-954B0E26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96892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E65A4-11D5-6CCB-A462-EFA0426A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9C8BF1-6115-217B-3ED4-8D2909266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D87A9B-E156-D3FA-258F-0197A8537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1A0987-3D6C-3691-4147-7742C8D7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B0D178-817F-7AB2-81DF-5C5B6469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AD27C-9581-58EB-C8F5-8B29F0BD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5642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AB7BE-18F2-79CB-63E9-047F7E53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0B66751-6332-F8EF-2161-767F5B9DF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C6DE49-EE54-FFD8-47BD-C92B26D27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032D9C-7D6A-1606-925B-F143F0CE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C4EC89-9DA0-69EC-8986-DC94CF23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3962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70015A2-2320-3AC7-8A27-93AAAE9FC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63458C-70D1-094C-4532-51B41D571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316A34-A4AB-FD77-579A-716D93E2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358CB9-3BF8-9317-507F-4AAD5298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239120-BDBE-EA79-4F93-001C783F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8962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211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subTitle"/>
          </p:nvPr>
        </p:nvSpPr>
        <p:spPr>
          <a:xfrm>
            <a:off x="609414" y="1604586"/>
            <a:ext cx="10972380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37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14" y="1604586"/>
            <a:ext cx="10972380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0352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13" y="1604586"/>
            <a:ext cx="5354284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705" y="1604586"/>
            <a:ext cx="5354284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118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774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subTitle"/>
          </p:nvPr>
        </p:nvSpPr>
        <p:spPr>
          <a:xfrm>
            <a:off x="609414" y="273355"/>
            <a:ext cx="10972380" cy="53073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686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13" y="160458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705" y="1604586"/>
            <a:ext cx="5354284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13" y="368227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61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90400" y="2520000"/>
            <a:ext cx="5472112" cy="37188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475D5B3-8872-4E7A-B0CF-24EB9CCED1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1413" y="2520000"/>
            <a:ext cx="5472112" cy="37188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658FA8CC-A0D9-9147-60A0-EDDEAB46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EFA794-25F1-3E46-8942-6B1D287C63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08A2C5-9E0A-4F8B-11C8-FDBD2AB0DD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8746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13" y="1604586"/>
            <a:ext cx="5354284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705" y="160458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231705" y="368227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031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13" y="160458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705" y="160458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9414" y="3682276"/>
            <a:ext cx="10972380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999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14" y="1604586"/>
            <a:ext cx="10972380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09414" y="3682276"/>
            <a:ext cx="10972380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087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609413" y="160458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6231705" y="160458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/>
          </p:nvPr>
        </p:nvSpPr>
        <p:spPr>
          <a:xfrm>
            <a:off x="609413" y="368227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/>
          </p:nvPr>
        </p:nvSpPr>
        <p:spPr>
          <a:xfrm>
            <a:off x="6231705" y="3682276"/>
            <a:ext cx="535428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254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de-CH" sz="3845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609413" y="1604586"/>
            <a:ext cx="353275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319162" y="1604586"/>
            <a:ext cx="353275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8028909" y="1604586"/>
            <a:ext cx="353275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/>
          </p:nvPr>
        </p:nvSpPr>
        <p:spPr>
          <a:xfrm>
            <a:off x="609413" y="3682276"/>
            <a:ext cx="353275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93" name="PlaceHolder 6"/>
          <p:cNvSpPr>
            <a:spLocks noGrp="1"/>
          </p:cNvSpPr>
          <p:nvPr>
            <p:ph/>
          </p:nvPr>
        </p:nvSpPr>
        <p:spPr>
          <a:xfrm>
            <a:off x="4319162" y="3682276"/>
            <a:ext cx="353275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  <p:sp>
        <p:nvSpPr>
          <p:cNvPr id="94" name="PlaceHolder 7"/>
          <p:cNvSpPr>
            <a:spLocks noGrp="1"/>
          </p:cNvSpPr>
          <p:nvPr>
            <p:ph/>
          </p:nvPr>
        </p:nvSpPr>
        <p:spPr>
          <a:xfrm>
            <a:off x="8028909" y="3682276"/>
            <a:ext cx="3532754" cy="18971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38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de-CH" sz="2796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4063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E0554-D098-6EFD-8193-165F72644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A9D0AC7-7E74-323B-C4EC-7B0D679B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10F611-6233-19DF-F08A-76956570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C2E8C1-8EF3-CA8F-389F-320AEB27E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FBF0C0-C8D3-302D-91B5-87FB2BCC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9212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1C3A8-75F6-22C3-B399-62EB3CAC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64F6E9-8B91-AF3A-FC04-5BADBD22D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308BF9-F5AC-9B87-5660-09548668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68B927-B725-A050-ED66-0710CED0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644555-BB76-AB83-DAAF-1CF2F2DD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83732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4D2B2-BDB2-903C-957E-E8C2B1FC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4503EE-50C8-4A29-8108-09CE43999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596B4D-D7B3-5694-BBAA-31A6379C6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0DB761-89B3-69EF-6411-E902A870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D4B6BA-20D1-CE10-D5F9-A2DF18ED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83543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95E0E-D6A8-9854-9F15-7F7087262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B9D65C-8331-1239-E13C-A7F8E602A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B88530-698C-7555-243F-77B7AC76F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3E6B6A-E468-7A5E-EB4F-765F2C8F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25DCB8-E4FC-0E8E-628B-37B70B635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239517-B183-9EDB-2186-0E5CF1BA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2822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C8DB4-1AAD-CAAE-6F4C-233169FD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DA8F64A-DA4D-99EA-4FDE-A91549EC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E2941A6-45C6-F3C2-4D34-4FF0ABB03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AAFDD8-148B-4F15-86B4-9E3BC6B07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2FCCE3C-DBF3-16E2-BFDF-636E5F13B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590789-044A-8A8F-9C20-2E436172F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489914-A9C6-1A0B-29E1-5FABE338F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16AA8DF-E25F-4A8A-E9D3-8F92AB70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748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90400" y="3139200"/>
            <a:ext cx="5472112" cy="30996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475D5B3-8872-4E7A-B0CF-24EB9CCED1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21563" y="3139200"/>
            <a:ext cx="5472112" cy="3099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658FA8CC-A0D9-9147-60A0-EDDEAB46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768AE406-3EE0-1AFE-5243-E9B0B7455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551" y="2520000"/>
            <a:ext cx="5471962" cy="36000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FEB006A-C613-5197-6BEB-BE498A270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1563" y="2520000"/>
            <a:ext cx="5471962" cy="360000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F932D2-726C-83F0-BA2A-AB4A723393B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2EA01A-0B56-F8FA-F3B2-466A235275E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48337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64FF0-9C9B-4696-9AE2-51A90F0E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FC63C0-6169-BB54-BC1C-ADCBDE21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DC31AE-84A0-9021-679D-805E3FA5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107D18-2219-C9C1-BDE6-0B41A11C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3716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0DD32D2-DECE-3378-5D78-9163DE111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8A57D3-A1F2-A0A5-8061-802836E91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BBFFB8-FCB8-7D28-0881-B5C92C0D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12486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C357E-126A-B63A-A91D-457487585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B2F375-6DAB-9208-BEF5-D4D8387E1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EABE72-3C0C-C4DA-C7B4-E10A7723A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B18567-CF22-64E9-9058-955117EC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4B6E36-781A-948E-AB85-31F1026F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04CFAA-32DD-9B52-6E88-713A72A9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4545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E65A4-11D5-6CCB-A462-EFA0426A2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9C8BF1-6115-217B-3ED4-8D2909266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1D87A9B-E156-D3FA-258F-0197A8537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1A0987-3D6C-3691-4147-7742C8D7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DB0D178-817F-7AB2-81DF-5C5B6469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AD27C-9581-58EB-C8F5-8B29F0BD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3321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4AB7BE-18F2-79CB-63E9-047F7E53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0B66751-6332-F8EF-2161-767F5B9DF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C6DE49-EE54-FFD8-47BD-C92B26D27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032D9C-7D6A-1606-925B-F143F0CE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C4EC89-9DA0-69EC-8986-DC94CF23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70207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70015A2-2320-3AC7-8A27-93AAAE9FC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63458C-70D1-094C-4532-51B41D571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316A34-A4AB-FD77-579A-716D93E2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358CB9-3BF8-9317-507F-4AAD5298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239120-BDBE-EA79-4F93-001C783FC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849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5997846C-D97A-4D2F-B26C-D0D79F94D513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F713C59-0602-D47E-B0F7-6960384015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988840"/>
            <a:ext cx="11103125" cy="1522800"/>
          </a:xfrm>
        </p:spPr>
        <p:txBody>
          <a:bodyPr anchor="b" anchorCtr="0"/>
          <a:lstStyle/>
          <a:p>
            <a:r>
              <a:rPr lang="de-CH" sz="5200" dirty="0"/>
              <a:t>Zwischentitel hinzufügen</a:t>
            </a:r>
            <a:endParaRPr lang="de-CH" sz="5200" noProof="0" dirty="0"/>
          </a:p>
        </p:txBody>
      </p:sp>
      <p:sp>
        <p:nvSpPr>
          <p:cNvPr id="15" name="Untertitel 7">
            <a:extLst>
              <a:ext uri="{FF2B5EF4-FFF2-40B4-BE49-F238E27FC236}">
                <a16:creationId xmlns:a16="http://schemas.microsoft.com/office/drawing/2014/main" id="{2E8ADE90-D2E5-6706-B192-BF70B17D50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602038"/>
            <a:ext cx="11103125" cy="1655762"/>
          </a:xfrm>
        </p:spPr>
        <p:txBody>
          <a:bodyPr/>
          <a:lstStyle/>
          <a:p>
            <a:r>
              <a:rPr lang="de-DE" dirty="0"/>
              <a:t>Text hinzufügen</a:t>
            </a:r>
          </a:p>
        </p:txBody>
      </p:sp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909501D6-0714-31DD-2AEF-46299A7E0A55}"/>
              </a:ext>
            </a:extLst>
          </p:cNvPr>
          <p:cNvSpPr txBox="1">
            <a:spLocks/>
          </p:cNvSpPr>
          <p:nvPr userDrawn="1"/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9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BDC1703-8118-5BB7-7FB2-F6E225CBC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94CBD0-D482-FD03-C537-64A7E6B2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4D1A99-DA21-8318-A625-F0CAB1DC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389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itel 7">
            <a:extLst>
              <a:ext uri="{FF2B5EF4-FFF2-40B4-BE49-F238E27FC236}">
                <a16:creationId xmlns:a16="http://schemas.microsoft.com/office/drawing/2014/main" id="{C702F51C-B062-5508-C181-F1B90C5A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6F926F0-8299-F6C2-513F-C23C9A5F0F7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5FDF9C-9A4C-AE8F-09E6-294EE3D0BB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199DFE-410F-A435-04DA-C745898F81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BAF11B8-C995-CF59-62A4-67304C1208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2C9AD07-D8F3-414B-9EA1-DD681844D27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969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5997846C-D97A-4D2F-B26C-D0D79F94D513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CCB6A8A-ED4A-AE4B-9685-B16A0F8BCB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0" y="396000"/>
            <a:ext cx="1620000" cy="776630"/>
          </a:xfrm>
          <a:prstGeom prst="rect">
            <a:avLst/>
          </a:prstGeom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07C597A0-663A-2A50-2ECF-E1D412A124D2}"/>
              </a:ext>
            </a:extLst>
          </p:cNvPr>
          <p:cNvSpPr txBox="1">
            <a:spLocks/>
          </p:cNvSpPr>
          <p:nvPr userDrawn="1"/>
        </p:nvSpPr>
        <p:spPr>
          <a:xfrm>
            <a:off x="9156340" y="6489340"/>
            <a:ext cx="2088232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7000DFF-C347-60D3-4AAC-DEC98A103199}"/>
              </a:ext>
            </a:extLst>
          </p:cNvPr>
          <p:cNvSpPr txBox="1">
            <a:spLocks/>
          </p:cNvSpPr>
          <p:nvPr userDrawn="1"/>
        </p:nvSpPr>
        <p:spPr>
          <a:xfrm>
            <a:off x="590400" y="4717751"/>
            <a:ext cx="11103125" cy="152112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e-CH" sz="2200" b="0" i="0" u="none" strike="noStrike" kern="1200" cap="none" spc="0" normalizeH="0" baseline="0" noProof="0" dirty="0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FMH · Verbindung der Schweizer Ärztinnen und Ärzte · Fédération des </a:t>
            </a:r>
            <a:r>
              <a:rPr kumimoji="0" lang="de-CH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médecins</a:t>
            </a:r>
            <a:r>
              <a:rPr kumimoji="0" lang="de-CH" sz="2200" b="0" i="0" u="none" strike="noStrike" kern="1200" cap="none" spc="0" normalizeH="0" baseline="0" noProof="0" dirty="0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e-CH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suisses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rgbClr val="00468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e-CH" sz="2200" b="0" i="0" u="none" strike="noStrike" kern="1200" cap="none" spc="0" normalizeH="0" baseline="0" noProof="0" dirty="0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Postfach · CH-3000 Bern 16 · Telefon +41 31 359 11 11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de-CH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info@fmh.ch</a:t>
            </a:r>
            <a:r>
              <a:rPr kumimoji="0" lang="de-CH" sz="2200" b="0" i="0" u="none" strike="noStrike" kern="1200" cap="none" spc="0" normalizeH="0" baseline="0" noProof="0" dirty="0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· </a:t>
            </a:r>
            <a:r>
              <a:rPr kumimoji="0" lang="de-CH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46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www.fmh.ch</a:t>
            </a:r>
            <a:endParaRPr kumimoji="0" lang="de-CH" sz="2200" b="0" i="0" u="none" strike="noStrike" kern="1200" cap="none" spc="0" normalizeH="0" baseline="0" noProof="0" dirty="0">
              <a:ln>
                <a:noFill/>
              </a:ln>
              <a:solidFill>
                <a:srgbClr val="004687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E2F929F5-25BB-016B-A4E9-2F8DBA40D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400" y="1988840"/>
            <a:ext cx="11103125" cy="1522800"/>
          </a:xfrm>
        </p:spPr>
        <p:txBody>
          <a:bodyPr anchor="b" anchorCtr="0"/>
          <a:lstStyle/>
          <a:p>
            <a:r>
              <a:rPr lang="de-DE" sz="5200"/>
              <a:t>Mastertitelformat bearbeiten</a:t>
            </a:r>
            <a:endParaRPr lang="de-CH" sz="520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D6BDBA5-B18D-EC46-5447-6ECB7B87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0EB601-8FC1-D44E-C577-453FAB5B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EADE7E-B0BB-C931-0B46-7111EA34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2578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0400" y="2520000"/>
            <a:ext cx="11103125" cy="3717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16580" y="6489340"/>
            <a:ext cx="359480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 b="0">
                <a:solidFill>
                  <a:schemeClr val="accent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A6BCF20-086E-6542-9BD6-4E40C8E88A0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16" y="396000"/>
            <a:ext cx="1616967" cy="776630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B9FEDF3F-8EF6-E530-E622-4A4267342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00393" y="6489340"/>
            <a:ext cx="151338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E94EA3F8-29B6-3CEE-2EB9-E3D57FE14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8964" y="6489340"/>
            <a:ext cx="7889392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9" r:id="rId2"/>
    <p:sldLayoutId id="2147483670" r:id="rId3"/>
    <p:sldLayoutId id="2147483666" r:id="rId4"/>
    <p:sldLayoutId id="2147483672" r:id="rId5"/>
    <p:sldLayoutId id="2147483669" r:id="rId6"/>
    <p:sldLayoutId id="2147483664" r:id="rId7"/>
    <p:sldLayoutId id="2147483671" r:id="rId8"/>
    <p:sldLayoutId id="2147483674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8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271463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80000"/>
        <a:buFont typeface="Arial" panose="020B0604020202020204" pitchFamily="34" charset="0"/>
        <a:buNone/>
        <a:tabLst>
          <a:tab pos="898525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9875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1" userDrawn="1">
          <p15:clr>
            <a:srgbClr val="F26B43"/>
          </p15:clr>
        </p15:guide>
        <p15:guide id="3" pos="7366" userDrawn="1">
          <p15:clr>
            <a:srgbClr val="F26B43"/>
          </p15:clr>
        </p15:guide>
        <p15:guide id="8" orient="horz" pos="1133" userDrawn="1">
          <p15:clr>
            <a:srgbClr val="F26B43"/>
          </p15:clr>
        </p15:guide>
        <p15:guide id="9" orient="horz" pos="323" userDrawn="1">
          <p15:clr>
            <a:srgbClr val="F26B43"/>
          </p15:clr>
        </p15:guide>
        <p15:guide id="10" orient="horz" pos="393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Mastertitelformat bearbeiten</a:t>
            </a:r>
            <a:endParaRPr lang="en-GB" altLang="x-non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A69FE4-529B-554E-9059-31306B23AC03}" type="datetimeFigureOut">
              <a:rPr lang="en-GB"/>
              <a:pPr>
                <a:defRPr/>
              </a:pPr>
              <a:t>04/05/2025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9EE70B-80DC-604A-AFE1-65313074B45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0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24" r:id="rId12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41412-6BB9-1AEE-7CC8-CC728896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239615-ABD0-EC22-23C4-54C711523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684688-7847-FE1A-1B0C-E7BC27FC0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558C-1823-E9B0-4EE0-FB67DEF0B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2656EA-A079-B099-36E7-86293C691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298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14"/>
          <p:cNvSpPr/>
          <p:nvPr/>
        </p:nvSpPr>
        <p:spPr>
          <a:xfrm>
            <a:off x="1" y="0"/>
            <a:ext cx="10030788" cy="1036800"/>
          </a:xfrm>
          <a:prstGeom prst="rect">
            <a:avLst/>
          </a:prstGeom>
          <a:solidFill>
            <a:srgbClr val="0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Rechteck 9"/>
          <p:cNvSpPr/>
          <p:nvPr/>
        </p:nvSpPr>
        <p:spPr>
          <a:xfrm>
            <a:off x="0" y="6700823"/>
            <a:ext cx="4077996" cy="218936"/>
          </a:xfrm>
          <a:prstGeom prst="rect">
            <a:avLst/>
          </a:prstGeom>
          <a:solidFill>
            <a:srgbClr val="064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Rechteck 10"/>
          <p:cNvSpPr/>
          <p:nvPr/>
        </p:nvSpPr>
        <p:spPr>
          <a:xfrm>
            <a:off x="4070866" y="6700823"/>
            <a:ext cx="4059122" cy="218936"/>
          </a:xfrm>
          <a:prstGeom prst="rect">
            <a:avLst/>
          </a:prstGeom>
          <a:solidFill>
            <a:srgbClr val="D72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Rechteck 11"/>
          <p:cNvSpPr/>
          <p:nvPr/>
        </p:nvSpPr>
        <p:spPr>
          <a:xfrm>
            <a:off x="8112373" y="6700823"/>
            <a:ext cx="4088482" cy="218936"/>
          </a:xfrm>
          <a:prstGeom prst="rect">
            <a:avLst/>
          </a:prstGeom>
          <a:solidFill>
            <a:srgbClr val="429E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Foliennummernplatzhalter 5"/>
          <p:cNvSpPr/>
          <p:nvPr/>
        </p:nvSpPr>
        <p:spPr>
          <a:xfrm>
            <a:off x="734819" y="6656155"/>
            <a:ext cx="1113134" cy="3177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1538" tIns="45612" rIns="91538" bIns="45612" anchor="ctr">
            <a:noAutofit/>
          </a:bodyPr>
          <a:lstStyle/>
          <a:p>
            <a:pPr>
              <a:lnSpc>
                <a:spcPct val="100000"/>
              </a:lnSpc>
            </a:pPr>
            <a:fld id="{AA3BACF9-05F2-43CF-82C2-BADFE541C4C0}" type="slidenum">
              <a:rPr lang="de-DE" sz="1101" b="1" strike="noStrike" spc="-1">
                <a:solidFill>
                  <a:srgbClr val="FFFFFF"/>
                </a:solidFill>
                <a:latin typeface="Martel Sans"/>
                <a:ea typeface="DejaVu Sans"/>
              </a:rPr>
              <a:t>‹Nr.›</a:t>
            </a:fld>
            <a:endParaRPr lang="de-CH" sz="1101" b="0" strike="noStrike" spc="-1">
              <a:latin typeface="Arial"/>
            </a:endParaRPr>
          </a:p>
        </p:txBody>
      </p:sp>
      <p:sp>
        <p:nvSpPr>
          <p:cNvPr id="55" name="Rectangle 2"/>
          <p:cNvSpPr/>
          <p:nvPr/>
        </p:nvSpPr>
        <p:spPr>
          <a:xfrm>
            <a:off x="767115" y="157281"/>
            <a:ext cx="9071581" cy="838311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14" y="273355"/>
            <a:ext cx="10972380" cy="114469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CH" sz="3845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14" y="1604586"/>
            <a:ext cx="10972380" cy="3977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2796" b="0" strike="noStrike" spc="-1">
                <a:latin typeface="Arial"/>
              </a:rPr>
              <a:t>Click to edit the outline text format</a:t>
            </a:r>
          </a:p>
          <a:p>
            <a:pPr marL="754963" lvl="1" indent="-283111">
              <a:spcBef>
                <a:spcPts val="99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CH" sz="2447" b="0" strike="noStrike" spc="-1">
                <a:latin typeface="Arial"/>
              </a:rPr>
              <a:t>Second Outline Level</a:t>
            </a:r>
          </a:p>
          <a:p>
            <a:pPr marL="1132445" lvl="2" indent="-251654">
              <a:spcBef>
                <a:spcPts val="74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2097" b="0" strike="noStrike" spc="-1">
                <a:latin typeface="Arial"/>
              </a:rPr>
              <a:t>Third Outline Level</a:t>
            </a:r>
          </a:p>
          <a:p>
            <a:pPr marL="1509926" lvl="3" indent="-188741">
              <a:spcBef>
                <a:spcPts val="49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CH" sz="1748" b="0" strike="noStrike" spc="-1">
                <a:latin typeface="Arial"/>
              </a:rPr>
              <a:t>Fourth Outline Level</a:t>
            </a:r>
          </a:p>
          <a:p>
            <a:pPr marL="1887408" lvl="4" indent="-188741">
              <a:spcBef>
                <a:spcPts val="24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748" b="0" strike="noStrike" spc="-1">
                <a:latin typeface="Arial"/>
              </a:rPr>
              <a:t>Fifth Outline Level</a:t>
            </a:r>
          </a:p>
          <a:p>
            <a:pPr marL="2264890" lvl="5" indent="-188741">
              <a:spcBef>
                <a:spcPts val="24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748" b="0" strike="noStrike" spc="-1">
                <a:latin typeface="Arial"/>
              </a:rPr>
              <a:t>Sixth Outline Level</a:t>
            </a:r>
          </a:p>
          <a:p>
            <a:pPr marL="2642371" lvl="6" indent="-188741">
              <a:spcBef>
                <a:spcPts val="24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CH" sz="1748" b="0" strike="noStrike" spc="-1">
                <a:latin typeface="Arial"/>
              </a:rPr>
              <a:t>Seventh Outline Level</a:t>
            </a:r>
          </a:p>
        </p:txBody>
      </p:sp>
      <p:pic>
        <p:nvPicPr>
          <p:cNvPr id="3" name="Grafik 2" descr="Ein Bild, das Schrif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68E6384F-4E1B-5A70-8E0E-1D81960D48D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03" y="153983"/>
            <a:ext cx="1509960" cy="8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7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indent="0" algn="ctr" defTabSz="799003" rtl="0" eaLnBrk="1" latinLnBrk="0" hangingPunct="1">
        <a:lnSpc>
          <a:spcPct val="90000"/>
        </a:lnSpc>
        <a:spcBef>
          <a:spcPct val="0"/>
        </a:spcBef>
        <a:buNone/>
        <a:defRPr sz="38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482" indent="-283111" algn="l" defTabSz="799003" rtl="0" eaLnBrk="1" latinLnBrk="0" hangingPunct="1">
        <a:lnSpc>
          <a:spcPct val="90000"/>
        </a:lnSpc>
        <a:spcBef>
          <a:spcPts val="1238"/>
        </a:spcBef>
        <a:buClr>
          <a:srgbClr val="000000"/>
        </a:buClr>
        <a:buSzPct val="45000"/>
        <a:buFont typeface="Wingdings" charset="2"/>
        <a:buChar char=""/>
        <a:defRPr sz="2447" kern="1200">
          <a:solidFill>
            <a:schemeClr val="tx1"/>
          </a:solidFill>
          <a:latin typeface="+mn-lt"/>
          <a:ea typeface="+mn-ea"/>
          <a:cs typeface="+mn-cs"/>
        </a:defRPr>
      </a:lvl1pPr>
      <a:lvl2pPr marL="599252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998753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748" kern="1200">
          <a:solidFill>
            <a:schemeClr val="tx1"/>
          </a:solidFill>
          <a:latin typeface="+mn-lt"/>
          <a:ea typeface="+mn-ea"/>
          <a:cs typeface="+mn-cs"/>
        </a:defRPr>
      </a:lvl3pPr>
      <a:lvl4pPr marL="1398255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797756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197257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596759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996260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395762" indent="-199751" algn="l" defTabSz="799003" rtl="0" eaLnBrk="1" latinLnBrk="0" hangingPunct="1">
        <a:lnSpc>
          <a:spcPct val="90000"/>
        </a:lnSpc>
        <a:spcBef>
          <a:spcPts val="437"/>
        </a:spcBef>
        <a:buFont typeface="Arial" panose="020B0604020202020204" pitchFamily="34" charset="0"/>
        <a:buChar char="•"/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399501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799003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198504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598005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1997507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397008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796510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196011" algn="l" defTabSz="799003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8D41412-6BB9-1AEE-7CC8-CC728896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239615-ABD0-EC22-23C4-54C711523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684688-7847-FE1A-1B0C-E7BC27FC0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EA264-2047-4615-BA4D-AF7C4E2C1D35}" type="datetimeFigureOut">
              <a:rPr lang="de-CH" smtClean="0"/>
              <a:t>04.05.2025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558C-1823-E9B0-4EE0-FB67DEF0B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2656EA-A079-B099-36E7-86293C691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78A6-1DFE-483D-B2FF-77A0B533756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96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fu.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hyperlink" Target="http://www.ernaehrungsforum-stadtland.earth/" TargetMode="External"/><Relationship Id="rId4" Type="http://schemas.openxmlformats.org/officeDocument/2006/relationships/hyperlink" Target="http://www.wundnetzwerk.ch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g.admin.ch/bag/de/home/zahlen-und-statistiken/zahlen-fakten-nichtuebertragbare-krankheiten.html#accordion167818414016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bag.admin.ch/bag/de/home/zahlen-und-statistiken/zahlen-fakten-nichtuebertragbare-krankheiten.html#accordion167818414016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g.admin.ch/bag/de/home/zahlen-und-statistiken/zahlen-fakten-nichtuebertragbare-krankheiten.html#accordion1678184140168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lancet.com/commissions/EA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89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diagramData" Target="../diagrams/data2.xml"/><Relationship Id="rId5" Type="http://schemas.openxmlformats.org/officeDocument/2006/relationships/image" Target="../media/image91.jpeg"/><Relationship Id="rId10" Type="http://schemas.microsoft.com/office/2007/relationships/diagramDrawing" Target="../diagrams/drawing2.xml"/><Relationship Id="rId4" Type="http://schemas.openxmlformats.org/officeDocument/2006/relationships/image" Target="../media/image90.jpe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sv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Relationship Id="rId14" Type="http://schemas.openxmlformats.org/officeDocument/2006/relationships/image" Target="../media/image125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7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F295EA-3E2B-B6E1-272B-7743BD04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476672"/>
            <a:ext cx="4620584" cy="5791273"/>
          </a:xfrm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pPr defTabSz="914400"/>
            <a:br>
              <a:rPr lang="en-US" sz="1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Dr. med. Sabine Heselhaus</a:t>
            </a:r>
            <a:b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Fachärztin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für </a:t>
            </a:r>
            <a:r>
              <a:rPr lang="en-US" sz="3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Chirurgie</a:t>
            </a:r>
            <a:b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Kantonsrätin</a:t>
            </a: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Luzern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Gesundheitskommission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GRÜNE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www.aefu.ch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www.wundnetzwerk.ch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www.ernaehrungsforum-stadtland.earth</a:t>
            </a: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JHaS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Kongress</a:t>
            </a:r>
            <a: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Fribourg 09.05.2025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9E2DF6-ABB8-7F1C-D233-7C0F9F3CF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253" y="1503902"/>
            <a:ext cx="4942280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8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64D94EDE-7A8C-420A-0A53-037309499F7B}"/>
              </a:ext>
            </a:extLst>
          </p:cNvPr>
          <p:cNvSpPr/>
          <p:nvPr/>
        </p:nvSpPr>
        <p:spPr>
          <a:xfrm>
            <a:off x="476280" y="511560"/>
            <a:ext cx="11356560" cy="615240"/>
          </a:xfrm>
          <a:prstGeom prst="rect">
            <a:avLst/>
          </a:prstGeom>
          <a:solidFill>
            <a:srgbClr val="FDD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76" name="Picture 10" descr="TWW_GR_Cavaione_0705_31.jpg"/>
          <p:cNvPicPr/>
          <p:nvPr/>
        </p:nvPicPr>
        <p:blipFill>
          <a:blip r:embed="rId3"/>
          <a:srcRect b="19782"/>
          <a:stretch/>
        </p:blipFill>
        <p:spPr>
          <a:xfrm>
            <a:off x="4214160" y="4999211"/>
            <a:ext cx="4765680" cy="1788480"/>
          </a:xfrm>
          <a:prstGeom prst="rect">
            <a:avLst/>
          </a:prstGeom>
          <a:ln w="0">
            <a:noFill/>
          </a:ln>
        </p:spPr>
      </p:pic>
      <p:sp>
        <p:nvSpPr>
          <p:cNvPr id="79" name="Textfeld 8"/>
          <p:cNvSpPr/>
          <p:nvPr/>
        </p:nvSpPr>
        <p:spPr>
          <a:xfrm>
            <a:off x="476280" y="498240"/>
            <a:ext cx="1097712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sz="3400" b="1" spc="-1">
                <a:solidFill>
                  <a:srgbClr val="000000"/>
                </a:solidFill>
                <a:latin typeface="Calibri"/>
              </a:rPr>
              <a:t>Drastischer Rückgang an Lebensräumen seit 1850/1900</a:t>
            </a:r>
            <a:endParaRPr lang="de-CH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feld 2"/>
          <p:cNvSpPr/>
          <p:nvPr/>
        </p:nvSpPr>
        <p:spPr>
          <a:xfrm>
            <a:off x="9289080" y="4065702"/>
            <a:ext cx="21643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b="0" i="1" strike="noStrike" spc="-1">
                <a:solidFill>
                  <a:schemeClr val="dk1"/>
                </a:solidFill>
                <a:ea typeface="Calibri"/>
              </a:rPr>
              <a:t>Quelle: Lachat et al., 2010</a:t>
            </a:r>
            <a:endParaRPr lang="de-CH" b="0" i="1" strike="noStrike" spc="-1">
              <a:solidFill>
                <a:srgbClr val="000000"/>
              </a:solidFill>
            </a:endParaRPr>
          </a:p>
        </p:txBody>
      </p:sp>
      <p:pic>
        <p:nvPicPr>
          <p:cNvPr id="81" name="Bild 1"/>
          <p:cNvPicPr/>
          <p:nvPr/>
        </p:nvPicPr>
        <p:blipFill>
          <a:blip r:embed="rId4"/>
          <a:srcRect t="16376" b="16376"/>
          <a:stretch/>
        </p:blipFill>
        <p:spPr>
          <a:xfrm>
            <a:off x="4205842" y="1275840"/>
            <a:ext cx="4765680" cy="1801800"/>
          </a:xfrm>
          <a:prstGeom prst="rect">
            <a:avLst/>
          </a:prstGeom>
          <a:ln w="0">
            <a:noFill/>
          </a:ln>
        </p:spPr>
      </p:pic>
      <p:pic>
        <p:nvPicPr>
          <p:cNvPr id="82" name="Bild 1"/>
          <p:cNvPicPr/>
          <p:nvPr/>
        </p:nvPicPr>
        <p:blipFill>
          <a:blip r:embed="rId5"/>
          <a:srcRect t="12162" b="12162"/>
          <a:stretch/>
        </p:blipFill>
        <p:spPr>
          <a:xfrm>
            <a:off x="4205842" y="3139036"/>
            <a:ext cx="4765680" cy="180180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5162" y="797539"/>
            <a:ext cx="4677572" cy="2751513"/>
          </a:xfrm>
          <a:prstGeom prst="rect">
            <a:avLst/>
          </a:prstGeom>
          <a:ln w="0">
            <a:noFill/>
          </a:ln>
        </p:spPr>
      </p:pic>
      <p:sp>
        <p:nvSpPr>
          <p:cNvPr id="86" name="Textfeld 11"/>
          <p:cNvSpPr/>
          <p:nvPr/>
        </p:nvSpPr>
        <p:spPr>
          <a:xfrm>
            <a:off x="4664122" y="1506179"/>
            <a:ext cx="4034520" cy="52176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800" b="1" strike="noStrike" spc="-1">
                <a:solidFill>
                  <a:schemeClr val="dk1"/>
                </a:solidFill>
              </a:rPr>
              <a:t>Auen                          - 70%</a:t>
            </a:r>
            <a:endParaRPr lang="de-CH" sz="2800" b="0" strike="noStrike" spc="-1">
              <a:solidFill>
                <a:srgbClr val="000000"/>
              </a:solidFill>
            </a:endParaRPr>
          </a:p>
        </p:txBody>
      </p:sp>
      <p:sp>
        <p:nvSpPr>
          <p:cNvPr id="87" name="Textfeld 12"/>
          <p:cNvSpPr/>
          <p:nvPr/>
        </p:nvSpPr>
        <p:spPr>
          <a:xfrm>
            <a:off x="4664122" y="3307979"/>
            <a:ext cx="4034520" cy="52176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800" b="1" strike="noStrike" spc="-1">
                <a:solidFill>
                  <a:schemeClr val="dk1"/>
                </a:solidFill>
              </a:rPr>
              <a:t>Moore                       - 82%</a:t>
            </a:r>
            <a:endParaRPr lang="de-CH" sz="2800" b="0" strike="noStrike" spc="-1">
              <a:solidFill>
                <a:srgbClr val="000000"/>
              </a:solidFill>
            </a:endParaRPr>
          </a:p>
        </p:txBody>
      </p:sp>
      <p:sp>
        <p:nvSpPr>
          <p:cNvPr id="88" name="Textfeld 13"/>
          <p:cNvSpPr/>
          <p:nvPr/>
        </p:nvSpPr>
        <p:spPr>
          <a:xfrm>
            <a:off x="4664122" y="5238529"/>
            <a:ext cx="4034520" cy="52176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800" b="1" strike="noStrike" spc="-1">
                <a:solidFill>
                  <a:schemeClr val="dk1"/>
                </a:solidFill>
              </a:rPr>
              <a:t>Trockenwiesen        - 95%</a:t>
            </a:r>
            <a:endParaRPr lang="de-CH" sz="2800" b="0" strike="noStrike" spc="-1">
              <a:solidFill>
                <a:srgbClr val="000000"/>
              </a:solidFill>
            </a:endParaRPr>
          </a:p>
        </p:txBody>
      </p:sp>
      <p:sp>
        <p:nvSpPr>
          <p:cNvPr id="89" name="TextBox 9"/>
          <p:cNvSpPr/>
          <p:nvPr/>
        </p:nvSpPr>
        <p:spPr>
          <a:xfrm>
            <a:off x="9289080" y="2588400"/>
            <a:ext cx="841320" cy="4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9504360" y="4526640"/>
            <a:ext cx="410760" cy="4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9"/>
          <p:cNvSpPr/>
          <p:nvPr/>
        </p:nvSpPr>
        <p:spPr>
          <a:xfrm>
            <a:off x="8109360" y="6346440"/>
            <a:ext cx="349920" cy="42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52B00-F9E9-0BD8-4C89-B25902EC35E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1394" y="2662670"/>
            <a:ext cx="4677572" cy="2751512"/>
          </a:xfrm>
          <a:prstGeom prst="rect">
            <a:avLst/>
          </a:prstGeom>
          <a:ln w="0">
            <a:noFill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C193DB-D7EA-71B8-12AC-9142C63A71EC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5161" y="4517695"/>
            <a:ext cx="4677570" cy="275151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DC85619-2A29-F471-3440-42F8F19D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6407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70816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DB5527-6EB8-589F-016C-EE3EB0EC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5089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0907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BB6ECF-04F4-DB12-8BC4-FDE0333E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Danke!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A1A2C7-1A7D-5E89-624E-90A94B3B1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EE14183-0D18-C958-3CF4-EBF5E68CCE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9856" y="227324"/>
            <a:ext cx="4812858" cy="6403351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2B0C7D9-1989-732E-DB24-FF7FA91782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21242BB-773C-0051-87AC-453B29F721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673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4">
            <a:extLst>
              <a:ext uri="{FF2B5EF4-FFF2-40B4-BE49-F238E27FC236}">
                <a16:creationId xmlns:a16="http://schemas.microsoft.com/office/drawing/2014/main" id="{1ACAC9C2-D68F-66F3-E328-36768EB4F140}"/>
              </a:ext>
            </a:extLst>
          </p:cNvPr>
          <p:cNvSpPr/>
          <p:nvPr/>
        </p:nvSpPr>
        <p:spPr>
          <a:xfrm>
            <a:off x="476280" y="5796271"/>
            <a:ext cx="8204277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r>
              <a:rPr lang="de-CH" sz="2400" b="0" strike="noStrike" spc="-1">
                <a:solidFill>
                  <a:srgbClr val="000000"/>
                </a:solidFill>
                <a:latin typeface="Calibri"/>
              </a:rPr>
              <a:t>Von </a:t>
            </a:r>
            <a:r>
              <a:rPr lang="de-CH" sz="2400" spc="-1">
                <a:solidFill>
                  <a:srgbClr val="000000"/>
                </a:solidFill>
                <a:latin typeface="Calibri   "/>
              </a:rPr>
              <a:t>den</a:t>
            </a:r>
            <a:r>
              <a:rPr lang="de-CH" sz="2400" b="0" strike="noStrike" spc="-1">
                <a:solidFill>
                  <a:srgbClr val="000000"/>
                </a:solidFill>
                <a:latin typeface="Calibri"/>
              </a:rPr>
              <a:t> 109 wichtigsten </a:t>
            </a:r>
            <a:r>
              <a:rPr lang="de-CH" sz="2400" b="1" strike="noStrike" spc="-1">
                <a:solidFill>
                  <a:srgbClr val="000000"/>
                </a:solidFill>
                <a:latin typeface="Calibri"/>
              </a:rPr>
              <a:t>Kulturpflanzen</a:t>
            </a:r>
            <a:r>
              <a:rPr lang="de-CH" sz="2400" b="0" strike="noStrike" spc="-1">
                <a:solidFill>
                  <a:srgbClr val="000000"/>
                </a:solidFill>
                <a:latin typeface="Calibri"/>
              </a:rPr>
              <a:t> sind 87 Arten (80 %) vollständig von tierischen </a:t>
            </a:r>
            <a:r>
              <a:rPr lang="de-CH" sz="2400" b="1" strike="noStrike" spc="-1">
                <a:solidFill>
                  <a:srgbClr val="000000"/>
                </a:solidFill>
                <a:latin typeface="Calibri"/>
              </a:rPr>
              <a:t>Bestäubern</a:t>
            </a:r>
            <a:r>
              <a:rPr lang="de-CH" sz="2400" b="0" strike="noStrike" spc="-1">
                <a:solidFill>
                  <a:srgbClr val="000000"/>
                </a:solidFill>
                <a:latin typeface="Calibri"/>
              </a:rPr>
              <a:t> abhängig.</a:t>
            </a: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DB879A4-30A9-92EA-09B5-49E7D7E10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0" r="6731" b="12160"/>
          <a:stretch/>
        </p:blipFill>
        <p:spPr>
          <a:xfrm>
            <a:off x="476282" y="1297487"/>
            <a:ext cx="8565126" cy="43436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39A643C-C814-B1F4-F209-A254E5843C6B}"/>
              </a:ext>
            </a:extLst>
          </p:cNvPr>
          <p:cNvSpPr txBox="1"/>
          <p:nvPr/>
        </p:nvSpPr>
        <p:spPr>
          <a:xfrm>
            <a:off x="9263945" y="4219115"/>
            <a:ext cx="2568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i="1" spc="-1" dirty="0">
                <a:solidFill>
                  <a:schemeClr val="dk1"/>
                </a:solidFill>
                <a:latin typeface="Calibri   "/>
              </a:rPr>
              <a:t>Bild: Fricktal, Aargau (Schweiz Tourismus) </a:t>
            </a:r>
            <a:endParaRPr lang="de-CH" sz="1600" i="1" spc="-1" dirty="0">
              <a:solidFill>
                <a:srgbClr val="000000"/>
              </a:solidFill>
              <a:latin typeface="Calibri   "/>
            </a:endParaRPr>
          </a:p>
        </p:txBody>
      </p:sp>
      <p:sp>
        <p:nvSpPr>
          <p:cNvPr id="2" name="Rechteck 7">
            <a:extLst>
              <a:ext uri="{FF2B5EF4-FFF2-40B4-BE49-F238E27FC236}">
                <a16:creationId xmlns:a16="http://schemas.microsoft.com/office/drawing/2014/main" id="{352066C1-406E-3961-95E5-3AB45E39DD14}"/>
              </a:ext>
            </a:extLst>
          </p:cNvPr>
          <p:cNvSpPr/>
          <p:nvPr/>
        </p:nvSpPr>
        <p:spPr>
          <a:xfrm>
            <a:off x="476280" y="511560"/>
            <a:ext cx="11356560" cy="615240"/>
          </a:xfrm>
          <a:prstGeom prst="rect">
            <a:avLst/>
          </a:prstGeom>
          <a:solidFill>
            <a:srgbClr val="FDD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" name="Textfeld 4">
            <a:extLst>
              <a:ext uri="{FF2B5EF4-FFF2-40B4-BE49-F238E27FC236}">
                <a16:creationId xmlns:a16="http://schemas.microsoft.com/office/drawing/2014/main" id="{C796920D-55C5-02AC-44C8-C0C0F426B329}"/>
              </a:ext>
            </a:extLst>
          </p:cNvPr>
          <p:cNvSpPr/>
          <p:nvPr/>
        </p:nvSpPr>
        <p:spPr>
          <a:xfrm>
            <a:off x="572760" y="498240"/>
            <a:ext cx="1101312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sz="3400" b="1" strike="noStrike" spc="-1">
                <a:solidFill>
                  <a:srgbClr val="000000"/>
                </a:solidFill>
                <a:latin typeface="Calibri"/>
              </a:rPr>
              <a:t>Biodiversität sichert unsere Ernährung</a:t>
            </a:r>
            <a:endParaRPr lang="de-CH" sz="3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071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feld 14"/>
          <p:cNvSpPr/>
          <p:nvPr/>
        </p:nvSpPr>
        <p:spPr>
          <a:xfrm>
            <a:off x="319541" y="5780655"/>
            <a:ext cx="9330896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buClr>
                <a:srgbClr val="000000"/>
              </a:buClr>
            </a:pP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Die Wirkstoffe von 118 der</a:t>
            </a:r>
            <a:r>
              <a:rPr lang="de-DE" sz="2400" b="1" strike="noStrike" spc="-1">
                <a:solidFill>
                  <a:srgbClr val="000000"/>
                </a:solidFill>
                <a:latin typeface="Calibri"/>
              </a:rPr>
              <a:t> weltweit 150 am meisten verschriebenen</a:t>
            </a: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de-DE" sz="2400" b="1" strike="noStrike" spc="-1">
                <a:solidFill>
                  <a:srgbClr val="000000"/>
                </a:solidFill>
                <a:latin typeface="Calibri"/>
              </a:rPr>
              <a:t>Medikamente</a:t>
            </a:r>
            <a:r>
              <a:rPr lang="de-DE" sz="2400" b="0" strike="noStrike" spc="-1">
                <a:solidFill>
                  <a:srgbClr val="000000"/>
                </a:solidFill>
                <a:latin typeface="Calibri"/>
              </a:rPr>
              <a:t> stammen aus natürlichen Substanzen.</a:t>
            </a: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buClr>
                <a:srgbClr val="000000"/>
              </a:buClr>
            </a:pP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Rechteck 4"/>
          <p:cNvSpPr/>
          <p:nvPr/>
        </p:nvSpPr>
        <p:spPr>
          <a:xfrm>
            <a:off x="476280" y="511560"/>
            <a:ext cx="11356560" cy="615240"/>
          </a:xfrm>
          <a:prstGeom prst="rect">
            <a:avLst/>
          </a:prstGeom>
          <a:solidFill>
            <a:srgbClr val="FDD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5" name="Textfeld 15"/>
          <p:cNvSpPr/>
          <p:nvPr/>
        </p:nvSpPr>
        <p:spPr>
          <a:xfrm>
            <a:off x="572760" y="498240"/>
            <a:ext cx="11013120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sz="3400" b="1" strike="noStrike" spc="-1">
                <a:solidFill>
                  <a:srgbClr val="000000"/>
                </a:solidFill>
                <a:latin typeface="Calibri"/>
              </a:rPr>
              <a:t>Biodiversität ist lebensnotwendig</a:t>
            </a:r>
            <a:endParaRPr lang="de-CH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fik 2" descr="Ein Bild, das Text, Etikett, Verpackung und Etikettierung enthält.&#10;&#10;Automatisch generierte Beschreibung">
            <a:extLst>
              <a:ext uri="{FF2B5EF4-FFF2-40B4-BE49-F238E27FC236}">
                <a16:creationId xmlns:a16="http://schemas.microsoft.com/office/drawing/2014/main" id="{84F9A8D3-8245-E941-5B45-8B71418F6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" y="1534547"/>
            <a:ext cx="3327400" cy="2374900"/>
          </a:xfrm>
          <a:prstGeom prst="rect">
            <a:avLst/>
          </a:prstGeom>
        </p:spPr>
      </p:pic>
      <p:pic>
        <p:nvPicPr>
          <p:cNvPr id="7" name="Grafik 6" descr="Ein Bild, das Text, Damenbinde enthält.&#10;&#10;Automatisch generierte Beschreibung">
            <a:extLst>
              <a:ext uri="{FF2B5EF4-FFF2-40B4-BE49-F238E27FC236}">
                <a16:creationId xmlns:a16="http://schemas.microsoft.com/office/drawing/2014/main" id="{93E0E45C-F975-4522-0442-8CE3C17F57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6" t="14923" r="16290" b="16154"/>
          <a:stretch/>
        </p:blipFill>
        <p:spPr>
          <a:xfrm>
            <a:off x="1742689" y="4019394"/>
            <a:ext cx="2023872" cy="1706880"/>
          </a:xfrm>
          <a:prstGeom prst="rect">
            <a:avLst/>
          </a:prstGeom>
        </p:spPr>
      </p:pic>
      <p:pic>
        <p:nvPicPr>
          <p:cNvPr id="9" name="Grafik 8" descr="Ein Bild, das Text, Verpackung und Etikettierung, Pflaster enthält.&#10;&#10;Automatisch generierte Beschreibung">
            <a:extLst>
              <a:ext uri="{FF2B5EF4-FFF2-40B4-BE49-F238E27FC236}">
                <a16:creationId xmlns:a16="http://schemas.microsoft.com/office/drawing/2014/main" id="{CD463988-C9D4-8EF4-07C5-BB68166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04" y="2566489"/>
            <a:ext cx="1689100" cy="3327400"/>
          </a:xfrm>
          <a:prstGeom prst="rect">
            <a:avLst/>
          </a:prstGeom>
        </p:spPr>
      </p:pic>
      <p:pic>
        <p:nvPicPr>
          <p:cNvPr id="11" name="Grafik 10" descr="Ein Bild, das Text, Buch enthält.&#10;&#10;Automatisch generierte Beschreibung">
            <a:extLst>
              <a:ext uri="{FF2B5EF4-FFF2-40B4-BE49-F238E27FC236}">
                <a16:creationId xmlns:a16="http://schemas.microsoft.com/office/drawing/2014/main" id="{C16C81DF-7845-465D-B325-1C7F231BD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4" y="1981147"/>
            <a:ext cx="1828800" cy="3327400"/>
          </a:xfrm>
          <a:prstGeom prst="rect">
            <a:avLst/>
          </a:prstGeom>
        </p:spPr>
      </p:pic>
      <p:pic>
        <p:nvPicPr>
          <p:cNvPr id="13" name="Grafik 12" descr="Ein Bild, das Text, Box, Verpackung und Etikettierung, Karton enthält.&#10;&#10;Automatisch generierte Beschreibung">
            <a:extLst>
              <a:ext uri="{FF2B5EF4-FFF2-40B4-BE49-F238E27FC236}">
                <a16:creationId xmlns:a16="http://schemas.microsoft.com/office/drawing/2014/main" id="{6AFB4055-B1C3-EA66-3DE9-D3C9DF930C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16" y="1265466"/>
            <a:ext cx="1943100" cy="3327400"/>
          </a:xfrm>
          <a:prstGeom prst="rect">
            <a:avLst/>
          </a:prstGeom>
        </p:spPr>
      </p:pic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9ABDBF8E-B0F0-1D23-69F6-D6C491101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04" y="1813972"/>
            <a:ext cx="2764405" cy="24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43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44624"/>
            <a:ext cx="7097092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28908BD-60E3-5649-281A-5453A935F693}"/>
              </a:ext>
            </a:extLst>
          </p:cNvPr>
          <p:cNvSpPr txBox="1"/>
          <p:nvPr/>
        </p:nvSpPr>
        <p:spPr>
          <a:xfrm>
            <a:off x="627871" y="1268760"/>
            <a:ext cx="359688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4000" dirty="0"/>
              <a:t>Verteilung der </a:t>
            </a:r>
          </a:p>
          <a:p>
            <a:r>
              <a:rPr lang="de-CH" sz="4000" dirty="0"/>
              <a:t>Säugetiermasse:</a:t>
            </a:r>
          </a:p>
          <a:p>
            <a:r>
              <a:rPr lang="de-CH" sz="4000" dirty="0"/>
              <a:t> </a:t>
            </a:r>
          </a:p>
          <a:p>
            <a:r>
              <a:rPr lang="de-CH" sz="4000" dirty="0"/>
              <a:t>Mensch</a:t>
            </a:r>
          </a:p>
          <a:p>
            <a:r>
              <a:rPr lang="de-CH" sz="4000" dirty="0"/>
              <a:t>Nutztiere</a:t>
            </a:r>
          </a:p>
          <a:p>
            <a:r>
              <a:rPr lang="de-CH" sz="4000" dirty="0"/>
              <a:t>Wildtiere</a:t>
            </a:r>
          </a:p>
        </p:txBody>
      </p:sp>
    </p:spTree>
    <p:extLst>
      <p:ext uri="{BB962C8B-B14F-4D97-AF65-F5344CB8AC3E}">
        <p14:creationId xmlns:p14="http://schemas.microsoft.com/office/powerpoint/2010/main" val="197465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mit Pfeil 5"/>
          <p:cNvCxnSpPr/>
          <p:nvPr/>
        </p:nvCxnSpPr>
        <p:spPr>
          <a:xfrm>
            <a:off x="2152650" y="6275388"/>
            <a:ext cx="78867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V="1">
            <a:off x="2305050" y="1204914"/>
            <a:ext cx="1588" cy="5222875"/>
          </a:xfrm>
          <a:prstGeom prst="straightConnector1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299" name="Textfeld 8"/>
          <p:cNvSpPr txBox="1">
            <a:spLocks noChangeArrowheads="1"/>
          </p:cNvSpPr>
          <p:nvPr/>
        </p:nvSpPr>
        <p:spPr bwMode="auto">
          <a:xfrm>
            <a:off x="1620839" y="804863"/>
            <a:ext cx="3381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 sz="2000" b="1">
                <a:solidFill>
                  <a:prstClr val="black"/>
                </a:solidFill>
              </a:rPr>
              <a:t>Bevölkerung</a:t>
            </a:r>
            <a:r>
              <a:rPr lang="en-GB" altLang="x-none" sz="2000">
                <a:solidFill>
                  <a:prstClr val="black"/>
                </a:solidFill>
              </a:rPr>
              <a:t> (Mrd. Menschen)</a:t>
            </a:r>
            <a:endParaRPr lang="en-GB" altLang="x-none">
              <a:solidFill>
                <a:prstClr val="black"/>
              </a:solidFill>
            </a:endParaRPr>
          </a:p>
        </p:txBody>
      </p:sp>
      <p:sp>
        <p:nvSpPr>
          <p:cNvPr id="55300" name="Textfeld 9"/>
          <p:cNvSpPr txBox="1">
            <a:spLocks noChangeArrowheads="1"/>
          </p:cNvSpPr>
          <p:nvPr/>
        </p:nvSpPr>
        <p:spPr bwMode="auto">
          <a:xfrm>
            <a:off x="8942389" y="5862638"/>
            <a:ext cx="1755775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 sz="2000" b="1">
                <a:solidFill>
                  <a:prstClr val="black"/>
                </a:solidFill>
              </a:rPr>
              <a:t>Konsum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x-none" sz="600" b="1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>
                <a:solidFill>
                  <a:prstClr val="black"/>
                </a:solidFill>
              </a:rPr>
              <a:t>(BSP pro Person in 1990 intl$)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30725" y="6500814"/>
            <a:ext cx="35560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Adapted from National Geographic 2012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3975100" y="6181725"/>
            <a:ext cx="0" cy="2667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3205163" y="6199188"/>
            <a:ext cx="0" cy="2667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2130425" y="5089525"/>
            <a:ext cx="2413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2179639" y="4265613"/>
            <a:ext cx="242887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2171700" y="2233613"/>
            <a:ext cx="24130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2179639" y="4940300"/>
            <a:ext cx="242887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2171700" y="5616575"/>
            <a:ext cx="24130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2179639" y="3614738"/>
            <a:ext cx="242887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2171700" y="2925763"/>
            <a:ext cx="241300" cy="0"/>
          </a:xfrm>
          <a:prstGeom prst="line">
            <a:avLst/>
          </a:prstGeom>
          <a:ln w="222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3114675" y="6154738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4743450" y="6161088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5578475" y="6146800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8901113" y="6146800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5" name="Textfeld 45"/>
          <p:cNvSpPr txBox="1">
            <a:spLocks noChangeArrowheads="1"/>
          </p:cNvSpPr>
          <p:nvPr/>
        </p:nvSpPr>
        <p:spPr bwMode="auto">
          <a:xfrm>
            <a:off x="1644650" y="4886325"/>
            <a:ext cx="50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 sz="2000">
                <a:solidFill>
                  <a:prstClr val="black"/>
                </a:solidFill>
              </a:rPr>
              <a:t>1,8</a:t>
            </a:r>
            <a:endParaRPr lang="en-GB" altLang="x-none">
              <a:solidFill>
                <a:prstClr val="black"/>
              </a:solidFill>
            </a:endParaRPr>
          </a:p>
        </p:txBody>
      </p:sp>
      <p:grpSp>
        <p:nvGrpSpPr>
          <p:cNvPr id="17" name="Gruppierung 16"/>
          <p:cNvGrpSpPr>
            <a:grpSpLocks/>
          </p:cNvGrpSpPr>
          <p:nvPr/>
        </p:nvGrpSpPr>
        <p:grpSpPr bwMode="auto">
          <a:xfrm>
            <a:off x="1635125" y="4387850"/>
            <a:ext cx="750888" cy="400050"/>
            <a:chOff x="110653" y="4387150"/>
            <a:chExt cx="750739" cy="400110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618552" y="4590380"/>
              <a:ext cx="24284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42" name="Textfeld 46"/>
            <p:cNvSpPr txBox="1">
              <a:spLocks noChangeArrowheads="1"/>
            </p:cNvSpPr>
            <p:nvPr/>
          </p:nvSpPr>
          <p:spPr bwMode="auto">
            <a:xfrm>
              <a:off x="110653" y="4387150"/>
              <a:ext cx="5084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2000">
                  <a:solidFill>
                    <a:prstClr val="black"/>
                  </a:solidFill>
                </a:rPr>
                <a:t>2,5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uppierung 17"/>
          <p:cNvGrpSpPr>
            <a:grpSpLocks/>
          </p:cNvGrpSpPr>
          <p:nvPr/>
        </p:nvGrpSpPr>
        <p:grpSpPr bwMode="auto">
          <a:xfrm>
            <a:off x="1663701" y="1354138"/>
            <a:ext cx="758825" cy="400050"/>
            <a:chOff x="139020" y="1354690"/>
            <a:chExt cx="759437" cy="400110"/>
          </a:xfrm>
        </p:grpSpPr>
        <p:cxnSp>
          <p:nvCxnSpPr>
            <p:cNvPr id="20" name="Gerade Verbindung 19"/>
            <p:cNvCxnSpPr/>
            <p:nvPr/>
          </p:nvCxnSpPr>
          <p:spPr>
            <a:xfrm>
              <a:off x="656962" y="1561096"/>
              <a:ext cx="24149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40" name="Textfeld 47"/>
            <p:cNvSpPr txBox="1">
              <a:spLocks noChangeArrowheads="1"/>
            </p:cNvSpPr>
            <p:nvPr/>
          </p:nvSpPr>
          <p:spPr bwMode="auto">
            <a:xfrm>
              <a:off x="139020" y="1354690"/>
              <a:ext cx="50847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2000">
                  <a:solidFill>
                    <a:prstClr val="black"/>
                  </a:solidFill>
                </a:rPr>
                <a:t>7,0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sp>
        <p:nvSpPr>
          <p:cNvPr id="55318" name="Textfeld 48"/>
          <p:cNvSpPr txBox="1">
            <a:spLocks noChangeArrowheads="1"/>
          </p:cNvSpPr>
          <p:nvPr/>
        </p:nvSpPr>
        <p:spPr bwMode="auto">
          <a:xfrm>
            <a:off x="2738438" y="6418263"/>
            <a:ext cx="76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 sz="2000">
                <a:solidFill>
                  <a:prstClr val="black"/>
                </a:solidFill>
              </a:rPr>
              <a:t>1.100</a:t>
            </a:r>
            <a:endParaRPr lang="en-GB" altLang="x-none">
              <a:solidFill>
                <a:prstClr val="black"/>
              </a:solidFill>
            </a:endParaRPr>
          </a:p>
        </p:txBody>
      </p:sp>
      <p:grpSp>
        <p:nvGrpSpPr>
          <p:cNvPr id="12" name="Gruppierung 11"/>
          <p:cNvGrpSpPr>
            <a:grpSpLocks/>
          </p:cNvGrpSpPr>
          <p:nvPr/>
        </p:nvGrpSpPr>
        <p:grpSpPr bwMode="auto">
          <a:xfrm>
            <a:off x="3606800" y="6146800"/>
            <a:ext cx="768350" cy="687388"/>
            <a:chOff x="2082894" y="6146361"/>
            <a:chExt cx="768159" cy="687268"/>
          </a:xfrm>
        </p:grpSpPr>
        <p:cxnSp>
          <p:nvCxnSpPr>
            <p:cNvPr id="39" name="Gerade Verbindung 38"/>
            <p:cNvCxnSpPr/>
            <p:nvPr/>
          </p:nvCxnSpPr>
          <p:spPr>
            <a:xfrm>
              <a:off x="2401903" y="6146361"/>
              <a:ext cx="0" cy="266653"/>
            </a:xfrm>
            <a:prstGeom prst="line">
              <a:avLst/>
            </a:prstGeom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38" name="Textfeld 49"/>
            <p:cNvSpPr txBox="1">
              <a:spLocks noChangeArrowheads="1"/>
            </p:cNvSpPr>
            <p:nvPr/>
          </p:nvSpPr>
          <p:spPr bwMode="auto">
            <a:xfrm>
              <a:off x="2082894" y="6433519"/>
              <a:ext cx="7681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2000">
                  <a:solidFill>
                    <a:prstClr val="black"/>
                  </a:solidFill>
                </a:rPr>
                <a:t>2.100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uppierung 22"/>
          <p:cNvGrpSpPr>
            <a:grpSpLocks/>
          </p:cNvGrpSpPr>
          <p:nvPr/>
        </p:nvGrpSpPr>
        <p:grpSpPr bwMode="auto">
          <a:xfrm>
            <a:off x="8191500" y="6221414"/>
            <a:ext cx="768350" cy="606425"/>
            <a:chOff x="6667826" y="6221895"/>
            <a:chExt cx="768159" cy="605946"/>
          </a:xfrm>
        </p:grpSpPr>
        <p:cxnSp>
          <p:nvCxnSpPr>
            <p:cNvPr id="15" name="Gerade Verbindung 14"/>
            <p:cNvCxnSpPr/>
            <p:nvPr/>
          </p:nvCxnSpPr>
          <p:spPr>
            <a:xfrm>
              <a:off x="7186810" y="6221895"/>
              <a:ext cx="0" cy="26648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336" name="Textfeld 50"/>
            <p:cNvSpPr txBox="1">
              <a:spLocks noChangeArrowheads="1"/>
            </p:cNvSpPr>
            <p:nvPr/>
          </p:nvSpPr>
          <p:spPr bwMode="auto">
            <a:xfrm>
              <a:off x="6667826" y="6427731"/>
              <a:ext cx="7681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2000">
                  <a:solidFill>
                    <a:prstClr val="black"/>
                  </a:solidFill>
                </a:rPr>
                <a:t>7.800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uppierung 7"/>
          <p:cNvGrpSpPr>
            <a:grpSpLocks/>
          </p:cNvGrpSpPr>
          <p:nvPr/>
        </p:nvGrpSpPr>
        <p:grpSpPr bwMode="auto">
          <a:xfrm>
            <a:off x="2309813" y="1560514"/>
            <a:ext cx="6400800" cy="4702175"/>
            <a:chOff x="786329" y="1561242"/>
            <a:chExt cx="6400638" cy="4701336"/>
          </a:xfrm>
        </p:grpSpPr>
        <p:sp>
          <p:nvSpPr>
            <p:cNvPr id="4" name="Rechteck 3"/>
            <p:cNvSpPr/>
            <p:nvPr/>
          </p:nvSpPr>
          <p:spPr>
            <a:xfrm>
              <a:off x="786329" y="1561242"/>
              <a:ext cx="6400638" cy="470133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334" name="Textfeld 66"/>
            <p:cNvSpPr txBox="1">
              <a:spLocks noChangeArrowheads="1"/>
            </p:cNvSpPr>
            <p:nvPr/>
          </p:nvSpPr>
          <p:spPr bwMode="auto">
            <a:xfrm>
              <a:off x="6046931" y="1754800"/>
              <a:ext cx="101822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3200" b="1">
                  <a:solidFill>
                    <a:prstClr val="black"/>
                  </a:solidFill>
                </a:rPr>
                <a:t>2010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2300288" y="4576764"/>
            <a:ext cx="1674812" cy="1698625"/>
            <a:chOff x="775953" y="4576850"/>
            <a:chExt cx="1675012" cy="1699090"/>
          </a:xfrm>
        </p:grpSpPr>
        <p:sp>
          <p:nvSpPr>
            <p:cNvPr id="53" name="Rechteck 52"/>
            <p:cNvSpPr/>
            <p:nvPr/>
          </p:nvSpPr>
          <p:spPr>
            <a:xfrm>
              <a:off x="775953" y="4576850"/>
              <a:ext cx="1675012" cy="16990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332" name="Textfeld 68"/>
            <p:cNvSpPr txBox="1">
              <a:spLocks noChangeArrowheads="1"/>
            </p:cNvSpPr>
            <p:nvPr/>
          </p:nvSpPr>
          <p:spPr bwMode="auto">
            <a:xfrm>
              <a:off x="1563494" y="4587205"/>
              <a:ext cx="8066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2400" b="1">
                  <a:solidFill>
                    <a:prstClr val="black"/>
                  </a:solidFill>
                </a:rPr>
                <a:t>1950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grpSp>
        <p:nvGrpSpPr>
          <p:cNvPr id="55323" name="Gruppierung 4"/>
          <p:cNvGrpSpPr>
            <a:grpSpLocks/>
          </p:cNvGrpSpPr>
          <p:nvPr/>
        </p:nvGrpSpPr>
        <p:grpSpPr bwMode="auto">
          <a:xfrm>
            <a:off x="2309813" y="5089526"/>
            <a:ext cx="893762" cy="1185863"/>
            <a:chOff x="786327" y="5089475"/>
            <a:chExt cx="893971" cy="1186465"/>
          </a:xfrm>
        </p:grpSpPr>
        <p:sp>
          <p:nvSpPr>
            <p:cNvPr id="54" name="Rechteck 53"/>
            <p:cNvSpPr/>
            <p:nvPr/>
          </p:nvSpPr>
          <p:spPr>
            <a:xfrm>
              <a:off x="786327" y="5089475"/>
              <a:ext cx="893971" cy="11864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330" name="Textfeld 67"/>
            <p:cNvSpPr txBox="1">
              <a:spLocks noChangeArrowheads="1"/>
            </p:cNvSpPr>
            <p:nvPr/>
          </p:nvSpPr>
          <p:spPr bwMode="auto">
            <a:xfrm>
              <a:off x="960522" y="5143282"/>
              <a:ext cx="7040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x-none" sz="2000" b="1">
                  <a:solidFill>
                    <a:prstClr val="black"/>
                  </a:solidFill>
                </a:rPr>
                <a:t>1900</a:t>
              </a:r>
              <a:endParaRPr lang="en-GB" altLang="x-none">
                <a:solidFill>
                  <a:prstClr val="black"/>
                </a:solidFill>
              </a:endParaRPr>
            </a:p>
          </p:txBody>
        </p:sp>
      </p:grpSp>
      <p:cxnSp>
        <p:nvCxnSpPr>
          <p:cNvPr id="73" name="Gerade Verbindung 72"/>
          <p:cNvCxnSpPr/>
          <p:nvPr/>
        </p:nvCxnSpPr>
        <p:spPr>
          <a:xfrm>
            <a:off x="6411913" y="6154738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7248525" y="6169025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/>
          <p:cNvCxnSpPr/>
          <p:nvPr/>
        </p:nvCxnSpPr>
        <p:spPr>
          <a:xfrm>
            <a:off x="8080375" y="6169025"/>
            <a:ext cx="0" cy="26670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Bild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5765">
            <a:off x="4462463" y="1427164"/>
            <a:ext cx="2570162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8" name="Titel 2"/>
          <p:cNvSpPr>
            <a:spLocks noGrp="1"/>
          </p:cNvSpPr>
          <p:nvPr>
            <p:ph type="title"/>
          </p:nvPr>
        </p:nvSpPr>
        <p:spPr>
          <a:xfrm>
            <a:off x="1924051" y="123826"/>
            <a:ext cx="8501063" cy="733425"/>
          </a:xfrm>
        </p:spPr>
        <p:txBody>
          <a:bodyPr/>
          <a:lstStyle/>
          <a:p>
            <a:r>
              <a:rPr lang="en-GB" altLang="x-none"/>
              <a:t>Fußabdruck = Bevölkerung x Konsum</a:t>
            </a:r>
          </a:p>
        </p:txBody>
      </p:sp>
    </p:spTree>
    <p:extLst>
      <p:ext uri="{BB962C8B-B14F-4D97-AF65-F5344CB8AC3E}">
        <p14:creationId xmlns:p14="http://schemas.microsoft.com/office/powerpoint/2010/main" val="20531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84" y="1546311"/>
            <a:ext cx="5193632" cy="51936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927070"/>
          </a:xfrm>
        </p:spPr>
        <p:txBody>
          <a:bodyPr/>
          <a:lstStyle/>
          <a:p>
            <a:pPr algn="ctr"/>
            <a:r>
              <a:rPr lang="en-GB"/>
              <a:t>Menschliche Gesundheit</a:t>
            </a:r>
          </a:p>
        </p:txBody>
      </p:sp>
      <p:sp>
        <p:nvSpPr>
          <p:cNvPr id="7" name="Inhaltsplatzhalter 4"/>
          <p:cNvSpPr txBox="1">
            <a:spLocks/>
          </p:cNvSpPr>
          <p:nvPr/>
        </p:nvSpPr>
        <p:spPr>
          <a:xfrm>
            <a:off x="6384569" y="1292196"/>
            <a:ext cx="4059656" cy="152399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GB">
                <a:solidFill>
                  <a:prstClr val="black"/>
                </a:solidFill>
                <a:latin typeface="Calibri"/>
              </a:rPr>
              <a:t>Elend der Ärmsten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820 Mio. Menschen hungern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5 Mio. Kinder sterben jährlich</a:t>
            </a:r>
          </a:p>
          <a:p>
            <a:pPr fontAlgn="base"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6776032" y="3180555"/>
            <a:ext cx="3833313" cy="18474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GB">
                <a:solidFill>
                  <a:prstClr val="black"/>
                </a:solidFill>
                <a:latin typeface="Calibri"/>
              </a:rPr>
              <a:t>Chronische Krankheiten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Übergewicht ↑ auf 2 Mrd.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Diabetes ↑ &gt; 400 Mio. 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↑ Herzinfarkt, Schlaganfall </a:t>
            </a:r>
          </a:p>
          <a:p>
            <a:pPr fontAlgn="base"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  <a:p>
            <a:pPr fontAlgn="base">
              <a:spcAft>
                <a:spcPct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Inhaltsplatzhalter 4"/>
          <p:cNvSpPr txBox="1">
            <a:spLocks/>
          </p:cNvSpPr>
          <p:nvPr/>
        </p:nvSpPr>
        <p:spPr>
          <a:xfrm>
            <a:off x="2152651" y="2100893"/>
            <a:ext cx="2937710" cy="3465718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GB">
                <a:solidFill>
                  <a:prstClr val="black"/>
                </a:solidFill>
                <a:latin typeface="Calibri"/>
              </a:rPr>
              <a:t>Verbesserungen für die meisten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Kindersterblichkeit ↓ auf 4%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Lebenserwartung ↑ auf 72 Jahre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Geburtenzahl ↓    auf 2-3 pro Frau</a:t>
            </a:r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7154486" y="5392321"/>
            <a:ext cx="3454859" cy="1035213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1200"/>
              </a:spcBef>
              <a:spcAft>
                <a:spcPct val="0"/>
              </a:spcAft>
              <a:buNone/>
            </a:pPr>
            <a:r>
              <a:rPr lang="en-GB">
                <a:solidFill>
                  <a:prstClr val="black"/>
                </a:solidFill>
                <a:latin typeface="Calibri"/>
              </a:rPr>
              <a:t>Pandemien</a:t>
            </a:r>
          </a:p>
          <a:p>
            <a:pPr fontAlgn="base"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/>
              </a:rPr>
              <a:t>Influenza, HIV, COVID-19</a:t>
            </a:r>
          </a:p>
        </p:txBody>
      </p:sp>
      <p:sp>
        <p:nvSpPr>
          <p:cNvPr id="11" name="Textfeld 3"/>
          <p:cNvSpPr txBox="1">
            <a:spLocks noChangeArrowheads="1"/>
          </p:cNvSpPr>
          <p:nvPr/>
        </p:nvSpPr>
        <p:spPr bwMode="auto">
          <a:xfrm>
            <a:off x="3451225" y="6382584"/>
            <a:ext cx="3894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>
                <a:solidFill>
                  <a:prstClr val="white">
                    <a:lumMod val="50000"/>
                  </a:prstClr>
                </a:solidFill>
              </a:rPr>
              <a:t>Quelle: Eero Pitkanen</a:t>
            </a:r>
          </a:p>
        </p:txBody>
      </p:sp>
      <p:sp>
        <p:nvSpPr>
          <p:cNvPr id="12" name="Textfeld 3"/>
          <p:cNvSpPr txBox="1">
            <a:spLocks noChangeArrowheads="1"/>
          </p:cNvSpPr>
          <p:nvPr/>
        </p:nvSpPr>
        <p:spPr bwMode="auto">
          <a:xfrm>
            <a:off x="8692688" y="6439507"/>
            <a:ext cx="205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>
                <a:solidFill>
                  <a:prstClr val="black">
                    <a:lumMod val="75000"/>
                    <a:lumOff val="25000"/>
                  </a:prstClr>
                </a:solidFill>
              </a:rPr>
              <a:t>Quellen: WHO, FAO</a:t>
            </a:r>
          </a:p>
        </p:txBody>
      </p:sp>
    </p:spTree>
    <p:extLst>
      <p:ext uri="{BB962C8B-B14F-4D97-AF65-F5344CB8AC3E}">
        <p14:creationId xmlns:p14="http://schemas.microsoft.com/office/powerpoint/2010/main" val="65218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8E2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1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2A89A0-789C-E486-6D80-39763B33C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7" y="643467"/>
            <a:ext cx="795866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021849"/>
          </a:xfrm>
        </p:spPr>
        <p:txBody>
          <a:bodyPr/>
          <a:lstStyle/>
          <a:p>
            <a:r>
              <a:rPr lang="en-GB" dirty="0" err="1"/>
              <a:t>Globale</a:t>
            </a:r>
            <a:r>
              <a:rPr lang="en-GB" dirty="0"/>
              <a:t> </a:t>
            </a:r>
            <a:r>
              <a:rPr lang="en-GB" dirty="0" err="1"/>
              <a:t>Syndemien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7" y="1299298"/>
            <a:ext cx="8438146" cy="4219073"/>
          </a:xfrm>
        </p:spPr>
      </p:pic>
      <p:sp>
        <p:nvSpPr>
          <p:cNvPr id="5" name="Textfeld 4"/>
          <p:cNvSpPr txBox="1"/>
          <p:nvPr/>
        </p:nvSpPr>
        <p:spPr>
          <a:xfrm>
            <a:off x="5868789" y="4939878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 charset="0"/>
              </a:rPr>
              <a:t>Januar 2019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016627" y="5351267"/>
            <a:ext cx="569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https://www.thelancet.com/commissions/global-syndemic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016627" y="5929760"/>
            <a:ext cx="676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b="1">
                <a:solidFill>
                  <a:prstClr val="black"/>
                </a:solidFill>
                <a:latin typeface="Calibri" charset="0"/>
              </a:rPr>
              <a:t>“COVID-19: A Pandemic Within a Pandemic”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016627" y="6492864"/>
            <a:ext cx="8124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>
                <a:solidFill>
                  <a:prstClr val="black"/>
                </a:solidFill>
                <a:latin typeface="Calibri" charset="0"/>
              </a:rPr>
              <a:t>https://medium.com/@jeffreyblandphd/covid-19-a-pandemic-within-a-pandemic-fd0f4fca373b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671668" y="5960538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prstClr val="black"/>
                </a:solidFill>
                <a:latin typeface="Calibri" charset="0"/>
              </a:rPr>
              <a:t>Juni 2020</a:t>
            </a:r>
          </a:p>
        </p:txBody>
      </p:sp>
    </p:spTree>
    <p:extLst>
      <p:ext uri="{BB962C8B-B14F-4D97-AF65-F5344CB8AC3E}">
        <p14:creationId xmlns:p14="http://schemas.microsoft.com/office/powerpoint/2010/main" val="1462494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0867B4-80D3-828C-B074-3B88649C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333" y="643466"/>
            <a:ext cx="87733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6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D58BAA-5924-EC79-D403-B0DB32DBB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679" y="431670"/>
            <a:ext cx="7492722" cy="623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10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Strichmännchenfamilien halten Hände">
            <a:extLst>
              <a:ext uri="{FF2B5EF4-FFF2-40B4-BE49-F238E27FC236}">
                <a16:creationId xmlns:a16="http://schemas.microsoft.com/office/drawing/2014/main" id="{88F23F25-66CB-2E3C-2100-C1863396E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4" b="5676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29386B-05A7-1B32-73A7-5C0C785AC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8620886" cy="356924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4800" dirty="0" err="1">
                <a:solidFill>
                  <a:srgbClr val="FFFFFF"/>
                </a:solidFill>
              </a:rPr>
              <a:t>Gesundheitsversorgung</a:t>
            </a:r>
            <a:r>
              <a:rPr lang="en-US" sz="4800" dirty="0">
                <a:solidFill>
                  <a:srgbClr val="FFFFFF"/>
                </a:solidFill>
              </a:rPr>
              <a:t> im Netzwerk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6700" b="1" dirty="0">
                <a:solidFill>
                  <a:srgbClr val="FFFFFF"/>
                </a:solidFill>
              </a:rPr>
              <a:t>Planetary Health</a:t>
            </a:r>
            <a:br>
              <a:rPr lang="en-US" sz="4800" dirty="0">
                <a:solidFill>
                  <a:srgbClr val="FFFFFF"/>
                </a:solidFill>
              </a:rPr>
            </a:b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Joint Master Medizin </a:t>
            </a:r>
            <a:r>
              <a:rPr lang="en-US" sz="4800" dirty="0" err="1">
                <a:solidFill>
                  <a:srgbClr val="FFFFFF"/>
                </a:solidFill>
              </a:rPr>
              <a:t>UniLU</a:t>
            </a:r>
            <a:r>
              <a:rPr lang="en-US" sz="4800" dirty="0">
                <a:solidFill>
                  <a:srgbClr val="FFFFFF"/>
                </a:solidFill>
              </a:rPr>
              <a:t>/UZH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6. </a:t>
            </a:r>
            <a:r>
              <a:rPr lang="en-US" sz="4800" dirty="0" err="1">
                <a:solidFill>
                  <a:srgbClr val="FFFFFF"/>
                </a:solidFill>
              </a:rPr>
              <a:t>Studienjahr</a:t>
            </a:r>
            <a:r>
              <a:rPr lang="en-US" sz="4800" dirty="0">
                <a:solidFill>
                  <a:srgbClr val="FFFFFF"/>
                </a:solidFill>
              </a:rPr>
              <a:t> HS 2024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B006FFD-13BF-DB44-D86B-CEA53259D621}"/>
              </a:ext>
            </a:extLst>
          </p:cNvPr>
          <p:cNvSpPr txBox="1"/>
          <p:nvPr/>
        </p:nvSpPr>
        <p:spPr>
          <a:xfrm>
            <a:off x="9480376" y="5877272"/>
            <a:ext cx="1956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14.10.2024</a:t>
            </a:r>
          </a:p>
        </p:txBody>
      </p:sp>
    </p:spTree>
    <p:extLst>
      <p:ext uri="{BB962C8B-B14F-4D97-AF65-F5344CB8AC3E}">
        <p14:creationId xmlns:p14="http://schemas.microsoft.com/office/powerpoint/2010/main" val="3807710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D06444-308B-AA1E-C401-03F78DFA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763" y="295212"/>
            <a:ext cx="9373749" cy="63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7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7EECF-055F-5579-2457-27C9C9D5C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04664"/>
            <a:ext cx="11809312" cy="1296144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rgbClr val="006699"/>
                </a:solidFill>
                <a:latin typeface="Frutiger Neue"/>
                <a:hlinkClick r:id="rId3"/>
              </a:rPr>
              <a:t>Wie viele Menschen leiden an einer nichtübertragbaren Krankheit?</a:t>
            </a:r>
            <a:endParaRPr lang="de-CH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4ED2A5-E776-8A70-F362-72E862DB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844824"/>
            <a:ext cx="9145015" cy="4320480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Schweiz 2017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 i="0" dirty="0">
                <a:solidFill>
                  <a:srgbClr val="454545"/>
                </a:solidFill>
                <a:effectLst/>
                <a:latin typeface="Frutiger Neue"/>
              </a:rPr>
              <a:t>2.7 Millionen Menschen </a:t>
            </a: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von mindestens einer der fünf häufigsten NCD betroffen.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einem </a:t>
            </a:r>
            <a:r>
              <a:rPr lang="de-DE" b="1" i="0" dirty="0">
                <a:solidFill>
                  <a:srgbClr val="454545"/>
                </a:solidFill>
                <a:effectLst/>
                <a:latin typeface="Frutiger Neue"/>
              </a:rPr>
              <a:t>Drittel der Bevölkerung</a:t>
            </a: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.</a:t>
            </a:r>
            <a:r>
              <a:rPr lang="de-DE" b="0" i="0" baseline="30000" dirty="0">
                <a:solidFill>
                  <a:srgbClr val="454545"/>
                </a:solidFill>
                <a:effectLst/>
                <a:latin typeface="Frutiger Neue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454545"/>
                </a:solidFill>
                <a:latin typeface="Frutiger Neue"/>
              </a:rPr>
              <a:t>Excl. </a:t>
            </a: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psychische Erkrankungen wie Depressionen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b="0" i="0" dirty="0">
              <a:solidFill>
                <a:srgbClr val="454545"/>
              </a:solidFill>
              <a:effectLst/>
              <a:latin typeface="Frutiger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1" i="0" dirty="0">
                <a:solidFill>
                  <a:srgbClr val="454545"/>
                </a:solidFill>
                <a:effectLst/>
                <a:latin typeface="Frutiger Neue"/>
              </a:rPr>
              <a:t>Nichtübertragbare Krankheiten nehmen mit dem Alter zu</a:t>
            </a: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. 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Mit steigendem Durchschnittsalter und der wachsenden Anzahl älterer Menschen wird sich die Problematik in Zukunft weiter verschärfen.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b="0" i="0" dirty="0">
              <a:solidFill>
                <a:srgbClr val="454545"/>
              </a:solidFill>
              <a:effectLst/>
              <a:latin typeface="Frutiger Neu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b="1" i="0" dirty="0">
                <a:solidFill>
                  <a:srgbClr val="454545"/>
                </a:solidFill>
                <a:effectLst/>
                <a:latin typeface="Frutiger Neue"/>
              </a:rPr>
              <a:t>Mehrfacherkrankungen mit steigendem Alter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Bei 50-Jährigen sind ca. 10 % betroffen,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454545"/>
                </a:solidFill>
                <a:effectLst/>
                <a:latin typeface="Frutiger Neue"/>
              </a:rPr>
              <a:t>bei Personen über 75 Jahren bereits über 40 %.</a:t>
            </a:r>
            <a:r>
              <a:rPr lang="de-DE" b="0" i="0" baseline="30000" dirty="0">
                <a:solidFill>
                  <a:srgbClr val="454545"/>
                </a:solidFill>
                <a:effectLst/>
                <a:latin typeface="Frutiger Neue"/>
              </a:rPr>
              <a:t>3</a:t>
            </a:r>
            <a:endParaRPr lang="de-DE" b="0" i="0" dirty="0">
              <a:solidFill>
                <a:srgbClr val="454545"/>
              </a:solidFill>
              <a:effectLst/>
              <a:latin typeface="Frutiger Neue"/>
            </a:endParaRPr>
          </a:p>
          <a:p>
            <a:endParaRPr lang="de-CH" dirty="0"/>
          </a:p>
          <a:p>
            <a:pPr marL="0" indent="0">
              <a:buNone/>
            </a:pPr>
            <a:r>
              <a:rPr lang="de-DE" sz="1575" dirty="0"/>
              <a:t>Quelle: bag.admin.ch/</a:t>
            </a:r>
            <a:r>
              <a:rPr lang="de-DE" sz="1575" dirty="0" err="1"/>
              <a:t>bag</a:t>
            </a:r>
            <a:r>
              <a:rPr lang="de-DE" sz="1575" dirty="0"/>
              <a:t>/de/</a:t>
            </a:r>
            <a:r>
              <a:rPr lang="de-DE" sz="1575" dirty="0" err="1"/>
              <a:t>home</a:t>
            </a:r>
            <a:r>
              <a:rPr lang="de-DE" sz="1575" dirty="0"/>
              <a:t>/zahlen-und-statistiken/zahlen-fakten-nicht </a:t>
            </a:r>
            <a:r>
              <a:rPr lang="de-DE" sz="1575" dirty="0" err="1"/>
              <a:t>uebertragbare</a:t>
            </a:r>
            <a:r>
              <a:rPr lang="de-DE" sz="1575" dirty="0"/>
              <a:t>-krankheiten</a:t>
            </a:r>
            <a:endParaRPr lang="de-CH" sz="1575" dirty="0"/>
          </a:p>
        </p:txBody>
      </p:sp>
    </p:spTree>
    <p:extLst>
      <p:ext uri="{BB962C8B-B14F-4D97-AF65-F5344CB8AC3E}">
        <p14:creationId xmlns:p14="http://schemas.microsoft.com/office/powerpoint/2010/main" val="1554380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Zwei Personen, die einander die Hände halten">
            <a:extLst>
              <a:ext uri="{FF2B5EF4-FFF2-40B4-BE49-F238E27FC236}">
                <a16:creationId xmlns:a16="http://schemas.microsoft.com/office/drawing/2014/main" id="{13350C81-A3AE-ECCE-35E5-12C84F526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344F32-3D80-F6ED-FC97-9577DE84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3700" u="sng">
                <a:latin typeface="Frutiger Neue"/>
                <a:hlinkClick r:id="rId4"/>
              </a:rPr>
              <a:t> Wie viele Menschen sterben an einer NCD?</a:t>
            </a:r>
            <a:endParaRPr lang="de-CH" sz="37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EF3E52-3C18-5B04-24DB-D50EEEF39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 dirty="0">
              <a:latin typeface="Frutiger Neue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Frutiger Neue"/>
              </a:rPr>
              <a:t>häufigste Todesursache in der Schweiz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2400" dirty="0">
              <a:latin typeface="Frutiger Neue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Frutiger Neue"/>
              </a:rPr>
              <a:t>55'000 Todesfälle pro Jahr</a:t>
            </a:r>
          </a:p>
          <a:p>
            <a:pPr>
              <a:buFont typeface="Wingdings" panose="05000000000000000000" pitchFamily="2" charset="2"/>
              <a:buChar char="§"/>
            </a:pPr>
            <a:endParaRPr lang="de-DE" sz="2400" dirty="0">
              <a:latin typeface="Frutiger Neue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Frutiger Neue"/>
              </a:rPr>
              <a:t>mehr als 4 von 5 Todesfällen.</a:t>
            </a:r>
            <a:r>
              <a:rPr lang="de-DE" sz="2400" baseline="30000" dirty="0">
                <a:latin typeface="Frutiger Neue"/>
              </a:rPr>
              <a:t>4</a:t>
            </a:r>
            <a:endParaRPr lang="de-DE" sz="2400" dirty="0">
              <a:latin typeface="Frutiger Neue"/>
            </a:endParaRPr>
          </a:p>
          <a:p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369042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fik auf Dokument mit Stift">
            <a:extLst>
              <a:ext uri="{FF2B5EF4-FFF2-40B4-BE49-F238E27FC236}">
                <a16:creationId xmlns:a16="http://schemas.microsoft.com/office/drawing/2014/main" id="{A0572216-75FA-4BEF-8F4A-2F92ECC06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0A36CD-826F-E7B4-2624-1EDCCC3C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de-DE" sz="4000" u="sng">
                <a:latin typeface="Frutiger Neue"/>
                <a:hlinkClick r:id="rId3"/>
              </a:rPr>
              <a:t>Wie viel kosten NCDs die Volkswirtschaft?</a:t>
            </a:r>
            <a:endParaRPr lang="de-CH" sz="400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AC22E7-7019-C2F3-B2F8-36492EC49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6913984" cy="374276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400" b="1" dirty="0">
                <a:latin typeface="Frutiger Neue"/>
              </a:rPr>
              <a:t>80% </a:t>
            </a:r>
            <a:r>
              <a:rPr lang="de-DE" sz="2400" dirty="0">
                <a:latin typeface="Frutiger Neue"/>
              </a:rPr>
              <a:t>der Schweizerischen Gesundheitskosten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Frutiger Neue"/>
              </a:rPr>
              <a:t>2011 -  </a:t>
            </a:r>
            <a:r>
              <a:rPr lang="de-DE" sz="2400" b="1" dirty="0">
                <a:latin typeface="Frutiger Neue"/>
              </a:rPr>
              <a:t>52 Mrd. Franken </a:t>
            </a:r>
            <a:r>
              <a:rPr lang="de-DE" sz="2400" dirty="0">
                <a:latin typeface="Frutiger Neue"/>
              </a:rPr>
              <a:t>(direkte Kosten)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Frutiger Neue"/>
              </a:rPr>
              <a:t>Herz-Kreislauf-Erkrankungen, Diabetes, Krebs, Atemwegs- und Erkrankungen des Bewegungsapparates </a:t>
            </a:r>
            <a:r>
              <a:rPr lang="de-DE" sz="2400" b="1" dirty="0">
                <a:latin typeface="Frutiger Neue"/>
              </a:rPr>
              <a:t>rund 40%</a:t>
            </a:r>
            <a:endParaRPr lang="de-DE" sz="2400" dirty="0">
              <a:latin typeface="Frutiger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Frutiger Neue"/>
              </a:rPr>
              <a:t>Mit psychische Erkrankungen und Demenz </a:t>
            </a:r>
            <a:r>
              <a:rPr lang="de-DE" sz="2400" b="1" dirty="0">
                <a:latin typeface="Frutiger Neue"/>
              </a:rPr>
              <a:t>51%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dirty="0">
                <a:latin typeface="Frutiger Neue"/>
              </a:rPr>
              <a:t>indirekten Kosten, z.B. in Form von Produktivitätsverlusten, </a:t>
            </a:r>
            <a:r>
              <a:rPr lang="de-DE" sz="2400" b="1" dirty="0">
                <a:latin typeface="Frutiger Neue"/>
              </a:rPr>
              <a:t>74.2 Mrd. </a:t>
            </a:r>
            <a:r>
              <a:rPr lang="de-DE" sz="2400" dirty="0">
                <a:latin typeface="Frutiger Neue"/>
              </a:rPr>
              <a:t>Franken.</a:t>
            </a:r>
            <a:r>
              <a:rPr lang="de-DE" sz="2400" baseline="30000" dirty="0">
                <a:latin typeface="Frutiger Neue"/>
              </a:rPr>
              <a:t>9</a:t>
            </a:r>
            <a:endParaRPr lang="de-DE" sz="2400" dirty="0">
              <a:latin typeface="Frutiger Neue"/>
            </a:endParaRPr>
          </a:p>
          <a:p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2931055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ADAAB-9045-9694-E79F-27EEEEE1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75642"/>
          </a:xfrm>
        </p:spPr>
        <p:txBody>
          <a:bodyPr/>
          <a:lstStyle/>
          <a:p>
            <a:pPr algn="ctr"/>
            <a:r>
              <a:rPr lang="de-CH" b="1" dirty="0"/>
              <a:t>Unser Ernährungssystem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820403-F4B4-8DD0-C260-FD2F85772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448" y="1340769"/>
            <a:ext cx="10081120" cy="5152104"/>
          </a:xfrm>
        </p:spPr>
      </p:pic>
    </p:spTree>
    <p:extLst>
      <p:ext uri="{BB962C8B-B14F-4D97-AF65-F5344CB8AC3E}">
        <p14:creationId xmlns:p14="http://schemas.microsoft.com/office/powerpoint/2010/main" val="4286128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A53741-B315-5660-38B6-A8F448618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" y="119741"/>
            <a:ext cx="12025336" cy="66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3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48750E-3565-27A1-B1D7-66EC956FE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7" r="1" b="9630"/>
          <a:stretch/>
        </p:blipFill>
        <p:spPr>
          <a:xfrm>
            <a:off x="357545" y="130506"/>
            <a:ext cx="11715119" cy="646684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FC4831F-FCCA-497B-4C2D-66CF06B51312}"/>
              </a:ext>
            </a:extLst>
          </p:cNvPr>
          <p:cNvSpPr/>
          <p:nvPr/>
        </p:nvSpPr>
        <p:spPr>
          <a:xfrm>
            <a:off x="10488488" y="130506"/>
            <a:ext cx="1584176" cy="850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182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140C98F-3AFA-B3CD-707D-B25A81F31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8"/>
          <a:stretch/>
        </p:blipFill>
        <p:spPr>
          <a:xfrm>
            <a:off x="-35045" y="260648"/>
            <a:ext cx="11870744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20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EDCF5339-EEE1-C60C-5916-027472B9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00" y="301529"/>
            <a:ext cx="8919455" cy="619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14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F966D0-8B97-B4BD-FC3F-80026EA94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38" y="1756677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WHO:</a:t>
            </a: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Korrelation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Fleisch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/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Krebs</a:t>
            </a:r>
          </a:p>
        </p:txBody>
      </p:sp>
      <p:pic>
        <p:nvPicPr>
          <p:cNvPr id="5" name="Inhaltsplatzhalter 4" descr="Ein Bild, das Text, Screenshot, Diagramm enthält.&#10;&#10;Automatisch generierte Beschreibung">
            <a:extLst>
              <a:ext uri="{FF2B5EF4-FFF2-40B4-BE49-F238E27FC236}">
                <a16:creationId xmlns:a16="http://schemas.microsoft.com/office/drawing/2014/main" id="{1058CDF1-84D0-641D-F67D-CB56A21F4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3992" y="643466"/>
            <a:ext cx="4747348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55" y="1275348"/>
            <a:ext cx="2755231" cy="275523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9806" r="2023" b="2323"/>
          <a:stretch/>
        </p:blipFill>
        <p:spPr>
          <a:xfrm>
            <a:off x="1524001" y="4030578"/>
            <a:ext cx="4047967" cy="283544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335" y="71987"/>
            <a:ext cx="8515350" cy="1383463"/>
          </a:xfrm>
        </p:spPr>
        <p:txBody>
          <a:bodyPr>
            <a:noAutofit/>
          </a:bodyPr>
          <a:lstStyle/>
          <a:p>
            <a:r>
              <a:rPr lang="en-GB"/>
              <a:t>Public </a:t>
            </a:r>
            <a:r>
              <a:rPr lang="en-GB">
                <a:sym typeface="Wingdings"/>
              </a:rPr>
              <a:t></a:t>
            </a:r>
            <a:r>
              <a:rPr lang="en-GB"/>
              <a:t> Global </a:t>
            </a:r>
            <a:r>
              <a:rPr lang="en-GB">
                <a:sym typeface="Wingdings"/>
              </a:rPr>
              <a:t></a:t>
            </a:r>
            <a:r>
              <a:rPr lang="en-GB"/>
              <a:t> Planetary Health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96" y="2666999"/>
            <a:ext cx="2727158" cy="2727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501070" y="6550224"/>
            <a:ext cx="3081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>
                <a:solidFill>
                  <a:prstClr val="black"/>
                </a:solidFill>
                <a:latin typeface="Calibri" charset="0"/>
              </a:rPr>
              <a:t>Quellen: Dahlgren&amp;Whitehead, Pixabay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868350" y="6488668"/>
            <a:ext cx="26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Spezifische Bevölkerungen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66423" y="5448300"/>
            <a:ext cx="312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Globale Gesundheitsprobleme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Globale Determinanten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337482" y="4125672"/>
            <a:ext cx="2245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Menschliche und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natürliche Systeme des Planeten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550745" y="3648894"/>
            <a:ext cx="3203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Soziale, ökonomische, politische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Determinanten</a:t>
            </a:r>
          </a:p>
        </p:txBody>
      </p:sp>
    </p:spTree>
    <p:extLst>
      <p:ext uri="{BB962C8B-B14F-4D97-AF65-F5344CB8AC3E}">
        <p14:creationId xmlns:p14="http://schemas.microsoft.com/office/powerpoint/2010/main" val="179444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B30ADCF4-A328-F3D9-AD8B-841D365F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22" y="1967266"/>
            <a:ext cx="4028104" cy="2547257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Korrelation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Verarbeitungsgrad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/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CVD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Mortalität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E21C288-6256-9C3B-C186-FC2B0A680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2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400800" y="1825625"/>
            <a:ext cx="3784600" cy="4351338"/>
          </a:xfrm>
        </p:spPr>
        <p:txBody>
          <a:bodyPr>
            <a:normAutofit lnSpcReduction="10000"/>
          </a:bodyPr>
          <a:lstStyle/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à"/>
              <a:defRPr/>
            </a:pPr>
            <a:r>
              <a:rPr lang="en-GB">
                <a:sym typeface="Wingdings"/>
              </a:rPr>
              <a:t>  Vermeidung von weltweit ca. 11 Mio. vorzeitigen Todesfällen jährlich, eine Reduktion um ca. 20%!</a:t>
            </a:r>
          </a:p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à"/>
              <a:defRPr/>
            </a:pPr>
            <a:endParaRPr lang="en-GB">
              <a:sym typeface="Wingdings"/>
            </a:endParaRPr>
          </a:p>
          <a:p>
            <a:pPr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à"/>
              <a:defRPr/>
            </a:pPr>
            <a:r>
              <a:rPr lang="en-GB">
                <a:sym typeface="Wingdings"/>
              </a:rPr>
              <a:t>  Ernährung von ca.  10 Mrd. Menschen innerhalb planetarer Grenzen</a:t>
            </a:r>
            <a:endParaRPr lang="en-GB"/>
          </a:p>
        </p:txBody>
      </p:sp>
      <p:sp>
        <p:nvSpPr>
          <p:cNvPr id="151554" name="Textfeld 2"/>
          <p:cNvSpPr txBox="1">
            <a:spLocks noChangeArrowheads="1"/>
          </p:cNvSpPr>
          <p:nvPr/>
        </p:nvSpPr>
        <p:spPr bwMode="auto">
          <a:xfrm>
            <a:off x="1684339" y="155575"/>
            <a:ext cx="4306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 sz="2000">
                <a:solidFill>
                  <a:prstClr val="black"/>
                </a:solidFill>
                <a:hlinkClick r:id="rId3"/>
              </a:rPr>
              <a:t>www.thelancet.com/commissions/EAT</a:t>
            </a:r>
            <a:r>
              <a:rPr lang="en-GB" altLang="x-none" sz="200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151555" name="Textfeld 3"/>
          <p:cNvSpPr txBox="1">
            <a:spLocks noChangeArrowheads="1"/>
          </p:cNvSpPr>
          <p:nvPr/>
        </p:nvSpPr>
        <p:spPr bwMode="auto">
          <a:xfrm>
            <a:off x="1824039" y="6488114"/>
            <a:ext cx="854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>
                <a:solidFill>
                  <a:prstClr val="black"/>
                </a:solidFill>
              </a:rPr>
              <a:t>Quelle: www.daserste.de/information/wissen-kultur/w-wie-wissen/ernaehrung-136.html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824039" y="608013"/>
            <a:ext cx="4529137" cy="1325562"/>
          </a:xfrm>
        </p:spPr>
        <p:txBody>
          <a:bodyPr/>
          <a:lstStyle/>
          <a:p>
            <a:r>
              <a:rPr lang="en-GB" altLang="x-none"/>
              <a:t>Planetary Health Ernährung: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1" y="1933575"/>
            <a:ext cx="4356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5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74BBB-75FE-CFCF-0178-C9A63A20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32"/>
            <a:ext cx="10515600" cy="1231871"/>
          </a:xfrm>
        </p:spPr>
        <p:txBody>
          <a:bodyPr/>
          <a:lstStyle/>
          <a:p>
            <a:pPr algn="ctr"/>
            <a:r>
              <a:rPr lang="de-CH" b="1" dirty="0"/>
              <a:t>Der «optimale Teller» - SGE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E4C3FA9-5042-4E95-918B-C1DFEAA64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1544" y="1196752"/>
            <a:ext cx="7920879" cy="5369511"/>
          </a:xfrm>
        </p:spPr>
      </p:pic>
    </p:spTree>
    <p:extLst>
      <p:ext uri="{BB962C8B-B14F-4D97-AF65-F5344CB8AC3E}">
        <p14:creationId xmlns:p14="http://schemas.microsoft.com/office/powerpoint/2010/main" val="2211393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E4F09E-C09D-8F5E-4C02-7ACA112D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Neue Schweizer </a:t>
            </a:r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Lebensmittelpyramide</a:t>
            </a: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EB4CEA1-170D-1541-ECA7-3F341990A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723190"/>
            <a:ext cx="11548872" cy="34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0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926FF3BB-33EF-C79A-E965-0F7040FE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6127"/>
            <a:ext cx="4773725" cy="6771240"/>
          </a:xfrm>
          <a:prstGeom prst="rect">
            <a:avLst/>
          </a:prstGeom>
        </p:spPr>
      </p:pic>
      <p:pic>
        <p:nvPicPr>
          <p:cNvPr id="3" name="Grafik 2" descr="Ein Bild, das Text, Screenshot, Weihnachtsbaum, Weihnachten enthält.&#10;&#10;Automatisch generierte Beschreibung">
            <a:extLst>
              <a:ext uri="{FF2B5EF4-FFF2-40B4-BE49-F238E27FC236}">
                <a16:creationId xmlns:a16="http://schemas.microsoft.com/office/drawing/2014/main" id="{24D06444-308B-AA1E-C401-03F78DFA2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085" y="1124744"/>
            <a:ext cx="656543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93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3E236A3-0A44-ED79-9670-1BB3F100A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36370"/>
            <a:ext cx="8178800" cy="29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91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0CED39-70BF-96E5-B55B-96E2F7D0A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007935"/>
            <a:ext cx="8178800" cy="284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451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48E956-D97E-E452-76C1-84607535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87489"/>
            <a:ext cx="8178800" cy="28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7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147D3A9-B6D5-8C80-A007-677172081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56818"/>
            <a:ext cx="8178800" cy="294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6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6A5AE7-F64D-A562-4DB6-83DE64B3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36370"/>
            <a:ext cx="8178800" cy="29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92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ls-jbs-prod-cdn.literatumonline.com/cms/attachment/atypon:cms:attachment:img:d156e6:rev:1506602872958-10682:pii:S2542519617X00041/cover.t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618" y="2040836"/>
            <a:ext cx="3306833" cy="443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ung 7"/>
          <p:cNvGrpSpPr/>
          <p:nvPr/>
        </p:nvGrpSpPr>
        <p:grpSpPr>
          <a:xfrm>
            <a:off x="2469757" y="4260806"/>
            <a:ext cx="3246782" cy="1683026"/>
            <a:chOff x="2253220" y="3908887"/>
            <a:chExt cx="3246782" cy="1683026"/>
          </a:xfrm>
        </p:grpSpPr>
        <p:sp>
          <p:nvSpPr>
            <p:cNvPr id="6" name="Rechteck 5"/>
            <p:cNvSpPr/>
            <p:nvPr/>
          </p:nvSpPr>
          <p:spPr>
            <a:xfrm>
              <a:off x="2253220" y="3908887"/>
              <a:ext cx="3246782" cy="168302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Bild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8119" y="4078980"/>
              <a:ext cx="2836983" cy="1342839"/>
            </a:xfrm>
            <a:prstGeom prst="rect">
              <a:avLst/>
            </a:prstGeom>
            <a:noFill/>
          </p:spPr>
        </p:pic>
      </p:grpSp>
      <p:sp>
        <p:nvSpPr>
          <p:cNvPr id="9" name="Textfeld 8"/>
          <p:cNvSpPr txBox="1"/>
          <p:nvPr/>
        </p:nvSpPr>
        <p:spPr>
          <a:xfrm>
            <a:off x="8070574" y="6334780"/>
            <a:ext cx="2270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err="1">
                <a:solidFill>
                  <a:prstClr val="black"/>
                </a:solidFill>
                <a:latin typeface="Calibri" charset="0"/>
              </a:rPr>
              <a:t>Seit</a:t>
            </a:r>
            <a:r>
              <a:rPr lang="en-GB" sz="2800">
                <a:solidFill>
                  <a:prstClr val="black"/>
                </a:solidFill>
                <a:latin typeface="Calibri" charset="0"/>
              </a:rPr>
              <a:t> 2017</a:t>
            </a:r>
            <a:endParaRPr lang="en-GB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83333" y="6139672"/>
            <a:ext cx="2349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err="1">
                <a:solidFill>
                  <a:prstClr val="black"/>
                </a:solidFill>
                <a:latin typeface="Calibri" charset="0"/>
              </a:rPr>
              <a:t>Seit</a:t>
            </a:r>
            <a:r>
              <a:rPr lang="en-GB" sz="2800">
                <a:solidFill>
                  <a:prstClr val="black"/>
                </a:solidFill>
                <a:latin typeface="Calibri" charset="0"/>
              </a:rPr>
              <a:t> 2015</a:t>
            </a:r>
            <a:endParaRPr lang="en-GB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681765" y="2849218"/>
            <a:ext cx="327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>
                <a:solidFill>
                  <a:prstClr val="black"/>
                </a:solidFill>
                <a:latin typeface="Calibri" charset="0"/>
              </a:rPr>
              <a:t>Whitmee et al. 2015</a:t>
            </a:r>
            <a:endParaRPr lang="en-GB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64650"/>
            <a:ext cx="5473407" cy="2486648"/>
          </a:xfrm>
        </p:spPr>
      </p:pic>
      <p:sp>
        <p:nvSpPr>
          <p:cNvPr id="2" name="Textfeld 1"/>
          <p:cNvSpPr txBox="1"/>
          <p:nvPr/>
        </p:nvSpPr>
        <p:spPr>
          <a:xfrm>
            <a:off x="2420381" y="3806428"/>
            <a:ext cx="329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prstClr val="black"/>
                </a:solidFill>
                <a:latin typeface="Calibri" charset="0"/>
              </a:rPr>
              <a:t>www.planetaryhealthalliance.org</a:t>
            </a:r>
          </a:p>
        </p:txBody>
      </p:sp>
    </p:spTree>
    <p:extLst>
      <p:ext uri="{BB962C8B-B14F-4D97-AF65-F5344CB8AC3E}">
        <p14:creationId xmlns:p14="http://schemas.microsoft.com/office/powerpoint/2010/main" val="1394521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160CB0-625D-A311-4AEB-2C6CBC3B5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97710"/>
            <a:ext cx="8178800" cy="28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6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6BBB00-1212-5AFE-60B0-A02E53483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67041"/>
            <a:ext cx="8178800" cy="292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52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F0A57C-32DA-752C-863C-C1CFA854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1946591"/>
            <a:ext cx="8178800" cy="296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79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0A0B3CE-A6DD-36E8-C834-383C74C8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/>
          </a:bodyPr>
          <a:lstStyle/>
          <a:p>
            <a:r>
              <a:rPr lang="de-CH" sz="4700" dirty="0"/>
              <a:t>Vollwert-Ernährung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E3E29D18-F387-73B8-359B-9AD3F1CE9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 lnSpcReduction="10000"/>
          </a:bodyPr>
          <a:lstStyle/>
          <a:p>
            <a:r>
              <a:rPr lang="de-CH" sz="1900" dirty="0"/>
              <a:t>Essentielle und gesundheitsfördernde Inhaltsstoffe</a:t>
            </a:r>
          </a:p>
          <a:p>
            <a:r>
              <a:rPr lang="de-CH" sz="1900" dirty="0"/>
              <a:t>Nährstoffdichte</a:t>
            </a:r>
          </a:p>
          <a:p>
            <a:r>
              <a:rPr lang="de-CH" sz="1900" dirty="0"/>
              <a:t>Energiegehalt/ Energiedichte</a:t>
            </a:r>
          </a:p>
          <a:p>
            <a:r>
              <a:rPr lang="de-CH" sz="1900" dirty="0"/>
              <a:t>Sättigung / Verträglichkeit</a:t>
            </a:r>
          </a:p>
          <a:p>
            <a:r>
              <a:rPr lang="de-CH" sz="1900" dirty="0"/>
              <a:t>Verdaulichkeit/ Bioverfügbarkeit</a:t>
            </a:r>
          </a:p>
          <a:p>
            <a:r>
              <a:rPr lang="de-CH" sz="1900" dirty="0"/>
              <a:t>Keine Schadstoffrückstände</a:t>
            </a:r>
          </a:p>
          <a:p>
            <a:r>
              <a:rPr lang="de-CH" sz="1900" dirty="0"/>
              <a:t>Keine Zusatzstoffe</a:t>
            </a:r>
          </a:p>
        </p:txBody>
      </p:sp>
      <p:pic>
        <p:nvPicPr>
          <p:cNvPr id="16" name="Picture 15" descr="Sortierte Gewürze und Kräuter">
            <a:extLst>
              <a:ext uri="{FF2B5EF4-FFF2-40B4-BE49-F238E27FC236}">
                <a16:creationId xmlns:a16="http://schemas.microsoft.com/office/drawing/2014/main" id="{37A89199-410E-FFEF-D47C-D0E369C1D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60" r="22425" b="-1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6152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0A0B3CE-A6DD-36E8-C834-383C74C8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61" y="325370"/>
            <a:ext cx="3276451" cy="1956841"/>
          </a:xfrm>
        </p:spPr>
        <p:txBody>
          <a:bodyPr anchor="b">
            <a:normAutofit/>
          </a:bodyPr>
          <a:lstStyle/>
          <a:p>
            <a:r>
              <a:rPr lang="de-CH" sz="4700"/>
              <a:t>Vollwert-Ernährung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E3E29D18-F387-73B8-359B-9AD3F1CE9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061" y="2872899"/>
            <a:ext cx="3182691" cy="3320668"/>
          </a:xfrm>
        </p:spPr>
        <p:txBody>
          <a:bodyPr>
            <a:normAutofit lnSpcReduction="10000"/>
          </a:bodyPr>
          <a:lstStyle/>
          <a:p>
            <a:r>
              <a:rPr lang="de-CH" sz="1900" dirty="0"/>
              <a:t>Alternative Kohlenhydrate</a:t>
            </a:r>
          </a:p>
          <a:p>
            <a:r>
              <a:rPr lang="de-CH" sz="1900" dirty="0"/>
              <a:t>Ballaststoffen</a:t>
            </a:r>
          </a:p>
          <a:p>
            <a:r>
              <a:rPr lang="de-CH" sz="1900" dirty="0"/>
              <a:t>Sekundäre Pflanzenstoffe</a:t>
            </a:r>
          </a:p>
          <a:p>
            <a:r>
              <a:rPr lang="de-CH" sz="1900" dirty="0"/>
              <a:t>Proteinbedarf </a:t>
            </a:r>
          </a:p>
          <a:p>
            <a:pPr marL="257175" lvl="1" indent="0">
              <a:buNone/>
            </a:pPr>
            <a:r>
              <a:rPr lang="de-CH" sz="1600" dirty="0"/>
              <a:t>	essentielle Aminosäuren, 	Wertigkeit, 	Bioverfügbarkeit</a:t>
            </a:r>
          </a:p>
          <a:p>
            <a:r>
              <a:rPr lang="de-CH" sz="1900" dirty="0"/>
              <a:t>Spurenelemente</a:t>
            </a:r>
          </a:p>
          <a:p>
            <a:r>
              <a:rPr lang="de-CH" sz="1900" dirty="0"/>
              <a:t>Fett (Anteil ungesättigter Fettsäuren)</a:t>
            </a:r>
          </a:p>
          <a:p>
            <a:r>
              <a:rPr lang="de-CH" sz="1900" dirty="0"/>
              <a:t>Mikroflora des Darms</a:t>
            </a:r>
          </a:p>
        </p:txBody>
      </p:sp>
      <p:pic>
        <p:nvPicPr>
          <p:cNvPr id="16" name="Picture 15" descr="Sortierte Gewürze und Kräuter">
            <a:extLst>
              <a:ext uri="{FF2B5EF4-FFF2-40B4-BE49-F238E27FC236}">
                <a16:creationId xmlns:a16="http://schemas.microsoft.com/office/drawing/2014/main" id="{37A89199-410E-FFEF-D47C-D0E369C1D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60" r="22425" b="-1"/>
          <a:stretch/>
        </p:blipFill>
        <p:spPr>
          <a:xfrm>
            <a:off x="5507777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5644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FE073-CE8C-B164-B86C-3FBDF8E78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423"/>
            <a:ext cx="10515600" cy="1158240"/>
          </a:xfrm>
        </p:spPr>
        <p:txBody>
          <a:bodyPr/>
          <a:lstStyle/>
          <a:p>
            <a:pPr algn="ctr"/>
            <a:r>
              <a:rPr lang="de-CH" dirty="0"/>
              <a:t>Nachhaltige Ernährung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9EFCE17-4857-C9B5-79F2-E32096D58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060" y="1474124"/>
            <a:ext cx="9418319" cy="4970585"/>
          </a:xfrm>
        </p:spPr>
      </p:pic>
    </p:spTree>
    <p:extLst>
      <p:ext uri="{BB962C8B-B14F-4D97-AF65-F5344CB8AC3E}">
        <p14:creationId xmlns:p14="http://schemas.microsoft.com/office/powerpoint/2010/main" val="3200306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7E9638-1DEB-FA9E-43C2-690D5D818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46" y="91185"/>
            <a:ext cx="8984608" cy="63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07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Diagramm, Kreis enthält.&#10;&#10;Automatisch generierte Beschreibung">
            <a:extLst>
              <a:ext uri="{FF2B5EF4-FFF2-40B4-BE49-F238E27FC236}">
                <a16:creationId xmlns:a16="http://schemas.microsoft.com/office/drawing/2014/main" id="{3A038D1A-AA45-8932-3740-B0E1267A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1" y="643466"/>
            <a:ext cx="1046209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4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F1F97D2-38DD-E3DD-1E2C-6E2A5C3A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827" y="232116"/>
            <a:ext cx="10304173" cy="60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6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9FD0BF-F42F-D56B-4AEC-8EF101907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49" y="215723"/>
            <a:ext cx="9066628" cy="638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0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513269" cy="1325563"/>
          </a:xfrm>
        </p:spPr>
        <p:txBody>
          <a:bodyPr>
            <a:normAutofit/>
          </a:bodyPr>
          <a:lstStyle/>
          <a:p>
            <a:pPr algn="ctr"/>
            <a:r>
              <a:rPr lang="en-GB" sz="5400"/>
              <a:t>Planetary Health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</p:nvPr>
        </p:nvGraphicFramePr>
        <p:xfrm>
          <a:off x="2152650" y="1791223"/>
          <a:ext cx="7886700" cy="438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 rot="2830901">
            <a:off x="6933355" y="3022090"/>
            <a:ext cx="3386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err="1">
                <a:solidFill>
                  <a:srgbClr val="C00000"/>
                </a:solidFill>
                <a:latin typeface="Calibri" charset="0"/>
              </a:rPr>
              <a:t>Transdisziplinär</a:t>
            </a:r>
            <a:endParaRPr lang="en-GB" sz="400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18798584">
            <a:off x="1736716" y="3041664"/>
            <a:ext cx="3428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>
                <a:solidFill>
                  <a:prstClr val="black"/>
                </a:solidFill>
                <a:latin typeface="Calibri" charset="0"/>
              </a:rPr>
              <a:t>Zusammenhänge</a:t>
            </a:r>
            <a:endParaRPr lang="en-GB" sz="2000">
              <a:solidFill>
                <a:prstClr val="black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152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DF17898-4C39-F536-7EDE-91171051F668}"/>
              </a:ext>
            </a:extLst>
          </p:cNvPr>
          <p:cNvSpPr txBox="1"/>
          <p:nvPr/>
        </p:nvSpPr>
        <p:spPr>
          <a:xfrm>
            <a:off x="717422" y="1967266"/>
            <a:ext cx="3339188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Treibhausgas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Emission</a:t>
            </a:r>
          </a:p>
        </p:txBody>
      </p:sp>
      <p:pic>
        <p:nvPicPr>
          <p:cNvPr id="3" name="Grafik 2" descr="Ein Bild, das Text, Screenshot, Software enthält.&#10;&#10;Automatisch generierte Beschreibung">
            <a:extLst>
              <a:ext uri="{FF2B5EF4-FFF2-40B4-BE49-F238E27FC236}">
                <a16:creationId xmlns:a16="http://schemas.microsoft.com/office/drawing/2014/main" id="{8B491608-97E3-AE8D-F0A5-11DB9EA5A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287" y="864524"/>
            <a:ext cx="7514706" cy="495992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76C4309-C3EE-D435-5878-335A3227411A}"/>
              </a:ext>
            </a:extLst>
          </p:cNvPr>
          <p:cNvSpPr/>
          <p:nvPr/>
        </p:nvSpPr>
        <p:spPr>
          <a:xfrm>
            <a:off x="10153934" y="98263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8DD5152-CFD6-88FB-DE95-8DAA5AB96295}"/>
              </a:ext>
            </a:extLst>
          </p:cNvPr>
          <p:cNvSpPr/>
          <p:nvPr/>
        </p:nvSpPr>
        <p:spPr>
          <a:xfrm>
            <a:off x="9846860" y="736979"/>
            <a:ext cx="1125940" cy="586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F27DC0-E330-0EF6-CF54-E6EFF42C73D9}"/>
              </a:ext>
            </a:extLst>
          </p:cNvPr>
          <p:cNvSpPr/>
          <p:nvPr/>
        </p:nvSpPr>
        <p:spPr>
          <a:xfrm>
            <a:off x="11044844" y="798022"/>
            <a:ext cx="997527" cy="659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478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AB614C-9424-680C-59CC-EFD96CAB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747" y="316683"/>
            <a:ext cx="5986506" cy="62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03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C0AE18-32B4-A032-3EC2-A85B8B480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28" y="378596"/>
            <a:ext cx="6057944" cy="61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0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B10BCE-F313-B016-3E78-E8E0ECCC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686" y="359546"/>
            <a:ext cx="5462627" cy="61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58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ED5756-DAF0-C914-6075-DFF69D28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36" y="254116"/>
            <a:ext cx="9538589" cy="64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54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AC6358-02A9-867D-E148-B2D8DD6AA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85" y="297633"/>
            <a:ext cx="7343829" cy="626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295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FC7D7D-7BB1-B336-261E-855A84E43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804843"/>
            <a:ext cx="5796005" cy="524831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5A9965-75E1-642C-7F9C-E38DBAC58E71}"/>
              </a:ext>
            </a:extLst>
          </p:cNvPr>
          <p:cNvSpPr txBox="1"/>
          <p:nvPr/>
        </p:nvSpPr>
        <p:spPr>
          <a:xfrm>
            <a:off x="7104112" y="548680"/>
            <a:ext cx="50148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Bewertung des Zustandes - </a:t>
            </a:r>
            <a:r>
              <a:rPr lang="de-DE" sz="2000" b="1" dirty="0"/>
              <a:t>schlecht</a:t>
            </a:r>
          </a:p>
          <a:p>
            <a:r>
              <a:rPr lang="de-DE" sz="2000" dirty="0"/>
              <a:t>Bewertung der Entwicklung  - </a:t>
            </a:r>
            <a:r>
              <a:rPr lang="de-DE" sz="2000" b="1" dirty="0"/>
              <a:t>negativ</a:t>
            </a:r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i="1" dirty="0"/>
              <a:t>Quelle: BAFU</a:t>
            </a:r>
          </a:p>
          <a:p>
            <a:endParaRPr lang="de-DE" sz="2000" i="1" dirty="0"/>
          </a:p>
          <a:p>
            <a:endParaRPr lang="de-DE" sz="2000" i="1" dirty="0"/>
          </a:p>
          <a:p>
            <a:r>
              <a:rPr lang="de-DE" sz="2000" b="0" i="0" u="sng" dirty="0">
                <a:solidFill>
                  <a:srgbClr val="454545"/>
                </a:solidFill>
                <a:effectLst/>
                <a:latin typeface="Frutiger Neue"/>
              </a:rPr>
              <a:t>Gesamtschweiz</a:t>
            </a:r>
          </a:p>
          <a:p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18% der NAQUA-Messstellen überschreiten</a:t>
            </a:r>
          </a:p>
          <a:p>
            <a:r>
              <a:rPr lang="de-DE" sz="2000" b="0" i="0" dirty="0">
                <a:solidFill>
                  <a:srgbClr val="454545"/>
                </a:solidFill>
                <a:effectLst/>
                <a:latin typeface="Frutiger Neue"/>
              </a:rPr>
              <a:t>die numerische </a:t>
            </a:r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Anforderung der </a:t>
            </a:r>
          </a:p>
          <a:p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Gewässerschutzverordnung </a:t>
            </a:r>
            <a:r>
              <a:rPr lang="de-DE" sz="2000" b="1" i="0" dirty="0" err="1">
                <a:solidFill>
                  <a:srgbClr val="454545"/>
                </a:solidFill>
                <a:effectLst/>
                <a:latin typeface="Frutiger Neue"/>
              </a:rPr>
              <a:t>GSchV</a:t>
            </a:r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 </a:t>
            </a:r>
          </a:p>
          <a:p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von 25 mg/l.</a:t>
            </a:r>
          </a:p>
          <a:p>
            <a:endParaRPr lang="de-DE" sz="2000" b="1" dirty="0">
              <a:solidFill>
                <a:srgbClr val="454545"/>
              </a:solidFill>
              <a:latin typeface="Frutiger Neue"/>
            </a:endParaRPr>
          </a:p>
          <a:p>
            <a:r>
              <a:rPr lang="de-DE" sz="2000" b="0" i="0" u="sng" dirty="0">
                <a:solidFill>
                  <a:srgbClr val="454545"/>
                </a:solidFill>
                <a:effectLst/>
                <a:latin typeface="Frutiger Neue"/>
              </a:rPr>
              <a:t>Ackerland </a:t>
            </a:r>
            <a:endParaRPr lang="de-DE" sz="2000" u="sng" dirty="0">
              <a:solidFill>
                <a:srgbClr val="454545"/>
              </a:solidFill>
              <a:latin typeface="Frutiger Neue"/>
            </a:endParaRPr>
          </a:p>
          <a:p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mehr als 50% der Messstellen bei </a:t>
            </a:r>
          </a:p>
          <a:p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über 25 mg/l. </a:t>
            </a:r>
          </a:p>
          <a:p>
            <a:r>
              <a:rPr lang="de-DE" sz="2000" b="1" i="0" dirty="0">
                <a:solidFill>
                  <a:srgbClr val="454545"/>
                </a:solidFill>
                <a:effectLst/>
                <a:latin typeface="Frutiger Neue"/>
              </a:rPr>
              <a:t> </a:t>
            </a:r>
          </a:p>
          <a:p>
            <a:endParaRPr lang="de-CH" sz="2000" i="1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27553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D119BAB-F9D6-142F-4584-8CB8D11D3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27" y="3813637"/>
            <a:ext cx="8211426" cy="23435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C65C086-269D-AA77-434F-588FC91E0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2" y="597107"/>
            <a:ext cx="3791193" cy="244725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B066269-B839-0C28-6079-716DBA0F4D23}"/>
              </a:ext>
            </a:extLst>
          </p:cNvPr>
          <p:cNvSpPr txBox="1"/>
          <p:nvPr/>
        </p:nvSpPr>
        <p:spPr>
          <a:xfrm>
            <a:off x="2063552" y="908720"/>
            <a:ext cx="17748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/>
              <a:t>Pestizide</a:t>
            </a:r>
          </a:p>
          <a:p>
            <a:r>
              <a:rPr lang="de-CH" sz="3200" dirty="0"/>
              <a:t>Herbizide</a:t>
            </a:r>
          </a:p>
          <a:p>
            <a:r>
              <a:rPr lang="de-CH" sz="3200" dirty="0"/>
              <a:t>Fungizide</a:t>
            </a:r>
          </a:p>
        </p:txBody>
      </p:sp>
    </p:spTree>
    <p:extLst>
      <p:ext uri="{BB962C8B-B14F-4D97-AF65-F5344CB8AC3E}">
        <p14:creationId xmlns:p14="http://schemas.microsoft.com/office/powerpoint/2010/main" val="616833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2F4EA-D129-11BE-9083-CB55AEAC6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531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CH" sz="3600" dirty="0"/>
              <a:t>Pestizid-Metaboliten im Grundwasser </a:t>
            </a:r>
            <a:br>
              <a:rPr lang="de-CH" sz="3600" dirty="0"/>
            </a:br>
            <a:r>
              <a:rPr lang="de-CH" sz="3600" dirty="0"/>
              <a:t>und offenes Ackerland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497ED5E-C96B-AAAF-529A-D25D03EF1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448" y="1690689"/>
            <a:ext cx="4600675" cy="4351338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11FB390-57DB-B664-D272-8B1D2412720E}"/>
              </a:ext>
            </a:extLst>
          </p:cNvPr>
          <p:cNvSpPr txBox="1"/>
          <p:nvPr/>
        </p:nvSpPr>
        <p:spPr>
          <a:xfrm>
            <a:off x="7104112" y="2012158"/>
            <a:ext cx="4083297" cy="36994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 err="1">
                <a:solidFill>
                  <a:schemeClr val="tx2"/>
                </a:solidFill>
              </a:rPr>
              <a:t>Mittelland</a:t>
            </a:r>
            <a:endParaRPr lang="en-US" sz="2400" u="sng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tx2"/>
                </a:solidFill>
              </a:rPr>
              <a:t>mehr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als</a:t>
            </a:r>
            <a:r>
              <a:rPr lang="en-US" sz="2400" b="1" dirty="0">
                <a:solidFill>
                  <a:schemeClr val="tx2"/>
                </a:solidFill>
              </a:rPr>
              <a:t> 60% der </a:t>
            </a:r>
            <a:r>
              <a:rPr lang="en-US" sz="2400" b="1" dirty="0" err="1">
                <a:solidFill>
                  <a:schemeClr val="tx2"/>
                </a:solidFill>
              </a:rPr>
              <a:t>Messstellen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tx2"/>
                </a:solidFill>
              </a:rPr>
              <a:t>überschreiten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/>
                </a:solidFill>
              </a:rPr>
              <a:t>den Wert von 0.1 </a:t>
            </a:r>
            <a:r>
              <a:rPr lang="en-US" sz="2400" b="1" dirty="0" err="1">
                <a:solidFill>
                  <a:schemeClr val="tx2"/>
                </a:solidFill>
              </a:rPr>
              <a:t>μg</a:t>
            </a:r>
            <a:r>
              <a:rPr lang="en-US" sz="2400" b="1" dirty="0">
                <a:solidFill>
                  <a:schemeClr val="tx2"/>
                </a:solidFill>
              </a:rPr>
              <a:t>/l.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u="sng" dirty="0" err="1">
                <a:solidFill>
                  <a:schemeClr val="tx2"/>
                </a:solidFill>
              </a:rPr>
              <a:t>Landesweit</a:t>
            </a:r>
            <a:r>
              <a:rPr lang="en-US" sz="2400" u="sng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tx2"/>
                </a:solidFill>
              </a:rPr>
              <a:t>jede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err="1">
                <a:solidFill>
                  <a:schemeClr val="tx2"/>
                </a:solidFill>
              </a:rPr>
              <a:t>dritte</a:t>
            </a:r>
            <a:r>
              <a:rPr lang="en-US" sz="2400" b="1" dirty="0">
                <a:solidFill>
                  <a:schemeClr val="tx2"/>
                </a:solidFill>
              </a:rPr>
              <a:t> NAQUA-</a:t>
            </a:r>
            <a:r>
              <a:rPr lang="en-US" sz="2400" b="1" dirty="0" err="1">
                <a:solidFill>
                  <a:schemeClr val="tx2"/>
                </a:solidFill>
              </a:rPr>
              <a:t>Messstelle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solidFill>
                  <a:schemeClr val="tx2"/>
                </a:solidFill>
              </a:rPr>
              <a:t>überchreitet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/>
                </a:solidFill>
              </a:rPr>
              <a:t>den Wert von 0.1 </a:t>
            </a:r>
            <a:r>
              <a:rPr lang="en-US" sz="2400" b="1" dirty="0" err="1">
                <a:solidFill>
                  <a:schemeClr val="tx2"/>
                </a:solidFill>
              </a:rPr>
              <a:t>μg</a:t>
            </a:r>
            <a:r>
              <a:rPr lang="en-US" sz="2400" b="1" dirty="0">
                <a:solidFill>
                  <a:schemeClr val="tx2"/>
                </a:solidFill>
              </a:rPr>
              <a:t>/l.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3387292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1CE274-15CA-52C8-4C53-E602A2326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48" y="115976"/>
            <a:ext cx="6117021" cy="67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8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1DA7E96-FAC5-7B38-1B25-FD3C3701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161" y="351898"/>
            <a:ext cx="4512580" cy="63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307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8CAE510-C7F4-3235-377D-0B83AF5CB75D}"/>
              </a:ext>
            </a:extLst>
          </p:cNvPr>
          <p:cNvSpPr txBox="1"/>
          <p:nvPr/>
        </p:nvSpPr>
        <p:spPr>
          <a:xfrm>
            <a:off x="174243" y="908720"/>
            <a:ext cx="5184576" cy="5472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900" b="1" dirty="0" err="1"/>
              <a:t>Metaboliten</a:t>
            </a:r>
            <a:r>
              <a:rPr lang="en-US" sz="5900" b="1" dirty="0"/>
              <a:t> des </a:t>
            </a:r>
            <a:r>
              <a:rPr lang="en-US" sz="5900" b="1" dirty="0" err="1"/>
              <a:t>Fungizids</a:t>
            </a:r>
            <a:r>
              <a:rPr lang="en-US" sz="5900" b="1" dirty="0"/>
              <a:t> Chlorothalonil.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u="sng" dirty="0" err="1"/>
              <a:t>Ackerbaugebieten</a:t>
            </a:r>
            <a:r>
              <a:rPr lang="en-US" sz="5100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dirty="0" err="1"/>
              <a:t>überschreiten</a:t>
            </a:r>
            <a:r>
              <a:rPr lang="en-US" sz="5100" dirty="0"/>
              <a:t> an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b="1" dirty="0" err="1"/>
              <a:t>mehr</a:t>
            </a:r>
            <a:r>
              <a:rPr lang="en-US" sz="5100" b="1" dirty="0"/>
              <a:t> </a:t>
            </a:r>
            <a:r>
              <a:rPr lang="en-US" sz="5100" b="1" dirty="0" err="1"/>
              <a:t>als</a:t>
            </a:r>
            <a:r>
              <a:rPr lang="en-US" sz="5100" b="1" dirty="0"/>
              <a:t> 80% der </a:t>
            </a:r>
            <a:r>
              <a:rPr lang="en-US" sz="5100" b="1" dirty="0" err="1"/>
              <a:t>Messstellen</a:t>
            </a:r>
            <a:r>
              <a:rPr lang="en-US" sz="5100" b="1" dirty="0"/>
              <a:t> 0.1 </a:t>
            </a:r>
            <a:r>
              <a:rPr lang="en-US" sz="5100" b="1" dirty="0" err="1"/>
              <a:t>μg</a:t>
            </a:r>
            <a:r>
              <a:rPr lang="en-US" sz="5100" b="1" dirty="0"/>
              <a:t>/l.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u="sng" dirty="0" err="1"/>
              <a:t>Landesweit</a:t>
            </a:r>
            <a:r>
              <a:rPr lang="en-US" sz="5100" u="sng" dirty="0"/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dirty="0" err="1"/>
              <a:t>überschreiten</a:t>
            </a:r>
            <a:r>
              <a:rPr lang="en-US" sz="5100" dirty="0"/>
              <a:t> an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b="1" dirty="0" err="1"/>
              <a:t>jeder</a:t>
            </a:r>
            <a:r>
              <a:rPr lang="en-US" sz="5100" b="1" dirty="0"/>
              <a:t> </a:t>
            </a:r>
            <a:r>
              <a:rPr lang="en-US" sz="5100" b="1" dirty="0" err="1"/>
              <a:t>dritten</a:t>
            </a:r>
            <a:r>
              <a:rPr lang="en-US" sz="5100" b="1" dirty="0"/>
              <a:t> </a:t>
            </a:r>
            <a:r>
              <a:rPr lang="en-US" sz="5100" b="1" dirty="0" err="1"/>
              <a:t>Messstelle</a:t>
            </a:r>
            <a:r>
              <a:rPr lang="en-US" sz="5100" b="1" dirty="0"/>
              <a:t> 0.1 </a:t>
            </a:r>
            <a:r>
              <a:rPr lang="en-US" sz="5100" b="1" dirty="0" err="1"/>
              <a:t>μg</a:t>
            </a:r>
            <a:r>
              <a:rPr lang="en-US" sz="5100" b="1" dirty="0"/>
              <a:t>/l. </a:t>
            </a:r>
            <a:endParaRPr lang="en-US" sz="5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100" dirty="0"/>
              <a:t>Chlorpyrifos und Chlorpyrifos-Methyl </a:t>
            </a:r>
            <a:r>
              <a:rPr lang="en-US" sz="5100" dirty="0" err="1"/>
              <a:t>sind</a:t>
            </a:r>
            <a:r>
              <a:rPr lang="en-US" sz="5100" dirty="0"/>
              <a:t> </a:t>
            </a:r>
            <a:r>
              <a:rPr lang="en-US" sz="5100" b="1" dirty="0" err="1"/>
              <a:t>giftig</a:t>
            </a:r>
            <a:r>
              <a:rPr lang="en-US" sz="5100" b="1" dirty="0"/>
              <a:t> für Menschen, </a:t>
            </a:r>
            <a:r>
              <a:rPr lang="en-US" sz="5100" b="1" dirty="0" err="1"/>
              <a:t>Vögel</a:t>
            </a:r>
            <a:r>
              <a:rPr lang="en-US" sz="5100" b="1" dirty="0"/>
              <a:t>, </a:t>
            </a:r>
            <a:r>
              <a:rPr lang="en-US" sz="5100" b="1" dirty="0" err="1"/>
              <a:t>Säugetiere</a:t>
            </a:r>
            <a:r>
              <a:rPr lang="en-US" sz="5100" b="1" dirty="0"/>
              <a:t>, Fische, </a:t>
            </a:r>
            <a:r>
              <a:rPr lang="en-US" sz="5100" b="1" dirty="0" err="1"/>
              <a:t>Amphibien</a:t>
            </a:r>
            <a:r>
              <a:rPr lang="en-US" sz="5100" b="1" dirty="0"/>
              <a:t>, </a:t>
            </a:r>
            <a:r>
              <a:rPr lang="en-US" sz="5100" b="1" dirty="0" err="1"/>
              <a:t>Insekten</a:t>
            </a:r>
            <a:r>
              <a:rPr lang="en-US" sz="5100" b="1" dirty="0"/>
              <a:t> </a:t>
            </a:r>
            <a:br>
              <a:rPr lang="en-US" sz="1700" dirty="0"/>
            </a:br>
            <a:endParaRPr lang="en-US" sz="1700" dirty="0"/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57546B-3881-5E79-2968-3E965C91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47"/>
          <a:stretch/>
        </p:blipFill>
        <p:spPr>
          <a:xfrm>
            <a:off x="5441735" y="804672"/>
            <a:ext cx="5766833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41275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ECB1F9-DE1F-1A25-4E19-B7985CAAD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2348880"/>
            <a:ext cx="7068668" cy="401147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5FA9B4-FC96-A666-BA32-DAB62FC01345}"/>
              </a:ext>
            </a:extLst>
          </p:cNvPr>
          <p:cNvSpPr txBox="1"/>
          <p:nvPr/>
        </p:nvSpPr>
        <p:spPr>
          <a:xfrm>
            <a:off x="1199456" y="692696"/>
            <a:ext cx="9793088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</a:rPr>
              <a:t>Chlorothalonil –Mengen in der CH  2015 -2020: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chemeClr val="tx2"/>
                </a:solidFill>
              </a:rPr>
              <a:t>Insg</a:t>
            </a:r>
            <a:r>
              <a:rPr lang="en-US" sz="2800" b="1" dirty="0">
                <a:solidFill>
                  <a:schemeClr val="tx2"/>
                </a:solidFill>
              </a:rPr>
              <a:t>. 50’000 bis 75’000 </a:t>
            </a:r>
            <a:r>
              <a:rPr lang="en-US" sz="2800" b="1" dirty="0" err="1">
                <a:solidFill>
                  <a:schemeClr val="tx2"/>
                </a:solidFill>
              </a:rPr>
              <a:t>Kilogramm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</a:rPr>
              <a:t>10'000 bis 15'000 </a:t>
            </a:r>
            <a:r>
              <a:rPr lang="en-US" sz="2800" b="1" dirty="0" err="1">
                <a:solidFill>
                  <a:schemeClr val="tx2"/>
                </a:solidFill>
              </a:rPr>
              <a:t>Kilogramm</a:t>
            </a:r>
            <a:r>
              <a:rPr lang="en-US" sz="2800" b="1" dirty="0">
                <a:solidFill>
                  <a:schemeClr val="tx2"/>
                </a:solidFill>
              </a:rPr>
              <a:t> pro Jahr</a:t>
            </a:r>
            <a:r>
              <a:rPr lang="en-US" sz="2800" dirty="0">
                <a:solidFill>
                  <a:schemeClr val="tx2"/>
                </a:solidFill>
              </a:rPr>
              <a:t> in die Umwelt </a:t>
            </a:r>
            <a:r>
              <a:rPr lang="en-US" sz="2800" dirty="0" err="1">
                <a:solidFill>
                  <a:schemeClr val="tx2"/>
                </a:solidFill>
              </a:rPr>
              <a:t>gebracht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673228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39B0F9-C5B1-D550-3F4D-A89324A2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1412776"/>
            <a:ext cx="10729192" cy="994172"/>
          </a:xfrm>
        </p:spPr>
        <p:txBody>
          <a:bodyPr>
            <a:noAutofit/>
          </a:bodyPr>
          <a:lstStyle/>
          <a:p>
            <a:r>
              <a:rPr lang="de-DE" sz="3200" dirty="0">
                <a:solidFill>
                  <a:srgbClr val="454545"/>
                </a:solidFill>
                <a:latin typeface="Frutiger Neue"/>
              </a:rPr>
              <a:t>Die</a:t>
            </a:r>
            <a:r>
              <a:rPr lang="de-DE" sz="3200" b="1" dirty="0">
                <a:solidFill>
                  <a:srgbClr val="454545"/>
                </a:solidFill>
                <a:latin typeface="Frutiger Neue"/>
              </a:rPr>
              <a:t> Gesundheit von Mensch, Tier und Umwelt </a:t>
            </a:r>
            <a:r>
              <a:rPr lang="de-DE" sz="3200" dirty="0">
                <a:solidFill>
                  <a:srgbClr val="454545"/>
                </a:solidFill>
                <a:latin typeface="Frutiger Neue"/>
              </a:rPr>
              <a:t>ist eng miteinander verknüpft. </a:t>
            </a:r>
            <a:br>
              <a:rPr lang="de-DE" sz="3200" b="1" dirty="0">
                <a:solidFill>
                  <a:srgbClr val="454545"/>
                </a:solidFill>
                <a:latin typeface="Frutiger Neue"/>
              </a:rPr>
            </a:br>
            <a:br>
              <a:rPr lang="de-DE" sz="3200" b="1" dirty="0">
                <a:solidFill>
                  <a:srgbClr val="454545"/>
                </a:solidFill>
                <a:latin typeface="Frutiger Neue"/>
              </a:rPr>
            </a:br>
            <a:r>
              <a:rPr lang="de-DE" sz="3200" dirty="0">
                <a:solidFill>
                  <a:srgbClr val="454545"/>
                </a:solidFill>
                <a:latin typeface="Frutiger Neue"/>
              </a:rPr>
              <a:t>Der</a:t>
            </a:r>
            <a:r>
              <a:rPr lang="de-DE" sz="3200" b="1" dirty="0">
                <a:solidFill>
                  <a:srgbClr val="454545"/>
                </a:solidFill>
                <a:latin typeface="Frutiger Neue"/>
              </a:rPr>
              <a:t> One Health-Ansatz </a:t>
            </a:r>
            <a:r>
              <a:rPr lang="de-DE" sz="3200" dirty="0">
                <a:solidFill>
                  <a:srgbClr val="454545"/>
                </a:solidFill>
                <a:latin typeface="Frutiger Neue"/>
              </a:rPr>
              <a:t>bringt</a:t>
            </a:r>
            <a:r>
              <a:rPr lang="de-DE" sz="3200" b="1" dirty="0">
                <a:solidFill>
                  <a:srgbClr val="454545"/>
                </a:solidFill>
                <a:latin typeface="Frutiger Neue"/>
              </a:rPr>
              <a:t> Human-, Veterinärmedizin und Umweltwissenschaften </a:t>
            </a:r>
            <a:r>
              <a:rPr lang="de-DE" sz="3200" dirty="0">
                <a:solidFill>
                  <a:srgbClr val="454545"/>
                </a:solidFill>
                <a:latin typeface="Frutiger Neue"/>
              </a:rPr>
              <a:t>zusammen, um bessere Resultate für die öffentliche Gesundheit zu erzielen</a:t>
            </a:r>
            <a:r>
              <a:rPr lang="de-DE" sz="2100" b="1" dirty="0">
                <a:solidFill>
                  <a:srgbClr val="454545"/>
                </a:solidFill>
                <a:latin typeface="Frutiger Neue"/>
              </a:rPr>
              <a:t>.</a:t>
            </a:r>
            <a:endParaRPr lang="de-CH" sz="21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67C495E-814A-CEDB-1DD7-37B5CE55D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624" y="3717032"/>
            <a:ext cx="6568402" cy="2726506"/>
          </a:xfrm>
        </p:spPr>
      </p:pic>
    </p:spTree>
    <p:extLst>
      <p:ext uri="{BB962C8B-B14F-4D97-AF65-F5344CB8AC3E}">
        <p14:creationId xmlns:p14="http://schemas.microsoft.com/office/powerpoint/2010/main" val="4421944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C63E04E-12E4-20E6-67C9-F428ADC60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31" y="643466"/>
            <a:ext cx="555713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23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1E376E5-ADAE-BAE0-D8E9-099160739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632" y="643466"/>
            <a:ext cx="816273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35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3FD770-F57D-8371-348B-63C1DF6C6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40" y="643466"/>
            <a:ext cx="86709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12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27C3DEF-1AE1-18D9-1EB1-1ABBC905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294" y="293278"/>
            <a:ext cx="4717043" cy="66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18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3ACC1E-B66C-D14E-F7D6-60901FE4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66" y="692697"/>
            <a:ext cx="1181662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420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048410-B4F7-25D0-D964-604CC2F0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55" y="1484784"/>
            <a:ext cx="1201704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57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Möhren">
            <a:extLst>
              <a:ext uri="{FF2B5EF4-FFF2-40B4-BE49-F238E27FC236}">
                <a16:creationId xmlns:a16="http://schemas.microsoft.com/office/drawing/2014/main" id="{BF2128BA-4DEB-F44E-AEEA-6551A932B9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" r="5482"/>
          <a:stretch/>
        </p:blipFill>
        <p:spPr>
          <a:xfrm>
            <a:off x="7060240" y="857258"/>
            <a:ext cx="3607760" cy="5143493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12" name="Bild 11" descr="Tomaten und Kirschtomaten">
            <a:extLst>
              <a:ext uri="{FF2B5EF4-FFF2-40B4-BE49-F238E27FC236}">
                <a16:creationId xmlns:a16="http://schemas.microsoft.com/office/drawing/2014/main" id="{125DEDD5-30B7-4040-BAD5-B964E0635F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r="8465" b="1"/>
          <a:stretch/>
        </p:blipFill>
        <p:spPr>
          <a:xfrm>
            <a:off x="3876292" y="857258"/>
            <a:ext cx="3734478" cy="2551169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4" name="Bild 13" descr="Pilze">
            <a:extLst>
              <a:ext uri="{FF2B5EF4-FFF2-40B4-BE49-F238E27FC236}">
                <a16:creationId xmlns:a16="http://schemas.microsoft.com/office/drawing/2014/main" id="{D97B32EE-3A4B-2F49-A7F1-929098AB0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" b="19925"/>
          <a:stretch/>
        </p:blipFill>
        <p:spPr>
          <a:xfrm>
            <a:off x="3916073" y="3449574"/>
            <a:ext cx="3694109" cy="2551176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042" y="1371601"/>
            <a:ext cx="2105406" cy="994172"/>
          </a:xfrm>
        </p:spPr>
        <p:txBody>
          <a:bodyPr rtlCol="0">
            <a:normAutofit/>
          </a:bodyPr>
          <a:lstStyle/>
          <a:p>
            <a:pPr rtl="0"/>
            <a:r>
              <a:rPr lang="de-DE" sz="2400" dirty="0">
                <a:latin typeface="Aharoni" panose="02010803020104030203" pitchFamily="2" charset="-79"/>
                <a:cs typeface="Aharoni" panose="02010803020104030203" pitchFamily="2" charset="-79"/>
              </a:rPr>
              <a:t>Nachhaltige Ernährung</a:t>
            </a:r>
          </a:p>
        </p:txBody>
      </p:sp>
      <p:graphicFrame>
        <p:nvGraphicFramePr>
          <p:cNvPr id="76" name="Inhaltsplatzhalter 2" descr="Symbol für SmartArt-Grafik">
            <a:extLst>
              <a:ext uri="{FF2B5EF4-FFF2-40B4-BE49-F238E27FC236}">
                <a16:creationId xmlns:a16="http://schemas.microsoft.com/office/drawing/2014/main" id="{F6689467-90E9-3D40-8EC6-DF4B0D9B384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60042" y="2551176"/>
          <a:ext cx="2105406" cy="2942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17731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35FD8F3-3251-1E22-47D7-32FC736A3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333" y="443752"/>
            <a:ext cx="8601722" cy="55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0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3563F32-8576-41BA-0E63-F10C29085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57" y="400928"/>
            <a:ext cx="10706177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69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E6107E8-5877-5591-0195-A8F18010E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43" y="590426"/>
            <a:ext cx="7807879" cy="583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435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0059D-62E6-5F51-707B-250CF023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5460"/>
          </a:xfrm>
        </p:spPr>
        <p:txBody>
          <a:bodyPr/>
          <a:lstStyle/>
          <a:p>
            <a:pPr algn="ctr"/>
            <a:r>
              <a:rPr lang="de-CH" dirty="0"/>
              <a:t>Wahre Kosten von Nutzpflanzen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9ED0E7-840E-7618-A41E-631F1651F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612" y="1489244"/>
            <a:ext cx="7881009" cy="50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877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09359-A376-AE44-9662-EC45E15E5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Internalisierung der Externalitäten-</a:t>
            </a:r>
            <a:br>
              <a:rPr lang="de-CH" dirty="0"/>
            </a:br>
            <a:r>
              <a:rPr lang="de-CH" dirty="0"/>
              <a:t>Vollkostenrechnung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C1CE2A-80DA-16B9-26E8-904837579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625" y="1714354"/>
            <a:ext cx="6681836" cy="49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Textfeld 3"/>
          <p:cNvSpPr txBox="1">
            <a:spLocks noChangeArrowheads="1"/>
          </p:cNvSpPr>
          <p:nvPr/>
        </p:nvSpPr>
        <p:spPr bwMode="auto">
          <a:xfrm>
            <a:off x="1524001" y="6488114"/>
            <a:ext cx="1939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GB" altLang="x-none">
                <a:solidFill>
                  <a:schemeClr val="bg1"/>
                </a:solidFill>
              </a:rPr>
              <a:t>Source: Wikimedia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878139" y="2249488"/>
            <a:ext cx="5870575" cy="3681412"/>
          </a:xfrm>
          <a:solidFill>
            <a:schemeClr val="accent6">
              <a:lumMod val="50000"/>
              <a:alpha val="60000"/>
            </a:schemeClr>
          </a:solidFill>
        </p:spPr>
        <p:txBody>
          <a:bodyPr rtlCol="0"/>
          <a:lstStyle/>
          <a:p>
            <a:pPr>
              <a:defRPr/>
            </a:pPr>
            <a:r>
              <a:rPr lang="en-GB" sz="3600">
                <a:solidFill>
                  <a:schemeClr val="bg1"/>
                </a:solidFill>
              </a:rPr>
              <a:t>Agrarökologie</a:t>
            </a:r>
            <a:br>
              <a:rPr lang="en-GB" sz="3600">
                <a:solidFill>
                  <a:schemeClr val="bg1"/>
                </a:solidFill>
              </a:rPr>
            </a:br>
            <a:r>
              <a:rPr lang="en-GB" sz="3600">
                <a:solidFill>
                  <a:schemeClr val="bg1"/>
                </a:solidFill>
              </a:rPr>
              <a:t>Permakultur </a:t>
            </a:r>
            <a:br>
              <a:rPr lang="en-GB" sz="3600">
                <a:solidFill>
                  <a:schemeClr val="bg1"/>
                </a:solidFill>
              </a:rPr>
            </a:br>
            <a:r>
              <a:rPr lang="en-GB" sz="3600">
                <a:solidFill>
                  <a:schemeClr val="bg1"/>
                </a:solidFill>
              </a:rPr>
              <a:t>Agroforstwirtschaft</a:t>
            </a:r>
            <a:br>
              <a:rPr lang="en-GB" sz="3600">
                <a:solidFill>
                  <a:schemeClr val="bg1"/>
                </a:solidFill>
              </a:rPr>
            </a:br>
            <a:r>
              <a:rPr lang="en-GB" sz="3600">
                <a:solidFill>
                  <a:schemeClr val="bg1"/>
                </a:solidFill>
              </a:rPr>
              <a:t>Regenerative Landwirtschaft</a:t>
            </a:r>
            <a:br>
              <a:rPr lang="en-GB" sz="3600">
                <a:solidFill>
                  <a:schemeClr val="bg1"/>
                </a:solidFill>
              </a:rPr>
            </a:br>
            <a:r>
              <a:rPr lang="en-GB" sz="3600">
                <a:solidFill>
                  <a:schemeClr val="bg1"/>
                </a:solidFill>
              </a:rPr>
              <a:t>u.s.w.</a:t>
            </a:r>
          </a:p>
        </p:txBody>
      </p:sp>
      <p:sp>
        <p:nvSpPr>
          <p:cNvPr id="149508" name="Titel 1"/>
          <p:cNvSpPr txBox="1">
            <a:spLocks/>
          </p:cNvSpPr>
          <p:nvPr/>
        </p:nvSpPr>
        <p:spPr bwMode="auto">
          <a:xfrm>
            <a:off x="2878138" y="365126"/>
            <a:ext cx="7161212" cy="1325563"/>
          </a:xfrm>
          <a:prstGeom prst="rect">
            <a:avLst/>
          </a:prstGeom>
          <a:solidFill>
            <a:schemeClr val="bg1">
              <a:alpha val="5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altLang="x-none" sz="4400">
                <a:latin typeface="Calibri Light" charset="0"/>
              </a:rPr>
              <a:t>Landwirtschaft</a:t>
            </a:r>
          </a:p>
        </p:txBody>
      </p:sp>
    </p:spTree>
    <p:extLst>
      <p:ext uri="{BB962C8B-B14F-4D97-AF65-F5344CB8AC3E}">
        <p14:creationId xmlns:p14="http://schemas.microsoft.com/office/powerpoint/2010/main" val="17465456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60CE0F-E661-C411-E4E2-9E73BA74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417" y="709353"/>
            <a:ext cx="6726143" cy="53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857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3197DA-586B-D4C5-7895-AD76857D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745" y="980902"/>
            <a:ext cx="7538506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894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2B5CD1-9C19-4058-7CE0-78FD88E95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352" y="199613"/>
            <a:ext cx="4597706" cy="65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686C90F-9652-14EC-7A10-F1D513778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28" y="314933"/>
            <a:ext cx="4399761" cy="62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669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AC29E-E1D8-4241-ADBA-F5FF0BAF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3239"/>
          </a:xfrm>
        </p:spPr>
        <p:txBody>
          <a:bodyPr/>
          <a:lstStyle/>
          <a:p>
            <a:pPr algn="ctr"/>
            <a:r>
              <a:rPr lang="de-CH" dirty="0"/>
              <a:t>Agrarmuseum Burgrain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E8F650D-A219-43BB-2186-EDEBD74F0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904" y="1550532"/>
            <a:ext cx="7895201" cy="5016523"/>
          </a:xfrm>
        </p:spPr>
      </p:pic>
    </p:spTree>
    <p:extLst>
      <p:ext uri="{BB962C8B-B14F-4D97-AF65-F5344CB8AC3E}">
        <p14:creationId xmlns:p14="http://schemas.microsoft.com/office/powerpoint/2010/main" val="220157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eck 7"/>
          <p:cNvSpPr/>
          <p:nvPr/>
        </p:nvSpPr>
        <p:spPr>
          <a:xfrm>
            <a:off x="476280" y="511560"/>
            <a:ext cx="11356560" cy="615240"/>
          </a:xfrm>
          <a:prstGeom prst="rect">
            <a:avLst/>
          </a:prstGeom>
          <a:solidFill>
            <a:srgbClr val="FDD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1" name="Textfeld 4"/>
          <p:cNvSpPr/>
          <p:nvPr/>
        </p:nvSpPr>
        <p:spPr>
          <a:xfrm>
            <a:off x="572760" y="498240"/>
            <a:ext cx="11013120" cy="60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sz="3400" b="1" strike="noStrike" spc="-1">
                <a:solidFill>
                  <a:srgbClr val="000000"/>
                </a:solidFill>
                <a:latin typeface="Calibri"/>
              </a:rPr>
              <a:t>Der Biodiversität in der Schweiz geht es schlecht</a:t>
            </a:r>
            <a:endParaRPr lang="de-CH" sz="3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D3A200-13E6-AD58-6556-B18AB3804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57" t="65879" r="17604" b="4448"/>
          <a:stretch/>
        </p:blipFill>
        <p:spPr>
          <a:xfrm>
            <a:off x="5650750" y="2469341"/>
            <a:ext cx="2890797" cy="425538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BEF5E61-137B-8E6D-0118-F05C13037270}"/>
              </a:ext>
            </a:extLst>
          </p:cNvPr>
          <p:cNvSpPr txBox="1"/>
          <p:nvPr/>
        </p:nvSpPr>
        <p:spPr>
          <a:xfrm>
            <a:off x="476280" y="1273375"/>
            <a:ext cx="79412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spc="-1">
                <a:solidFill>
                  <a:schemeClr val="dk1"/>
                </a:solidFill>
                <a:latin typeface="Calibri   "/>
                <a:ea typeface="Times New Roman"/>
              </a:rPr>
              <a:t>Ein Drittel aller Tier- und Pflanzenarten in der Schweiz ist gefährdet oder bereits ausgestorben. </a:t>
            </a:r>
            <a:endParaRPr lang="de-CH" sz="2400"/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CDB0AA8A-E2E2-5FD8-BB89-A69BF6C8BE6F}"/>
              </a:ext>
            </a:extLst>
          </p:cNvPr>
          <p:cNvSpPr/>
          <p:nvPr/>
        </p:nvSpPr>
        <p:spPr>
          <a:xfrm>
            <a:off x="9121680" y="3806973"/>
            <a:ext cx="272004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b="0" i="1" strike="noStrike" spc="-1">
                <a:solidFill>
                  <a:schemeClr val="dk1"/>
                </a:solidFill>
                <a:ea typeface="Calibri"/>
              </a:rPr>
              <a:t>Quelle: BAFU, 2023 Gefährdete Arten und Lebensräume Schweiz</a:t>
            </a:r>
            <a:endParaRPr lang="de-CH" b="0" i="1" strike="noStrike" spc="-1">
              <a:solidFill>
                <a:srgbClr val="000000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5B5BC22-DCFD-83C2-A0CA-DF57BC5BEFB9}"/>
              </a:ext>
            </a:extLst>
          </p:cNvPr>
          <p:cNvGrpSpPr/>
          <p:nvPr/>
        </p:nvGrpSpPr>
        <p:grpSpPr>
          <a:xfrm>
            <a:off x="101718" y="2024651"/>
            <a:ext cx="5322589" cy="4519775"/>
            <a:chOff x="101718" y="2024651"/>
            <a:chExt cx="5322589" cy="4519775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2B677C4B-C72D-AE10-F952-03F0624D5A16}"/>
                </a:ext>
              </a:extLst>
            </p:cNvPr>
            <p:cNvGrpSpPr/>
            <p:nvPr/>
          </p:nvGrpSpPr>
          <p:grpSpPr>
            <a:xfrm>
              <a:off x="739107" y="2435613"/>
              <a:ext cx="4290971" cy="4072518"/>
              <a:chOff x="399048" y="2106489"/>
              <a:chExt cx="4290971" cy="4072518"/>
            </a:xfrm>
          </p:grpSpPr>
          <p:pic>
            <p:nvPicPr>
              <p:cNvPr id="6" name="Grafik 5" descr="Ein Bild, das Grafiken, Kreativität enthält.&#10;&#10;Automatisch generierte Beschreibung">
                <a:extLst>
                  <a:ext uri="{FF2B5EF4-FFF2-40B4-BE49-F238E27FC236}">
                    <a16:creationId xmlns:a16="http://schemas.microsoft.com/office/drawing/2014/main" id="{C249C5EC-A446-4B0C-27B6-DD9BC0BC45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048" y="2356815"/>
                <a:ext cx="2327684" cy="3822192"/>
              </a:xfrm>
              <a:prstGeom prst="rect">
                <a:avLst/>
              </a:prstGeom>
            </p:spPr>
          </p:pic>
          <p:pic>
            <p:nvPicPr>
              <p:cNvPr id="9" name="Grafik 8" descr="Ein Bild, das Screenshot, lila, Flieder, violett enthält.&#10;&#10;Automatisch generierte Beschreibung">
                <a:extLst>
                  <a:ext uri="{FF2B5EF4-FFF2-40B4-BE49-F238E27FC236}">
                    <a16:creationId xmlns:a16="http://schemas.microsoft.com/office/drawing/2014/main" id="{F51F5A5E-51CB-8B74-C78B-18EEFD820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1619" y="2125208"/>
                <a:ext cx="394335" cy="1851660"/>
              </a:xfrm>
              <a:prstGeom prst="rect">
                <a:avLst/>
              </a:prstGeom>
            </p:spPr>
          </p:pic>
          <p:pic>
            <p:nvPicPr>
              <p:cNvPr id="11" name="Grafik 10" descr="Ein Bild, das Karminrot, Grafiken, Dreieck enthält.&#10;&#10;Automatisch generierte Beschreibung">
                <a:extLst>
                  <a:ext uri="{FF2B5EF4-FFF2-40B4-BE49-F238E27FC236}">
                    <a16:creationId xmlns:a16="http://schemas.microsoft.com/office/drawing/2014/main" id="{8847096B-812F-18E9-BC36-A7E8ADC247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119" r="13740"/>
              <a:stretch/>
            </p:blipFill>
            <p:spPr>
              <a:xfrm>
                <a:off x="2286764" y="2106489"/>
                <a:ext cx="1060144" cy="2028825"/>
              </a:xfrm>
              <a:prstGeom prst="rect">
                <a:avLst/>
              </a:prstGeom>
            </p:spPr>
          </p:pic>
          <p:pic>
            <p:nvPicPr>
              <p:cNvPr id="13" name="Grafik 12" descr="Ein Bild, das Astronomie, Kreativität enthält.&#10;&#10;Automatisch generierte Beschreibung mit mittlerer Zuverlässigkeit">
                <a:extLst>
                  <a:ext uri="{FF2B5EF4-FFF2-40B4-BE49-F238E27FC236}">
                    <a16:creationId xmlns:a16="http://schemas.microsoft.com/office/drawing/2014/main" id="{745D9DD4-0924-F595-CBFF-1F2FC9B192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78" r="21509"/>
              <a:stretch/>
            </p:blipFill>
            <p:spPr>
              <a:xfrm>
                <a:off x="2360799" y="2359160"/>
                <a:ext cx="2054384" cy="1954530"/>
              </a:xfrm>
              <a:prstGeom prst="rect">
                <a:avLst/>
              </a:prstGeom>
            </p:spPr>
          </p:pic>
          <p:pic>
            <p:nvPicPr>
              <p:cNvPr id="15" name="Grafik 14" descr="Ein Bild, das gelb, Astronomie enthält.&#10;&#10;Automatisch generierte Beschreibung">
                <a:extLst>
                  <a:ext uri="{FF2B5EF4-FFF2-40B4-BE49-F238E27FC236}">
                    <a16:creationId xmlns:a16="http://schemas.microsoft.com/office/drawing/2014/main" id="{9BFDD44E-AF48-8F0D-3CBC-D7E5282FE3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45" r="15552"/>
              <a:stretch/>
            </p:blipFill>
            <p:spPr>
              <a:xfrm>
                <a:off x="2227235" y="3452822"/>
                <a:ext cx="2462784" cy="2057400"/>
              </a:xfrm>
              <a:prstGeom prst="rect">
                <a:avLst/>
              </a:prstGeom>
            </p:spPr>
          </p:pic>
          <p:pic>
            <p:nvPicPr>
              <p:cNvPr id="17" name="Grafik 16" descr="Ein Bild, das Kreativität enthält.&#10;&#10;Automatisch generierte Beschreibung mit geringer Zuverlässigkeit">
                <a:extLst>
                  <a:ext uri="{FF2B5EF4-FFF2-40B4-BE49-F238E27FC236}">
                    <a16:creationId xmlns:a16="http://schemas.microsoft.com/office/drawing/2014/main" id="{64E8F89C-71C4-CC44-C5C7-B9A7E10E7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2096" y="4217070"/>
                <a:ext cx="1567307" cy="1879727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C91C9F7-5314-10A2-A39C-8F49D7AE2E58}"/>
                </a:ext>
              </a:extLst>
            </p:cNvPr>
            <p:cNvSpPr txBox="1"/>
            <p:nvPr/>
          </p:nvSpPr>
          <p:spPr>
            <a:xfrm>
              <a:off x="2624381" y="2024651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2%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3A6788A5-E5A3-37B1-EA36-E1C2B547B6BC}"/>
                </a:ext>
              </a:extLst>
            </p:cNvPr>
            <p:cNvSpPr txBox="1"/>
            <p:nvPr/>
          </p:nvSpPr>
          <p:spPr>
            <a:xfrm>
              <a:off x="4836137" y="4608541"/>
              <a:ext cx="5881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/>
                <a:t>16%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8B791814-BD72-AB64-94E9-0709AC857F58}"/>
                </a:ext>
              </a:extLst>
            </p:cNvPr>
            <p:cNvSpPr txBox="1"/>
            <p:nvPr/>
          </p:nvSpPr>
          <p:spPr>
            <a:xfrm>
              <a:off x="4227472" y="2795069"/>
              <a:ext cx="6999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/>
                <a:t>11%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A3266C86-2AE0-E862-B2E1-F58A8AAD5784}"/>
                </a:ext>
              </a:extLst>
            </p:cNvPr>
            <p:cNvSpPr txBox="1"/>
            <p:nvPr/>
          </p:nvSpPr>
          <p:spPr>
            <a:xfrm>
              <a:off x="3620138" y="6175094"/>
              <a:ext cx="6159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/>
                <a:t>12%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D5602C2-E18D-564A-3895-6A138FCB8470}"/>
                </a:ext>
              </a:extLst>
            </p:cNvPr>
            <p:cNvSpPr txBox="1"/>
            <p:nvPr/>
          </p:nvSpPr>
          <p:spPr>
            <a:xfrm>
              <a:off x="3233647" y="2153332"/>
              <a:ext cx="13381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/>
                <a:t>6%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463375F-FAD8-7D76-9A35-5C8DD9F31A33}"/>
                </a:ext>
              </a:extLst>
            </p:cNvPr>
            <p:cNvSpPr txBox="1"/>
            <p:nvPr/>
          </p:nvSpPr>
          <p:spPr>
            <a:xfrm>
              <a:off x="101718" y="4412369"/>
              <a:ext cx="1060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/>
                <a:t>53%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09941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E98604E-D172-13B1-8E34-1FDDD4FB1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14" y="643467"/>
            <a:ext cx="4164372" cy="557106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BDB24C6-3D5D-AA38-FF36-EE20A829A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512" y="643467"/>
            <a:ext cx="41643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74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5E7EC93-B5F6-08B9-2146-5D70B1BE2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983432" y="-315416"/>
            <a:ext cx="9361039" cy="70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359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35EDC3E-9455-A1CD-B3D6-3BF72C54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1"/>
            <a:ext cx="10905066" cy="48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963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Fazit von </a:t>
            </a:r>
            <a:r>
              <a:rPr lang="en-GB" altLang="x-none" i="1"/>
              <a:t>The Lancet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solidFill>
            <a:schemeClr val="tx1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de-DE">
              <a:solidFill>
                <a:schemeClr val="bg1"/>
              </a:solidFill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>
                <a:solidFill>
                  <a:schemeClr val="bg1"/>
                </a:solidFill>
              </a:rPr>
              <a:t>"Der Klimawandel ist die</a:t>
            </a:r>
            <a:r>
              <a:rPr lang="de-DE" b="1">
                <a:solidFill>
                  <a:schemeClr val="bg1"/>
                </a:solidFill>
              </a:rPr>
              <a:t> größte Bedrohung</a:t>
            </a:r>
            <a:r>
              <a:rPr lang="de-DE">
                <a:solidFill>
                  <a:schemeClr val="bg1"/>
                </a:solidFill>
              </a:rPr>
              <a:t> für  die globale Gesundheit im 21. Jahrhundert.</a:t>
            </a:r>
            <a:r>
              <a:rPr lang="ru-RU">
                <a:solidFill>
                  <a:schemeClr val="bg1"/>
                </a:solidFill>
              </a:rPr>
              <a:t>"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de-DE">
              <a:solidFill>
                <a:schemeClr val="bg1"/>
              </a:solidFill>
            </a:endParaRP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2400" i="1">
                <a:solidFill>
                  <a:schemeClr val="bg1"/>
                </a:solidFill>
              </a:rPr>
              <a:t>The Lancet 2009</a:t>
            </a:r>
            <a:endParaRPr lang="ru-RU" sz="2400" i="1">
              <a:solidFill>
                <a:schemeClr val="bg1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de-DE" sz="80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/>
              <a:t>"Die Bewältigung des Klimawandels könnte die</a:t>
            </a:r>
            <a:r>
              <a:rPr lang="de-DE" b="1"/>
              <a:t> größte Chance </a:t>
            </a:r>
            <a:r>
              <a:rPr lang="de-DE"/>
              <a:t>für die globale Gesundheit im 21. Jahrhundert sein.“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endParaRPr lang="de-DE" sz="1400"/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  <a:defRPr/>
            </a:pPr>
            <a:r>
              <a:rPr lang="de-DE" sz="2400" i="1"/>
              <a:t>The Lancet 2015</a:t>
            </a:r>
            <a:endParaRPr lang="en-GB" sz="2400"/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GB"/>
          </a:p>
        </p:txBody>
      </p:sp>
      <p:sp>
        <p:nvSpPr>
          <p:cNvPr id="153604" name="Textfeld 4"/>
          <p:cNvSpPr txBox="1">
            <a:spLocks noChangeArrowheads="1"/>
          </p:cNvSpPr>
          <p:nvPr/>
        </p:nvSpPr>
        <p:spPr bwMode="auto">
          <a:xfrm>
            <a:off x="3957639" y="6311900"/>
            <a:ext cx="466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x-none">
                <a:solidFill>
                  <a:prstClr val="black"/>
                </a:solidFill>
              </a:rPr>
              <a:t>Quelle: www.thelancet.com/climate-and-health</a:t>
            </a:r>
          </a:p>
        </p:txBody>
      </p:sp>
    </p:spTree>
    <p:extLst>
      <p:ext uri="{BB962C8B-B14F-4D97-AF65-F5344CB8AC3E}">
        <p14:creationId xmlns:p14="http://schemas.microsoft.com/office/powerpoint/2010/main" val="8428300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09740" y="359167"/>
            <a:ext cx="8750299" cy="11550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en-US">
                <a:ea typeface="ＭＳ Ｐゴシック" charset="-128"/>
              </a:rPr>
              <a:t>Handlungsfelder für Gesundheitsberufe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6351584" y="3987800"/>
            <a:ext cx="2624135" cy="2609850"/>
            <a:chOff x="3041" y="2512"/>
            <a:chExt cx="1653" cy="1644"/>
          </a:xfrm>
        </p:grpSpPr>
        <p:grpSp>
          <p:nvGrpSpPr>
            <p:cNvPr id="82972" name="Group 31"/>
            <p:cNvGrpSpPr>
              <a:grpSpLocks/>
            </p:cNvGrpSpPr>
            <p:nvPr/>
          </p:nvGrpSpPr>
          <p:grpSpPr bwMode="auto">
            <a:xfrm rot="10800000">
              <a:off x="3041" y="2512"/>
              <a:ext cx="1653" cy="1644"/>
              <a:chOff x="2381" y="1570"/>
              <a:chExt cx="1225" cy="1406"/>
            </a:xfrm>
          </p:grpSpPr>
          <p:grpSp>
            <p:nvGrpSpPr>
              <p:cNvPr id="82974" name="Group 32"/>
              <p:cNvGrpSpPr>
                <a:grpSpLocks/>
              </p:cNvGrpSpPr>
              <p:nvPr/>
            </p:nvGrpSpPr>
            <p:grpSpPr bwMode="auto">
              <a:xfrm>
                <a:off x="2381" y="1570"/>
                <a:ext cx="1225" cy="1406"/>
                <a:chOff x="2381" y="1570"/>
                <a:chExt cx="1225" cy="1429"/>
              </a:xfrm>
            </p:grpSpPr>
            <p:sp>
              <p:nvSpPr>
                <p:cNvPr id="82976" name="Line 33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0" cy="11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77" name="Line 34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10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78" name="Freeform 35"/>
                <p:cNvSpPr>
                  <a:spLocks/>
                </p:cNvSpPr>
                <p:nvPr/>
              </p:nvSpPr>
              <p:spPr bwMode="auto">
                <a:xfrm>
                  <a:off x="2381" y="1570"/>
                  <a:ext cx="1225" cy="1429"/>
                </a:xfrm>
                <a:custGeom>
                  <a:avLst/>
                  <a:gdLst>
                    <a:gd name="T0" fmla="*/ 1314 w 1194"/>
                    <a:gd name="T1" fmla="*/ 0 h 1474"/>
                    <a:gd name="T2" fmla="*/ 1427 w 1194"/>
                    <a:gd name="T3" fmla="*/ 239 h 1474"/>
                    <a:gd name="T4" fmla="*/ 1372 w 1194"/>
                    <a:gd name="T5" fmla="*/ 343 h 1474"/>
                    <a:gd name="T6" fmla="*/ 1142 w 1194"/>
                    <a:gd name="T7" fmla="*/ 343 h 1474"/>
                    <a:gd name="T8" fmla="*/ 972 w 1194"/>
                    <a:gd name="T9" fmla="*/ 343 h 1474"/>
                    <a:gd name="T10" fmla="*/ 914 w 1194"/>
                    <a:gd name="T11" fmla="*/ 480 h 1474"/>
                    <a:gd name="T12" fmla="*/ 972 w 1194"/>
                    <a:gd name="T13" fmla="*/ 583 h 1474"/>
                    <a:gd name="T14" fmla="*/ 1314 w 1194"/>
                    <a:gd name="T15" fmla="*/ 550 h 1474"/>
                    <a:gd name="T16" fmla="*/ 1427 w 1194"/>
                    <a:gd name="T17" fmla="*/ 514 h 1474"/>
                    <a:gd name="T18" fmla="*/ 1486 w 1194"/>
                    <a:gd name="T19" fmla="*/ 583 h 1474"/>
                    <a:gd name="T20" fmla="*/ 1486 w 1194"/>
                    <a:gd name="T21" fmla="*/ 754 h 1474"/>
                    <a:gd name="T22" fmla="*/ 1372 w 1194"/>
                    <a:gd name="T23" fmla="*/ 855 h 1474"/>
                    <a:gd name="T24" fmla="*/ 1200 w 1194"/>
                    <a:gd name="T25" fmla="*/ 789 h 1474"/>
                    <a:gd name="T26" fmla="*/ 972 w 1194"/>
                    <a:gd name="T27" fmla="*/ 754 h 1474"/>
                    <a:gd name="T28" fmla="*/ 858 w 1194"/>
                    <a:gd name="T29" fmla="*/ 824 h 1474"/>
                    <a:gd name="T30" fmla="*/ 914 w 1194"/>
                    <a:gd name="T31" fmla="*/ 962 h 1474"/>
                    <a:gd name="T32" fmla="*/ 799 w 1194"/>
                    <a:gd name="T33" fmla="*/ 1097 h 1474"/>
                    <a:gd name="T34" fmla="*/ 571 w 1194"/>
                    <a:gd name="T35" fmla="*/ 1063 h 1474"/>
                    <a:gd name="T36" fmla="*/ 514 w 1194"/>
                    <a:gd name="T37" fmla="*/ 928 h 1474"/>
                    <a:gd name="T38" fmla="*/ 571 w 1194"/>
                    <a:gd name="T39" fmla="*/ 789 h 1474"/>
                    <a:gd name="T40" fmla="*/ 400 w 1194"/>
                    <a:gd name="T41" fmla="*/ 754 h 1474"/>
                    <a:gd name="T42" fmla="*/ 0 w 1194"/>
                    <a:gd name="T43" fmla="*/ 891 h 14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94"/>
                    <a:gd name="T67" fmla="*/ 0 h 1474"/>
                    <a:gd name="T68" fmla="*/ 1194 w 1194"/>
                    <a:gd name="T69" fmla="*/ 1474 h 14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94" h="1474">
                      <a:moveTo>
                        <a:pt x="1043" y="0"/>
                      </a:moveTo>
                      <a:cubicBezTo>
                        <a:pt x="1084" y="120"/>
                        <a:pt x="1126" y="241"/>
                        <a:pt x="1134" y="317"/>
                      </a:cubicBezTo>
                      <a:cubicBezTo>
                        <a:pt x="1142" y="393"/>
                        <a:pt x="1127" y="431"/>
                        <a:pt x="1089" y="454"/>
                      </a:cubicBezTo>
                      <a:cubicBezTo>
                        <a:pt x="1051" y="477"/>
                        <a:pt x="960" y="454"/>
                        <a:pt x="907" y="454"/>
                      </a:cubicBezTo>
                      <a:cubicBezTo>
                        <a:pt x="854" y="454"/>
                        <a:pt x="801" y="424"/>
                        <a:pt x="771" y="454"/>
                      </a:cubicBezTo>
                      <a:cubicBezTo>
                        <a:pt x="741" y="484"/>
                        <a:pt x="726" y="582"/>
                        <a:pt x="726" y="635"/>
                      </a:cubicBezTo>
                      <a:cubicBezTo>
                        <a:pt x="726" y="688"/>
                        <a:pt x="718" y="756"/>
                        <a:pt x="771" y="771"/>
                      </a:cubicBezTo>
                      <a:cubicBezTo>
                        <a:pt x="824" y="786"/>
                        <a:pt x="983" y="741"/>
                        <a:pt x="1043" y="726"/>
                      </a:cubicBezTo>
                      <a:cubicBezTo>
                        <a:pt x="1103" y="711"/>
                        <a:pt x="1111" y="673"/>
                        <a:pt x="1134" y="680"/>
                      </a:cubicBezTo>
                      <a:cubicBezTo>
                        <a:pt x="1157" y="687"/>
                        <a:pt x="1172" y="718"/>
                        <a:pt x="1179" y="771"/>
                      </a:cubicBezTo>
                      <a:cubicBezTo>
                        <a:pt x="1186" y="824"/>
                        <a:pt x="1194" y="938"/>
                        <a:pt x="1179" y="998"/>
                      </a:cubicBezTo>
                      <a:cubicBezTo>
                        <a:pt x="1164" y="1058"/>
                        <a:pt x="1127" y="1127"/>
                        <a:pt x="1089" y="1134"/>
                      </a:cubicBezTo>
                      <a:cubicBezTo>
                        <a:pt x="1051" y="1141"/>
                        <a:pt x="1006" y="1066"/>
                        <a:pt x="953" y="1043"/>
                      </a:cubicBezTo>
                      <a:cubicBezTo>
                        <a:pt x="900" y="1020"/>
                        <a:pt x="816" y="990"/>
                        <a:pt x="771" y="998"/>
                      </a:cubicBezTo>
                      <a:cubicBezTo>
                        <a:pt x="726" y="1006"/>
                        <a:pt x="687" y="1044"/>
                        <a:pt x="680" y="1089"/>
                      </a:cubicBezTo>
                      <a:cubicBezTo>
                        <a:pt x="673" y="1134"/>
                        <a:pt x="733" y="1210"/>
                        <a:pt x="726" y="1270"/>
                      </a:cubicBezTo>
                      <a:cubicBezTo>
                        <a:pt x="719" y="1330"/>
                        <a:pt x="680" y="1428"/>
                        <a:pt x="635" y="1451"/>
                      </a:cubicBezTo>
                      <a:cubicBezTo>
                        <a:pt x="590" y="1474"/>
                        <a:pt x="492" y="1444"/>
                        <a:pt x="454" y="1406"/>
                      </a:cubicBezTo>
                      <a:cubicBezTo>
                        <a:pt x="416" y="1368"/>
                        <a:pt x="408" y="1285"/>
                        <a:pt x="408" y="1225"/>
                      </a:cubicBezTo>
                      <a:cubicBezTo>
                        <a:pt x="408" y="1165"/>
                        <a:pt x="469" y="1081"/>
                        <a:pt x="454" y="1043"/>
                      </a:cubicBezTo>
                      <a:cubicBezTo>
                        <a:pt x="439" y="1005"/>
                        <a:pt x="394" y="975"/>
                        <a:pt x="318" y="998"/>
                      </a:cubicBezTo>
                      <a:cubicBezTo>
                        <a:pt x="242" y="1021"/>
                        <a:pt x="53" y="1149"/>
                        <a:pt x="0" y="1179"/>
                      </a:cubicBezTo>
                    </a:path>
                  </a:pathLst>
                </a:custGeom>
                <a:solidFill>
                  <a:srgbClr val="CC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82975" name="AutoShape 36"/>
              <p:cNvSpPr>
                <a:spLocks noChangeArrowheads="1"/>
              </p:cNvSpPr>
              <p:nvPr/>
            </p:nvSpPr>
            <p:spPr bwMode="auto">
              <a:xfrm rot="5400000">
                <a:off x="2359" y="1592"/>
                <a:ext cx="1134" cy="1089"/>
              </a:xfrm>
              <a:prstGeom prst="rtTriangle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2973" name="Text Box 38"/>
            <p:cNvSpPr txBox="1">
              <a:spLocks noChangeArrowheads="1"/>
            </p:cNvSpPr>
            <p:nvPr/>
          </p:nvSpPr>
          <p:spPr bwMode="auto">
            <a:xfrm>
              <a:off x="3703" y="3119"/>
              <a:ext cx="990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 b="1">
                  <a:solidFill>
                    <a:prstClr val="black"/>
                  </a:solidFill>
                </a:rPr>
                <a:t>Win-win Lösungen </a:t>
              </a:r>
              <a:r>
                <a:rPr lang="de-DE" altLang="en-US" sz="2000">
                  <a:solidFill>
                    <a:prstClr val="black"/>
                  </a:solidFill>
                </a:rPr>
                <a:t>entwickeln, umsetzen, evaluieren</a:t>
              </a:r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5864225" y="1628775"/>
            <a:ext cx="3013075" cy="2273300"/>
            <a:chOff x="2734" y="1026"/>
            <a:chExt cx="1898" cy="1432"/>
          </a:xfrm>
        </p:grpSpPr>
        <p:grpSp>
          <p:nvGrpSpPr>
            <p:cNvPr id="82965" name="Group 19"/>
            <p:cNvGrpSpPr>
              <a:grpSpLocks/>
            </p:cNvGrpSpPr>
            <p:nvPr/>
          </p:nvGrpSpPr>
          <p:grpSpPr bwMode="auto">
            <a:xfrm rot="5400000">
              <a:off x="2967" y="793"/>
              <a:ext cx="1432" cy="1898"/>
              <a:chOff x="2381" y="1570"/>
              <a:chExt cx="1225" cy="1406"/>
            </a:xfrm>
          </p:grpSpPr>
          <p:grpSp>
            <p:nvGrpSpPr>
              <p:cNvPr id="82967" name="Group 20"/>
              <p:cNvGrpSpPr>
                <a:grpSpLocks/>
              </p:cNvGrpSpPr>
              <p:nvPr/>
            </p:nvGrpSpPr>
            <p:grpSpPr bwMode="auto">
              <a:xfrm>
                <a:off x="2381" y="1570"/>
                <a:ext cx="1225" cy="1406"/>
                <a:chOff x="2381" y="1570"/>
                <a:chExt cx="1225" cy="1429"/>
              </a:xfrm>
            </p:grpSpPr>
            <p:sp>
              <p:nvSpPr>
                <p:cNvPr id="82969" name="Line 21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0" cy="11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70" name="Line 22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10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71" name="Freeform 23"/>
                <p:cNvSpPr>
                  <a:spLocks/>
                </p:cNvSpPr>
                <p:nvPr/>
              </p:nvSpPr>
              <p:spPr bwMode="auto">
                <a:xfrm>
                  <a:off x="2381" y="1570"/>
                  <a:ext cx="1225" cy="1429"/>
                </a:xfrm>
                <a:custGeom>
                  <a:avLst/>
                  <a:gdLst>
                    <a:gd name="T0" fmla="*/ 1314 w 1194"/>
                    <a:gd name="T1" fmla="*/ 0 h 1474"/>
                    <a:gd name="T2" fmla="*/ 1427 w 1194"/>
                    <a:gd name="T3" fmla="*/ 239 h 1474"/>
                    <a:gd name="T4" fmla="*/ 1372 w 1194"/>
                    <a:gd name="T5" fmla="*/ 343 h 1474"/>
                    <a:gd name="T6" fmla="*/ 1142 w 1194"/>
                    <a:gd name="T7" fmla="*/ 343 h 1474"/>
                    <a:gd name="T8" fmla="*/ 972 w 1194"/>
                    <a:gd name="T9" fmla="*/ 343 h 1474"/>
                    <a:gd name="T10" fmla="*/ 914 w 1194"/>
                    <a:gd name="T11" fmla="*/ 480 h 1474"/>
                    <a:gd name="T12" fmla="*/ 972 w 1194"/>
                    <a:gd name="T13" fmla="*/ 583 h 1474"/>
                    <a:gd name="T14" fmla="*/ 1314 w 1194"/>
                    <a:gd name="T15" fmla="*/ 550 h 1474"/>
                    <a:gd name="T16" fmla="*/ 1427 w 1194"/>
                    <a:gd name="T17" fmla="*/ 514 h 1474"/>
                    <a:gd name="T18" fmla="*/ 1486 w 1194"/>
                    <a:gd name="T19" fmla="*/ 583 h 1474"/>
                    <a:gd name="T20" fmla="*/ 1486 w 1194"/>
                    <a:gd name="T21" fmla="*/ 754 h 1474"/>
                    <a:gd name="T22" fmla="*/ 1372 w 1194"/>
                    <a:gd name="T23" fmla="*/ 855 h 1474"/>
                    <a:gd name="T24" fmla="*/ 1200 w 1194"/>
                    <a:gd name="T25" fmla="*/ 789 h 1474"/>
                    <a:gd name="T26" fmla="*/ 972 w 1194"/>
                    <a:gd name="T27" fmla="*/ 754 h 1474"/>
                    <a:gd name="T28" fmla="*/ 858 w 1194"/>
                    <a:gd name="T29" fmla="*/ 824 h 1474"/>
                    <a:gd name="T30" fmla="*/ 914 w 1194"/>
                    <a:gd name="T31" fmla="*/ 962 h 1474"/>
                    <a:gd name="T32" fmla="*/ 799 w 1194"/>
                    <a:gd name="T33" fmla="*/ 1097 h 1474"/>
                    <a:gd name="T34" fmla="*/ 571 w 1194"/>
                    <a:gd name="T35" fmla="*/ 1063 h 1474"/>
                    <a:gd name="T36" fmla="*/ 514 w 1194"/>
                    <a:gd name="T37" fmla="*/ 928 h 1474"/>
                    <a:gd name="T38" fmla="*/ 571 w 1194"/>
                    <a:gd name="T39" fmla="*/ 789 h 1474"/>
                    <a:gd name="T40" fmla="*/ 400 w 1194"/>
                    <a:gd name="T41" fmla="*/ 754 h 1474"/>
                    <a:gd name="T42" fmla="*/ 0 w 1194"/>
                    <a:gd name="T43" fmla="*/ 891 h 14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94"/>
                    <a:gd name="T67" fmla="*/ 0 h 1474"/>
                    <a:gd name="T68" fmla="*/ 1194 w 1194"/>
                    <a:gd name="T69" fmla="*/ 1474 h 14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94" h="1474">
                      <a:moveTo>
                        <a:pt x="1043" y="0"/>
                      </a:moveTo>
                      <a:cubicBezTo>
                        <a:pt x="1084" y="120"/>
                        <a:pt x="1126" y="241"/>
                        <a:pt x="1134" y="317"/>
                      </a:cubicBezTo>
                      <a:cubicBezTo>
                        <a:pt x="1142" y="393"/>
                        <a:pt x="1127" y="431"/>
                        <a:pt x="1089" y="454"/>
                      </a:cubicBezTo>
                      <a:cubicBezTo>
                        <a:pt x="1051" y="477"/>
                        <a:pt x="960" y="454"/>
                        <a:pt x="907" y="454"/>
                      </a:cubicBezTo>
                      <a:cubicBezTo>
                        <a:pt x="854" y="454"/>
                        <a:pt x="801" y="424"/>
                        <a:pt x="771" y="454"/>
                      </a:cubicBezTo>
                      <a:cubicBezTo>
                        <a:pt x="741" y="484"/>
                        <a:pt x="726" y="582"/>
                        <a:pt x="726" y="635"/>
                      </a:cubicBezTo>
                      <a:cubicBezTo>
                        <a:pt x="726" y="688"/>
                        <a:pt x="718" y="756"/>
                        <a:pt x="771" y="771"/>
                      </a:cubicBezTo>
                      <a:cubicBezTo>
                        <a:pt x="824" y="786"/>
                        <a:pt x="983" y="741"/>
                        <a:pt x="1043" y="726"/>
                      </a:cubicBezTo>
                      <a:cubicBezTo>
                        <a:pt x="1103" y="711"/>
                        <a:pt x="1111" y="673"/>
                        <a:pt x="1134" y="680"/>
                      </a:cubicBezTo>
                      <a:cubicBezTo>
                        <a:pt x="1157" y="687"/>
                        <a:pt x="1172" y="718"/>
                        <a:pt x="1179" y="771"/>
                      </a:cubicBezTo>
                      <a:cubicBezTo>
                        <a:pt x="1186" y="824"/>
                        <a:pt x="1194" y="938"/>
                        <a:pt x="1179" y="998"/>
                      </a:cubicBezTo>
                      <a:cubicBezTo>
                        <a:pt x="1164" y="1058"/>
                        <a:pt x="1127" y="1127"/>
                        <a:pt x="1089" y="1134"/>
                      </a:cubicBezTo>
                      <a:cubicBezTo>
                        <a:pt x="1051" y="1141"/>
                        <a:pt x="1006" y="1066"/>
                        <a:pt x="953" y="1043"/>
                      </a:cubicBezTo>
                      <a:cubicBezTo>
                        <a:pt x="900" y="1020"/>
                        <a:pt x="816" y="990"/>
                        <a:pt x="771" y="998"/>
                      </a:cubicBezTo>
                      <a:cubicBezTo>
                        <a:pt x="726" y="1006"/>
                        <a:pt x="687" y="1044"/>
                        <a:pt x="680" y="1089"/>
                      </a:cubicBezTo>
                      <a:cubicBezTo>
                        <a:pt x="673" y="1134"/>
                        <a:pt x="733" y="1210"/>
                        <a:pt x="726" y="1270"/>
                      </a:cubicBezTo>
                      <a:cubicBezTo>
                        <a:pt x="719" y="1330"/>
                        <a:pt x="680" y="1428"/>
                        <a:pt x="635" y="1451"/>
                      </a:cubicBezTo>
                      <a:cubicBezTo>
                        <a:pt x="590" y="1474"/>
                        <a:pt x="492" y="1444"/>
                        <a:pt x="454" y="1406"/>
                      </a:cubicBezTo>
                      <a:cubicBezTo>
                        <a:pt x="416" y="1368"/>
                        <a:pt x="408" y="1285"/>
                        <a:pt x="408" y="1225"/>
                      </a:cubicBezTo>
                      <a:cubicBezTo>
                        <a:pt x="408" y="1165"/>
                        <a:pt x="469" y="1081"/>
                        <a:pt x="454" y="1043"/>
                      </a:cubicBezTo>
                      <a:cubicBezTo>
                        <a:pt x="439" y="1005"/>
                        <a:pt x="394" y="975"/>
                        <a:pt x="318" y="998"/>
                      </a:cubicBezTo>
                      <a:cubicBezTo>
                        <a:pt x="242" y="1021"/>
                        <a:pt x="53" y="1149"/>
                        <a:pt x="0" y="1179"/>
                      </a:cubicBezTo>
                    </a:path>
                  </a:pathLst>
                </a:custGeom>
                <a:solidFill>
                  <a:srgbClr val="FFFF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82968" name="AutoShape 24"/>
              <p:cNvSpPr>
                <a:spLocks noChangeArrowheads="1"/>
              </p:cNvSpPr>
              <p:nvPr/>
            </p:nvSpPr>
            <p:spPr bwMode="auto">
              <a:xfrm rot="5400000">
                <a:off x="2359" y="1592"/>
                <a:ext cx="1134" cy="1089"/>
              </a:xfrm>
              <a:prstGeom prst="rtTriangle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2966" name="Text Box 39"/>
            <p:cNvSpPr txBox="1">
              <a:spLocks noChangeArrowheads="1"/>
            </p:cNvSpPr>
            <p:nvPr/>
          </p:nvSpPr>
          <p:spPr bwMode="auto">
            <a:xfrm>
              <a:off x="3362" y="1061"/>
              <a:ext cx="1270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 b="1">
                  <a:solidFill>
                    <a:prstClr val="black"/>
                  </a:solidFill>
                </a:rPr>
                <a:t>Klimaschutz    </a:t>
              </a:r>
              <a:r>
                <a:rPr lang="de-DE" altLang="en-US" sz="2000">
                  <a:solidFill>
                    <a:prstClr val="black"/>
                  </a:solidFill>
                </a:rPr>
                <a:t>auch</a:t>
              </a:r>
              <a:r>
                <a:rPr lang="de-DE" altLang="en-US" sz="2000" b="1">
                  <a:solidFill>
                    <a:prstClr val="black"/>
                  </a:solidFill>
                </a:rPr>
                <a:t> </a:t>
              </a:r>
              <a:r>
                <a:rPr lang="de-DE" altLang="en-US" sz="2000">
                  <a:solidFill>
                    <a:prstClr val="black"/>
                  </a:solidFill>
                </a:rPr>
                <a:t>im Gesundheits-sektor</a:t>
              </a:r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143250" y="1628775"/>
            <a:ext cx="2624138" cy="2609850"/>
            <a:chOff x="1020" y="1026"/>
            <a:chExt cx="1653" cy="1644"/>
          </a:xfrm>
        </p:grpSpPr>
        <p:grpSp>
          <p:nvGrpSpPr>
            <p:cNvPr id="82958" name="Group 18"/>
            <p:cNvGrpSpPr>
              <a:grpSpLocks/>
            </p:cNvGrpSpPr>
            <p:nvPr/>
          </p:nvGrpSpPr>
          <p:grpSpPr bwMode="auto">
            <a:xfrm>
              <a:off x="1020" y="1026"/>
              <a:ext cx="1653" cy="1644"/>
              <a:chOff x="2381" y="1570"/>
              <a:chExt cx="1225" cy="1406"/>
            </a:xfrm>
          </p:grpSpPr>
          <p:grpSp>
            <p:nvGrpSpPr>
              <p:cNvPr id="82960" name="Group 15"/>
              <p:cNvGrpSpPr>
                <a:grpSpLocks/>
              </p:cNvGrpSpPr>
              <p:nvPr/>
            </p:nvGrpSpPr>
            <p:grpSpPr bwMode="auto">
              <a:xfrm>
                <a:off x="2381" y="1570"/>
                <a:ext cx="1225" cy="1406"/>
                <a:chOff x="2381" y="1570"/>
                <a:chExt cx="1225" cy="1429"/>
              </a:xfrm>
            </p:grpSpPr>
            <p:sp>
              <p:nvSpPr>
                <p:cNvPr id="82962" name="Line 8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0" cy="11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63" name="Line 9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10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64" name="Freeform 12"/>
                <p:cNvSpPr>
                  <a:spLocks/>
                </p:cNvSpPr>
                <p:nvPr/>
              </p:nvSpPr>
              <p:spPr bwMode="auto">
                <a:xfrm>
                  <a:off x="2381" y="1570"/>
                  <a:ext cx="1225" cy="1429"/>
                </a:xfrm>
                <a:custGeom>
                  <a:avLst/>
                  <a:gdLst>
                    <a:gd name="T0" fmla="*/ 1314 w 1194"/>
                    <a:gd name="T1" fmla="*/ 0 h 1474"/>
                    <a:gd name="T2" fmla="*/ 1427 w 1194"/>
                    <a:gd name="T3" fmla="*/ 239 h 1474"/>
                    <a:gd name="T4" fmla="*/ 1372 w 1194"/>
                    <a:gd name="T5" fmla="*/ 343 h 1474"/>
                    <a:gd name="T6" fmla="*/ 1142 w 1194"/>
                    <a:gd name="T7" fmla="*/ 343 h 1474"/>
                    <a:gd name="T8" fmla="*/ 972 w 1194"/>
                    <a:gd name="T9" fmla="*/ 343 h 1474"/>
                    <a:gd name="T10" fmla="*/ 914 w 1194"/>
                    <a:gd name="T11" fmla="*/ 480 h 1474"/>
                    <a:gd name="T12" fmla="*/ 972 w 1194"/>
                    <a:gd name="T13" fmla="*/ 583 h 1474"/>
                    <a:gd name="T14" fmla="*/ 1314 w 1194"/>
                    <a:gd name="T15" fmla="*/ 550 h 1474"/>
                    <a:gd name="T16" fmla="*/ 1427 w 1194"/>
                    <a:gd name="T17" fmla="*/ 514 h 1474"/>
                    <a:gd name="T18" fmla="*/ 1486 w 1194"/>
                    <a:gd name="T19" fmla="*/ 583 h 1474"/>
                    <a:gd name="T20" fmla="*/ 1486 w 1194"/>
                    <a:gd name="T21" fmla="*/ 754 h 1474"/>
                    <a:gd name="T22" fmla="*/ 1372 w 1194"/>
                    <a:gd name="T23" fmla="*/ 855 h 1474"/>
                    <a:gd name="T24" fmla="*/ 1200 w 1194"/>
                    <a:gd name="T25" fmla="*/ 789 h 1474"/>
                    <a:gd name="T26" fmla="*/ 972 w 1194"/>
                    <a:gd name="T27" fmla="*/ 754 h 1474"/>
                    <a:gd name="T28" fmla="*/ 858 w 1194"/>
                    <a:gd name="T29" fmla="*/ 824 h 1474"/>
                    <a:gd name="T30" fmla="*/ 914 w 1194"/>
                    <a:gd name="T31" fmla="*/ 962 h 1474"/>
                    <a:gd name="T32" fmla="*/ 799 w 1194"/>
                    <a:gd name="T33" fmla="*/ 1097 h 1474"/>
                    <a:gd name="T34" fmla="*/ 571 w 1194"/>
                    <a:gd name="T35" fmla="*/ 1063 h 1474"/>
                    <a:gd name="T36" fmla="*/ 514 w 1194"/>
                    <a:gd name="T37" fmla="*/ 928 h 1474"/>
                    <a:gd name="T38" fmla="*/ 571 w 1194"/>
                    <a:gd name="T39" fmla="*/ 789 h 1474"/>
                    <a:gd name="T40" fmla="*/ 400 w 1194"/>
                    <a:gd name="T41" fmla="*/ 754 h 1474"/>
                    <a:gd name="T42" fmla="*/ 0 w 1194"/>
                    <a:gd name="T43" fmla="*/ 891 h 14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94"/>
                    <a:gd name="T67" fmla="*/ 0 h 1474"/>
                    <a:gd name="T68" fmla="*/ 1194 w 1194"/>
                    <a:gd name="T69" fmla="*/ 1474 h 14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94" h="1474">
                      <a:moveTo>
                        <a:pt x="1043" y="0"/>
                      </a:moveTo>
                      <a:cubicBezTo>
                        <a:pt x="1084" y="120"/>
                        <a:pt x="1126" y="241"/>
                        <a:pt x="1134" y="317"/>
                      </a:cubicBezTo>
                      <a:cubicBezTo>
                        <a:pt x="1142" y="393"/>
                        <a:pt x="1127" y="431"/>
                        <a:pt x="1089" y="454"/>
                      </a:cubicBezTo>
                      <a:cubicBezTo>
                        <a:pt x="1051" y="477"/>
                        <a:pt x="960" y="454"/>
                        <a:pt x="907" y="454"/>
                      </a:cubicBezTo>
                      <a:cubicBezTo>
                        <a:pt x="854" y="454"/>
                        <a:pt x="801" y="424"/>
                        <a:pt x="771" y="454"/>
                      </a:cubicBezTo>
                      <a:cubicBezTo>
                        <a:pt x="741" y="484"/>
                        <a:pt x="726" y="582"/>
                        <a:pt x="726" y="635"/>
                      </a:cubicBezTo>
                      <a:cubicBezTo>
                        <a:pt x="726" y="688"/>
                        <a:pt x="718" y="756"/>
                        <a:pt x="771" y="771"/>
                      </a:cubicBezTo>
                      <a:cubicBezTo>
                        <a:pt x="824" y="786"/>
                        <a:pt x="983" y="741"/>
                        <a:pt x="1043" y="726"/>
                      </a:cubicBezTo>
                      <a:cubicBezTo>
                        <a:pt x="1103" y="711"/>
                        <a:pt x="1111" y="673"/>
                        <a:pt x="1134" y="680"/>
                      </a:cubicBezTo>
                      <a:cubicBezTo>
                        <a:pt x="1157" y="687"/>
                        <a:pt x="1172" y="718"/>
                        <a:pt x="1179" y="771"/>
                      </a:cubicBezTo>
                      <a:cubicBezTo>
                        <a:pt x="1186" y="824"/>
                        <a:pt x="1194" y="938"/>
                        <a:pt x="1179" y="998"/>
                      </a:cubicBezTo>
                      <a:cubicBezTo>
                        <a:pt x="1164" y="1058"/>
                        <a:pt x="1127" y="1127"/>
                        <a:pt x="1089" y="1134"/>
                      </a:cubicBezTo>
                      <a:cubicBezTo>
                        <a:pt x="1051" y="1141"/>
                        <a:pt x="1006" y="1066"/>
                        <a:pt x="953" y="1043"/>
                      </a:cubicBezTo>
                      <a:cubicBezTo>
                        <a:pt x="900" y="1020"/>
                        <a:pt x="816" y="990"/>
                        <a:pt x="771" y="998"/>
                      </a:cubicBezTo>
                      <a:cubicBezTo>
                        <a:pt x="726" y="1006"/>
                        <a:pt x="687" y="1044"/>
                        <a:pt x="680" y="1089"/>
                      </a:cubicBezTo>
                      <a:cubicBezTo>
                        <a:pt x="673" y="1134"/>
                        <a:pt x="733" y="1210"/>
                        <a:pt x="726" y="1270"/>
                      </a:cubicBezTo>
                      <a:cubicBezTo>
                        <a:pt x="719" y="1330"/>
                        <a:pt x="680" y="1428"/>
                        <a:pt x="635" y="1451"/>
                      </a:cubicBezTo>
                      <a:cubicBezTo>
                        <a:pt x="590" y="1474"/>
                        <a:pt x="492" y="1444"/>
                        <a:pt x="454" y="1406"/>
                      </a:cubicBezTo>
                      <a:cubicBezTo>
                        <a:pt x="416" y="1368"/>
                        <a:pt x="408" y="1285"/>
                        <a:pt x="408" y="1225"/>
                      </a:cubicBezTo>
                      <a:cubicBezTo>
                        <a:pt x="408" y="1165"/>
                        <a:pt x="469" y="1081"/>
                        <a:pt x="454" y="1043"/>
                      </a:cubicBezTo>
                      <a:cubicBezTo>
                        <a:pt x="439" y="1005"/>
                        <a:pt x="394" y="975"/>
                        <a:pt x="318" y="998"/>
                      </a:cubicBezTo>
                      <a:cubicBezTo>
                        <a:pt x="242" y="1021"/>
                        <a:pt x="53" y="1149"/>
                        <a:pt x="0" y="1179"/>
                      </a:cubicBezTo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82961" name="AutoShape 17"/>
              <p:cNvSpPr>
                <a:spLocks noChangeArrowheads="1"/>
              </p:cNvSpPr>
              <p:nvPr/>
            </p:nvSpPr>
            <p:spPr bwMode="auto">
              <a:xfrm rot="5400000">
                <a:off x="2359" y="1592"/>
                <a:ext cx="1134" cy="1089"/>
              </a:xfrm>
              <a:prstGeom prst="rtTriangl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2959" name="Text Box 40"/>
            <p:cNvSpPr txBox="1">
              <a:spLocks noChangeArrowheads="1"/>
            </p:cNvSpPr>
            <p:nvPr/>
          </p:nvSpPr>
          <p:spPr bwMode="auto">
            <a:xfrm>
              <a:off x="1020" y="1162"/>
              <a:ext cx="1361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 b="1">
                  <a:solidFill>
                    <a:prstClr val="black"/>
                  </a:solidFill>
                </a:rPr>
                <a:t>Wichtige Stimme </a:t>
              </a:r>
              <a:r>
                <a:rPr lang="de-DE" altLang="en-US" sz="2000">
                  <a:solidFill>
                    <a:prstClr val="black"/>
                  </a:solidFill>
                </a:rPr>
                <a:t>für       Planetary      Health  </a:t>
              </a:r>
            </a:p>
          </p:txBody>
        </p:sp>
      </p:grpSp>
      <p:grpSp>
        <p:nvGrpSpPr>
          <p:cNvPr id="11" name="Group 46"/>
          <p:cNvGrpSpPr>
            <a:grpSpLocks/>
          </p:cNvGrpSpPr>
          <p:nvPr/>
        </p:nvGrpSpPr>
        <p:grpSpPr bwMode="auto">
          <a:xfrm>
            <a:off x="3071814" y="4221167"/>
            <a:ext cx="3013075" cy="2273301"/>
            <a:chOff x="975" y="2659"/>
            <a:chExt cx="1898" cy="1432"/>
          </a:xfrm>
        </p:grpSpPr>
        <p:grpSp>
          <p:nvGrpSpPr>
            <p:cNvPr id="82951" name="Group 25"/>
            <p:cNvGrpSpPr>
              <a:grpSpLocks/>
            </p:cNvGrpSpPr>
            <p:nvPr/>
          </p:nvGrpSpPr>
          <p:grpSpPr bwMode="auto">
            <a:xfrm rot="16200000">
              <a:off x="1208" y="2426"/>
              <a:ext cx="1432" cy="1898"/>
              <a:chOff x="2381" y="1570"/>
              <a:chExt cx="1225" cy="1406"/>
            </a:xfrm>
          </p:grpSpPr>
          <p:grpSp>
            <p:nvGrpSpPr>
              <p:cNvPr id="82953" name="Group 26"/>
              <p:cNvGrpSpPr>
                <a:grpSpLocks/>
              </p:cNvGrpSpPr>
              <p:nvPr/>
            </p:nvGrpSpPr>
            <p:grpSpPr bwMode="auto">
              <a:xfrm>
                <a:off x="2381" y="1570"/>
                <a:ext cx="1225" cy="1406"/>
                <a:chOff x="2381" y="1570"/>
                <a:chExt cx="1225" cy="1429"/>
              </a:xfrm>
            </p:grpSpPr>
            <p:sp>
              <p:nvSpPr>
                <p:cNvPr id="82955" name="Line 27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0" cy="113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56" name="Line 28"/>
                <p:cNvSpPr>
                  <a:spLocks noChangeShapeType="1"/>
                </p:cNvSpPr>
                <p:nvPr/>
              </p:nvSpPr>
              <p:spPr bwMode="auto">
                <a:xfrm>
                  <a:off x="2381" y="1570"/>
                  <a:ext cx="108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  <p:sp>
              <p:nvSpPr>
                <p:cNvPr id="82957" name="Freeform 29"/>
                <p:cNvSpPr>
                  <a:spLocks/>
                </p:cNvSpPr>
                <p:nvPr/>
              </p:nvSpPr>
              <p:spPr bwMode="auto">
                <a:xfrm>
                  <a:off x="2381" y="1570"/>
                  <a:ext cx="1225" cy="1429"/>
                </a:xfrm>
                <a:custGeom>
                  <a:avLst/>
                  <a:gdLst>
                    <a:gd name="T0" fmla="*/ 1314 w 1194"/>
                    <a:gd name="T1" fmla="*/ 0 h 1474"/>
                    <a:gd name="T2" fmla="*/ 1427 w 1194"/>
                    <a:gd name="T3" fmla="*/ 239 h 1474"/>
                    <a:gd name="T4" fmla="*/ 1372 w 1194"/>
                    <a:gd name="T5" fmla="*/ 343 h 1474"/>
                    <a:gd name="T6" fmla="*/ 1142 w 1194"/>
                    <a:gd name="T7" fmla="*/ 343 h 1474"/>
                    <a:gd name="T8" fmla="*/ 972 w 1194"/>
                    <a:gd name="T9" fmla="*/ 343 h 1474"/>
                    <a:gd name="T10" fmla="*/ 914 w 1194"/>
                    <a:gd name="T11" fmla="*/ 480 h 1474"/>
                    <a:gd name="T12" fmla="*/ 972 w 1194"/>
                    <a:gd name="T13" fmla="*/ 583 h 1474"/>
                    <a:gd name="T14" fmla="*/ 1314 w 1194"/>
                    <a:gd name="T15" fmla="*/ 550 h 1474"/>
                    <a:gd name="T16" fmla="*/ 1427 w 1194"/>
                    <a:gd name="T17" fmla="*/ 514 h 1474"/>
                    <a:gd name="T18" fmla="*/ 1486 w 1194"/>
                    <a:gd name="T19" fmla="*/ 583 h 1474"/>
                    <a:gd name="T20" fmla="*/ 1486 w 1194"/>
                    <a:gd name="T21" fmla="*/ 754 h 1474"/>
                    <a:gd name="T22" fmla="*/ 1372 w 1194"/>
                    <a:gd name="T23" fmla="*/ 855 h 1474"/>
                    <a:gd name="T24" fmla="*/ 1200 w 1194"/>
                    <a:gd name="T25" fmla="*/ 789 h 1474"/>
                    <a:gd name="T26" fmla="*/ 972 w 1194"/>
                    <a:gd name="T27" fmla="*/ 754 h 1474"/>
                    <a:gd name="T28" fmla="*/ 858 w 1194"/>
                    <a:gd name="T29" fmla="*/ 824 h 1474"/>
                    <a:gd name="T30" fmla="*/ 914 w 1194"/>
                    <a:gd name="T31" fmla="*/ 962 h 1474"/>
                    <a:gd name="T32" fmla="*/ 799 w 1194"/>
                    <a:gd name="T33" fmla="*/ 1097 h 1474"/>
                    <a:gd name="T34" fmla="*/ 571 w 1194"/>
                    <a:gd name="T35" fmla="*/ 1063 h 1474"/>
                    <a:gd name="T36" fmla="*/ 514 w 1194"/>
                    <a:gd name="T37" fmla="*/ 928 h 1474"/>
                    <a:gd name="T38" fmla="*/ 571 w 1194"/>
                    <a:gd name="T39" fmla="*/ 789 h 1474"/>
                    <a:gd name="T40" fmla="*/ 400 w 1194"/>
                    <a:gd name="T41" fmla="*/ 754 h 1474"/>
                    <a:gd name="T42" fmla="*/ 0 w 1194"/>
                    <a:gd name="T43" fmla="*/ 891 h 147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194"/>
                    <a:gd name="T67" fmla="*/ 0 h 1474"/>
                    <a:gd name="T68" fmla="*/ 1194 w 1194"/>
                    <a:gd name="T69" fmla="*/ 1474 h 147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194" h="1474">
                      <a:moveTo>
                        <a:pt x="1043" y="0"/>
                      </a:moveTo>
                      <a:cubicBezTo>
                        <a:pt x="1084" y="120"/>
                        <a:pt x="1126" y="241"/>
                        <a:pt x="1134" y="317"/>
                      </a:cubicBezTo>
                      <a:cubicBezTo>
                        <a:pt x="1142" y="393"/>
                        <a:pt x="1127" y="431"/>
                        <a:pt x="1089" y="454"/>
                      </a:cubicBezTo>
                      <a:cubicBezTo>
                        <a:pt x="1051" y="477"/>
                        <a:pt x="960" y="454"/>
                        <a:pt x="907" y="454"/>
                      </a:cubicBezTo>
                      <a:cubicBezTo>
                        <a:pt x="854" y="454"/>
                        <a:pt x="801" y="424"/>
                        <a:pt x="771" y="454"/>
                      </a:cubicBezTo>
                      <a:cubicBezTo>
                        <a:pt x="741" y="484"/>
                        <a:pt x="726" y="582"/>
                        <a:pt x="726" y="635"/>
                      </a:cubicBezTo>
                      <a:cubicBezTo>
                        <a:pt x="726" y="688"/>
                        <a:pt x="718" y="756"/>
                        <a:pt x="771" y="771"/>
                      </a:cubicBezTo>
                      <a:cubicBezTo>
                        <a:pt x="824" y="786"/>
                        <a:pt x="983" y="741"/>
                        <a:pt x="1043" y="726"/>
                      </a:cubicBezTo>
                      <a:cubicBezTo>
                        <a:pt x="1103" y="711"/>
                        <a:pt x="1111" y="673"/>
                        <a:pt x="1134" y="680"/>
                      </a:cubicBezTo>
                      <a:cubicBezTo>
                        <a:pt x="1157" y="687"/>
                        <a:pt x="1172" y="718"/>
                        <a:pt x="1179" y="771"/>
                      </a:cubicBezTo>
                      <a:cubicBezTo>
                        <a:pt x="1186" y="824"/>
                        <a:pt x="1194" y="938"/>
                        <a:pt x="1179" y="998"/>
                      </a:cubicBezTo>
                      <a:cubicBezTo>
                        <a:pt x="1164" y="1058"/>
                        <a:pt x="1127" y="1127"/>
                        <a:pt x="1089" y="1134"/>
                      </a:cubicBezTo>
                      <a:cubicBezTo>
                        <a:pt x="1051" y="1141"/>
                        <a:pt x="1006" y="1066"/>
                        <a:pt x="953" y="1043"/>
                      </a:cubicBezTo>
                      <a:cubicBezTo>
                        <a:pt x="900" y="1020"/>
                        <a:pt x="816" y="990"/>
                        <a:pt x="771" y="998"/>
                      </a:cubicBezTo>
                      <a:cubicBezTo>
                        <a:pt x="726" y="1006"/>
                        <a:pt x="687" y="1044"/>
                        <a:pt x="680" y="1089"/>
                      </a:cubicBezTo>
                      <a:cubicBezTo>
                        <a:pt x="673" y="1134"/>
                        <a:pt x="733" y="1210"/>
                        <a:pt x="726" y="1270"/>
                      </a:cubicBezTo>
                      <a:cubicBezTo>
                        <a:pt x="719" y="1330"/>
                        <a:pt x="680" y="1428"/>
                        <a:pt x="635" y="1451"/>
                      </a:cubicBezTo>
                      <a:cubicBezTo>
                        <a:pt x="590" y="1474"/>
                        <a:pt x="492" y="1444"/>
                        <a:pt x="454" y="1406"/>
                      </a:cubicBezTo>
                      <a:cubicBezTo>
                        <a:pt x="416" y="1368"/>
                        <a:pt x="408" y="1285"/>
                        <a:pt x="408" y="1225"/>
                      </a:cubicBezTo>
                      <a:cubicBezTo>
                        <a:pt x="408" y="1165"/>
                        <a:pt x="469" y="1081"/>
                        <a:pt x="454" y="1043"/>
                      </a:cubicBezTo>
                      <a:cubicBezTo>
                        <a:pt x="439" y="1005"/>
                        <a:pt x="394" y="975"/>
                        <a:pt x="318" y="998"/>
                      </a:cubicBezTo>
                      <a:cubicBezTo>
                        <a:pt x="242" y="1021"/>
                        <a:pt x="53" y="1149"/>
                        <a:pt x="0" y="1179"/>
                      </a:cubicBezTo>
                    </a:path>
                  </a:pathLst>
                </a:custGeom>
                <a:solidFill>
                  <a:srgbClr val="FFCC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alibri" charset="0"/>
                  </a:endParaRPr>
                </a:p>
              </p:txBody>
            </p:sp>
          </p:grpSp>
          <p:sp>
            <p:nvSpPr>
              <p:cNvPr id="82954" name="AutoShape 30"/>
              <p:cNvSpPr>
                <a:spLocks noChangeArrowheads="1"/>
              </p:cNvSpPr>
              <p:nvPr/>
            </p:nvSpPr>
            <p:spPr bwMode="auto">
              <a:xfrm rot="5400000">
                <a:off x="2359" y="1592"/>
                <a:ext cx="1134" cy="1089"/>
              </a:xfrm>
              <a:prstGeom prst="rtTriangle">
                <a:avLst/>
              </a:pr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2952" name="Text Box 41"/>
            <p:cNvSpPr txBox="1">
              <a:spLocks noChangeArrowheads="1"/>
            </p:cNvSpPr>
            <p:nvPr/>
          </p:nvSpPr>
          <p:spPr bwMode="auto">
            <a:xfrm>
              <a:off x="990" y="3246"/>
              <a:ext cx="1106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en-US" sz="2000" b="1">
                  <a:solidFill>
                    <a:prstClr val="black"/>
                  </a:solidFill>
                </a:rPr>
                <a:t>Klimafolgen</a:t>
              </a:r>
              <a:r>
                <a:rPr lang="de-DE" altLang="en-US" sz="2000">
                  <a:solidFill>
                    <a:prstClr val="black"/>
                  </a:solidFill>
                </a:rPr>
                <a:t> abmildern       (Anpassung, Resilienz)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887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189638F-5A39-E9A4-073F-069BBCDC6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06"/>
          <a:stretch/>
        </p:blipFill>
        <p:spPr>
          <a:xfrm>
            <a:off x="1866900" y="1200150"/>
            <a:ext cx="84582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127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522267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8F3BBA-E8D2-39A6-4266-2090C2464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971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B1D6EC-BE67-7074-7D27-FA8D82EB9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Strategie Planetary Health FMH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19B136-CB8C-FF1A-C1C9-23BB3D6D9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882076-B7E5-2415-B765-67333A99C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87</a:t>
            </a:fld>
            <a:endParaRPr lang="de-CH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CB00C2F2-A547-2494-D181-5651647551CE}"/>
              </a:ext>
            </a:extLst>
          </p:cNvPr>
          <p:cNvGraphicFramePr/>
          <p:nvPr/>
        </p:nvGraphicFramePr>
        <p:xfrm>
          <a:off x="662817" y="2412000"/>
          <a:ext cx="10965956" cy="3946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2250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8392983-082B-0FD1-D3C7-63E72F80D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00" y="2520000"/>
            <a:ext cx="11103125" cy="1926001"/>
          </a:xfrm>
        </p:spPr>
        <p:txBody>
          <a:bodyPr/>
          <a:lstStyle/>
          <a:p>
            <a:pPr lvl="1"/>
            <a:r>
              <a:rPr lang="de-CH" dirty="0"/>
              <a:t>Beratendes Gremium des Zentralvorstandes</a:t>
            </a:r>
          </a:p>
          <a:p>
            <a:pPr lvl="1"/>
            <a:r>
              <a:rPr lang="de-CH" dirty="0"/>
              <a:t>Begleitet und definiert Projekte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5EF814-DC45-DEA5-232B-8B08D048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Begleitgruppe Planetary Health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EA8D92-A0E2-0C64-30B8-D80E6513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271DE3-AF2C-38D1-31A7-E6F5BE75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88</a:t>
            </a:fld>
            <a:endParaRPr lang="de-CH" dirty="0"/>
          </a:p>
        </p:txBody>
      </p:sp>
      <p:pic>
        <p:nvPicPr>
          <p:cNvPr id="6" name="Picture 6" descr="Startseite - VSAO">
            <a:extLst>
              <a:ext uri="{FF2B5EF4-FFF2-40B4-BE49-F238E27FC236}">
                <a16:creationId xmlns:a16="http://schemas.microsoft.com/office/drawing/2014/main" id="{CFD60856-8632-1589-4408-19DF2AA79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7" y="5013176"/>
            <a:ext cx="744273" cy="4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VLSS-Umfrage">
            <a:extLst>
              <a:ext uri="{FF2B5EF4-FFF2-40B4-BE49-F238E27FC236}">
                <a16:creationId xmlns:a16="http://schemas.microsoft.com/office/drawing/2014/main" id="{F5AA4626-968A-1498-4AA2-99C9FC9C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61" y="5013176"/>
            <a:ext cx="744273" cy="4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VEDAG: VEDAG">
            <a:extLst>
              <a:ext uri="{FF2B5EF4-FFF2-40B4-BE49-F238E27FC236}">
                <a16:creationId xmlns:a16="http://schemas.microsoft.com/office/drawing/2014/main" id="{7E8D5542-82F6-CE37-2D8F-8D7D208D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025" y="5023870"/>
            <a:ext cx="1949164" cy="44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Accueil SMSR - Société Médicale de la Suisse Romande - SMSR">
            <a:extLst>
              <a:ext uri="{FF2B5EF4-FFF2-40B4-BE49-F238E27FC236}">
                <a16:creationId xmlns:a16="http://schemas.microsoft.com/office/drawing/2014/main" id="{485DB9A9-5341-9A20-8D1D-DCD5D4B8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5013176"/>
            <a:ext cx="1697739" cy="40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878FFD32-1087-69B3-F465-96DDF8C3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0187" y="5018926"/>
            <a:ext cx="594863" cy="4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FMPP Logo">
            <a:extLst>
              <a:ext uri="{FF2B5EF4-FFF2-40B4-BE49-F238E27FC236}">
                <a16:creationId xmlns:a16="http://schemas.microsoft.com/office/drawing/2014/main" id="{BE851619-9562-C935-CC02-0E7E4BDAC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43"/>
          <a:stretch/>
        </p:blipFill>
        <p:spPr bwMode="auto">
          <a:xfrm>
            <a:off x="658097" y="5706113"/>
            <a:ext cx="2484154" cy="4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FMCH – Foederatio Medicorum Chirurgicorum Helvetica">
            <a:extLst>
              <a:ext uri="{FF2B5EF4-FFF2-40B4-BE49-F238E27FC236}">
                <a16:creationId xmlns:a16="http://schemas.microsoft.com/office/drawing/2014/main" id="{316DFE3F-56BE-9AE7-89EE-BFBF4FDD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048" y="5021683"/>
            <a:ext cx="1264206" cy="44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ollegium für Hausarztmedizin">
            <a:extLst>
              <a:ext uri="{FF2B5EF4-FFF2-40B4-BE49-F238E27FC236}">
                <a16:creationId xmlns:a16="http://schemas.microsoft.com/office/drawing/2014/main" id="{B3F3566A-E8F6-510E-9E7D-731E9481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60" y="5700383"/>
            <a:ext cx="1639559" cy="4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0190319-BCE5-1872-C3BD-0CA3A95F6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61618" y="5023870"/>
            <a:ext cx="1697739" cy="4402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5FE9059-BF10-FE0D-7C08-395530302D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87599" y="5704695"/>
            <a:ext cx="1250964" cy="44389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14B55ED-A9FD-AF20-AF4B-AA99488311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3887" y="5714620"/>
            <a:ext cx="1746600" cy="442472"/>
          </a:xfrm>
          <a:prstGeom prst="rect">
            <a:avLst/>
          </a:prstGeom>
        </p:spPr>
      </p:pic>
      <p:pic>
        <p:nvPicPr>
          <p:cNvPr id="19" name="Picture 4" descr="SIWF – ärztliche Weiter- und Fortbildung">
            <a:extLst>
              <a:ext uri="{FF2B5EF4-FFF2-40B4-BE49-F238E27FC236}">
                <a16:creationId xmlns:a16="http://schemas.microsoft.com/office/drawing/2014/main" id="{CBB7ABB7-412B-D333-9906-24ACD71C3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920" y="5714620"/>
            <a:ext cx="1035070" cy="4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F6FCE00-7411-618F-24D9-7061ACBAEC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24423" y="5700383"/>
            <a:ext cx="481703" cy="4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94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943B0C3-2405-11E7-CC47-5B07F55F3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Sozial</a:t>
            </a:r>
            <a:r>
              <a:rPr lang="en-US" dirty="0"/>
              <a:t>, </a:t>
            </a:r>
            <a:r>
              <a:rPr lang="en-US" dirty="0" err="1"/>
              <a:t>Ökonomisch</a:t>
            </a:r>
            <a:r>
              <a:rPr lang="en-US" dirty="0"/>
              <a:t>, </a:t>
            </a:r>
            <a:r>
              <a:rPr lang="en-US" dirty="0" err="1"/>
              <a:t>Ökologisch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 Levels (Bronze, Silber, Gold)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14 </a:t>
            </a:r>
            <a:r>
              <a:rPr lang="en-US" dirty="0" err="1"/>
              <a:t>Kategorien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67 </a:t>
            </a:r>
            <a:r>
              <a:rPr lang="en-US" dirty="0" err="1"/>
              <a:t>Massnahmen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EB0989B-EEA1-9AC6-D0C3-665205D0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5789763" cy="612000"/>
          </a:xfrm>
        </p:spPr>
        <p:txBody>
          <a:bodyPr/>
          <a:lstStyle/>
          <a:p>
            <a:r>
              <a:rPr lang="de-CH" dirty="0"/>
              <a:t>Toolkit Arztpraxen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8472BE-1667-47B4-CFC1-0B52330FA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FMH  ·  HFT  ·  Planetary Health FMH  ·  Robin Rieser  ·  9. September 2024</a:t>
            </a:r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8A07E9-1A9E-8B3D-3794-4A992DAC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spcAft>
                  <a:spcPts val="600"/>
                </a:spcAft>
              </a:pPr>
              <a:t>89</a:t>
            </a:fld>
            <a:endParaRPr lang="de-CH"/>
          </a:p>
        </p:txBody>
      </p:sp>
      <p:pic>
        <p:nvPicPr>
          <p:cNvPr id="3" name="Grafik 2" descr="Ein Bild, das Text, Screenshot, Zahl, Software enthält.&#10;&#10;Automatisch generierte Beschreibung">
            <a:extLst>
              <a:ext uri="{FF2B5EF4-FFF2-40B4-BE49-F238E27FC236}">
                <a16:creationId xmlns:a16="http://schemas.microsoft.com/office/drawing/2014/main" id="{4BC09344-6562-F067-7F7A-2BE2F4423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102432"/>
            <a:ext cx="6309425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53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feld 6"/>
          <p:cNvSpPr/>
          <p:nvPr/>
        </p:nvSpPr>
        <p:spPr>
          <a:xfrm>
            <a:off x="476279" y="1497875"/>
            <a:ext cx="10474750" cy="37841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tabLst>
                <a:tab pos="457200" algn="l"/>
              </a:tabLst>
            </a:pPr>
            <a:r>
              <a:rPr lang="de-CH" sz="2800" b="0" strike="noStrike" spc="-1">
                <a:solidFill>
                  <a:schemeClr val="dk1"/>
                </a:solidFill>
                <a:latin typeface="Calibri"/>
                <a:ea typeface="Tahoma"/>
              </a:rPr>
              <a:t>Biodiversität bezeichnet die </a:t>
            </a:r>
            <a:r>
              <a:rPr lang="de-CH" sz="2800" b="1" strike="noStrike" spc="-1">
                <a:solidFill>
                  <a:schemeClr val="dk1"/>
                </a:solidFill>
                <a:latin typeface="Calibri"/>
                <a:ea typeface="Tahoma"/>
              </a:rPr>
              <a:t>Vielfalt</a:t>
            </a:r>
            <a:endParaRPr lang="de-CH" sz="2800" b="1" strike="noStrike" spc="-1">
              <a:solidFill>
                <a:schemeClr val="dk1"/>
              </a:solidFill>
              <a:latin typeface="Calibri"/>
              <a:ea typeface="Tahoma"/>
              <a:cs typeface="Calibri"/>
            </a:endParaRPr>
          </a:p>
          <a:p>
            <a:pPr defTabSz="914400">
              <a:lnSpc>
                <a:spcPct val="100000"/>
              </a:lnSpc>
              <a:spcAft>
                <a:spcPts val="600"/>
              </a:spcAft>
              <a:buClr>
                <a:srgbClr val="000000"/>
              </a:buClr>
              <a:tabLst>
                <a:tab pos="457200" algn="l"/>
              </a:tabLst>
            </a:pPr>
            <a:endParaRPr lang="de-CH" sz="2800" b="1" strike="noStrike" spc="-1">
              <a:solidFill>
                <a:schemeClr val="dk1"/>
              </a:solidFill>
              <a:latin typeface="Calibri"/>
              <a:ea typeface="Tahoma"/>
              <a:cs typeface="Calibri"/>
            </a:endParaRPr>
          </a:p>
          <a:p>
            <a:pPr marL="741045" lvl="1" indent="-283845"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</a:pPr>
            <a:r>
              <a:rPr lang="de-CH" sz="2800" spc="-1">
                <a:solidFill>
                  <a:schemeClr val="dk1"/>
                </a:solidFill>
                <a:ea typeface="Tahoma"/>
              </a:rPr>
              <a:t>der </a:t>
            </a:r>
            <a:r>
              <a:rPr lang="de-CH" sz="2800" b="1" spc="-1">
                <a:solidFill>
                  <a:schemeClr val="dk1"/>
                </a:solidFill>
                <a:ea typeface="Tahoma"/>
              </a:rPr>
              <a:t>Lebensräume </a:t>
            </a:r>
            <a:r>
              <a:rPr lang="de-CH" sz="2800" spc="-1">
                <a:solidFill>
                  <a:schemeClr val="dk1"/>
                </a:solidFill>
                <a:ea typeface="Tahoma"/>
              </a:rPr>
              <a:t>(z.B. Gewässer, Wälder, Moore, Trockenwiesen)</a:t>
            </a:r>
            <a:endParaRPr lang="de-CH" sz="2800" spc="-1">
              <a:solidFill>
                <a:schemeClr val="dk1"/>
              </a:solidFill>
              <a:ea typeface="Tahoma"/>
              <a:cs typeface="Calibri"/>
            </a:endParaRPr>
          </a:p>
          <a:p>
            <a:pPr marL="741045" lvl="1" indent="-283845">
              <a:spcAft>
                <a:spcPts val="300"/>
              </a:spcAft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</a:pPr>
            <a:r>
              <a:rPr lang="de-CH" sz="2800" spc="-1">
                <a:solidFill>
                  <a:schemeClr val="dk1"/>
                </a:solidFill>
                <a:ea typeface="Tahoma"/>
              </a:rPr>
              <a:t>der </a:t>
            </a:r>
            <a:r>
              <a:rPr lang="de-CH" sz="2800" b="1" spc="-1">
                <a:solidFill>
                  <a:schemeClr val="dk1"/>
                </a:solidFill>
                <a:ea typeface="Tahoma"/>
              </a:rPr>
              <a:t>Arten</a:t>
            </a:r>
            <a:r>
              <a:rPr lang="de-CH" sz="2800" spc="-1">
                <a:solidFill>
                  <a:schemeClr val="dk1"/>
                </a:solidFill>
                <a:ea typeface="Tahoma"/>
              </a:rPr>
              <a:t> (z.B. Braunkehlchen, Haselmaus, Kleines Ochsenauge)</a:t>
            </a:r>
            <a:endParaRPr lang="de-CH" sz="2800" spc="-1">
              <a:solidFill>
                <a:schemeClr val="dk1"/>
              </a:solidFill>
              <a:ea typeface="Tahoma"/>
              <a:cs typeface="Calibri"/>
            </a:endParaRPr>
          </a:p>
          <a:p>
            <a:pPr marL="741045" lvl="1" indent="-283845">
              <a:spcAft>
                <a:spcPts val="600"/>
              </a:spcAft>
              <a:buClr>
                <a:srgbClr val="000000"/>
              </a:buClr>
              <a:buFont typeface="Arial"/>
              <a:buChar char="•"/>
              <a:tabLst>
                <a:tab pos="457200" algn="l"/>
              </a:tabLst>
            </a:pPr>
            <a:r>
              <a:rPr lang="de-CH" sz="2800" spc="-1">
                <a:solidFill>
                  <a:schemeClr val="dk1"/>
                </a:solidFill>
                <a:ea typeface="Tahoma"/>
              </a:rPr>
              <a:t>und der </a:t>
            </a:r>
            <a:r>
              <a:rPr lang="de-CH" sz="2800" b="1" spc="-1">
                <a:solidFill>
                  <a:schemeClr val="dk1"/>
                </a:solidFill>
                <a:ea typeface="Tahoma"/>
              </a:rPr>
              <a:t>Gene</a:t>
            </a:r>
            <a:endParaRPr lang="de-CH" sz="2800" b="1" spc="-1">
              <a:solidFill>
                <a:schemeClr val="dk1"/>
              </a:solidFill>
              <a:ea typeface="Tahoma"/>
              <a:cs typeface="Calibri"/>
            </a:endParaRPr>
          </a:p>
          <a:p>
            <a:pPr>
              <a:buClr>
                <a:srgbClr val="000000"/>
              </a:buClr>
              <a:tabLst>
                <a:tab pos="457200" algn="l"/>
              </a:tabLst>
            </a:pPr>
            <a:endParaRPr lang="de-CH" sz="2800" spc="-1">
              <a:solidFill>
                <a:schemeClr val="dk1"/>
              </a:solidFill>
              <a:ea typeface="Tahoma"/>
              <a:cs typeface="Calibri"/>
            </a:endParaRPr>
          </a:p>
          <a:p>
            <a:pPr>
              <a:buClr>
                <a:srgbClr val="000000"/>
              </a:buClr>
              <a:tabLst>
                <a:tab pos="457200" algn="l"/>
              </a:tabLst>
            </a:pPr>
            <a:r>
              <a:rPr lang="de-CH" sz="2800" spc="-1">
                <a:solidFill>
                  <a:schemeClr val="dk1"/>
                </a:solidFill>
                <a:ea typeface="Tahoma"/>
              </a:rPr>
              <a:t>	sowie die </a:t>
            </a:r>
            <a:r>
              <a:rPr lang="de-CH" sz="2800" b="1" spc="-1">
                <a:solidFill>
                  <a:schemeClr val="dk1"/>
                </a:solidFill>
                <a:ea typeface="Tahoma"/>
              </a:rPr>
              <a:t>Wechselwirkungen</a:t>
            </a:r>
            <a:r>
              <a:rPr lang="de-CH" sz="2800" spc="-1">
                <a:solidFill>
                  <a:schemeClr val="dk1"/>
                </a:solidFill>
                <a:ea typeface="Tahoma"/>
              </a:rPr>
              <a:t> zwischen diesen drei Ebenen.</a:t>
            </a:r>
            <a:endParaRPr lang="de-CH" sz="2800" spc="-1">
              <a:solidFill>
                <a:schemeClr val="dk1"/>
              </a:solidFill>
              <a:latin typeface="Arial"/>
              <a:cs typeface="Arial"/>
            </a:endParaRPr>
          </a:p>
          <a:p>
            <a:pPr defTabSz="914400">
              <a:lnSpc>
                <a:spcPct val="100000"/>
              </a:lnSpc>
              <a:tabLst>
                <a:tab pos="457200" algn="l"/>
              </a:tabLst>
            </a:pPr>
            <a:endParaRPr lang="de-CH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Rechteck 7"/>
          <p:cNvSpPr/>
          <p:nvPr/>
        </p:nvSpPr>
        <p:spPr>
          <a:xfrm>
            <a:off x="476280" y="511560"/>
            <a:ext cx="11356560" cy="615240"/>
          </a:xfrm>
          <a:prstGeom prst="rect">
            <a:avLst/>
          </a:prstGeom>
          <a:solidFill>
            <a:srgbClr val="FDD7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3" name="Textfeld 4"/>
          <p:cNvSpPr/>
          <p:nvPr/>
        </p:nvSpPr>
        <p:spPr>
          <a:xfrm>
            <a:off x="572760" y="498240"/>
            <a:ext cx="11013120" cy="60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CH" sz="3400" b="1" strike="noStrike" spc="-1">
                <a:solidFill>
                  <a:srgbClr val="000000"/>
                </a:solidFill>
                <a:latin typeface="Calibri"/>
              </a:rPr>
              <a:t>Biodiversität – was heisst das?</a:t>
            </a:r>
            <a:endParaRPr lang="de-CH" sz="3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C3904A7-5A76-E43C-C4DB-9BFB32F1FCDB}"/>
              </a:ext>
            </a:extLst>
          </p:cNvPr>
          <p:cNvSpPr txBox="1"/>
          <p:nvPr/>
        </p:nvSpPr>
        <p:spPr>
          <a:xfrm>
            <a:off x="928583" y="6038820"/>
            <a:ext cx="774079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CH" i="1" spc="-1">
                <a:solidFill>
                  <a:schemeClr val="dk1"/>
                </a:solidFill>
                <a:latin typeface="Calibri   "/>
                <a:ea typeface="Times New Roman"/>
              </a:rPr>
              <a:t>Quelle: BAFU, 2023</a:t>
            </a:r>
            <a:endParaRPr lang="de-CH" i="1" spc="-1">
              <a:solidFill>
                <a:schemeClr val="dk1"/>
              </a:solidFill>
              <a:latin typeface="Calibri   "/>
            </a:endParaRPr>
          </a:p>
        </p:txBody>
      </p:sp>
    </p:spTree>
    <p:extLst>
      <p:ext uri="{BB962C8B-B14F-4D97-AF65-F5344CB8AC3E}">
        <p14:creationId xmlns:p14="http://schemas.microsoft.com/office/powerpoint/2010/main" val="18590565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31214B3-DB6E-7030-94D6-9EAA97924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66" y="2520000"/>
            <a:ext cx="6761592" cy="3718875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8838F09C-5280-3070-3D93-F04CD72EE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1800000"/>
            <a:ext cx="11103125" cy="612000"/>
          </a:xfrm>
        </p:spPr>
        <p:txBody>
          <a:bodyPr/>
          <a:lstStyle/>
          <a:p>
            <a:r>
              <a:rPr lang="en-US" dirty="0"/>
              <a:t>Toolkit </a:t>
            </a:r>
            <a:r>
              <a:rPr lang="en-US" dirty="0" err="1"/>
              <a:t>Arztpraxen</a:t>
            </a:r>
            <a:r>
              <a:rPr lang="en-US" dirty="0"/>
              <a:t> – </a:t>
            </a:r>
            <a:r>
              <a:rPr lang="en-US" dirty="0" err="1"/>
              <a:t>nachhaltige</a:t>
            </a:r>
            <a:r>
              <a:rPr lang="en-US" dirty="0"/>
              <a:t> </a:t>
            </a:r>
            <a:r>
              <a:rPr lang="en-US" dirty="0" err="1"/>
              <a:t>Ernährung</a:t>
            </a:r>
            <a:endParaRPr lang="en-US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026877F-6F69-5883-48F1-1D6EF238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8964" y="6489340"/>
            <a:ext cx="7889392" cy="144016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FMH  ·  HFT  ·  Planetary Health FMH  ·  Robin Rieser  ·  9. September 2024</a:t>
            </a:r>
            <a:endParaRPr lang="de-CH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CC60E27-537F-2BCF-7022-39736967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6580" y="6489340"/>
            <a:ext cx="359480" cy="144016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spcAft>
                  <a:spcPts val="600"/>
                </a:spcAft>
              </a:pPr>
              <a:t>90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17790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7841C4-3E13-D2CD-B399-5B3E2B87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Webseite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D61AAE-77DE-4CB2-2BB0-A767A9CA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FMH  ·  HFT  ·  Planetary Health FMH  ·  Robin Rieser  ·  9. September 2024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BA30035-35F3-345B-37B4-633CFD52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91</a:t>
            </a:fld>
            <a:endParaRPr lang="de-CH" dirty="0"/>
          </a:p>
        </p:txBody>
      </p:sp>
      <p:pic>
        <p:nvPicPr>
          <p:cNvPr id="9" name="Grafik 8" descr="Ein Bild, das Text, Screenshot, Wasser, Berg enthält.&#10;&#10;Automatisch generierte Beschreibung">
            <a:extLst>
              <a:ext uri="{FF2B5EF4-FFF2-40B4-BE49-F238E27FC236}">
                <a16:creationId xmlns:a16="http://schemas.microsoft.com/office/drawing/2014/main" id="{16F37D65-B21C-0738-A348-710B08A63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61" y="224644"/>
            <a:ext cx="7191799" cy="6101684"/>
          </a:xfrm>
          <a:prstGeom prst="rect">
            <a:avLst/>
          </a:prstGeom>
        </p:spPr>
      </p:pic>
      <p:pic>
        <p:nvPicPr>
          <p:cNvPr id="2" name="Inhaltsplatzhalter 17">
            <a:extLst>
              <a:ext uri="{FF2B5EF4-FFF2-40B4-BE49-F238E27FC236}">
                <a16:creationId xmlns:a16="http://schemas.microsoft.com/office/drawing/2014/main" id="{3B70BA65-5A14-B2C4-FCD5-720BEE77F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2636912"/>
            <a:ext cx="3100387" cy="31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74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DCCFC9-421A-2F9F-8AC7-8E5707B1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Ein Bild, das Text, Screenshot, Schrift, Design enthält.&#10;&#10;Automatisch generierte Beschreibung">
            <a:extLst>
              <a:ext uri="{FF2B5EF4-FFF2-40B4-BE49-F238E27FC236}">
                <a16:creationId xmlns:a16="http://schemas.microsoft.com/office/drawing/2014/main" id="{B7D92516-3FF1-1058-FAB8-0B609ABB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764704"/>
            <a:ext cx="4345421" cy="5793894"/>
          </a:xfrm>
          <a:prstGeom prst="rect">
            <a:avLst/>
          </a:prstGeom>
        </p:spPr>
      </p:pic>
      <p:pic>
        <p:nvPicPr>
          <p:cNvPr id="7" name="Grafik 6" descr="Ein Bild, das Text, Screenshot, Design enthält.&#10;&#10;Automatisch generierte Beschreibung">
            <a:extLst>
              <a:ext uri="{FF2B5EF4-FFF2-40B4-BE49-F238E27FC236}">
                <a16:creationId xmlns:a16="http://schemas.microsoft.com/office/drawing/2014/main" id="{8FA07A46-5A29-6E9E-D823-51BBA43FC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02" y="643466"/>
            <a:ext cx="4490778" cy="60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954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D91314-7443-BE22-4317-12E7B3B4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958" y="643466"/>
            <a:ext cx="422008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2526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7522705-2979-2C0C-A6AF-3061E18A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23" y="643466"/>
            <a:ext cx="420615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371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2"/>
          <p:cNvSpPr>
            <a:spLocks noGrp="1"/>
          </p:cNvSpPr>
          <p:nvPr>
            <p:ph type="title"/>
          </p:nvPr>
        </p:nvSpPr>
        <p:spPr>
          <a:xfrm>
            <a:off x="231" y="157282"/>
            <a:ext cx="10024369" cy="883508"/>
          </a:xfrm>
          <a:prstGeom prst="rect">
            <a:avLst/>
          </a:prstGeom>
          <a:noFill/>
          <a:ln w="9360">
            <a:noFill/>
          </a:ln>
        </p:spPr>
        <p:txBody>
          <a:bodyPr lIns="78641" tIns="39320" rIns="78641" bIns="39320" numCol="1" spcCol="0" anchor="ctr">
            <a:noAutofit/>
          </a:bodyPr>
          <a:lstStyle/>
          <a:p>
            <a:pPr marL="440395" algn="l">
              <a:lnSpc>
                <a:spcPct val="100000"/>
              </a:lnSpc>
              <a:tabLst>
                <a:tab pos="0" algn="l"/>
              </a:tabLst>
            </a:pPr>
            <a:r>
              <a:rPr lang="de-DE" sz="2621" b="1" spc="-1" dirty="0">
                <a:solidFill>
                  <a:srgbClr val="FFFFFF"/>
                </a:solidFill>
                <a:latin typeface="Martel Sans"/>
              </a:rPr>
              <a:t>Co-Benefits von Klima- und Gesundheitsschutz</a:t>
            </a:r>
            <a:endParaRPr lang="de-CH" sz="2621" spc="-1" dirty="0">
              <a:latin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B63E3A8-D344-6ED1-3130-30D7CFBB9E8A}"/>
              </a:ext>
            </a:extLst>
          </p:cNvPr>
          <p:cNvGrpSpPr/>
          <p:nvPr/>
        </p:nvGrpSpPr>
        <p:grpSpPr>
          <a:xfrm>
            <a:off x="1803667" y="1182757"/>
            <a:ext cx="4536891" cy="2839507"/>
            <a:chOff x="658440" y="1550527"/>
            <a:chExt cx="6121208" cy="388623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D6F5D5B-C149-0089-B8E8-D364C8AB7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40" y="1550527"/>
              <a:ext cx="5563684" cy="3317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AE76A32-FD70-0D58-B37A-DB6B556FE577}"/>
                </a:ext>
              </a:extLst>
            </p:cNvPr>
            <p:cNvSpPr txBox="1"/>
            <p:nvPr/>
          </p:nvSpPr>
          <p:spPr>
            <a:xfrm>
              <a:off x="658440" y="4868453"/>
              <a:ext cx="6121208" cy="56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99003"/>
              <a:r>
                <a:rPr lang="de-DE" sz="1049" dirty="0">
                  <a:solidFill>
                    <a:srgbClr val="373737"/>
                  </a:solidFill>
                  <a:highlight>
                    <a:srgbClr val="FFFFFF"/>
                  </a:highlight>
                  <a:latin typeface="Martel Sans"/>
                </a:rPr>
                <a:t>Schematische Darstellung der Co-Benefits von Gesundheit und Umwelt (Quelle: SAMW).</a:t>
              </a:r>
              <a:endParaRPr lang="de-CH" sz="1049" dirty="0">
                <a:solidFill>
                  <a:srgbClr val="000000"/>
                </a:solidFill>
                <a:latin typeface="Martel Sans"/>
              </a:endParaRPr>
            </a:p>
          </p:txBody>
        </p:sp>
      </p:grpSp>
      <p:pic>
        <p:nvPicPr>
          <p:cNvPr id="5" name="Grafik 4" descr="Ein Bild, das Text, Menschliches Gesicht, Lächeln, Kleidung enthält.&#10;&#10;Beschreibung automatisch generiert.">
            <a:extLst>
              <a:ext uri="{FF2B5EF4-FFF2-40B4-BE49-F238E27FC236}">
                <a16:creationId xmlns:a16="http://schemas.microsoft.com/office/drawing/2014/main" id="{3B3B236B-6190-4CAA-1D92-D45FC70A0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312" y="1151466"/>
            <a:ext cx="3502288" cy="5082138"/>
          </a:xfrm>
          <a:prstGeom prst="rect">
            <a:avLst/>
          </a:prstGeom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2505898D-C0B6-A9CE-677B-1488A4C5471D}"/>
              </a:ext>
            </a:extLst>
          </p:cNvPr>
          <p:cNvSpPr txBox="1">
            <a:spLocks/>
          </p:cNvSpPr>
          <p:nvPr/>
        </p:nvSpPr>
        <p:spPr>
          <a:xfrm>
            <a:off x="1803668" y="4078948"/>
            <a:ext cx="4123667" cy="2154656"/>
          </a:xfrm>
          <a:prstGeom prst="rect">
            <a:avLst/>
          </a:prstGeom>
          <a:noFill/>
          <a:ln w="9360">
            <a:solidFill>
              <a:schemeClr val="tx1"/>
            </a:solidFill>
          </a:ln>
        </p:spPr>
        <p:txBody>
          <a:bodyPr wrap="square" lIns="78641" tIns="39320" rIns="78641" bIns="39320" numCol="1" spcCol="0" anchor="b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4327" indent="0" defTabSz="799003">
              <a:lnSpc>
                <a:spcPct val="100000"/>
              </a:lnSpc>
              <a:spcBef>
                <a:spcPts val="1234"/>
              </a:spcBef>
              <a:buClr>
                <a:srgbClr val="000000"/>
              </a:buClr>
              <a:buSzPct val="45000"/>
              <a:buNone/>
            </a:pPr>
            <a:r>
              <a:rPr lang="de-DE" sz="2097" b="1" spc="-1" dirty="0">
                <a:solidFill>
                  <a:srgbClr val="000000"/>
                </a:solidFill>
                <a:latin typeface="Martel Sans"/>
              </a:rPr>
              <a:t>Keep </a:t>
            </a:r>
            <a:r>
              <a:rPr lang="de-DE" sz="2097" b="1" spc="-1" dirty="0" err="1">
                <a:solidFill>
                  <a:srgbClr val="000000"/>
                </a:solidFill>
                <a:latin typeface="Martel Sans"/>
              </a:rPr>
              <a:t>it</a:t>
            </a:r>
            <a:r>
              <a:rPr lang="de-DE" sz="2097" b="1" spc="-1" dirty="0">
                <a:solidFill>
                  <a:srgbClr val="000000"/>
                </a:solidFill>
                <a:latin typeface="Martel Sans"/>
              </a:rPr>
              <a:t> simple!</a:t>
            </a:r>
          </a:p>
          <a:p>
            <a:pPr marL="393953" indent="-299626" defTabSz="799003">
              <a:lnSpc>
                <a:spcPct val="100000"/>
              </a:lnSpc>
              <a:spcBef>
                <a:spcPts val="1234"/>
              </a:spcBef>
              <a:buClr>
                <a:srgbClr val="000000"/>
              </a:buClr>
              <a:buSzPct val="45000"/>
            </a:pPr>
            <a:r>
              <a:rPr lang="de-DE" sz="2097" spc="-1" dirty="0">
                <a:solidFill>
                  <a:srgbClr val="000000"/>
                </a:solidFill>
                <a:latin typeface="Martel Sans"/>
              </a:rPr>
              <a:t>Aktive Mobilität</a:t>
            </a:r>
          </a:p>
          <a:p>
            <a:pPr marL="393953" indent="-299626" defTabSz="799003">
              <a:lnSpc>
                <a:spcPct val="100000"/>
              </a:lnSpc>
              <a:spcBef>
                <a:spcPts val="1234"/>
              </a:spcBef>
              <a:buClr>
                <a:srgbClr val="000000"/>
              </a:buClr>
              <a:buSzPct val="45000"/>
            </a:pPr>
            <a:r>
              <a:rPr lang="de-DE" sz="2097" spc="-1" dirty="0">
                <a:solidFill>
                  <a:srgbClr val="000000"/>
                </a:solidFill>
                <a:latin typeface="Martel Sans"/>
              </a:rPr>
              <a:t>Gesunde Ernährung (regional, saisonal)</a:t>
            </a:r>
          </a:p>
          <a:p>
            <a:pPr marL="393953" indent="-299626" defTabSz="799003">
              <a:lnSpc>
                <a:spcPct val="100000"/>
              </a:lnSpc>
              <a:spcBef>
                <a:spcPts val="1234"/>
              </a:spcBef>
              <a:buClr>
                <a:srgbClr val="000000"/>
              </a:buClr>
              <a:buSzPct val="45000"/>
            </a:pPr>
            <a:r>
              <a:rPr lang="de-DE" sz="2097" spc="-1" dirty="0">
                <a:solidFill>
                  <a:srgbClr val="000000"/>
                </a:solidFill>
                <a:latin typeface="Martel Sans"/>
              </a:rPr>
              <a:t>Kontakt mit der Natur</a:t>
            </a:r>
            <a:endParaRPr lang="de-CH" sz="2097" spc="-1" dirty="0">
              <a:solidFill>
                <a:srgbClr val="000000"/>
              </a:solidFill>
              <a:latin typeface="Martel San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D47E53-A59B-4719-7123-45B3F45C47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8082" y="260648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600" dirty="0" err="1"/>
              <a:t>G</a:t>
            </a:r>
            <a:r>
              <a:rPr lang="en-US" sz="2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esundheitspolitische</a:t>
            </a:r>
            <a:r>
              <a:rPr lang="en-US" sz="2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Strategie</a:t>
            </a:r>
            <a:r>
              <a:rPr lang="en-US" sz="2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des </a:t>
            </a:r>
            <a:r>
              <a:rPr lang="en-US" sz="260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Bundesrates</a:t>
            </a:r>
            <a:r>
              <a:rPr lang="en-US" sz="2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2020–2030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CB9F4F-CE3B-3AA5-5276-B9DB33F1C1FF}"/>
              </a:ext>
            </a:extLst>
          </p:cNvPr>
          <p:cNvSpPr txBox="1"/>
          <p:nvPr/>
        </p:nvSpPr>
        <p:spPr>
          <a:xfrm>
            <a:off x="767408" y="305556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Ziel 7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Gesundheit </a:t>
            </a:r>
            <a:r>
              <a:rPr lang="en-US" sz="2000" b="1" dirty="0" err="1">
                <a:effectLst/>
              </a:rPr>
              <a:t>über</a:t>
            </a:r>
            <a:r>
              <a:rPr lang="en-US" sz="2000" b="1" dirty="0">
                <a:effectLst/>
              </a:rPr>
              <a:t> die Umwelt </a:t>
            </a:r>
            <a:r>
              <a:rPr lang="en-US" sz="2000" b="1" dirty="0" err="1">
                <a:effectLst/>
              </a:rPr>
              <a:t>fördern</a:t>
            </a:r>
            <a:endParaRPr lang="en-US" sz="20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 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effectLst/>
              </a:rPr>
              <a:t>Reduktion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umweltbedingter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Gesundheitsrisiken</a:t>
            </a:r>
            <a:r>
              <a:rPr lang="en-US" sz="2000" dirty="0">
                <a:effectLst/>
              </a:rPr>
              <a:t> (SR 7.1) </a:t>
            </a:r>
          </a:p>
          <a:p>
            <a:pPr marL="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effectLst/>
              </a:rPr>
              <a:t>Erhalt</a:t>
            </a:r>
            <a:r>
              <a:rPr lang="en-US" sz="2000" b="1" dirty="0">
                <a:effectLst/>
              </a:rPr>
              <a:t> und </a:t>
            </a:r>
            <a:r>
              <a:rPr lang="en-US" sz="2000" b="1" dirty="0" err="1">
                <a:effectLst/>
              </a:rPr>
              <a:t>Förderung</a:t>
            </a:r>
            <a:r>
              <a:rPr lang="en-US" sz="2000" b="1" dirty="0">
                <a:effectLst/>
              </a:rPr>
              <a:t> von </a:t>
            </a:r>
            <a:r>
              <a:rPr lang="en-US" sz="2000" b="1" dirty="0" err="1">
                <a:effectLst/>
              </a:rPr>
              <a:t>Natur</a:t>
            </a:r>
            <a:r>
              <a:rPr lang="en-US" sz="2000" b="1" dirty="0">
                <a:effectLst/>
              </a:rPr>
              <a:t>- und </a:t>
            </a:r>
            <a:r>
              <a:rPr lang="en-US" sz="2000" b="1" dirty="0" err="1">
                <a:effectLst/>
              </a:rPr>
              <a:t>Landschaftsqualitäten</a:t>
            </a:r>
            <a:r>
              <a:rPr lang="en-US" sz="2000" dirty="0">
                <a:effectLst/>
              </a:rPr>
              <a:t> (SR 7.2)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nhaltsplatzhalter 4" descr="Ein Bild, das Text, Screenshot, Software, Zahl enthält.&#10;&#10;KI-generierte Inhalte können fehlerhaft sein.">
            <a:extLst>
              <a:ext uri="{FF2B5EF4-FFF2-40B4-BE49-F238E27FC236}">
                <a16:creationId xmlns:a16="http://schemas.microsoft.com/office/drawing/2014/main" id="{87F53A92-EA1A-6C4F-883A-E6620A39E35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7902" r="-1" b="909"/>
          <a:stretch/>
        </p:blipFill>
        <p:spPr>
          <a:xfrm>
            <a:off x="4754889" y="1556792"/>
            <a:ext cx="6903720" cy="348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12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CFB124C-4B0C-4A81-8633-17257B151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006" y="569844"/>
            <a:ext cx="8427988" cy="5649981"/>
          </a:xfrm>
          <a:prstGeom prst="rect">
            <a:avLst/>
          </a:prstGeom>
          <a:ln>
            <a:noFill/>
          </a:ln>
          <a:effectLst>
            <a:outerShdw blurRad="317500" dist="317500" dir="714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5E1F584-C2D7-7E56-156F-630BBA6CF0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r="2403" b="-2"/>
          <a:stretch/>
        </p:blipFill>
        <p:spPr>
          <a:xfrm>
            <a:off x="1775520" y="638175"/>
            <a:ext cx="9001000" cy="564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49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6F850B-6C4B-FF63-04DB-03E3F112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8108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4667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4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DD0D233-7D96-18D4-E65F-F8A0664B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733"/>
          <a:stretch/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530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a2h8qoymkoobjuyjpez9h6d5ywad29"/>
</p:tagLst>
</file>

<file path=ppt/theme/theme1.xml><?xml version="1.0" encoding="utf-8"?>
<a:theme xmlns:a="http://schemas.openxmlformats.org/drawingml/2006/main" name="Benutzerdefiniertes Design">
  <a:themeElements>
    <a:clrScheme name="A_FMH CD neu">
      <a:dk1>
        <a:srgbClr val="3C5587"/>
      </a:dk1>
      <a:lt1>
        <a:sysClr val="window" lastClr="FFFFFF"/>
      </a:lt1>
      <a:dk2>
        <a:srgbClr val="000000"/>
      </a:dk2>
      <a:lt2>
        <a:srgbClr val="FFFFFF"/>
      </a:lt2>
      <a:accent1>
        <a:srgbClr val="3C5587"/>
      </a:accent1>
      <a:accent2>
        <a:srgbClr val="DCE1E6"/>
      </a:accent2>
      <a:accent3>
        <a:srgbClr val="556473"/>
      </a:accent3>
      <a:accent4>
        <a:srgbClr val="FFE60A"/>
      </a:accent4>
      <a:accent5>
        <a:srgbClr val="A0966E"/>
      </a:accent5>
      <a:accent6>
        <a:srgbClr val="E6DCB4"/>
      </a:accent6>
      <a:hlink>
        <a:srgbClr val="3C5587"/>
      </a:hlink>
      <a:folHlink>
        <a:srgbClr val="A0966E"/>
      </a:folHlink>
    </a:clrScheme>
    <a:fontScheme name="FM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FMH V3.potx" id="{2C62BD9C-4FC3-4931-899B-056477A2F348}" vid="{BAC6B01A-BC7D-4EC1-AA72-1958D56791A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A_FMH CD neu">
      <a:dk1>
        <a:srgbClr val="3C5587"/>
      </a:dk1>
      <a:lt1>
        <a:sysClr val="window" lastClr="FFFFFF"/>
      </a:lt1>
      <a:dk2>
        <a:srgbClr val="000000"/>
      </a:dk2>
      <a:lt2>
        <a:srgbClr val="FFFFFF"/>
      </a:lt2>
      <a:accent1>
        <a:srgbClr val="3C5587"/>
      </a:accent1>
      <a:accent2>
        <a:srgbClr val="DCE1E6"/>
      </a:accent2>
      <a:accent3>
        <a:srgbClr val="556473"/>
      </a:accent3>
      <a:accent4>
        <a:srgbClr val="FFE60A"/>
      </a:accent4>
      <a:accent5>
        <a:srgbClr val="A0966E"/>
      </a:accent5>
      <a:accent6>
        <a:srgbClr val="E6DCB4"/>
      </a:accent6>
      <a:hlink>
        <a:srgbClr val="3C5587"/>
      </a:hlink>
      <a:folHlink>
        <a:srgbClr val="A0966E"/>
      </a:folHlink>
    </a:clrScheme>
    <a:fontScheme name="FM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A_FMH CD neu">
      <a:dk1>
        <a:srgbClr val="3C5587"/>
      </a:dk1>
      <a:lt1>
        <a:sysClr val="window" lastClr="FFFFFF"/>
      </a:lt1>
      <a:dk2>
        <a:srgbClr val="000000"/>
      </a:dk2>
      <a:lt2>
        <a:srgbClr val="FFFFFF"/>
      </a:lt2>
      <a:accent1>
        <a:srgbClr val="3C5587"/>
      </a:accent1>
      <a:accent2>
        <a:srgbClr val="DCE1E6"/>
      </a:accent2>
      <a:accent3>
        <a:srgbClr val="556473"/>
      </a:accent3>
      <a:accent4>
        <a:srgbClr val="FFE60A"/>
      </a:accent4>
      <a:accent5>
        <a:srgbClr val="A0966E"/>
      </a:accent5>
      <a:accent6>
        <a:srgbClr val="E6DCB4"/>
      </a:accent6>
      <a:hlink>
        <a:srgbClr val="3C5587"/>
      </a:hlink>
      <a:folHlink>
        <a:srgbClr val="A0966E"/>
      </a:folHlink>
    </a:clrScheme>
    <a:fontScheme name="FM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4" ma:contentTypeDescription="Ein neues Dokument erstellen." ma:contentTypeScope="" ma:versionID="aa3053bc26ba089cdc7ee8ee53b1154c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f54ba9e2f1dafbe8096e3f37988d12a4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schemas.microsoft.com/office/2006/metadata/properties"/>
    <ds:schemaRef ds:uri="http://www.w3.org/XML/1998/namespace"/>
    <ds:schemaRef ds:uri="http://purl.org/dc/elements/1.1/"/>
    <ds:schemaRef ds:uri="c9077d15-72ed-4fec-bcfe-3472729e9195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c24777f-78b6-4f3c-a73a-d5fa08e4d537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2E508F-565B-41E8-965A-4423CCF2A2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FMH V3</Template>
  <TotalTime>0</TotalTime>
  <Words>2441</Words>
  <Application>Microsoft Office PowerPoint</Application>
  <PresentationFormat>Breitbild</PresentationFormat>
  <Paragraphs>345</Paragraphs>
  <Slides>102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102</vt:i4>
      </vt:variant>
    </vt:vector>
  </HeadingPairs>
  <TitlesOfParts>
    <vt:vector size="119" baseType="lpstr">
      <vt:lpstr>ＭＳ Ｐゴシック</vt:lpstr>
      <vt:lpstr>Aharoni</vt:lpstr>
      <vt:lpstr>Arial</vt:lpstr>
      <vt:lpstr>Calibri</vt:lpstr>
      <vt:lpstr>Calibri   </vt:lpstr>
      <vt:lpstr>Calibri Light</vt:lpstr>
      <vt:lpstr>Frutiger Neue</vt:lpstr>
      <vt:lpstr>Martel Sans</vt:lpstr>
      <vt:lpstr>Symbol</vt:lpstr>
      <vt:lpstr>Tahoma</vt:lpstr>
      <vt:lpstr>Times New Roman</vt:lpstr>
      <vt:lpstr>Wingdings</vt:lpstr>
      <vt:lpstr>Benutzerdefiniertes Design</vt:lpstr>
      <vt:lpstr>Office-Design</vt:lpstr>
      <vt:lpstr>Office</vt:lpstr>
      <vt:lpstr>Office Theme</vt:lpstr>
      <vt:lpstr>1_Office</vt:lpstr>
      <vt:lpstr> Dr. med. Sabine Heselhaus Fachärztin für Chirurgie  Kantonsrätin Luzern Gesundheitskommission GRÜNE  www.aefu.ch  www.wundnetzwerk.ch  www.ernaehrungsforum-stadtland.earth    JHaS Kongress Fribourg 09.05.2025</vt:lpstr>
      <vt:lpstr>Gesundheitsversorgung im Netzwerk  Planetary Health  Joint Master Medizin UniLU/UZH 6. Studienjahr HS 2024 </vt:lpstr>
      <vt:lpstr>Public  Global  Planetary Health</vt:lpstr>
      <vt:lpstr>PowerPoint-Präsentation</vt:lpstr>
      <vt:lpstr>Planetary Health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Fußabdruck = Bevölkerung x Konsum</vt:lpstr>
      <vt:lpstr>Menschliche Gesundheit</vt:lpstr>
      <vt:lpstr>PowerPoint-Präsentation</vt:lpstr>
      <vt:lpstr>Globale Syndemien</vt:lpstr>
      <vt:lpstr>PowerPoint-Präsentation</vt:lpstr>
      <vt:lpstr>PowerPoint-Präsentation</vt:lpstr>
      <vt:lpstr>PowerPoint-Präsentation</vt:lpstr>
      <vt:lpstr>Wie viele Menschen leiden an einer nichtübertragbaren Krankheit?</vt:lpstr>
      <vt:lpstr> Wie viele Menschen sterben an einer NCD?</vt:lpstr>
      <vt:lpstr>Wie viel kosten NCDs die Volkswirtschaft?</vt:lpstr>
      <vt:lpstr>Unser Ernährungssystem</vt:lpstr>
      <vt:lpstr>PowerPoint-Präsentation</vt:lpstr>
      <vt:lpstr>PowerPoint-Präsentation</vt:lpstr>
      <vt:lpstr>PowerPoint-Präsentation</vt:lpstr>
      <vt:lpstr>PowerPoint-Präsentation</vt:lpstr>
      <vt:lpstr>WHO:   Korrelation Fleisch / Krebs</vt:lpstr>
      <vt:lpstr>Korrelation   Verarbeitungsgrad / CVD Mortalität</vt:lpstr>
      <vt:lpstr>Planetary Health Ernährung:</vt:lpstr>
      <vt:lpstr>Der «optimale Teller» - SGE</vt:lpstr>
      <vt:lpstr>Neue Schweizer Lebensmittelpyramide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Vollwert-Ernährung</vt:lpstr>
      <vt:lpstr>Vollwert-Ernährung</vt:lpstr>
      <vt:lpstr>Nachhaltige Ernährung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Pestizid-Metaboliten im Grundwasser  und offenes Ackerland</vt:lpstr>
      <vt:lpstr>PowerPoint-Präsentation</vt:lpstr>
      <vt:lpstr>PowerPoint-Präsentation</vt:lpstr>
      <vt:lpstr>PowerPoint-Präsentation</vt:lpstr>
      <vt:lpstr>Die Gesundheit von Mensch, Tier und Umwelt ist eng miteinander verknüpft.   Der One Health-Ansatz bringt Human-, Veterinärmedizin und Umweltwissenschaften zusammen, um bessere Resultate für die öffentliche Gesundheit zu erzielen.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Nachhaltige Ernährung</vt:lpstr>
      <vt:lpstr>PowerPoint-Präsentation</vt:lpstr>
      <vt:lpstr>PowerPoint-Präsentation</vt:lpstr>
      <vt:lpstr>Wahre Kosten von Nutzpflanzen</vt:lpstr>
      <vt:lpstr>Internalisierung der Externalitäten- Vollkostenrechnung</vt:lpstr>
      <vt:lpstr>Agrarökologie Permakultur  Agroforstwirtschaft Regenerative Landwirtschaft u.s.w.</vt:lpstr>
      <vt:lpstr>PowerPoint-Präsentation</vt:lpstr>
      <vt:lpstr>PowerPoint-Präsentation</vt:lpstr>
      <vt:lpstr>PowerPoint-Präsentation</vt:lpstr>
      <vt:lpstr>PowerPoint-Präsentation</vt:lpstr>
      <vt:lpstr>Agrarmuseum Burgrain</vt:lpstr>
      <vt:lpstr>PowerPoint-Präsentation</vt:lpstr>
      <vt:lpstr>PowerPoint-Präsentation</vt:lpstr>
      <vt:lpstr>PowerPoint-Präsentation</vt:lpstr>
      <vt:lpstr>Fazit von The Lancet</vt:lpstr>
      <vt:lpstr>Handlungsfelder für Gesundheitsberufe</vt:lpstr>
      <vt:lpstr>PowerPoint-Präsentation</vt:lpstr>
      <vt:lpstr>PowerPoint-Präsentation</vt:lpstr>
      <vt:lpstr>Strategie Planetary Health FMH</vt:lpstr>
      <vt:lpstr>Begleitgruppe Planetary Health</vt:lpstr>
      <vt:lpstr>Toolkit Arztpraxen</vt:lpstr>
      <vt:lpstr>Toolkit Arztpraxen – nachhaltige Ernährung</vt:lpstr>
      <vt:lpstr>Webseite</vt:lpstr>
      <vt:lpstr>PowerPoint-Präsentation</vt:lpstr>
      <vt:lpstr>PowerPoint-Präsentation</vt:lpstr>
      <vt:lpstr>PowerPoint-Präsentation</vt:lpstr>
      <vt:lpstr>Co-Benefits von Klima- und Gesundheitsschutz</vt:lpstr>
      <vt:lpstr>Gesundheitspolitische Strategie des Bundesrates 2020–2030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Danke!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Hinweise zur Textformatierung</dc:title>
  <dc:creator>Berger Ulrike</dc:creator>
  <cp:lastModifiedBy>Sabine Heselhaus</cp:lastModifiedBy>
  <cp:revision>10</cp:revision>
  <dcterms:created xsi:type="dcterms:W3CDTF">2022-06-20T08:56:22Z</dcterms:created>
  <dcterms:modified xsi:type="dcterms:W3CDTF">2025-05-04T22:06:05Z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