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675" r:id="rId2"/>
    <p:sldId id="740" r:id="rId3"/>
    <p:sldId id="745" r:id="rId4"/>
    <p:sldId id="732" r:id="rId5"/>
    <p:sldId id="741" r:id="rId6"/>
    <p:sldId id="742" r:id="rId7"/>
    <p:sldId id="736" r:id="rId8"/>
    <p:sldId id="746" r:id="rId9"/>
    <p:sldId id="750" r:id="rId10"/>
    <p:sldId id="747" r:id="rId11"/>
    <p:sldId id="748" r:id="rId12"/>
    <p:sldId id="749" r:id="rId13"/>
    <p:sldId id="374" r:id="rId14"/>
    <p:sldId id="751" r:id="rId15"/>
    <p:sldId id="690" r:id="rId16"/>
    <p:sldId id="381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11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58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891962-BEF5-47AA-A7AF-42E4A439617E}" type="datetimeFigureOut">
              <a:rPr lang="de-CH" smtClean="0"/>
              <a:t>02.05.2025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3AB2B1-68F8-4BCF-AD03-5161D839B7B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49442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FC76B364-F034-4AED-971C-E52E3E3063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04D8F27B-38CD-417C-A96A-5C46230F32BF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816549" y="6021288"/>
            <a:ext cx="2507143" cy="432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CH" dirty="0"/>
              <a:t> 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2AADD33B-2F95-480B-8937-1C88CFDD2E5D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8865108" y="4292600"/>
            <a:ext cx="3332587" cy="2569748"/>
          </a:xfr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CH" dirty="0"/>
              <a:t> 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CEF8558-BF84-425D-A244-2DEBD1A623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1651" y="627362"/>
            <a:ext cx="4536938" cy="1296987"/>
          </a:xfrm>
        </p:spPr>
        <p:txBody>
          <a:bodyPr anchor="t">
            <a:noAutofit/>
          </a:bodyPr>
          <a:lstStyle>
            <a:lvl1pPr algn="l">
              <a:lnSpc>
                <a:spcPts val="3200"/>
              </a:lnSpc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7FC5287A-D220-4920-A175-F714461CC4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1651" y="1930702"/>
            <a:ext cx="4536938" cy="641047"/>
          </a:xfrm>
        </p:spPr>
        <p:txBody>
          <a:bodyPr>
            <a:noAutofit/>
          </a:bodyPr>
          <a:lstStyle>
            <a:lvl1pPr marL="0" indent="0" algn="l">
              <a:lnSpc>
                <a:spcPts val="2200"/>
              </a:lnSpc>
              <a:spcAft>
                <a:spcPts val="0"/>
              </a:spcAft>
              <a:buNone/>
              <a:defRPr sz="1800">
                <a:solidFill>
                  <a:schemeClr val="accent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Formatvorlage des Untertitelmasters durch Klicken bearbeiten</a:t>
            </a:r>
            <a:endParaRPr lang="de-CH" dirty="0"/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7133DFF2-7170-40D9-A728-01663590A9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1651" y="2578102"/>
            <a:ext cx="4536938" cy="1073447"/>
          </a:xfr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spcAft>
                <a:spcPts val="0"/>
              </a:spcAft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1pPr>
            <a:lvl2pPr marL="324000" indent="0">
              <a:buFont typeface="Arial" panose="020B0604020202020204" pitchFamily="34" charset="0"/>
              <a:buNone/>
              <a:defRPr/>
            </a:lvl2pPr>
            <a:lvl3pPr marL="576000" indent="0">
              <a:buFont typeface="Arial" panose="020B0604020202020204" pitchFamily="34" charset="0"/>
              <a:buNone/>
              <a:defRPr/>
            </a:lvl3pPr>
            <a:lvl4pPr marL="864000" indent="0">
              <a:buFont typeface="Arial" panose="020B0604020202020204" pitchFamily="34" charset="0"/>
              <a:buNone/>
              <a:defRPr/>
            </a:lvl4pPr>
            <a:lvl5pPr marL="10800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e-DE" dirty="0"/>
              <a:t>Gremium/Veranstaltung </a:t>
            </a:r>
            <a:br>
              <a:rPr lang="de-DE" dirty="0"/>
            </a:br>
            <a:r>
              <a:rPr lang="de-DE" dirty="0"/>
              <a:t>Abteilung</a:t>
            </a:r>
            <a:br>
              <a:rPr lang="de-DE" dirty="0"/>
            </a:br>
            <a:r>
              <a:rPr lang="de-DE" dirty="0"/>
              <a:t>Titel Vorname Nachname </a:t>
            </a:r>
            <a:br>
              <a:rPr lang="de-DE" dirty="0"/>
            </a:br>
            <a:r>
              <a:rPr lang="de-DE" dirty="0"/>
              <a:t>Ort, Datum</a:t>
            </a:r>
          </a:p>
        </p:txBody>
      </p:sp>
    </p:spTree>
    <p:extLst>
      <p:ext uri="{BB962C8B-B14F-4D97-AF65-F5344CB8AC3E}">
        <p14:creationId xmlns:p14="http://schemas.microsoft.com/office/powerpoint/2010/main" val="930506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E08DFF4-9296-4D04-8B9D-380F43D7C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ts val="1100"/>
              </a:lnSpc>
              <a:defRPr sz="900" baseline="0"/>
            </a:lvl1pPr>
          </a:lstStyle>
          <a:p>
            <a:r>
              <a:rPr lang="de-DE"/>
              <a:t>Jahreskongress JHaS                          Nachhaltigkeit - Abshagen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02890F-B212-4785-827F-E4B7AB31D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100"/>
              </a:lnSpc>
              <a:defRPr sz="900" baseline="0"/>
            </a:lvl1pPr>
          </a:lstStyle>
          <a:p>
            <a:r>
              <a:rPr lang="de-DE"/>
              <a:t>09.05.2025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ECEF308-3909-4DB7-8C6A-ABA2124D6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ts val="1100"/>
              </a:lnSpc>
              <a:defRPr sz="900" baseline="0"/>
            </a:lvl1pPr>
          </a:lstStyle>
          <a:p>
            <a:fld id="{E9BB8F18-EA86-4D04-9957-8C9591DCEC94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9" name="Grafik 8" descr="Ein Bild, das Zeichnung, Teller enthält.&#10;&#10;Automatisch generierte Beschreibung">
            <a:extLst>
              <a:ext uri="{FF2B5EF4-FFF2-40B4-BE49-F238E27FC236}">
                <a16:creationId xmlns:a16="http://schemas.microsoft.com/office/drawing/2014/main" id="{5583B9B4-FB8B-47F0-81FA-DEE98F97C7F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98" y="6405332"/>
            <a:ext cx="1675634" cy="288000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8C22CDB-656D-4A35-BE89-00728C267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9" y="188639"/>
            <a:ext cx="11376644" cy="863874"/>
          </a:xfrm>
        </p:spPr>
        <p:txBody>
          <a:bodyPr wrap="square" anchor="t">
            <a:noAutofit/>
          </a:bodyPr>
          <a:lstStyle>
            <a:lvl1pPr>
              <a:lnSpc>
                <a:spcPts val="36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D8873DF6-A0D5-45DB-A82D-C0566B29DD6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7988" y="1268413"/>
            <a:ext cx="11376025" cy="4968899"/>
          </a:xfrm>
        </p:spPr>
        <p:txBody>
          <a:bodyPr>
            <a:no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pic>
        <p:nvPicPr>
          <p:cNvPr id="11" name="Grafik 10" descr="Ein Bild, das Zeichnung, Teller enthält.&#10;&#10;Automatisch generierte Beschreibung">
            <a:extLst>
              <a:ext uri="{FF2B5EF4-FFF2-40B4-BE49-F238E27FC236}">
                <a16:creationId xmlns:a16="http://schemas.microsoft.com/office/drawing/2014/main" id="{BBFFFE76-0DC4-4D07-8565-3C6F333EB3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98" y="6405332"/>
            <a:ext cx="1675634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79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Actio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E08DFF4-9296-4D04-8B9D-380F43D7C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ts val="1100"/>
              </a:lnSpc>
              <a:defRPr sz="900" baseline="0"/>
            </a:lvl1pPr>
          </a:lstStyle>
          <a:p>
            <a:r>
              <a:rPr lang="de-DE"/>
              <a:t>Jahreskongress JHaS                          Nachhaltigkeit - Abshagen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02890F-B212-4785-827F-E4B7AB31D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100"/>
              </a:lnSpc>
              <a:defRPr sz="900" baseline="0"/>
            </a:lvl1pPr>
          </a:lstStyle>
          <a:p>
            <a:r>
              <a:rPr lang="de-DE"/>
              <a:t>09.05.2025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ECEF308-3909-4DB7-8C6A-ABA2124D6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ts val="1100"/>
              </a:lnSpc>
              <a:defRPr sz="900" baseline="0"/>
            </a:lvl1pPr>
          </a:lstStyle>
          <a:p>
            <a:fld id="{E9BB8F18-EA86-4D04-9957-8C9591DCEC94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9" name="Grafik 8" descr="Ein Bild, das Zeichnung, Teller enthält.&#10;&#10;Automatisch generierte Beschreibung">
            <a:extLst>
              <a:ext uri="{FF2B5EF4-FFF2-40B4-BE49-F238E27FC236}">
                <a16:creationId xmlns:a16="http://schemas.microsoft.com/office/drawing/2014/main" id="{5583B9B4-FB8B-47F0-81FA-DEE98F97C7F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98" y="6405332"/>
            <a:ext cx="1675634" cy="288000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8C22CDB-656D-4A35-BE89-00728C267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9" y="188639"/>
            <a:ext cx="11376644" cy="863873"/>
          </a:xfrm>
        </p:spPr>
        <p:txBody>
          <a:bodyPr wrap="square" anchor="t">
            <a:noAutofit/>
          </a:bodyPr>
          <a:lstStyle>
            <a:lvl1pPr>
              <a:lnSpc>
                <a:spcPts val="36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D8873DF6-A0D5-45DB-A82D-C0566B29DD6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7988" y="1915938"/>
            <a:ext cx="11376025" cy="4321374"/>
          </a:xfrm>
        </p:spPr>
        <p:txBody>
          <a:bodyPr>
            <a:no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A59C42DA-06F4-4E47-B9A7-A13355F31FB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7987" y="1268413"/>
            <a:ext cx="11376025" cy="431800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CH" dirty="0"/>
              <a:t>Action Titel</a:t>
            </a:r>
          </a:p>
        </p:txBody>
      </p:sp>
      <p:pic>
        <p:nvPicPr>
          <p:cNvPr id="13" name="Grafik 12" descr="Ein Bild, das Zeichnung, Teller enthält.&#10;&#10;Automatisch generierte Beschreibung">
            <a:extLst>
              <a:ext uri="{FF2B5EF4-FFF2-40B4-BE49-F238E27FC236}">
                <a16:creationId xmlns:a16="http://schemas.microsoft.com/office/drawing/2014/main" id="{6CB36620-7FED-4EB4-8DE7-220CC740B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98" y="6405332"/>
            <a:ext cx="1675634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92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_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E08DFF4-9296-4D04-8B9D-380F43D7C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ts val="1100"/>
              </a:lnSpc>
              <a:defRPr sz="900" baseline="0"/>
            </a:lvl1pPr>
          </a:lstStyle>
          <a:p>
            <a:r>
              <a:rPr lang="de-DE"/>
              <a:t>Jahreskongress JHaS                          Nachhaltigkeit - Abshagen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02890F-B212-4785-827F-E4B7AB31D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100"/>
              </a:lnSpc>
              <a:defRPr sz="900" baseline="0"/>
            </a:lvl1pPr>
          </a:lstStyle>
          <a:p>
            <a:r>
              <a:rPr lang="de-DE"/>
              <a:t>09.05.2025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ECEF308-3909-4DB7-8C6A-ABA2124D6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ts val="1100"/>
              </a:lnSpc>
              <a:defRPr sz="900" baseline="0"/>
            </a:lvl1pPr>
          </a:lstStyle>
          <a:p>
            <a:fld id="{E9BB8F18-EA86-4D04-9957-8C9591DCEC94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3" name="Grafik 12" descr="Ein Bild, das Zeichnung, Teller enthält.&#10;&#10;Automatisch generierte Beschreibung">
            <a:extLst>
              <a:ext uri="{FF2B5EF4-FFF2-40B4-BE49-F238E27FC236}">
                <a16:creationId xmlns:a16="http://schemas.microsoft.com/office/drawing/2014/main" id="{42F08725-4BFD-4B8A-A340-CD32126858A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98" y="6405332"/>
            <a:ext cx="1675634" cy="288000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9C3D6271-46E6-4DFF-BBB3-BB262E23F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9" y="188639"/>
            <a:ext cx="11376644" cy="863873"/>
          </a:xfrm>
        </p:spPr>
        <p:txBody>
          <a:bodyPr wrap="square" anchor="t">
            <a:noAutofit/>
          </a:bodyPr>
          <a:lstStyle>
            <a:lvl1pPr>
              <a:lnSpc>
                <a:spcPts val="36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3FEEEBEB-4EC1-4282-BD74-0C0AE97A817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7988" y="1268413"/>
            <a:ext cx="5543550" cy="4968875"/>
          </a:xfrm>
        </p:spPr>
        <p:txBody>
          <a:bodyPr>
            <a:no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16" name="Inhaltsplatzhalter 7">
            <a:extLst>
              <a:ext uri="{FF2B5EF4-FFF2-40B4-BE49-F238E27FC236}">
                <a16:creationId xmlns:a16="http://schemas.microsoft.com/office/drawing/2014/main" id="{8AA0C819-6911-42A8-B196-B5B4A398C43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40464" y="1268413"/>
            <a:ext cx="5543550" cy="4968875"/>
          </a:xfrm>
        </p:spPr>
        <p:txBody>
          <a:bodyPr>
            <a:no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pic>
        <p:nvPicPr>
          <p:cNvPr id="10" name="Grafik 9" descr="Ein Bild, das Zeichnung, Teller enthält.&#10;&#10;Automatisch generierte Beschreibung">
            <a:extLst>
              <a:ext uri="{FF2B5EF4-FFF2-40B4-BE49-F238E27FC236}">
                <a16:creationId xmlns:a16="http://schemas.microsoft.com/office/drawing/2014/main" id="{34005C68-AB0F-4DA6-A7E8-7273506334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98" y="6405332"/>
            <a:ext cx="1675634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7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E08DFF4-9296-4D04-8B9D-380F43D7C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ts val="1100"/>
              </a:lnSpc>
              <a:defRPr sz="900" baseline="0"/>
            </a:lvl1pPr>
          </a:lstStyle>
          <a:p>
            <a:r>
              <a:rPr lang="de-DE"/>
              <a:t>Jahreskongress JHaS                          Nachhaltigkeit - Abshagen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02890F-B212-4785-827F-E4B7AB31D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100"/>
              </a:lnSpc>
              <a:defRPr sz="900" baseline="0"/>
            </a:lvl1pPr>
          </a:lstStyle>
          <a:p>
            <a:r>
              <a:rPr lang="de-DE"/>
              <a:t>09.05.2025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ECEF308-3909-4DB7-8C6A-ABA2124D6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ts val="1100"/>
              </a:lnSpc>
              <a:defRPr sz="900" baseline="0"/>
            </a:lvl1pPr>
          </a:lstStyle>
          <a:p>
            <a:fld id="{E9BB8F18-EA86-4D04-9957-8C9591DCEC94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E04C3E4-9B80-46BD-9B37-5E0E5872D52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7988" y="1268413"/>
            <a:ext cx="5543996" cy="431800"/>
          </a:xfrm>
        </p:spPr>
        <p:txBody>
          <a:bodyPr wrap="none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CH" dirty="0"/>
              <a:t>Action Titel oder Titel Bereich 1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09F936A1-5C56-4561-B0DC-D0B17F816C0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0017" y="1268413"/>
            <a:ext cx="5543996" cy="429696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CH" dirty="0"/>
              <a:t>Titel Bereich 2</a:t>
            </a:r>
          </a:p>
        </p:txBody>
      </p:sp>
      <p:pic>
        <p:nvPicPr>
          <p:cNvPr id="13" name="Grafik 12" descr="Ein Bild, das Zeichnung, Teller enthält.&#10;&#10;Automatisch generierte Beschreibung">
            <a:extLst>
              <a:ext uri="{FF2B5EF4-FFF2-40B4-BE49-F238E27FC236}">
                <a16:creationId xmlns:a16="http://schemas.microsoft.com/office/drawing/2014/main" id="{E3E51609-B8C0-4C1A-89AF-D0ECA0E9DF7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98" y="6405332"/>
            <a:ext cx="1675634" cy="288000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C8C3F265-1903-434D-80E4-91474AA9D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9" y="188639"/>
            <a:ext cx="11376644" cy="863873"/>
          </a:xfrm>
        </p:spPr>
        <p:txBody>
          <a:bodyPr wrap="square" anchor="t">
            <a:noAutofit/>
          </a:bodyPr>
          <a:lstStyle>
            <a:lvl1pPr>
              <a:lnSpc>
                <a:spcPts val="36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18" name="Inhaltsplatzhalter 7">
            <a:extLst>
              <a:ext uri="{FF2B5EF4-FFF2-40B4-BE49-F238E27FC236}">
                <a16:creationId xmlns:a16="http://schemas.microsoft.com/office/drawing/2014/main" id="{C6EE206A-4608-4E89-B909-8D16877E804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7988" y="1916832"/>
            <a:ext cx="5543550" cy="4320000"/>
          </a:xfrm>
        </p:spPr>
        <p:txBody>
          <a:bodyPr>
            <a:no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19" name="Inhaltsplatzhalter 7">
            <a:extLst>
              <a:ext uri="{FF2B5EF4-FFF2-40B4-BE49-F238E27FC236}">
                <a16:creationId xmlns:a16="http://schemas.microsoft.com/office/drawing/2014/main" id="{E572EE94-5CD8-4F08-8FCD-B5FD6D8C4EE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40464" y="1916832"/>
            <a:ext cx="5543550" cy="4320000"/>
          </a:xfrm>
        </p:spPr>
        <p:txBody>
          <a:bodyPr>
            <a:no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pic>
        <p:nvPicPr>
          <p:cNvPr id="14" name="Grafik 13" descr="Ein Bild, das Zeichnung, Teller enthält.&#10;&#10;Automatisch generierte Beschreibung">
            <a:extLst>
              <a:ext uri="{FF2B5EF4-FFF2-40B4-BE49-F238E27FC236}">
                <a16:creationId xmlns:a16="http://schemas.microsoft.com/office/drawing/2014/main" id="{5BD1C1F6-95D1-48B1-A2BF-A1F1F67FCC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98" y="6405332"/>
            <a:ext cx="1675634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560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E08DFF4-9296-4D04-8B9D-380F43D7C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ts val="1100"/>
              </a:lnSpc>
              <a:defRPr sz="900" baseline="0"/>
            </a:lvl1pPr>
          </a:lstStyle>
          <a:p>
            <a:r>
              <a:rPr lang="de-DE"/>
              <a:t>Jahreskongress JHaS                          Nachhaltigkeit - Abshagen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02890F-B212-4785-827F-E4B7AB31D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100"/>
              </a:lnSpc>
              <a:defRPr sz="900" baseline="0"/>
            </a:lvl1pPr>
          </a:lstStyle>
          <a:p>
            <a:r>
              <a:rPr lang="de-DE"/>
              <a:t>09.05.2025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ECEF308-3909-4DB7-8C6A-ABA2124D6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ts val="1100"/>
              </a:lnSpc>
              <a:defRPr sz="900" baseline="0"/>
            </a:lvl1pPr>
          </a:lstStyle>
          <a:p>
            <a:fld id="{E9BB8F18-EA86-4D04-9957-8C9591DCEC94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8" name="Grafik 7" descr="Ein Bild, das Zeichnung, Teller enthält.&#10;&#10;Automatisch generierte Beschreibung">
            <a:extLst>
              <a:ext uri="{FF2B5EF4-FFF2-40B4-BE49-F238E27FC236}">
                <a16:creationId xmlns:a16="http://schemas.microsoft.com/office/drawing/2014/main" id="{373332DF-2370-492B-B14E-BCFA34E6399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98" y="6405332"/>
            <a:ext cx="1675634" cy="288000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F52E3127-CBA2-4DA0-8E07-3B8CDD2FC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9" y="188639"/>
            <a:ext cx="11376644" cy="863873"/>
          </a:xfrm>
        </p:spPr>
        <p:txBody>
          <a:bodyPr wrap="square" anchor="t">
            <a:noAutofit/>
          </a:bodyPr>
          <a:lstStyle>
            <a:lvl1pPr>
              <a:lnSpc>
                <a:spcPts val="36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pic>
        <p:nvPicPr>
          <p:cNvPr id="11" name="Grafik 10" descr="Ein Bild, das Zeichnung, Teller enthält.&#10;&#10;Automatisch generierte Beschreibung">
            <a:extLst>
              <a:ext uri="{FF2B5EF4-FFF2-40B4-BE49-F238E27FC236}">
                <a16:creationId xmlns:a16="http://schemas.microsoft.com/office/drawing/2014/main" id="{600FA40B-A450-423A-B962-C26877BE65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98" y="6405332"/>
            <a:ext cx="1675634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478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_Titel und Actio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E08DFF4-9296-4D04-8B9D-380F43D7C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ts val="1100"/>
              </a:lnSpc>
              <a:defRPr sz="900" baseline="0"/>
            </a:lvl1pPr>
          </a:lstStyle>
          <a:p>
            <a:r>
              <a:rPr lang="de-DE"/>
              <a:t>Jahreskongress JHaS                          Nachhaltigkeit - Abshagen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02890F-B212-4785-827F-E4B7AB31D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100"/>
              </a:lnSpc>
              <a:defRPr sz="900" baseline="0"/>
            </a:lvl1pPr>
          </a:lstStyle>
          <a:p>
            <a:r>
              <a:rPr lang="de-DE"/>
              <a:t>09.05.2025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ECEF308-3909-4DB7-8C6A-ABA2124D6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ts val="1100"/>
              </a:lnSpc>
              <a:defRPr sz="900" baseline="0"/>
            </a:lvl1pPr>
          </a:lstStyle>
          <a:p>
            <a:fld id="{E9BB8F18-EA86-4D04-9957-8C9591DCEC94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8" name="Grafik 7" descr="Ein Bild, das Zeichnung, Teller enthält.&#10;&#10;Automatisch generierte Beschreibung">
            <a:extLst>
              <a:ext uri="{FF2B5EF4-FFF2-40B4-BE49-F238E27FC236}">
                <a16:creationId xmlns:a16="http://schemas.microsoft.com/office/drawing/2014/main" id="{373332DF-2370-492B-B14E-BCFA34E6399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98" y="6405332"/>
            <a:ext cx="1675634" cy="288000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F52E3127-CBA2-4DA0-8E07-3B8CDD2FC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9" y="188639"/>
            <a:ext cx="11376644" cy="863873"/>
          </a:xfrm>
        </p:spPr>
        <p:txBody>
          <a:bodyPr wrap="square" anchor="t">
            <a:noAutofit/>
          </a:bodyPr>
          <a:lstStyle>
            <a:lvl1pPr>
              <a:lnSpc>
                <a:spcPts val="36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63046CDA-8FEB-4733-9149-F4F932A73F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7987" y="1268413"/>
            <a:ext cx="11376025" cy="431800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CH" dirty="0"/>
              <a:t>Action Titel</a:t>
            </a:r>
          </a:p>
        </p:txBody>
      </p:sp>
      <p:pic>
        <p:nvPicPr>
          <p:cNvPr id="12" name="Grafik 11" descr="Ein Bild, das Zeichnung, Teller enthält.&#10;&#10;Automatisch generierte Beschreibung">
            <a:extLst>
              <a:ext uri="{FF2B5EF4-FFF2-40B4-BE49-F238E27FC236}">
                <a16:creationId xmlns:a16="http://schemas.microsoft.com/office/drawing/2014/main" id="{A5CBD604-DF86-4243-9EBF-7998435790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98" y="6405332"/>
            <a:ext cx="1675634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3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E08DFF4-9296-4D04-8B9D-380F43D7C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ts val="1100"/>
              </a:lnSpc>
              <a:defRPr sz="900" baseline="0"/>
            </a:lvl1pPr>
          </a:lstStyle>
          <a:p>
            <a:r>
              <a:rPr lang="de-DE"/>
              <a:t>Jahreskongress JHaS                          Nachhaltigkeit - Abshagen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02890F-B212-4785-827F-E4B7AB31D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100"/>
              </a:lnSpc>
              <a:defRPr sz="900" baseline="0"/>
            </a:lvl1pPr>
          </a:lstStyle>
          <a:p>
            <a:r>
              <a:rPr lang="de-DE"/>
              <a:t>09.05.2025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ECEF308-3909-4DB7-8C6A-ABA2124D6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ts val="1100"/>
              </a:lnSpc>
              <a:defRPr sz="900" baseline="0"/>
            </a:lvl1pPr>
          </a:lstStyle>
          <a:p>
            <a:fld id="{E9BB8F18-EA86-4D04-9957-8C9591DCEC94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8" name="Grafik 7" descr="Ein Bild, das Zeichnung, Teller enthält.&#10;&#10;Automatisch generierte Beschreibung">
            <a:extLst>
              <a:ext uri="{FF2B5EF4-FFF2-40B4-BE49-F238E27FC236}">
                <a16:creationId xmlns:a16="http://schemas.microsoft.com/office/drawing/2014/main" id="{C1E354FD-77C2-4DE7-BC2D-0433BDEF43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98" y="6405332"/>
            <a:ext cx="1675634" cy="288000"/>
          </a:xfrm>
          <a:prstGeom prst="rect">
            <a:avLst/>
          </a:prstGeom>
        </p:spPr>
      </p:pic>
      <p:pic>
        <p:nvPicPr>
          <p:cNvPr id="7" name="Grafik 6" descr="Ein Bild, das Zeichnung, Teller enthält.&#10;&#10;Automatisch generierte Beschreibung">
            <a:extLst>
              <a:ext uri="{FF2B5EF4-FFF2-40B4-BE49-F238E27FC236}">
                <a16:creationId xmlns:a16="http://schemas.microsoft.com/office/drawing/2014/main" id="{230FD6ED-3AB7-494F-9CA8-75C893CDB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98" y="6405332"/>
            <a:ext cx="1675634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453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E85D57-593F-4DD1-B9B4-A8A11602EA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701663"/>
            <a:ext cx="11376644" cy="863873"/>
          </a:xfrm>
        </p:spPr>
        <p:txBody>
          <a:bodyPr wrap="square" anchor="t">
            <a:noAutofit/>
          </a:bodyPr>
          <a:lstStyle>
            <a:lvl1pPr>
              <a:lnSpc>
                <a:spcPts val="36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Vielen Dank für Ihre Aufmerksamkeit</a:t>
            </a:r>
            <a:endParaRPr lang="de-CH" dirty="0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BB1C7602-1C25-4A84-9658-C901A8C8C8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429000"/>
            <a:ext cx="12186334" cy="3429000"/>
          </a:xfr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03718383-8732-4E63-82B0-2E7FE9D6C6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843476" y="4293096"/>
            <a:ext cx="3337200" cy="2571984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CH" dirty="0"/>
              <a:t> </a:t>
            </a:r>
          </a:p>
        </p:txBody>
      </p:sp>
      <p:pic>
        <p:nvPicPr>
          <p:cNvPr id="12" name="Grafik 11" descr="Ein Bild, das Zeichnung, Teller enthält.&#10;&#10;Automatisch generierte Beschreibung">
            <a:extLst>
              <a:ext uri="{FF2B5EF4-FFF2-40B4-BE49-F238E27FC236}">
                <a16:creationId xmlns:a16="http://schemas.microsoft.com/office/drawing/2014/main" id="{97001C06-E6B0-4F2F-98C8-7BD10854C43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98" y="260648"/>
            <a:ext cx="1675634" cy="288000"/>
          </a:xfrm>
          <a:prstGeom prst="rect">
            <a:avLst/>
          </a:prstGeom>
        </p:spPr>
      </p:pic>
      <p:pic>
        <p:nvPicPr>
          <p:cNvPr id="7" name="Grafik 6" descr="Ein Bild, das Zeichnung, Teller enthält.&#10;&#10;Automatisch generierte Beschreibung">
            <a:extLst>
              <a:ext uri="{FF2B5EF4-FFF2-40B4-BE49-F238E27FC236}">
                <a16:creationId xmlns:a16="http://schemas.microsoft.com/office/drawing/2014/main" id="{04652D73-0DC2-47DC-8FEC-756D902BFE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98" y="260648"/>
            <a:ext cx="1675634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204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E85D57-593F-4DD1-B9B4-A8A11602EA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7100" y="1278887"/>
            <a:ext cx="11518900" cy="854715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Vielen Dank für Ihre Aufmerksamkeit</a:t>
            </a:r>
            <a:endParaRPr lang="de-CH" dirty="0"/>
          </a:p>
        </p:txBody>
      </p:sp>
      <p:pic>
        <p:nvPicPr>
          <p:cNvPr id="10" name="Grafik 9" descr="Ein Bild, das Zeichnung, Teller enthält.&#10;&#10;Automatisch generierte Beschreibung">
            <a:extLst>
              <a:ext uri="{FF2B5EF4-FFF2-40B4-BE49-F238E27FC236}">
                <a16:creationId xmlns:a16="http://schemas.microsoft.com/office/drawing/2014/main" id="{50EB0BDE-EFA1-4FBC-AE58-A5C0AFCE43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1822" y="261000"/>
            <a:ext cx="2234178" cy="288000"/>
          </a:xfrm>
          <a:prstGeom prst="rect">
            <a:avLst/>
          </a:prstGeom>
        </p:spPr>
      </p:pic>
      <p:sp>
        <p:nvSpPr>
          <p:cNvPr id="8" name="Bildplatzhalter 4">
            <a:extLst>
              <a:ext uri="{FF2B5EF4-FFF2-40B4-BE49-F238E27FC236}">
                <a16:creationId xmlns:a16="http://schemas.microsoft.com/office/drawing/2014/main" id="{8CF39748-E63C-419F-A030-196553632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429002"/>
            <a:ext cx="12192000" cy="3428999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9" name="Bildplatzhalter 11">
            <a:extLst>
              <a:ext uri="{FF2B5EF4-FFF2-40B4-BE49-F238E27FC236}">
                <a16:creationId xmlns:a16="http://schemas.microsoft.com/office/drawing/2014/main" id="{159A39FE-7879-423C-99D6-AA5635D200ED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7741542" y="4292600"/>
            <a:ext cx="4447316" cy="2571984"/>
          </a:xfr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CH" dirty="0"/>
              <a:t> </a:t>
            </a:r>
          </a:p>
        </p:txBody>
      </p:sp>
      <p:pic>
        <p:nvPicPr>
          <p:cNvPr id="7" name="Grafik 6" descr="Ein Bild, das Zeichnung, Teller enthält.&#10;&#10;Automatisch generierte Beschreibung">
            <a:extLst>
              <a:ext uri="{FF2B5EF4-FFF2-40B4-BE49-F238E27FC236}">
                <a16:creationId xmlns:a16="http://schemas.microsoft.com/office/drawing/2014/main" id="{A13FAC70-23FA-4207-8FA9-23D161B49F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1822" y="261000"/>
            <a:ext cx="2234178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20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FC76B364-F034-4AED-971C-E52E3E3063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108113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A0744EB-94E3-4BAA-B37A-30E33BF8320D}"/>
              </a:ext>
            </a:extLst>
          </p:cNvPr>
          <p:cNvSpPr/>
          <p:nvPr/>
        </p:nvSpPr>
        <p:spPr>
          <a:xfrm>
            <a:off x="6108113" y="0"/>
            <a:ext cx="608388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Bildplatzhalter 16">
            <a:extLst>
              <a:ext uri="{FF2B5EF4-FFF2-40B4-BE49-F238E27FC236}">
                <a16:creationId xmlns:a16="http://schemas.microsoft.com/office/drawing/2014/main" id="{2C3C3875-0202-4913-9FCD-0A12B89F754C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816549" y="6021288"/>
            <a:ext cx="2507143" cy="432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CH" dirty="0"/>
              <a:t> 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D89B38DF-57BD-4F57-8700-CACA724484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1651" y="627362"/>
            <a:ext cx="4536938" cy="1296987"/>
          </a:xfrm>
        </p:spPr>
        <p:txBody>
          <a:bodyPr anchor="t">
            <a:noAutofit/>
          </a:bodyPr>
          <a:lstStyle>
            <a:lvl1pPr algn="l">
              <a:lnSpc>
                <a:spcPts val="3200"/>
              </a:lnSpc>
              <a:defRPr sz="2800">
                <a:solidFill>
                  <a:schemeClr val="bg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68C418D9-D2AA-4392-B85E-D02E3D2125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1651" y="1930702"/>
            <a:ext cx="4536938" cy="641047"/>
          </a:xfrm>
        </p:spPr>
        <p:txBody>
          <a:bodyPr>
            <a:noAutofit/>
          </a:bodyPr>
          <a:lstStyle>
            <a:lvl1pPr marL="0" indent="0" algn="l">
              <a:lnSpc>
                <a:spcPts val="2200"/>
              </a:lnSpc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Formatvorlage des Untertitelmasters durch Klicken bearbeiten</a:t>
            </a:r>
            <a:endParaRPr lang="de-CH" dirty="0"/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5470846A-AA05-45E5-99D8-814D7D32AF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1651" y="2578102"/>
            <a:ext cx="4536938" cy="1073447"/>
          </a:xfr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spcAft>
                <a:spcPts val="0"/>
              </a:spcAft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</a:defRPr>
            </a:lvl1pPr>
            <a:lvl2pPr marL="324000" indent="0">
              <a:buFont typeface="Arial" panose="020B0604020202020204" pitchFamily="34" charset="0"/>
              <a:buNone/>
              <a:defRPr/>
            </a:lvl2pPr>
            <a:lvl3pPr marL="576000" indent="0">
              <a:buFont typeface="Arial" panose="020B0604020202020204" pitchFamily="34" charset="0"/>
              <a:buNone/>
              <a:defRPr/>
            </a:lvl3pPr>
            <a:lvl4pPr marL="864000" indent="0">
              <a:buFont typeface="Arial" panose="020B0604020202020204" pitchFamily="34" charset="0"/>
              <a:buNone/>
              <a:defRPr/>
            </a:lvl4pPr>
            <a:lvl5pPr marL="10800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e-DE" dirty="0"/>
              <a:t>Gremium/Veranstaltung </a:t>
            </a:r>
            <a:br>
              <a:rPr lang="de-DE" dirty="0"/>
            </a:br>
            <a:r>
              <a:rPr lang="de-DE" dirty="0"/>
              <a:t>Abteilung</a:t>
            </a:r>
            <a:br>
              <a:rPr lang="de-DE" dirty="0"/>
            </a:br>
            <a:r>
              <a:rPr lang="de-DE" dirty="0"/>
              <a:t>Titel Vorname Nachname </a:t>
            </a:r>
            <a:br>
              <a:rPr lang="de-DE" dirty="0"/>
            </a:br>
            <a:r>
              <a:rPr lang="de-DE" dirty="0"/>
              <a:t>Ort, Datum</a:t>
            </a:r>
          </a:p>
        </p:txBody>
      </p:sp>
      <p:sp>
        <p:nvSpPr>
          <p:cNvPr id="14" name="Bildplatzhalter 11">
            <a:extLst>
              <a:ext uri="{FF2B5EF4-FFF2-40B4-BE49-F238E27FC236}">
                <a16:creationId xmlns:a16="http://schemas.microsoft.com/office/drawing/2014/main" id="{B8CFFCBD-6089-4BE8-BBB2-714D47184522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8861171" y="4292600"/>
            <a:ext cx="3335487" cy="2571984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CH" dirty="0"/>
              <a:t> 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74F5E81E-FB46-455E-ADE2-85CAE3D1642F}"/>
              </a:ext>
            </a:extLst>
          </p:cNvPr>
          <p:cNvSpPr/>
          <p:nvPr userDrawn="1"/>
        </p:nvSpPr>
        <p:spPr>
          <a:xfrm>
            <a:off x="6108113" y="0"/>
            <a:ext cx="608388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33212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FC76B364-F034-4AED-971C-E52E3E3063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8" name="Bildplatzhalter 16">
            <a:extLst>
              <a:ext uri="{FF2B5EF4-FFF2-40B4-BE49-F238E27FC236}">
                <a16:creationId xmlns:a16="http://schemas.microsoft.com/office/drawing/2014/main" id="{4A672A56-0B1F-4E8F-BEBD-47BFDCD51EBF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8881445" y="620688"/>
            <a:ext cx="2507143" cy="432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CH" dirty="0"/>
              <a:t> 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D6A5714E-0FB8-4165-93F2-4FF55E8B8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3412" y="627362"/>
            <a:ext cx="4536938" cy="1296987"/>
          </a:xfrm>
        </p:spPr>
        <p:txBody>
          <a:bodyPr anchor="t">
            <a:noAutofit/>
          </a:bodyPr>
          <a:lstStyle>
            <a:lvl1pPr algn="l">
              <a:lnSpc>
                <a:spcPts val="3200"/>
              </a:lnSpc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54220A53-994F-43B6-88FD-53A23B13A4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3412" y="1930702"/>
            <a:ext cx="4536938" cy="641047"/>
          </a:xfrm>
        </p:spPr>
        <p:txBody>
          <a:bodyPr>
            <a:noAutofit/>
          </a:bodyPr>
          <a:lstStyle>
            <a:lvl1pPr marL="0" indent="0" algn="l">
              <a:lnSpc>
                <a:spcPts val="2200"/>
              </a:lnSpc>
              <a:spcAft>
                <a:spcPts val="0"/>
              </a:spcAft>
              <a:buNone/>
              <a:defRPr sz="1800">
                <a:solidFill>
                  <a:schemeClr val="accent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Formatvorlage des Untertitelmasters durch Klicken bearbeiten</a:t>
            </a:r>
            <a:endParaRPr lang="de-CH" dirty="0"/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21797B95-96A2-4588-B2C7-86E383AC5A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412" y="2578102"/>
            <a:ext cx="4536938" cy="1073447"/>
          </a:xfr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spcAft>
                <a:spcPts val="0"/>
              </a:spcAft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1pPr>
            <a:lvl2pPr marL="324000" indent="0">
              <a:buFont typeface="Arial" panose="020B0604020202020204" pitchFamily="34" charset="0"/>
              <a:buNone/>
              <a:defRPr/>
            </a:lvl2pPr>
            <a:lvl3pPr marL="576000" indent="0">
              <a:buFont typeface="Arial" panose="020B0604020202020204" pitchFamily="34" charset="0"/>
              <a:buNone/>
              <a:defRPr/>
            </a:lvl3pPr>
            <a:lvl4pPr marL="864000" indent="0">
              <a:buFont typeface="Arial" panose="020B0604020202020204" pitchFamily="34" charset="0"/>
              <a:buNone/>
              <a:defRPr/>
            </a:lvl4pPr>
            <a:lvl5pPr marL="10800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e-DE" dirty="0"/>
              <a:t>Gremium/Veranstaltung </a:t>
            </a:r>
            <a:br>
              <a:rPr lang="de-DE" dirty="0"/>
            </a:br>
            <a:r>
              <a:rPr lang="de-DE" dirty="0"/>
              <a:t>Abteilung</a:t>
            </a:r>
            <a:br>
              <a:rPr lang="de-DE" dirty="0"/>
            </a:br>
            <a:r>
              <a:rPr lang="de-DE" dirty="0"/>
              <a:t>Titel Vorname Nachname </a:t>
            </a:r>
            <a:br>
              <a:rPr lang="de-DE" dirty="0"/>
            </a:br>
            <a:r>
              <a:rPr lang="de-DE" dirty="0"/>
              <a:t>Ort, Datum</a:t>
            </a:r>
          </a:p>
        </p:txBody>
      </p:sp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90AA74D8-401F-46EB-B858-1665506FFA01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8865108" y="4292600"/>
            <a:ext cx="3332587" cy="2569748"/>
          </a:xfr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CH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3307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schnit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6">
            <a:extLst>
              <a:ext uri="{FF2B5EF4-FFF2-40B4-BE49-F238E27FC236}">
                <a16:creationId xmlns:a16="http://schemas.microsoft.com/office/drawing/2014/main" id="{866BC380-E241-4CC8-A6CE-FC4FB7D84C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108113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A27F2C7-6531-4319-A67E-13447DFF4ED5}"/>
              </a:ext>
            </a:extLst>
          </p:cNvPr>
          <p:cNvSpPr/>
          <p:nvPr/>
        </p:nvSpPr>
        <p:spPr>
          <a:xfrm>
            <a:off x="6108113" y="0"/>
            <a:ext cx="608388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D6B7A8F-6F04-43D4-9563-EB52E1E8D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8113" y="2163132"/>
            <a:ext cx="6087849" cy="469332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4466843-1FAC-4A7B-9E73-EFACF4580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13804" y="80628"/>
            <a:ext cx="1619150" cy="1448475"/>
          </a:xfrm>
        </p:spPr>
        <p:txBody>
          <a:bodyPr anchor="b">
            <a:noAutofit/>
          </a:bodyPr>
          <a:lstStyle>
            <a:lvl1pPr algn="r">
              <a:defRPr sz="90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02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76FF702-B51F-4417-872C-D96E3A5C7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38144" y="1466632"/>
            <a:ext cx="5256000" cy="332399"/>
          </a:xfrm>
        </p:spPr>
        <p:txBody>
          <a:bodyPr wrap="square">
            <a:noAutofit/>
          </a:bodyPr>
          <a:lstStyle>
            <a:lvl1pPr marL="0" indent="0" algn="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9807907-7629-4F03-83AD-11FE12CF5A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8113" y="2163132"/>
            <a:ext cx="6087849" cy="469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828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schnit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9C9F95C9-1016-4C4F-8083-B95E057D1D24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866BC380-E241-4CC8-A6CE-FC4FB7D84C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2038" y="-2134"/>
            <a:ext cx="6116039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D6B7A8F-6F04-43D4-9563-EB52E1E8D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6" y="2163132"/>
            <a:ext cx="6087850" cy="469332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4466843-1FAC-4A7B-9E73-EFACF4580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9066" y="65639"/>
            <a:ext cx="1619150" cy="1448475"/>
          </a:xfrm>
        </p:spPr>
        <p:txBody>
          <a:bodyPr anchor="b">
            <a:noAutofit/>
          </a:bodyPr>
          <a:lstStyle>
            <a:lvl1pPr algn="r">
              <a:defRPr sz="90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04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76FF702-B51F-4417-872C-D96E3A5C7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336" y="1462128"/>
            <a:ext cx="5243298" cy="332399"/>
          </a:xfrm>
        </p:spPr>
        <p:txBody>
          <a:bodyPr wrap="square">
            <a:noAutofit/>
          </a:bodyPr>
          <a:lstStyle>
            <a:lvl1pPr marL="0" indent="0" algn="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1BDE96F-D073-4EF5-BF9E-A01EC05126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6" y="2163132"/>
            <a:ext cx="6087850" cy="469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1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schnit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DA27F2C7-6531-4319-A67E-13447DFF4ED5}"/>
              </a:ext>
            </a:extLst>
          </p:cNvPr>
          <p:cNvSpPr/>
          <p:nvPr/>
        </p:nvSpPr>
        <p:spPr>
          <a:xfrm>
            <a:off x="6096001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B7EEB13-C279-41D5-A8D3-636DAD07B4E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D6B7A8F-6F04-43D4-9563-EB52E1E8D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952" y="3428999"/>
            <a:ext cx="4453607" cy="3433433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5FD839CF-36F2-4C13-94D3-6D67814420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13804" y="80628"/>
            <a:ext cx="1619150" cy="1448475"/>
          </a:xfrm>
        </p:spPr>
        <p:txBody>
          <a:bodyPr anchor="b">
            <a:noAutofit/>
          </a:bodyPr>
          <a:lstStyle>
            <a:lvl1pPr algn="r">
              <a:defRPr sz="90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02</a:t>
            </a:r>
            <a:endParaRPr lang="de-CH" dirty="0"/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1B9A2B40-EAD1-4CC7-806E-7E97A0E7EF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38144" y="1466632"/>
            <a:ext cx="5256000" cy="332399"/>
          </a:xfrm>
        </p:spPr>
        <p:txBody>
          <a:bodyPr wrap="square">
            <a:noAutofit/>
          </a:bodyPr>
          <a:lstStyle>
            <a:lvl1pPr marL="0" indent="0" algn="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FC9EC776-17B6-4994-9140-2146CFB7A3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952" y="3428999"/>
            <a:ext cx="4453607" cy="34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51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schnit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DA27F2C7-6531-4319-A67E-13447DFF4ED5}"/>
              </a:ext>
            </a:extLst>
          </p:cNvPr>
          <p:cNvSpPr/>
          <p:nvPr/>
        </p:nvSpPr>
        <p:spPr>
          <a:xfrm>
            <a:off x="-24001" y="0"/>
            <a:ext cx="612000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7D53017-553E-4EC3-818A-85C89607EAD7}"/>
              </a:ext>
            </a:extLst>
          </p:cNvPr>
          <p:cNvSpPr/>
          <p:nvPr/>
        </p:nvSpPr>
        <p:spPr>
          <a:xfrm>
            <a:off x="6096000" y="0"/>
            <a:ext cx="611496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D6B7A8F-6F04-43D4-9563-EB52E1E8D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0144" y="3429000"/>
            <a:ext cx="4445856" cy="3427456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C60C2162-1FAA-418F-9CF5-43E202D5E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9066" y="65639"/>
            <a:ext cx="1619150" cy="1448475"/>
          </a:xfrm>
        </p:spPr>
        <p:txBody>
          <a:bodyPr anchor="b">
            <a:noAutofit/>
          </a:bodyPr>
          <a:lstStyle>
            <a:lvl1pPr algn="r">
              <a:defRPr sz="90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04</a:t>
            </a:r>
            <a:endParaRPr lang="de-CH" dirty="0"/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9A419403-A75E-4872-AC73-76910711D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336" y="1462128"/>
            <a:ext cx="5243298" cy="332399"/>
          </a:xfrm>
        </p:spPr>
        <p:txBody>
          <a:bodyPr wrap="square">
            <a:noAutofit/>
          </a:bodyPr>
          <a:lstStyle>
            <a:lvl1pPr marL="0" indent="0" algn="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F7BBBFE5-B478-4B6C-8DA7-F2E45889C1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0144" y="3429000"/>
            <a:ext cx="4445856" cy="342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22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sverzeichni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E85D57-593F-4DD1-B9B4-A8A11602EA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9" y="188639"/>
            <a:ext cx="11376644" cy="863873"/>
          </a:xfrm>
        </p:spPr>
        <p:txBody>
          <a:bodyPr wrap="square" anchor="t">
            <a:noAutofit/>
          </a:bodyPr>
          <a:lstStyle>
            <a:lvl1pPr>
              <a:lnSpc>
                <a:spcPts val="36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Inhaltsverzeichnis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E08DFF4-9296-4D04-8B9D-380F43D7C7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60640" y="6459332"/>
            <a:ext cx="2070000" cy="180000"/>
          </a:xfrm>
        </p:spPr>
        <p:txBody>
          <a:bodyPr/>
          <a:lstStyle>
            <a:lvl1pPr>
              <a:lnSpc>
                <a:spcPts val="1100"/>
              </a:lnSpc>
              <a:defRPr sz="900" baseline="0"/>
            </a:lvl1pPr>
          </a:lstStyle>
          <a:p>
            <a:r>
              <a:rPr lang="de-DE"/>
              <a:t>Jahreskongress JHaS                          Nachhaltigkeit - Abshagen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02890F-B212-4785-827F-E4B7AB31D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368" y="6459332"/>
            <a:ext cx="4114800" cy="180000"/>
          </a:xfrm>
        </p:spPr>
        <p:txBody>
          <a:bodyPr/>
          <a:lstStyle>
            <a:lvl1pPr>
              <a:lnSpc>
                <a:spcPts val="1100"/>
              </a:lnSpc>
              <a:defRPr sz="900" baseline="0"/>
            </a:lvl1pPr>
          </a:lstStyle>
          <a:p>
            <a:r>
              <a:rPr lang="de-DE"/>
              <a:t>09.05.2025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ECEF308-3909-4DB7-8C6A-ABA2124D6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990" y="6459332"/>
            <a:ext cx="1530350" cy="180000"/>
          </a:xfrm>
        </p:spPr>
        <p:txBody>
          <a:bodyPr/>
          <a:lstStyle>
            <a:lvl1pPr>
              <a:lnSpc>
                <a:spcPts val="1100"/>
              </a:lnSpc>
              <a:defRPr sz="900" baseline="0"/>
            </a:lvl1pPr>
          </a:lstStyle>
          <a:p>
            <a:fld id="{E9BB8F18-EA86-4D04-9957-8C9591DCEC94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7" name="Grafik 6" descr="Ein Bild, das Zeichnung, Teller enthält.&#10;&#10;Automatisch generierte Beschreibung">
            <a:extLst>
              <a:ext uri="{FF2B5EF4-FFF2-40B4-BE49-F238E27FC236}">
                <a16:creationId xmlns:a16="http://schemas.microsoft.com/office/drawing/2014/main" id="{DAABB91F-C869-4DEF-ACAB-85D44D968A8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98" y="6405332"/>
            <a:ext cx="1675634" cy="288000"/>
          </a:xfrm>
          <a:prstGeom prst="rect">
            <a:avLst/>
          </a:prstGeom>
        </p:spPr>
      </p:pic>
      <p:sp>
        <p:nvSpPr>
          <p:cNvPr id="8" name="Tabellenplatzhalter 7">
            <a:extLst>
              <a:ext uri="{FF2B5EF4-FFF2-40B4-BE49-F238E27FC236}">
                <a16:creationId xmlns:a16="http://schemas.microsoft.com/office/drawing/2014/main" id="{E1EDA82B-25E9-4918-87BC-1D6D85DF34A9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Tabelle durch Klicken auf Symbol hinzufügen</a:t>
            </a:r>
            <a:endParaRPr lang="de-CH" dirty="0"/>
          </a:p>
        </p:txBody>
      </p:sp>
      <p:pic>
        <p:nvPicPr>
          <p:cNvPr id="9" name="Grafik 8" descr="Ein Bild, das Zeichnung, Teller enthält.&#10;&#10;Automatisch generierte Beschreibung">
            <a:extLst>
              <a:ext uri="{FF2B5EF4-FFF2-40B4-BE49-F238E27FC236}">
                <a16:creationId xmlns:a16="http://schemas.microsoft.com/office/drawing/2014/main" id="{F0D5E9B0-A824-408A-9F7C-8C446E3EB5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98" y="6405332"/>
            <a:ext cx="1675634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352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sverzeichni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E85D57-593F-4DD1-B9B4-A8A11602EA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9" y="188639"/>
            <a:ext cx="11376644" cy="863873"/>
          </a:xfrm>
        </p:spPr>
        <p:txBody>
          <a:bodyPr wrap="square" anchor="t">
            <a:noAutofit/>
          </a:bodyPr>
          <a:lstStyle>
            <a:lvl1pPr>
              <a:lnSpc>
                <a:spcPts val="36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Inhaltsverzeichnis</a:t>
            </a:r>
            <a:endParaRPr lang="de-CH" dirty="0"/>
          </a:p>
        </p:txBody>
      </p:sp>
      <p:sp>
        <p:nvSpPr>
          <p:cNvPr id="8" name="Tabellenplatzhalter 7">
            <a:extLst>
              <a:ext uri="{FF2B5EF4-FFF2-40B4-BE49-F238E27FC236}">
                <a16:creationId xmlns:a16="http://schemas.microsoft.com/office/drawing/2014/main" id="{E1EDA82B-25E9-4918-87BC-1D6D85DF34A9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07989" y="1268413"/>
            <a:ext cx="11376024" cy="21605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Tabelle durch Klicken auf Symbol hinzufügen</a:t>
            </a:r>
            <a:endParaRPr lang="de-CH" dirty="0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BB1C7602-1C25-4A84-9658-C901A8C8C8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860800"/>
            <a:ext cx="12186334" cy="2997200"/>
          </a:xfr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03718383-8732-4E63-82B0-2E7FE9D6C6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843476" y="4293096"/>
            <a:ext cx="3337200" cy="2571984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CH" dirty="0"/>
              <a:t> </a:t>
            </a:r>
          </a:p>
        </p:txBody>
      </p:sp>
      <p:pic>
        <p:nvPicPr>
          <p:cNvPr id="12" name="Grafik 11" descr="Ein Bild, das Zeichnung, Teller enthält.&#10;&#10;Automatisch generierte Beschreibung">
            <a:extLst>
              <a:ext uri="{FF2B5EF4-FFF2-40B4-BE49-F238E27FC236}">
                <a16:creationId xmlns:a16="http://schemas.microsoft.com/office/drawing/2014/main" id="{97001C06-E6B0-4F2F-98C8-7BD10854C43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98" y="260648"/>
            <a:ext cx="1675634" cy="288000"/>
          </a:xfrm>
          <a:prstGeom prst="rect">
            <a:avLst/>
          </a:prstGeom>
        </p:spPr>
      </p:pic>
      <p:pic>
        <p:nvPicPr>
          <p:cNvPr id="7" name="Grafik 6" descr="Ein Bild, das Zeichnung, Teller enthält.&#10;&#10;Automatisch generierte Beschreibung">
            <a:extLst>
              <a:ext uri="{FF2B5EF4-FFF2-40B4-BE49-F238E27FC236}">
                <a16:creationId xmlns:a16="http://schemas.microsoft.com/office/drawing/2014/main" id="{04652D73-0DC2-47DC-8FEC-756D902BFE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98" y="260648"/>
            <a:ext cx="1675634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52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AA82482-B1CC-4B5A-87DE-64E3FA882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188913"/>
            <a:ext cx="11376025" cy="8636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3A4A949-57EC-41C3-BFF5-B8314FA6C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9" y="1268413"/>
            <a:ext cx="11376024" cy="49688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0FE0FEE-DB44-411C-8C4A-C92AAF51D7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60640" y="6459372"/>
            <a:ext cx="2070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/>
              <a:t>Jahreskongress JHaS                          Nachhaltigkeit - Abshagen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E67D46-57A5-43CD-A27B-924E3B26C6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7368" y="6459372"/>
            <a:ext cx="41148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/>
              <a:t>09.05.2025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BA538D8-965A-40B0-BABB-6D5E1D0CF3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5990" y="6459372"/>
            <a:ext cx="153035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9BB8F18-EA86-4D04-9957-8C9591DCEC94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90516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hdr="0"/>
  <p:txStyles>
    <p:titleStyle>
      <a:lvl1pPr algn="l" defTabSz="914400" rtl="0" eaLnBrk="1" latinLnBrk="0" hangingPunct="1">
        <a:lnSpc>
          <a:spcPts val="36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ts val="2400"/>
        </a:lnSpc>
        <a:spcBef>
          <a:spcPts val="0"/>
        </a:spcBef>
        <a:spcAft>
          <a:spcPts val="900"/>
        </a:spcAft>
        <a:buClr>
          <a:schemeClr val="tx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ts val="1900"/>
        </a:lnSpc>
        <a:spcBef>
          <a:spcPts val="0"/>
        </a:spcBef>
        <a:spcAft>
          <a:spcPts val="900"/>
        </a:spcAft>
        <a:buClr>
          <a:schemeClr val="tx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ts val="1700"/>
        </a:lnSpc>
        <a:spcBef>
          <a:spcPts val="0"/>
        </a:spcBef>
        <a:spcAft>
          <a:spcPts val="900"/>
        </a:spcAft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ts val="1700"/>
        </a:lnSpc>
        <a:spcBef>
          <a:spcPts val="0"/>
        </a:spcBef>
        <a:spcAft>
          <a:spcPts val="900"/>
        </a:spcAft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ts val="1700"/>
        </a:lnSpc>
        <a:spcBef>
          <a:spcPts val="0"/>
        </a:spcBef>
        <a:spcAft>
          <a:spcPts val="900"/>
        </a:spcAft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6" orient="horz" pos="2160">
          <p15:clr>
            <a:srgbClr val="F26B43"/>
          </p15:clr>
        </p15:guide>
        <p15:guide id="37" pos="3840">
          <p15:clr>
            <a:srgbClr val="F26B43"/>
          </p15:clr>
        </p15:guide>
        <p15:guide id="38" pos="5745">
          <p15:clr>
            <a:srgbClr val="F26B43"/>
          </p15:clr>
        </p15:guide>
        <p15:guide id="39" orient="horz" pos="1071">
          <p15:clr>
            <a:srgbClr val="F26B43"/>
          </p15:clr>
        </p15:guide>
        <p15:guide id="40" orient="horz" pos="3249">
          <p15:clr>
            <a:srgbClr val="F26B43"/>
          </p15:clr>
        </p15:guide>
        <p15:guide id="41" pos="1935">
          <p15:clr>
            <a:srgbClr val="F26B43"/>
          </p15:clr>
        </p15:guide>
        <p15:guide id="42" orient="horz" pos="2704">
          <p15:clr>
            <a:srgbClr val="F26B43"/>
          </p15:clr>
        </p15:guide>
        <p15:guide id="43" orient="horz" pos="3793">
          <p15:clr>
            <a:srgbClr val="F26B43"/>
          </p15:clr>
        </p15:guide>
        <p15:guide id="44" orient="horz" pos="1616">
          <p15:clr>
            <a:srgbClr val="F26B43"/>
          </p15:clr>
        </p15:guide>
        <p15:guide id="45" orient="horz" pos="391">
          <p15:clr>
            <a:srgbClr val="F26B43"/>
          </p15:clr>
        </p15:guide>
        <p15:guide id="46" pos="4793">
          <p15:clr>
            <a:srgbClr val="F26B43"/>
          </p15:clr>
        </p15:guide>
        <p15:guide id="47" pos="2887">
          <p15:clr>
            <a:srgbClr val="F26B43"/>
          </p15:clr>
        </p15:guide>
        <p15:guide id="48" pos="6698">
          <p15:clr>
            <a:srgbClr val="F26B43"/>
          </p15:clr>
        </p15:guide>
        <p15:guide id="49" pos="982">
          <p15:clr>
            <a:srgbClr val="F26B43"/>
          </p15:clr>
        </p15:guide>
        <p15:guide id="50" pos="7174">
          <p15:clr>
            <a:srgbClr val="F26B43"/>
          </p15:clr>
        </p15:guide>
        <p15:guide id="51" pos="506">
          <p15:clr>
            <a:srgbClr val="F26B43"/>
          </p15:clr>
        </p15:guide>
        <p15:guide id="52" orient="horz" pos="119">
          <p15:clr>
            <a:srgbClr val="F26B43"/>
          </p15:clr>
        </p15:guide>
        <p15:guide id="53" orient="horz" pos="4065">
          <p15:clr>
            <a:srgbClr val="F26B43"/>
          </p15:clr>
        </p15:guide>
        <p15:guide id="54" orient="horz" pos="1888">
          <p15:clr>
            <a:srgbClr val="F26B43"/>
          </p15:clr>
        </p15:guide>
        <p15:guide id="55" orient="horz" pos="1344">
          <p15:clr>
            <a:srgbClr val="F26B43"/>
          </p15:clr>
        </p15:guide>
        <p15:guide id="56" orient="horz" pos="799">
          <p15:clr>
            <a:srgbClr val="F26B43"/>
          </p15:clr>
        </p15:guide>
        <p15:guide id="57" pos="3364">
          <p15:clr>
            <a:srgbClr val="F26B43"/>
          </p15:clr>
        </p15:guide>
        <p15:guide id="58" pos="2411">
          <p15:clr>
            <a:srgbClr val="F26B43"/>
          </p15:clr>
        </p15:guide>
        <p15:guide id="59" pos="1459">
          <p15:clr>
            <a:srgbClr val="F26B43"/>
          </p15:clr>
        </p15:guide>
        <p15:guide id="60" pos="257">
          <p15:clr>
            <a:srgbClr val="F26B43"/>
          </p15:clr>
        </p15:guide>
        <p15:guide id="61" pos="4316">
          <p15:clr>
            <a:srgbClr val="F26B43"/>
          </p15:clr>
        </p15:guide>
        <p15:guide id="62" pos="5269">
          <p15:clr>
            <a:srgbClr val="F26B43"/>
          </p15:clr>
        </p15:guide>
        <p15:guide id="63" pos="6221">
          <p15:clr>
            <a:srgbClr val="F26B43"/>
          </p15:clr>
        </p15:guide>
        <p15:guide id="64" pos="7423">
          <p15:clr>
            <a:srgbClr val="F26B43"/>
          </p15:clr>
        </p15:guide>
        <p15:guide id="65" orient="horz" pos="2432">
          <p15:clr>
            <a:srgbClr val="F26B43"/>
          </p15:clr>
        </p15:guide>
        <p15:guide id="66" orient="horz" pos="2976">
          <p15:clr>
            <a:srgbClr val="F26B43"/>
          </p15:clr>
        </p15:guide>
        <p15:guide id="67" orient="horz" pos="3521">
          <p15:clr>
            <a:srgbClr val="F26B43"/>
          </p15:clr>
        </p15:guide>
        <p15:guide id="68" orient="horz" pos="3929">
          <p15:clr>
            <a:srgbClr val="F26B43"/>
          </p15:clr>
        </p15:guide>
        <p15:guide id="69" orient="horz" pos="66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choosingwiselycanada.org/climate/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apra.info/" TargetMode="External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christian.abshagen@usb.ch" TargetMode="External"/><Relationship Id="rId2" Type="http://schemas.openxmlformats.org/officeDocument/2006/relationships/hyperlink" Target="mailto:nachhaltigkeit@usb.ch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netaryhealthcheck.org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platzhalter 11" descr="Ein Bild, das draußen, Himmel, Wolke, Baum enthält.&#10;&#10;Automatisch generierte Beschreibung">
            <a:extLst>
              <a:ext uri="{FF2B5EF4-FFF2-40B4-BE49-F238E27FC236}">
                <a16:creationId xmlns:a16="http://schemas.microsoft.com/office/drawing/2014/main" id="{15B9C0A7-EC7F-4D1B-B4EF-3E6E1533055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" b="2189"/>
          <a:stretch>
            <a:fillRect/>
          </a:stretch>
        </p:blipFill>
        <p:spPr/>
      </p:pic>
      <p:sp>
        <p:nvSpPr>
          <p:cNvPr id="3" name="Bildplatzhalter 2"/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995948" y="627362"/>
            <a:ext cx="6485578" cy="1296987"/>
          </a:xfrm>
        </p:spPr>
        <p:txBody>
          <a:bodyPr/>
          <a:lstStyle/>
          <a:p>
            <a:br>
              <a:rPr lang="de-DE" dirty="0">
                <a:solidFill>
                  <a:srgbClr val="0A5F5A"/>
                </a:solidFill>
              </a:rPr>
            </a:br>
            <a:r>
              <a:rPr lang="de-DE" dirty="0">
                <a:solidFill>
                  <a:srgbClr val="0A5F5A"/>
                </a:solidFill>
              </a:rPr>
              <a:t>Nachhaltigkeit im Gesundheitswesen</a:t>
            </a:r>
            <a:br>
              <a:rPr lang="de-CH" dirty="0"/>
            </a:br>
            <a:r>
              <a:rPr lang="de-CH" dirty="0"/>
              <a:t>	</a:t>
            </a:r>
            <a:br>
              <a:rPr lang="de-CH" dirty="0"/>
            </a:br>
            <a:endParaRPr lang="de-CH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AC9796B2-55DA-DA15-99F6-AFD4BBE381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95948" y="1930702"/>
            <a:ext cx="4100052" cy="1073447"/>
          </a:xfrm>
        </p:spPr>
        <p:txBody>
          <a:bodyPr/>
          <a:lstStyle/>
          <a:p>
            <a:r>
              <a:rPr lang="de-CH" dirty="0">
                <a:solidFill>
                  <a:schemeClr val="tx2">
                    <a:lumMod val="75000"/>
                  </a:schemeClr>
                </a:solidFill>
              </a:rPr>
              <a:t>Jahreskongress Junge Hausärzte Schweiz</a:t>
            </a:r>
          </a:p>
          <a:p>
            <a:r>
              <a:rPr lang="de-CH" dirty="0">
                <a:solidFill>
                  <a:schemeClr val="tx2">
                    <a:lumMod val="75000"/>
                  </a:schemeClr>
                </a:solidFill>
              </a:rPr>
              <a:t>Fribourg, 09. Mai 2025</a:t>
            </a:r>
          </a:p>
          <a:p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Dr. Christian Abshagen, DTM&amp;H, MBA</a:t>
            </a:r>
          </a:p>
          <a:p>
            <a:endParaRPr lang="de-CH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C4D7D3C6-6798-E45F-5B7E-CE2E6646445B}"/>
              </a:ext>
            </a:extLst>
          </p:cNvPr>
          <p:cNvSpPr txBox="1">
            <a:spLocks/>
          </p:cNvSpPr>
          <p:nvPr/>
        </p:nvSpPr>
        <p:spPr>
          <a:xfrm>
            <a:off x="803412" y="2578102"/>
            <a:ext cx="4892850" cy="10734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0" algn="l" defTabSz="9144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9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9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9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9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>
                <a:srgbClr val="0A5F5A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78DEC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>
                <a:srgbClr val="0A5F5A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78DEC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>
                <a:srgbClr val="0A5F5A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78DEC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>
                <a:srgbClr val="0A5F5A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78DEC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>
                <a:srgbClr val="0A5F5A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de-CH" sz="1600" b="0" i="0" u="none" strike="noStrike" kern="1200" cap="none" spc="0" normalizeH="0" baseline="0" noProof="0" dirty="0">
              <a:ln>
                <a:noFill/>
              </a:ln>
              <a:solidFill>
                <a:srgbClr val="78DEC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82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FE627E1-A0BC-67A7-7D92-934675535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Jahreskongress JHaS                          Nachhaltigkeit - Abshagen</a:t>
            </a:r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56B8FA5-A9CA-72FD-A4E7-5A0D074BC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09.05.2025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47BBE6-AA67-83C0-317E-CD718408B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B8F18-EA86-4D04-9957-8C9591DCEC94}" type="slidenum">
              <a:rPr lang="de-CH" smtClean="0"/>
              <a:pPr/>
              <a:t>10</a:t>
            </a:fld>
            <a:endParaRPr lang="de-CH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33B1876-2D2D-6FE3-9344-BE3626A4D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Das SAMW-Positionspapier benennt Handlungsachsen für ein Schweizer Gesundheitssystem innerhalb Planetarer Grenzen.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FD4FA42-F801-DD53-9D73-471F10D6CD91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7" name="Image 5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id="{8E60D210-A1B3-D3BD-60BC-F3064F3C6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187" y="1522800"/>
            <a:ext cx="3431226" cy="4716462"/>
          </a:xfrm>
          <a:prstGeom prst="rect">
            <a:avLst/>
          </a:prstGeom>
          <a:noFill/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83C9E30-D280-B57D-8CD8-0338E9D9A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165" y="2162175"/>
            <a:ext cx="6696635" cy="3162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2053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4CAD652-7B9D-5F93-14A3-B72ADA376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Jahreskongress JHaS                          Nachhaltigkeit - Abshagen</a:t>
            </a:r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0BA30FA-BC50-0B05-EE4B-6CDBF8D0D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09.05.2025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582573-D57F-3FCF-E4DC-AD0E5BE04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B8F18-EA86-4D04-9957-8C9591DCEC94}" type="slidenum">
              <a:rPr lang="de-CH" smtClean="0"/>
              <a:pPr/>
              <a:t>11</a:t>
            </a:fld>
            <a:endParaRPr lang="de-CH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81F408D-8A07-B3E0-5A1F-37C8F0CDB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Choosing</a:t>
            </a:r>
            <a:r>
              <a:rPr lang="de-CH" dirty="0"/>
              <a:t> </a:t>
            </a:r>
            <a:r>
              <a:rPr lang="de-CH" dirty="0" err="1"/>
              <a:t>wisely</a:t>
            </a:r>
            <a:r>
              <a:rPr lang="de-CH" dirty="0"/>
              <a:t> &amp; smarter </a:t>
            </a:r>
            <a:r>
              <a:rPr lang="de-CH" dirty="0" err="1"/>
              <a:t>medicine</a:t>
            </a:r>
            <a:r>
              <a:rPr lang="de-CH" dirty="0"/>
              <a:t> sind wichtige Orientierungspunkte für eine nachhaltige Medizin.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5EAE2AF-1E2B-D0C6-60E8-DF23A02CD18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44B7362-59BA-779C-C367-77E1A7F12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43" y="1809400"/>
            <a:ext cx="4290432" cy="93734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8482231-AED8-267A-33C3-6E71E1C56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421" y="2833652"/>
            <a:ext cx="2985070" cy="290695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C4ACFF1-3CCC-760F-975F-1BF5C1510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862" y="3606823"/>
            <a:ext cx="6690940" cy="213378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294DDEC-66EE-652C-24FD-425924673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014" y="1801567"/>
            <a:ext cx="3474788" cy="1773971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41A1E136-1E3B-747A-E0E3-60C9E6E35628}"/>
              </a:ext>
            </a:extLst>
          </p:cNvPr>
          <p:cNvSpPr txBox="1"/>
          <p:nvPr/>
        </p:nvSpPr>
        <p:spPr>
          <a:xfrm>
            <a:off x="5208383" y="6012710"/>
            <a:ext cx="7249337" cy="58465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de-DE" sz="1000" dirty="0">
                <a:hlinkClick r:id="rId6"/>
              </a:rPr>
              <a:t>https://choosingwiselycanada.org/climate/</a:t>
            </a:r>
            <a:r>
              <a:rPr lang="de-DE" sz="1000" dirty="0"/>
              <a:t> </a:t>
            </a:r>
            <a:endParaRPr lang="de-CH" sz="1000" dirty="0"/>
          </a:p>
        </p:txBody>
      </p:sp>
    </p:spTree>
    <p:extLst>
      <p:ext uri="{BB962C8B-B14F-4D97-AF65-F5344CB8AC3E}">
        <p14:creationId xmlns:p14="http://schemas.microsoft.com/office/powerpoint/2010/main" val="4089193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91CCE94-D5F7-DE20-957F-954D40F28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Jahreskongress JHaS                          Nachhaltigkeit - Abshagen</a:t>
            </a:r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135B7BA-8474-CE47-DCF8-5028EB07C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09.05.2025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234D0FC-9D3C-4004-F496-238185924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B8F18-EA86-4D04-9957-8C9591DCEC94}" type="slidenum">
              <a:rPr lang="de-CH" smtClean="0"/>
              <a:pPr/>
              <a:t>12</a:t>
            </a:fld>
            <a:endParaRPr lang="de-CH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8650DC4-A566-F11C-53FA-98F84C092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CH" dirty="0"/>
              <a:t>Das Konzept der Health-Co-Benefits zeigt die </a:t>
            </a:r>
            <a:br>
              <a:rPr lang="de-CH" dirty="0"/>
            </a:br>
            <a:r>
              <a:rPr lang="de-CH" dirty="0"/>
              <a:t>Chancen für den Zugewinn an Gesundheit auf.</a:t>
            </a:r>
          </a:p>
        </p:txBody>
      </p:sp>
      <p:sp>
        <p:nvSpPr>
          <p:cNvPr id="20" name="Inhaltsplatzhalter 19">
            <a:extLst>
              <a:ext uri="{FF2B5EF4-FFF2-40B4-BE49-F238E27FC236}">
                <a16:creationId xmlns:a16="http://schemas.microsoft.com/office/drawing/2014/main" id="{EB698C55-0FCE-716F-7542-E04E6A9F9B0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AEC6368-E9A4-3967-BCB0-62A712D436A0}"/>
              </a:ext>
            </a:extLst>
          </p:cNvPr>
          <p:cNvSpPr txBox="1"/>
          <p:nvPr/>
        </p:nvSpPr>
        <p:spPr>
          <a:xfrm>
            <a:off x="356143" y="647577"/>
            <a:ext cx="1292340" cy="546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1474" dirty="0">
                <a:solidFill>
                  <a:schemeClr val="accent1">
                    <a:lumMod val="50000"/>
                  </a:schemeClr>
                </a:solidFill>
              </a:rPr>
              <a:t>Erneuerbare </a:t>
            </a:r>
          </a:p>
          <a:p>
            <a:pPr algn="ctr"/>
            <a:r>
              <a:rPr lang="de-CH" sz="1474" dirty="0">
                <a:solidFill>
                  <a:schemeClr val="accent1">
                    <a:lumMod val="50000"/>
                  </a:schemeClr>
                </a:solidFill>
              </a:rPr>
              <a:t>Energien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482D47B-3F9B-EB66-2014-1ABA04B9C52D}"/>
              </a:ext>
            </a:extLst>
          </p:cNvPr>
          <p:cNvSpPr txBox="1"/>
          <p:nvPr/>
        </p:nvSpPr>
        <p:spPr>
          <a:xfrm>
            <a:off x="444271" y="1798322"/>
            <a:ext cx="1015207" cy="546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474" dirty="0">
                <a:solidFill>
                  <a:schemeClr val="accent1">
                    <a:lumMod val="50000"/>
                  </a:schemeClr>
                </a:solidFill>
              </a:rPr>
              <a:t>Aktive </a:t>
            </a:r>
          </a:p>
          <a:p>
            <a:pPr algn="ctr"/>
            <a:r>
              <a:rPr lang="de-CH" sz="1474" dirty="0">
                <a:solidFill>
                  <a:schemeClr val="accent1">
                    <a:lumMod val="50000"/>
                  </a:schemeClr>
                </a:solidFill>
              </a:rPr>
              <a:t>Mobilität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976585B-4965-2F18-AA93-6356C4E9F53B}"/>
              </a:ext>
            </a:extLst>
          </p:cNvPr>
          <p:cNvSpPr txBox="1"/>
          <p:nvPr/>
        </p:nvSpPr>
        <p:spPr>
          <a:xfrm>
            <a:off x="297498" y="2983729"/>
            <a:ext cx="1367629" cy="546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474" dirty="0">
                <a:solidFill>
                  <a:schemeClr val="accent1">
                    <a:lumMod val="50000"/>
                  </a:schemeClr>
                </a:solidFill>
              </a:rPr>
              <a:t>Pflanzen-basierte Diät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1387D8C-9245-554F-B718-EDDCE146CB91}"/>
              </a:ext>
            </a:extLst>
          </p:cNvPr>
          <p:cNvSpPr txBox="1"/>
          <p:nvPr/>
        </p:nvSpPr>
        <p:spPr>
          <a:xfrm>
            <a:off x="297498" y="4192359"/>
            <a:ext cx="1464049" cy="546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474" dirty="0">
                <a:solidFill>
                  <a:schemeClr val="accent1">
                    <a:lumMod val="50000"/>
                  </a:schemeClr>
                </a:solidFill>
              </a:rPr>
              <a:t>Grüne</a:t>
            </a:r>
          </a:p>
          <a:p>
            <a:pPr algn="ctr"/>
            <a:r>
              <a:rPr lang="de-CH" sz="1474" dirty="0">
                <a:solidFill>
                  <a:schemeClr val="accent1">
                    <a:lumMod val="50000"/>
                  </a:schemeClr>
                </a:solidFill>
              </a:rPr>
              <a:t>Stadtplanung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555729E-A525-F6E0-2B06-4D44302E01C4}"/>
              </a:ext>
            </a:extLst>
          </p:cNvPr>
          <p:cNvSpPr txBox="1"/>
          <p:nvPr/>
        </p:nvSpPr>
        <p:spPr>
          <a:xfrm>
            <a:off x="317376" y="5331599"/>
            <a:ext cx="1464049" cy="546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474" dirty="0">
                <a:solidFill>
                  <a:schemeClr val="accent1">
                    <a:lumMod val="50000"/>
                  </a:schemeClr>
                </a:solidFill>
              </a:rPr>
              <a:t>Bewusster</a:t>
            </a:r>
          </a:p>
          <a:p>
            <a:pPr algn="ctr"/>
            <a:r>
              <a:rPr lang="de-CH" sz="1474" dirty="0">
                <a:solidFill>
                  <a:schemeClr val="accent1">
                    <a:lumMod val="50000"/>
                  </a:schemeClr>
                </a:solidFill>
              </a:rPr>
              <a:t>Konsum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B43EF0B0-304E-FC84-166B-9AC498982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317" y="404813"/>
            <a:ext cx="1507150" cy="97880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Active Mobility... - Active Mobility Association Singapore">
            <a:extLst>
              <a:ext uri="{FF2B5EF4-FFF2-40B4-BE49-F238E27FC236}">
                <a16:creationId xmlns:a16="http://schemas.microsoft.com/office/drawing/2014/main" id="{7436098D-92EC-72A0-FE67-0BF3FAAA0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310" y="1568048"/>
            <a:ext cx="1539156" cy="95447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80 Cheap Healthy Foods - List of Healthy Foods on a Budget">
            <a:extLst>
              <a:ext uri="{FF2B5EF4-FFF2-40B4-BE49-F238E27FC236}">
                <a16:creationId xmlns:a16="http://schemas.microsoft.com/office/drawing/2014/main" id="{66B93A3C-ABCC-C7AD-9F7A-2B294A6F7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924" y="2726397"/>
            <a:ext cx="1520543" cy="95712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DB9C633B-7BE5-586A-9232-8DE297106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059" y="3865302"/>
            <a:ext cx="1516702" cy="9488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Anders Leben - Freiheit durch weniger Konsum">
            <a:extLst>
              <a:ext uri="{FF2B5EF4-FFF2-40B4-BE49-F238E27FC236}">
                <a16:creationId xmlns:a16="http://schemas.microsoft.com/office/drawing/2014/main" id="{5F374E9E-1FAF-0284-5416-7B0407DDCD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5"/>
          <a:stretch/>
        </p:blipFill>
        <p:spPr bwMode="auto">
          <a:xfrm>
            <a:off x="1666605" y="4995978"/>
            <a:ext cx="1539156" cy="94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72F252F3-FFCA-02BB-42EA-E5DEB41CEDC1}"/>
              </a:ext>
            </a:extLst>
          </p:cNvPr>
          <p:cNvSpPr txBox="1"/>
          <p:nvPr/>
        </p:nvSpPr>
        <p:spPr>
          <a:xfrm>
            <a:off x="5596071" y="2231136"/>
            <a:ext cx="3299108" cy="3268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74" dirty="0">
                <a:solidFill>
                  <a:schemeClr val="accent1">
                    <a:lumMod val="50000"/>
                  </a:schemeClr>
                </a:solidFill>
              </a:rPr>
              <a:t>Weniger Herz-Kreislauferkrankungen</a:t>
            </a:r>
          </a:p>
          <a:p>
            <a:endParaRPr lang="de-CH" sz="1474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CH" sz="1474" dirty="0">
                <a:solidFill>
                  <a:schemeClr val="accent1">
                    <a:lumMod val="50000"/>
                  </a:schemeClr>
                </a:solidFill>
              </a:rPr>
              <a:t>Weniger Atemwegserkrankungen</a:t>
            </a:r>
          </a:p>
          <a:p>
            <a:endParaRPr lang="de-CH" sz="1474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CH" sz="1474" dirty="0">
                <a:solidFill>
                  <a:schemeClr val="accent1">
                    <a:lumMod val="50000"/>
                  </a:schemeClr>
                </a:solidFill>
              </a:rPr>
              <a:t>Weniger Neoplasien</a:t>
            </a:r>
          </a:p>
          <a:p>
            <a:endParaRPr lang="de-CH" sz="1474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CH" sz="1474" dirty="0">
                <a:solidFill>
                  <a:schemeClr val="accent1">
                    <a:lumMod val="50000"/>
                  </a:schemeClr>
                </a:solidFill>
              </a:rPr>
              <a:t>Weniger Infektionskrankheiten</a:t>
            </a:r>
          </a:p>
          <a:p>
            <a:endParaRPr lang="de-CH" sz="1474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CH" sz="1474" dirty="0">
                <a:solidFill>
                  <a:schemeClr val="accent1">
                    <a:lumMod val="50000"/>
                  </a:schemeClr>
                </a:solidFill>
              </a:rPr>
              <a:t>Weniger Unfälle und Traumata</a:t>
            </a:r>
          </a:p>
          <a:p>
            <a:endParaRPr lang="de-CH" sz="1474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CH" sz="1474" dirty="0">
                <a:solidFill>
                  <a:schemeClr val="accent1">
                    <a:lumMod val="50000"/>
                  </a:schemeClr>
                </a:solidFill>
              </a:rPr>
              <a:t>Verbesserte mentale Gesundheit</a:t>
            </a:r>
          </a:p>
          <a:p>
            <a:endParaRPr lang="de-CH" sz="1474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CH" sz="1474" dirty="0" err="1">
                <a:solidFill>
                  <a:schemeClr val="accent1">
                    <a:lumMod val="50000"/>
                  </a:schemeClr>
                </a:solidFill>
              </a:rPr>
              <a:t>Healthier</a:t>
            </a:r>
            <a:r>
              <a:rPr lang="de-CH" sz="1474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CH" sz="1474" dirty="0" err="1">
                <a:solidFill>
                  <a:schemeClr val="accent1">
                    <a:lumMod val="50000"/>
                  </a:schemeClr>
                </a:solidFill>
              </a:rPr>
              <a:t>child</a:t>
            </a:r>
            <a:r>
              <a:rPr lang="de-CH" sz="1474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CH" sz="1474" dirty="0" err="1">
                <a:solidFill>
                  <a:schemeClr val="accent1">
                    <a:lumMod val="50000"/>
                  </a:schemeClr>
                </a:solidFill>
              </a:rPr>
              <a:t>development</a:t>
            </a:r>
            <a:endParaRPr lang="de-CH" sz="1474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de-CH" sz="1474" dirty="0"/>
          </a:p>
        </p:txBody>
      </p:sp>
      <p:sp>
        <p:nvSpPr>
          <p:cNvPr id="18" name="Pfeil nach rechts 9">
            <a:extLst>
              <a:ext uri="{FF2B5EF4-FFF2-40B4-BE49-F238E27FC236}">
                <a16:creationId xmlns:a16="http://schemas.microsoft.com/office/drawing/2014/main" id="{1D1B77B6-0DA8-FED5-2F1C-88AB5C0EE30F}"/>
              </a:ext>
            </a:extLst>
          </p:cNvPr>
          <p:cNvSpPr/>
          <p:nvPr/>
        </p:nvSpPr>
        <p:spPr>
          <a:xfrm>
            <a:off x="3708709" y="2915618"/>
            <a:ext cx="936104" cy="10267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63146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0C14C10-4A93-B0CB-088A-FA3DC60F6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Jahreskongress JHaS                          Nachhaltigkeit - Abshagen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0250675-A697-BC3F-2E06-7CB79F823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CH"/>
              <a:t>09.05.2025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3E01632-5006-AD74-279C-D20EEF6D0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13</a:t>
            </a:fld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E47884B-E0BB-E022-753D-CB99BF62C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Zur erfolgreichen Umsetzung von Health Co-Benefits braucht es die individuelle und die strukturelle Ebene.</a:t>
            </a:r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06BCBCE6-4D7F-EAFF-3BAC-05DCD134387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CECEE17-406F-2B83-6823-202840154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00" y="1520826"/>
            <a:ext cx="7002817" cy="471646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09FA411-7ABD-6198-5F86-81E6902D336E}"/>
              </a:ext>
            </a:extLst>
          </p:cNvPr>
          <p:cNvSpPr txBox="1"/>
          <p:nvPr/>
        </p:nvSpPr>
        <p:spPr>
          <a:xfrm>
            <a:off x="7478325" y="5780088"/>
            <a:ext cx="4378315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s-ES" sz="1000" dirty="0"/>
              <a:t>Julia Gonzalez Holguera, Nelly </a:t>
            </a:r>
            <a:r>
              <a:rPr lang="es-ES" sz="1000" dirty="0" err="1"/>
              <a:t>Niwa</a:t>
            </a:r>
            <a:r>
              <a:rPr lang="es-ES" sz="1000" dirty="0"/>
              <a:t>, Nicolas Senn; </a:t>
            </a:r>
            <a:r>
              <a:rPr lang="es-ES" sz="1000" dirty="0" err="1"/>
              <a:t>Health</a:t>
            </a:r>
            <a:r>
              <a:rPr lang="es-ES" sz="1000" dirty="0"/>
              <a:t> and </a:t>
            </a:r>
            <a:r>
              <a:rPr lang="es-ES" sz="1000" dirty="0" err="1"/>
              <a:t>environment</a:t>
            </a:r>
            <a:r>
              <a:rPr lang="es-ES" sz="1000" dirty="0"/>
              <a:t> </a:t>
            </a:r>
            <a:r>
              <a:rPr lang="es-ES" sz="1000" dirty="0" err="1"/>
              <a:t>co-benefits</a:t>
            </a:r>
            <a:r>
              <a:rPr lang="es-ES" sz="1000" dirty="0"/>
              <a:t> </a:t>
            </a:r>
            <a:r>
              <a:rPr lang="es-ES" sz="1000" dirty="0" err="1"/>
              <a:t>Revue</a:t>
            </a:r>
            <a:r>
              <a:rPr lang="es-ES" sz="1000" dirty="0"/>
              <a:t> </a:t>
            </a:r>
            <a:r>
              <a:rPr lang="es-ES" sz="1000" dirty="0" err="1"/>
              <a:t>medicale</a:t>
            </a:r>
            <a:r>
              <a:rPr lang="es-ES" sz="1000" dirty="0"/>
              <a:t> </a:t>
            </a:r>
            <a:r>
              <a:rPr lang="es-ES" sz="1000" dirty="0" err="1"/>
              <a:t>suisse</a:t>
            </a:r>
            <a:r>
              <a:rPr lang="es-ES" sz="1000" dirty="0"/>
              <a:t> (2020)</a:t>
            </a:r>
          </a:p>
          <a:p>
            <a:pPr>
              <a:lnSpc>
                <a:spcPts val="2200"/>
              </a:lnSpc>
            </a:pPr>
            <a:endParaRPr lang="de-CH" sz="1000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E2A2BB9E-CB6E-1B38-5B92-9C03785D871B}"/>
              </a:ext>
            </a:extLst>
          </p:cNvPr>
          <p:cNvGrpSpPr/>
          <p:nvPr/>
        </p:nvGrpSpPr>
        <p:grpSpPr>
          <a:xfrm>
            <a:off x="2924175" y="1520826"/>
            <a:ext cx="7756443" cy="914400"/>
            <a:chOff x="2924175" y="1520826"/>
            <a:chExt cx="7756443" cy="914400"/>
          </a:xfrm>
        </p:grpSpPr>
        <p:sp>
          <p:nvSpPr>
            <p:cNvPr id="9" name="Pfeil: nach rechts 8">
              <a:extLst>
                <a:ext uri="{FF2B5EF4-FFF2-40B4-BE49-F238E27FC236}">
                  <a16:creationId xmlns:a16="http://schemas.microsoft.com/office/drawing/2014/main" id="{62D919C9-9406-53DB-5161-5316F1C3901F}"/>
                </a:ext>
              </a:extLst>
            </p:cNvPr>
            <p:cNvSpPr/>
            <p:nvPr/>
          </p:nvSpPr>
          <p:spPr>
            <a:xfrm>
              <a:off x="3071812" y="1647826"/>
              <a:ext cx="5310187" cy="295275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 err="1"/>
            </a:p>
          </p:txBody>
        </p:sp>
        <p:sp>
          <p:nvSpPr>
            <p:cNvPr id="10" name="Pfeil: nach rechts 9">
              <a:extLst>
                <a:ext uri="{FF2B5EF4-FFF2-40B4-BE49-F238E27FC236}">
                  <a16:creationId xmlns:a16="http://schemas.microsoft.com/office/drawing/2014/main" id="{D493C316-1B57-68AF-5476-96915075834A}"/>
                </a:ext>
              </a:extLst>
            </p:cNvPr>
            <p:cNvSpPr/>
            <p:nvPr/>
          </p:nvSpPr>
          <p:spPr>
            <a:xfrm rot="10800000">
              <a:off x="2924175" y="1647826"/>
              <a:ext cx="5310187" cy="295275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 err="1"/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AC1FB422-8E6F-E417-1D0F-C55DD3368D5E}"/>
                </a:ext>
              </a:extLst>
            </p:cNvPr>
            <p:cNvSpPr txBox="1"/>
            <p:nvPr/>
          </p:nvSpPr>
          <p:spPr>
            <a:xfrm>
              <a:off x="9766218" y="1520826"/>
              <a:ext cx="914400" cy="9144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ts val="2200"/>
                </a:lnSpc>
              </a:pPr>
              <a:r>
                <a:rPr lang="de-CH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(Haus-)</a:t>
              </a:r>
              <a:r>
                <a:rPr lang="de-CH" b="1" dirty="0" err="1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ärztinnen</a:t>
              </a:r>
              <a:r>
                <a:rPr lang="de-CH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 und -ärzte </a:t>
              </a:r>
            </a:p>
            <a:p>
              <a:pPr algn="ctr">
                <a:lnSpc>
                  <a:spcPts val="2200"/>
                </a:lnSpc>
              </a:pPr>
              <a:r>
                <a:rPr lang="de-CH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als </a:t>
              </a:r>
            </a:p>
            <a:p>
              <a:pPr algn="ctr">
                <a:lnSpc>
                  <a:spcPts val="2200"/>
                </a:lnSpc>
              </a:pPr>
              <a:r>
                <a:rPr lang="de-CH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Health </a:t>
              </a:r>
              <a:r>
                <a:rPr lang="de-CH" b="1" dirty="0" err="1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advocates</a:t>
              </a:r>
              <a:r>
                <a:rPr lang="de-CH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460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872CFA8-7057-76B1-176A-C02FEBFD9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Jahreskongress </a:t>
            </a:r>
            <a:r>
              <a:rPr lang="de-DE" dirty="0" err="1"/>
              <a:t>JHaS</a:t>
            </a:r>
            <a:r>
              <a:rPr lang="de-DE" dirty="0"/>
              <a:t>                          Nachhaltigkeit - Abshagen</a:t>
            </a:r>
            <a:endParaRPr lang="de-CH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EA4D7AC-214A-2AF3-58DB-E8208EE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09.05.2025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3C1D0FC-38FF-2B56-E85A-95213D17C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B8F18-EA86-4D04-9957-8C9591DCEC94}" type="slidenum">
              <a:rPr lang="de-CH" smtClean="0"/>
              <a:pPr/>
              <a:t>14</a:t>
            </a:fld>
            <a:endParaRPr lang="de-CH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EA0BA1C-ECCC-15C3-B02C-E913683D2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2C7AB13-2B34-1B02-4EEE-D329801215C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3AF3CC1-A173-800D-CC02-CF35E0A5A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00" y="0"/>
            <a:ext cx="11301439" cy="512870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EAF99AF-7C6D-8676-AE83-4112DE8CA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348" y="4681139"/>
            <a:ext cx="6578292" cy="154108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ED48619-DC15-D269-4275-79B5A47B8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2178" y="1657613"/>
            <a:ext cx="5224462" cy="139919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B699458-D7FD-9029-2A65-EB0C720DD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2178" y="3145583"/>
            <a:ext cx="5224462" cy="146694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A639C80-80CA-B9AE-5028-0E58FBCBE2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013" y="1535633"/>
            <a:ext cx="2484335" cy="104403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5FB3AB3-C393-36E3-3008-DA1E2BDC55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813" y="3056085"/>
            <a:ext cx="3325350" cy="3063728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FDD8AE2C-748D-5DBF-88F4-0809D367B324}"/>
              </a:ext>
            </a:extLst>
          </p:cNvPr>
          <p:cNvSpPr txBox="1"/>
          <p:nvPr/>
        </p:nvSpPr>
        <p:spPr>
          <a:xfrm>
            <a:off x="3026289" y="2015859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2200"/>
              </a:lnSpc>
            </a:pPr>
            <a:r>
              <a:rPr lang="de-CH" sz="2000" dirty="0">
                <a:hlinkClick r:id="rId8"/>
              </a:rPr>
              <a:t>www.napra.info</a:t>
            </a:r>
            <a:r>
              <a:rPr lang="de-CH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888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6E60D-90D8-5E39-928E-3D9267213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04687A83-8D7F-DE87-AA06-714F5971518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882" y="3127549"/>
            <a:ext cx="3914118" cy="2935012"/>
          </a:xfrm>
          <a:prstGeom prst="rect">
            <a:avLst/>
          </a:prstGeom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A9495D5-DE8F-5675-6A9A-40C44D93F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Jahreskongress JHaS                          Nachhaltigkeit - Abshagen</a:t>
            </a:r>
            <a:endParaRPr kumimoji="0" lang="de-CH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AF0EB6A-BB1B-834B-99F8-85D083042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09.05.2025</a:t>
            </a:r>
            <a:endParaRPr kumimoji="0" lang="de-CH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F6E725D-0A04-13D4-8394-87A1972FE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188913"/>
            <a:ext cx="11376025" cy="863600"/>
          </a:xfrm>
        </p:spPr>
        <p:txBody>
          <a:bodyPr/>
          <a:lstStyle/>
          <a:p>
            <a:r>
              <a:rPr lang="de-CH" dirty="0" err="1"/>
              <a:t>If</a:t>
            </a:r>
            <a:r>
              <a:rPr lang="de-CH" dirty="0"/>
              <a:t> </a:t>
            </a:r>
            <a:r>
              <a:rPr lang="de-CH" dirty="0" err="1"/>
              <a:t>it’s</a:t>
            </a:r>
            <a:r>
              <a:rPr lang="de-CH" dirty="0"/>
              <a:t> not </a:t>
            </a:r>
            <a:r>
              <a:rPr lang="de-CH" dirty="0" err="1"/>
              <a:t>fun</a:t>
            </a:r>
            <a:r>
              <a:rPr lang="de-CH" dirty="0"/>
              <a:t>, </a:t>
            </a:r>
            <a:r>
              <a:rPr lang="de-CH" dirty="0" err="1"/>
              <a:t>it’s</a:t>
            </a:r>
            <a:r>
              <a:rPr lang="de-CH" dirty="0"/>
              <a:t> not </a:t>
            </a:r>
            <a:r>
              <a:rPr lang="de-CH" dirty="0" err="1"/>
              <a:t>sustainable</a:t>
            </a:r>
            <a:r>
              <a:rPr lang="de-CH" dirty="0"/>
              <a:t> – Wichtig: Nicht alleine bleiben und den eigenen Handabdruck vergrössern!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BDB804A-ED30-C9EE-8DC6-B774383FC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84205">
            <a:off x="332045" y="1927021"/>
            <a:ext cx="4261307" cy="3657842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C486FDB-8C32-5FDD-DBF4-31FA09595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B8F18-EA86-4D04-9957-8C9591DCEC94}" type="slidenum">
              <a:rPr lang="de-CH" smtClean="0"/>
              <a:pPr/>
              <a:t>15</a:t>
            </a:fld>
            <a:endParaRPr lang="de-CH"/>
          </a:p>
        </p:txBody>
      </p:sp>
      <p:pic>
        <p:nvPicPr>
          <p:cNvPr id="11" name="Grafik 10" descr="Ein Bild, das Kinderkunst, Zeichnung, Entwurf, Kunst enthält.&#10;&#10;Automatisch generierte Beschreibung">
            <a:extLst>
              <a:ext uri="{FF2B5EF4-FFF2-40B4-BE49-F238E27FC236}">
                <a16:creationId xmlns:a16="http://schemas.microsoft.com/office/drawing/2014/main" id="{64C5BC8D-6C48-D2B5-6674-7755B9A50D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462" y="3867179"/>
            <a:ext cx="1963649" cy="1963649"/>
          </a:xfrm>
          <a:prstGeom prst="rect">
            <a:avLst/>
          </a:prstGeom>
        </p:spPr>
      </p:pic>
      <p:pic>
        <p:nvPicPr>
          <p:cNvPr id="12" name="Grafik 11" descr="Ein Bild, das Entwurf, Bild, Zeichnung, Kunst enthält.&#10;&#10;Automatisch generierte Beschreibung">
            <a:extLst>
              <a:ext uri="{FF2B5EF4-FFF2-40B4-BE49-F238E27FC236}">
                <a16:creationId xmlns:a16="http://schemas.microsoft.com/office/drawing/2014/main" id="{28FE4FA3-CEA8-B299-FD72-FDBEFDA490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1284">
            <a:off x="9314521" y="1536464"/>
            <a:ext cx="1683530" cy="962016"/>
          </a:xfrm>
          <a:prstGeom prst="rect">
            <a:avLst/>
          </a:prstGeom>
        </p:spPr>
      </p:pic>
      <p:sp>
        <p:nvSpPr>
          <p:cNvPr id="13" name="Pfeil: nach unten 12">
            <a:extLst>
              <a:ext uri="{FF2B5EF4-FFF2-40B4-BE49-F238E27FC236}">
                <a16:creationId xmlns:a16="http://schemas.microsoft.com/office/drawing/2014/main" id="{4E5891B5-A64B-E9EF-BCC8-E9FF6E94207C}"/>
              </a:ext>
            </a:extLst>
          </p:cNvPr>
          <p:cNvSpPr/>
          <p:nvPr/>
        </p:nvSpPr>
        <p:spPr>
          <a:xfrm>
            <a:off x="9949143" y="2774117"/>
            <a:ext cx="414286" cy="90357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52007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CB24C820-70BD-421F-9B7B-315DB817B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472" y="2052610"/>
            <a:ext cx="11518900" cy="854715"/>
          </a:xfrm>
        </p:spPr>
        <p:txBody>
          <a:bodyPr/>
          <a:lstStyle/>
          <a:p>
            <a:r>
              <a:rPr lang="de-CH" b="1" dirty="0"/>
              <a:t>Vielen Dank für Ihre Aufmerksamkeit.</a:t>
            </a:r>
            <a:br>
              <a:rPr lang="de-CH" b="1" dirty="0"/>
            </a:br>
            <a:r>
              <a:rPr lang="de-CH" sz="2000" dirty="0">
                <a:hlinkClick r:id="rId2"/>
              </a:rPr>
              <a:t>nachhaltigkeit@usb.ch</a:t>
            </a:r>
            <a:r>
              <a:rPr lang="de-CH" sz="2000" dirty="0"/>
              <a:t> / </a:t>
            </a:r>
            <a:r>
              <a:rPr lang="de-CH" sz="2000" dirty="0">
                <a:hlinkClick r:id="rId3"/>
              </a:rPr>
              <a:t>christian.abshagen@usb.ch</a:t>
            </a:r>
            <a:endParaRPr lang="de-CH" sz="2000" dirty="0"/>
          </a:p>
        </p:txBody>
      </p:sp>
      <p:sp>
        <p:nvSpPr>
          <p:cNvPr id="2" name="Bildplatzhalter 1"/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E284B4A-4829-2D38-4592-BC3EBA4A8D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204"/>
          <a:stretch/>
        </p:blipFill>
        <p:spPr>
          <a:xfrm>
            <a:off x="0" y="0"/>
            <a:ext cx="47506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566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8069C33-008E-6EF4-3354-BBC798D7E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B8F18-EA86-4D04-9957-8C9591DCEC94}" type="slidenum">
              <a:rPr lang="de-CH" smtClean="0"/>
              <a:pPr/>
              <a:t>2</a:t>
            </a:fld>
            <a:endParaRPr lang="de-CH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DB1E5D0-608A-04ED-5E19-2D32F87F9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Zustand des Patienten Erde: Sechs von neun Planetaren Grenzen sind überschritten!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BE1D7463-8263-92B5-F006-EE02BE7CF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9211" y="1342266"/>
            <a:ext cx="5193577" cy="4781502"/>
          </a:xfrm>
          <a:prstGeom prst="rect">
            <a:avLst/>
          </a:prstGeom>
        </p:spPr>
      </p:pic>
      <p:sp>
        <p:nvSpPr>
          <p:cNvPr id="6" name="Datumsplatzhalter 1">
            <a:extLst>
              <a:ext uri="{FF2B5EF4-FFF2-40B4-BE49-F238E27FC236}">
                <a16:creationId xmlns:a16="http://schemas.microsoft.com/office/drawing/2014/main" id="{CCF31296-9F61-D8D1-E8C1-4876025262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60640" y="6459372"/>
            <a:ext cx="2070000" cy="180000"/>
          </a:xfrm>
        </p:spPr>
        <p:txBody>
          <a:bodyPr/>
          <a:lstStyle/>
          <a:p>
            <a:r>
              <a:rPr lang="de-DE" dirty="0"/>
              <a:t>Jahreskongress </a:t>
            </a:r>
            <a:r>
              <a:rPr lang="de-DE" dirty="0" err="1"/>
              <a:t>JHaS</a:t>
            </a:r>
            <a:r>
              <a:rPr lang="de-DE"/>
              <a:t>                          Nachhaltigkeit - Abshagen</a:t>
            </a:r>
            <a:endParaRPr lang="de-CH" dirty="0"/>
          </a:p>
        </p:txBody>
      </p:sp>
      <p:sp>
        <p:nvSpPr>
          <p:cNvPr id="17" name="Fußzeilenplatzhalter 2">
            <a:extLst>
              <a:ext uri="{FF2B5EF4-FFF2-40B4-BE49-F238E27FC236}">
                <a16:creationId xmlns:a16="http://schemas.microsoft.com/office/drawing/2014/main" id="{705C28F5-2123-B0B6-7B52-FCB935DF1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368" y="6459372"/>
            <a:ext cx="4114800" cy="180000"/>
          </a:xfrm>
        </p:spPr>
        <p:txBody>
          <a:bodyPr/>
          <a:lstStyle/>
          <a:p>
            <a:r>
              <a:rPr lang="de-DE"/>
              <a:t>09.05.2025</a:t>
            </a:r>
            <a:endParaRPr lang="de-CH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BCE0E5C-6901-5E3D-DF08-910ACBB3D9C0}"/>
              </a:ext>
            </a:extLst>
          </p:cNvPr>
          <p:cNvSpPr txBox="1"/>
          <p:nvPr/>
        </p:nvSpPr>
        <p:spPr>
          <a:xfrm>
            <a:off x="899738" y="5754961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ts val="2400"/>
              </a:lnSpc>
              <a:spcAft>
                <a:spcPts val="900"/>
              </a:spcAft>
            </a:pPr>
            <a:r>
              <a:rPr lang="de-CH" sz="1400" dirty="0">
                <a:hlinkClick r:id="rId3"/>
              </a:rPr>
              <a:t>www.planetaryhealthcheck.org</a:t>
            </a:r>
            <a:r>
              <a:rPr lang="de-CH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92390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A5E18B6-4636-0A17-E75C-5F768A3CE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Jahreskongress JHaS                          Nachhaltigkeit - Abshagen</a:t>
            </a:r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B024DD7-36BB-9767-E867-F3CFB2DDC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09.05.2025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A3D49A0-9F1E-1416-66D5-187701F8A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B8F18-EA86-4D04-9957-8C9591DCEC94}" type="slidenum">
              <a:rPr lang="de-CH" smtClean="0"/>
              <a:pPr/>
              <a:t>3</a:t>
            </a:fld>
            <a:endParaRPr lang="de-CH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67BDEA3-6230-4562-8F2F-2061B0B4D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Globale ökologischen Krisen stellen die grösste Bedrohung für die menschliche Gesundheit im 21. Jahrhundert dar.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6A2E70A-2349-7A37-19C8-00B5ED539C5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9" name="Grafik 8" descr="Ein Bild, das Text, Schrift, Screenshot, Grafiken enthält.&#10;&#10;Automatisch generierte Beschreibung">
            <a:extLst>
              <a:ext uri="{FF2B5EF4-FFF2-40B4-BE49-F238E27FC236}">
                <a16:creationId xmlns:a16="http://schemas.microsoft.com/office/drawing/2014/main" id="{0614EA43-A2A8-A010-EFA8-0C5239D077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187" y="1360722"/>
            <a:ext cx="1007174" cy="590477"/>
          </a:xfrm>
          <a:prstGeom prst="rect">
            <a:avLst/>
          </a:prstGeom>
        </p:spPr>
      </p:pic>
      <p:pic>
        <p:nvPicPr>
          <p:cNvPr id="10" name="Grafik 9" descr="Ein Bild, das Schrift, Screenshot, Grafiken, Logo enthält.&#10;&#10;Automatisch generierte Beschreibung">
            <a:extLst>
              <a:ext uri="{FF2B5EF4-FFF2-40B4-BE49-F238E27FC236}">
                <a16:creationId xmlns:a16="http://schemas.microsoft.com/office/drawing/2014/main" id="{BBD7203F-CB1A-33E8-1383-30AD7D8E89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553" y="1360722"/>
            <a:ext cx="900846" cy="601270"/>
          </a:xfrm>
          <a:prstGeom prst="rect">
            <a:avLst/>
          </a:prstGeom>
        </p:spPr>
      </p:pic>
      <p:pic>
        <p:nvPicPr>
          <p:cNvPr id="11" name="Grafik 10" descr="Ein Bild, das Kreis enthält.&#10;&#10;Automatisch generierte Beschreibung">
            <a:extLst>
              <a:ext uri="{FF2B5EF4-FFF2-40B4-BE49-F238E27FC236}">
                <a16:creationId xmlns:a16="http://schemas.microsoft.com/office/drawing/2014/main" id="{106B022E-EF2E-F81D-C078-8ABA9A3A44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149" y="1484156"/>
            <a:ext cx="1188306" cy="197277"/>
          </a:xfrm>
          <a:prstGeom prst="rect">
            <a:avLst/>
          </a:prstGeom>
        </p:spPr>
      </p:pic>
      <p:pic>
        <p:nvPicPr>
          <p:cNvPr id="12" name="Grafik 11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32906C72-146D-C5C5-301B-8EC845841B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86" y="1379547"/>
            <a:ext cx="1007174" cy="566536"/>
          </a:xfrm>
          <a:prstGeom prst="rect">
            <a:avLst/>
          </a:prstGeom>
        </p:spPr>
      </p:pic>
      <p:pic>
        <p:nvPicPr>
          <p:cNvPr id="13" name="Grafik 12" descr="Ein Bild, das Text, Screenshot, Schrift, Design enthält.&#10;&#10;Automatisch generierte Beschreibung">
            <a:extLst>
              <a:ext uri="{FF2B5EF4-FFF2-40B4-BE49-F238E27FC236}">
                <a16:creationId xmlns:a16="http://schemas.microsoft.com/office/drawing/2014/main" id="{93361B73-8B70-574F-E806-DC0293703D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293" y="3654003"/>
            <a:ext cx="69132" cy="89209"/>
          </a:xfrm>
          <a:prstGeom prst="rect">
            <a:avLst/>
          </a:prstGeom>
        </p:spPr>
      </p:pic>
      <p:pic>
        <p:nvPicPr>
          <p:cNvPr id="14" name="Grafik 13" descr="Ein Bild, das Text, Schrift, Screenshot, Electric Blue (Farbe) enthält.&#10;&#10;Automatisch generierte Beschreibung">
            <a:extLst>
              <a:ext uri="{FF2B5EF4-FFF2-40B4-BE49-F238E27FC236}">
                <a16:creationId xmlns:a16="http://schemas.microsoft.com/office/drawing/2014/main" id="{D41FA744-59D2-3F48-BC34-F0E0063D13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617" y="1439687"/>
            <a:ext cx="1345374" cy="250964"/>
          </a:xfrm>
          <a:prstGeom prst="rect">
            <a:avLst/>
          </a:prstGeom>
        </p:spPr>
      </p:pic>
      <p:pic>
        <p:nvPicPr>
          <p:cNvPr id="15" name="Grafik 14" descr="Ein Bild, das Grafiken, Schrift, Grafikdesign, Logo enthält.&#10;&#10;Automatisch generierte Beschreibung">
            <a:extLst>
              <a:ext uri="{FF2B5EF4-FFF2-40B4-BE49-F238E27FC236}">
                <a16:creationId xmlns:a16="http://schemas.microsoft.com/office/drawing/2014/main" id="{425D833A-D264-CF0F-48BE-92F78AED678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091" y="1411500"/>
            <a:ext cx="1181436" cy="345570"/>
          </a:xfrm>
          <a:prstGeom prst="rect">
            <a:avLst/>
          </a:prstGeom>
        </p:spPr>
      </p:pic>
      <p:pic>
        <p:nvPicPr>
          <p:cNvPr id="16" name="Grafik 15" descr="Ein Bild, das Text, Screenshot, Schrift, Design enthält.&#10;&#10;Automatisch generierte Beschreibung">
            <a:extLst>
              <a:ext uri="{FF2B5EF4-FFF2-40B4-BE49-F238E27FC236}">
                <a16:creationId xmlns:a16="http://schemas.microsoft.com/office/drawing/2014/main" id="{BFD10427-D998-A2FA-2E04-F19BC357EBB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4" t="18232" r="22074" b="55895"/>
          <a:stretch/>
        </p:blipFill>
        <p:spPr>
          <a:xfrm>
            <a:off x="8159258" y="1341510"/>
            <a:ext cx="850628" cy="47913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D005791F-58C0-331A-EFD5-7770895A53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9869" y="1917174"/>
            <a:ext cx="9611358" cy="440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68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729FF24-6945-D72A-1A3B-DC0C0D4D7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B8F18-EA86-4D04-9957-8C9591DCEC94}" type="slidenum">
              <a:rPr lang="de-CH" smtClean="0"/>
              <a:pPr/>
              <a:t>4</a:t>
            </a:fld>
            <a:endParaRPr lang="de-CH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83ED6A5-C1F3-CF68-F1D3-9BFFEF69E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Hitzeübersterblichkeit in der Schweiz 1980 – 2023 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6ECB27E-33AF-DB06-67E5-9DA54C7AA6D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7" name="Picture 2" descr="Hitzebedingte Sterblichkeit">
            <a:extLst>
              <a:ext uri="{FF2B5EF4-FFF2-40B4-BE49-F238E27FC236}">
                <a16:creationId xmlns:a16="http://schemas.microsoft.com/office/drawing/2014/main" id="{B3C1B533-64B3-16FB-BC45-786747375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642" y="1343673"/>
            <a:ext cx="6836716" cy="434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2A5232C-F1BB-87CB-66CC-93CC2C15F20B}"/>
              </a:ext>
            </a:extLst>
          </p:cNvPr>
          <p:cNvSpPr txBox="1"/>
          <p:nvPr/>
        </p:nvSpPr>
        <p:spPr>
          <a:xfrm>
            <a:off x="2836763" y="5840021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2200"/>
              </a:lnSpc>
            </a:pPr>
            <a:r>
              <a:rPr lang="de-CH" sz="800" dirty="0"/>
              <a:t>https://www.nccs.admin.ch/nccs/de/home/das-nccs/themenschwerpunkte/klimawandel-und-gesundheit/hitzebedingte-sterblichkeit.html</a:t>
            </a:r>
          </a:p>
        </p:txBody>
      </p:sp>
      <p:sp>
        <p:nvSpPr>
          <p:cNvPr id="11" name="Fußzeilenplatzhalter 2">
            <a:extLst>
              <a:ext uri="{FF2B5EF4-FFF2-40B4-BE49-F238E27FC236}">
                <a16:creationId xmlns:a16="http://schemas.microsoft.com/office/drawing/2014/main" id="{0DEFAC8E-CCCE-39A5-02AA-FE1592D05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368" y="6459372"/>
            <a:ext cx="4114800" cy="180000"/>
          </a:xfrm>
        </p:spPr>
        <p:txBody>
          <a:bodyPr/>
          <a:lstStyle/>
          <a:p>
            <a:r>
              <a:rPr lang="de-DE"/>
              <a:t>09.05.2025</a:t>
            </a:r>
            <a:endParaRPr lang="de-CH" dirty="0"/>
          </a:p>
        </p:txBody>
      </p:sp>
      <p:sp>
        <p:nvSpPr>
          <p:cNvPr id="12" name="Datumsplatzhalter 1">
            <a:extLst>
              <a:ext uri="{FF2B5EF4-FFF2-40B4-BE49-F238E27FC236}">
                <a16:creationId xmlns:a16="http://schemas.microsoft.com/office/drawing/2014/main" id="{162ECE91-85E2-2647-E653-059A4D53BB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60640" y="6459372"/>
            <a:ext cx="2070000" cy="180000"/>
          </a:xfrm>
        </p:spPr>
        <p:txBody>
          <a:bodyPr/>
          <a:lstStyle/>
          <a:p>
            <a:r>
              <a:rPr lang="de-DE"/>
              <a:t>Jahreskongress JHaS                          Nachhaltigkeit - Abshagen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32351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9AF3B-183D-01C8-EB0A-470389D01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48F3B80-FD48-46D9-B1FD-3C03D6DD0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B8F18-EA86-4D04-9957-8C9591DCEC94}" type="slidenum">
              <a:rPr lang="de-CH" smtClean="0"/>
              <a:pPr/>
              <a:t>5</a:t>
            </a:fld>
            <a:endParaRPr lang="de-CH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54D853D-5E96-38B3-7D28-3DD4A3038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678" y="188751"/>
            <a:ext cx="11376644" cy="863874"/>
          </a:xfrm>
        </p:spPr>
        <p:txBody>
          <a:bodyPr/>
          <a:lstStyle/>
          <a:p>
            <a:r>
              <a:rPr lang="de-DE" dirty="0"/>
              <a:t>Suizidgefährdung in Abhängigkeit von Umgebungstemperatur und Hitzewellen</a:t>
            </a:r>
            <a:endParaRPr lang="de-CH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0C6B772-3AFE-0B46-4CA1-6FDAB29F288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E3D0E20-FC5C-E324-A3CD-9A4455405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263" y="1846229"/>
            <a:ext cx="5340596" cy="3165541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DC4CFC5-58C0-3FC3-9DB2-0533ADCB39EC}"/>
              </a:ext>
            </a:extLst>
          </p:cNvPr>
          <p:cNvSpPr txBox="1"/>
          <p:nvPr/>
        </p:nvSpPr>
        <p:spPr>
          <a:xfrm>
            <a:off x="3035660" y="5319311"/>
            <a:ext cx="5340596" cy="6581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e-CH" sz="8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Dey C, Wu J, </a:t>
            </a:r>
            <a:r>
              <a:rPr lang="de-CH" sz="8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Uesi</a:t>
            </a:r>
            <a:r>
              <a:rPr lang="de-CH" sz="8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J, et al. Youth </a:t>
            </a:r>
            <a:r>
              <a:rPr lang="de-CH" sz="8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suicidality</a:t>
            </a:r>
            <a:r>
              <a:rPr lang="de-CH" sz="8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de-CH" sz="8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risk</a:t>
            </a:r>
            <a:r>
              <a:rPr lang="de-CH" sz="8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relative to ambient </a:t>
            </a:r>
            <a:r>
              <a:rPr lang="de-CH" sz="8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temperature</a:t>
            </a:r>
            <a:r>
              <a:rPr lang="de-CH" sz="8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and </a:t>
            </a:r>
            <a:r>
              <a:rPr lang="de-CH" sz="8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heatwaves</a:t>
            </a:r>
            <a:r>
              <a:rPr lang="de-CH" sz="8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de-CH" sz="8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across</a:t>
            </a:r>
            <a:r>
              <a:rPr lang="de-CH" sz="8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de-CH" sz="8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climate</a:t>
            </a:r>
            <a:r>
              <a:rPr lang="de-CH" sz="8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de-CH" sz="8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zones</a:t>
            </a:r>
            <a:r>
              <a:rPr lang="de-CH" sz="8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: A time </a:t>
            </a:r>
            <a:r>
              <a:rPr lang="de-CH" sz="8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series</a:t>
            </a:r>
            <a:r>
              <a:rPr lang="de-CH" sz="8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de-CH" sz="8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analysis</a:t>
            </a:r>
            <a:r>
              <a:rPr lang="de-CH" sz="8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de-CH" sz="8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of</a:t>
            </a:r>
            <a:r>
              <a:rPr lang="de-CH" sz="8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de-CH" sz="8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emergency</a:t>
            </a:r>
            <a:r>
              <a:rPr lang="de-CH" sz="8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de-CH" sz="8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department</a:t>
            </a:r>
            <a:r>
              <a:rPr lang="de-CH" sz="8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de-CH" sz="8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presentations</a:t>
            </a:r>
            <a:r>
              <a:rPr lang="de-CH" sz="8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in New South Wales, Australia. </a:t>
            </a:r>
            <a:r>
              <a:rPr lang="de-CH" sz="800" b="0" i="1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Australian</a:t>
            </a:r>
            <a:r>
              <a:rPr lang="de-CH" sz="800" b="0" i="1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&amp; New Zealand Journal </a:t>
            </a:r>
            <a:r>
              <a:rPr lang="de-CH" sz="800" b="0" i="1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of</a:t>
            </a:r>
            <a:r>
              <a:rPr lang="de-CH" sz="800" b="0" i="1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de-CH" sz="800" b="0" i="1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Psychiatry</a:t>
            </a:r>
            <a:r>
              <a:rPr lang="de-CH" sz="8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. 2024;59(1):18-28.</a:t>
            </a:r>
            <a:endParaRPr lang="de-CH" sz="800" dirty="0"/>
          </a:p>
        </p:txBody>
      </p:sp>
      <p:sp>
        <p:nvSpPr>
          <p:cNvPr id="12" name="Fußzeilenplatzhalter 2">
            <a:extLst>
              <a:ext uri="{FF2B5EF4-FFF2-40B4-BE49-F238E27FC236}">
                <a16:creationId xmlns:a16="http://schemas.microsoft.com/office/drawing/2014/main" id="{3AB124F6-CCB6-CDE0-6DC4-DB1A234F6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368" y="6459372"/>
            <a:ext cx="4114800" cy="180000"/>
          </a:xfrm>
        </p:spPr>
        <p:txBody>
          <a:bodyPr/>
          <a:lstStyle/>
          <a:p>
            <a:r>
              <a:rPr lang="de-DE"/>
              <a:t>09.05.2025</a:t>
            </a:r>
            <a:endParaRPr lang="de-CH" dirty="0"/>
          </a:p>
        </p:txBody>
      </p:sp>
      <p:sp>
        <p:nvSpPr>
          <p:cNvPr id="13" name="Datumsplatzhalter 1">
            <a:extLst>
              <a:ext uri="{FF2B5EF4-FFF2-40B4-BE49-F238E27FC236}">
                <a16:creationId xmlns:a16="http://schemas.microsoft.com/office/drawing/2014/main" id="{D7A9D939-17CA-1CFF-3E93-481D14C9E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60640" y="6459372"/>
            <a:ext cx="2070000" cy="180000"/>
          </a:xfrm>
        </p:spPr>
        <p:txBody>
          <a:bodyPr/>
          <a:lstStyle/>
          <a:p>
            <a:r>
              <a:rPr lang="de-DE"/>
              <a:t>Jahreskongress JHaS                          Nachhaltigkeit - Abshagen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73263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EA9C5-C139-8A01-67C7-FC7ACBB69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5CB3A5-8387-FC84-5966-7FF787542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B8F18-EA86-4D04-9957-8C9591DCEC94}" type="slidenum">
              <a:rPr lang="de-CH" smtClean="0"/>
              <a:pPr/>
              <a:t>6</a:t>
            </a:fld>
            <a:endParaRPr lang="de-CH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915B1C4-5061-92BD-0184-5C70BABCF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678" y="188751"/>
            <a:ext cx="11376644" cy="863874"/>
          </a:xfrm>
        </p:spPr>
        <p:txBody>
          <a:bodyPr/>
          <a:lstStyle/>
          <a:p>
            <a:r>
              <a:rPr lang="de-CH" dirty="0"/>
              <a:t>Frühere, längere und intensivere Pollensaison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A6C4127-AD9B-B257-0D36-23E9960E9F6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12" name="Fußzeilenplatzhalter 2">
            <a:extLst>
              <a:ext uri="{FF2B5EF4-FFF2-40B4-BE49-F238E27FC236}">
                <a16:creationId xmlns:a16="http://schemas.microsoft.com/office/drawing/2014/main" id="{629AC61D-12AB-4184-DB0F-6E101B3ED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368" y="6459372"/>
            <a:ext cx="4114800" cy="180000"/>
          </a:xfrm>
        </p:spPr>
        <p:txBody>
          <a:bodyPr/>
          <a:lstStyle/>
          <a:p>
            <a:r>
              <a:rPr lang="de-DE"/>
              <a:t>09.05.2025</a:t>
            </a:r>
            <a:endParaRPr lang="de-CH" dirty="0"/>
          </a:p>
        </p:txBody>
      </p:sp>
      <p:sp>
        <p:nvSpPr>
          <p:cNvPr id="13" name="Datumsplatzhalter 1">
            <a:extLst>
              <a:ext uri="{FF2B5EF4-FFF2-40B4-BE49-F238E27FC236}">
                <a16:creationId xmlns:a16="http://schemas.microsoft.com/office/drawing/2014/main" id="{0DD491F9-6A85-26B0-F807-F60CE41EE2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60640" y="6459372"/>
            <a:ext cx="2070000" cy="180000"/>
          </a:xfrm>
        </p:spPr>
        <p:txBody>
          <a:bodyPr/>
          <a:lstStyle/>
          <a:p>
            <a:r>
              <a:rPr lang="de-DE"/>
              <a:t>Jahreskongress JHaS                          Nachhaltigkeit - Abshagen</a:t>
            </a:r>
            <a:endParaRPr lang="de-CH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3A4116D-1486-DB62-A54A-361B5A251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774" y="1333215"/>
            <a:ext cx="5345731" cy="483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93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22A8946-1E15-B9D3-0504-A62D531ED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B8F18-EA86-4D04-9957-8C9591DCEC94}" type="slidenum">
              <a:rPr lang="de-CH" smtClean="0"/>
              <a:pPr/>
              <a:t>7</a:t>
            </a:fld>
            <a:endParaRPr lang="de-CH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6905A11-5ABE-7506-3DAD-3A3B10E46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Autochthoner Dengue-Ausbruch in Mittelitalien im vergangenen Jahr (Aug-Okt 2024)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072F6BE-8848-5583-E0D2-03B0371452D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C16652E-726A-AB69-2035-C9E2F44B5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804" y="2191690"/>
            <a:ext cx="7356503" cy="356078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5B3E20E-51DD-9649-FDD6-5C480ED03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66" y="2341243"/>
            <a:ext cx="3828306" cy="3075952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E68F15A6-960B-64CE-E318-B15ECA382B92}"/>
              </a:ext>
            </a:extLst>
          </p:cNvPr>
          <p:cNvSpPr txBox="1"/>
          <p:nvPr/>
        </p:nvSpPr>
        <p:spPr>
          <a:xfrm>
            <a:off x="254524" y="6237312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ts val="2400"/>
              </a:lnSpc>
              <a:spcAft>
                <a:spcPts val="900"/>
              </a:spcAft>
            </a:pPr>
            <a:endParaRPr lang="de-CH" sz="800" dirty="0"/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15F6D717-4931-5282-4D42-8D804EBC8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137" y="6100980"/>
            <a:ext cx="11375170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800" b="0" i="0" u="none" strike="noStrike" cap="none" normalizeH="0" baseline="0" dirty="0">
                <a:ln>
                  <a:noFill/>
                </a:ln>
                <a:solidFill>
                  <a:srgbClr val="1B1B1B"/>
                </a:solidFill>
                <a:effectLst/>
                <a:latin typeface="+mj-lt"/>
              </a:rPr>
              <a:t>Sacco C. et al.;. </a:t>
            </a:r>
            <a:r>
              <a:rPr kumimoji="0" lang="de-DE" altLang="de-DE" sz="800" b="0" i="0" u="none" strike="noStrike" cap="none" normalizeH="0" baseline="0" dirty="0" err="1">
                <a:ln>
                  <a:noFill/>
                </a:ln>
                <a:solidFill>
                  <a:srgbClr val="1B1B1B"/>
                </a:solidFill>
                <a:effectLst/>
                <a:latin typeface="+mj-lt"/>
              </a:rPr>
              <a:t>Autochthonous</a:t>
            </a:r>
            <a:r>
              <a:rPr kumimoji="0" lang="de-DE" altLang="de-DE" sz="800" b="0" i="0" u="none" strike="noStrike" cap="none" normalizeH="0" baseline="0" dirty="0">
                <a:ln>
                  <a:noFill/>
                </a:ln>
                <a:solidFill>
                  <a:srgbClr val="1B1B1B"/>
                </a:solidFill>
                <a:effectLst/>
                <a:latin typeface="+mj-lt"/>
              </a:rPr>
              <a:t> </a:t>
            </a:r>
            <a:r>
              <a:rPr kumimoji="0" lang="de-DE" altLang="de-DE" sz="800" b="0" i="0" u="none" strike="noStrike" cap="none" normalizeH="0" baseline="0" dirty="0" err="1">
                <a:ln>
                  <a:noFill/>
                </a:ln>
                <a:solidFill>
                  <a:srgbClr val="1B1B1B"/>
                </a:solidFill>
                <a:effectLst/>
                <a:latin typeface="+mj-lt"/>
              </a:rPr>
              <a:t>dengue</a:t>
            </a:r>
            <a:r>
              <a:rPr kumimoji="0" lang="de-DE" altLang="de-DE" sz="800" b="0" i="0" u="none" strike="noStrike" cap="none" normalizeH="0" baseline="0" dirty="0">
                <a:ln>
                  <a:noFill/>
                </a:ln>
                <a:solidFill>
                  <a:srgbClr val="1B1B1B"/>
                </a:solidFill>
                <a:effectLst/>
                <a:latin typeface="+mj-lt"/>
              </a:rPr>
              <a:t> </a:t>
            </a:r>
            <a:r>
              <a:rPr kumimoji="0" lang="de-DE" altLang="de-DE" sz="800" b="0" i="0" u="none" strike="noStrike" cap="none" normalizeH="0" baseline="0" dirty="0" err="1">
                <a:ln>
                  <a:noFill/>
                </a:ln>
                <a:solidFill>
                  <a:srgbClr val="1B1B1B"/>
                </a:solidFill>
                <a:effectLst/>
                <a:latin typeface="+mj-lt"/>
              </a:rPr>
              <a:t>outbreak</a:t>
            </a:r>
            <a:r>
              <a:rPr kumimoji="0" lang="de-DE" altLang="de-DE" sz="800" b="0" i="0" u="none" strike="noStrike" cap="none" normalizeH="0" baseline="0" dirty="0">
                <a:ln>
                  <a:noFill/>
                </a:ln>
                <a:solidFill>
                  <a:srgbClr val="1B1B1B"/>
                </a:solidFill>
                <a:effectLst/>
                <a:latin typeface="+mj-lt"/>
              </a:rPr>
              <a:t> in Marche Region, Central </a:t>
            </a:r>
            <a:r>
              <a:rPr kumimoji="0" lang="de-DE" altLang="de-DE" sz="800" b="0" i="0" u="none" strike="noStrike" cap="none" normalizeH="0" baseline="0" dirty="0" err="1">
                <a:ln>
                  <a:noFill/>
                </a:ln>
                <a:solidFill>
                  <a:srgbClr val="1B1B1B"/>
                </a:solidFill>
                <a:effectLst/>
                <a:latin typeface="+mj-lt"/>
              </a:rPr>
              <a:t>Italy</a:t>
            </a:r>
            <a:r>
              <a:rPr kumimoji="0" lang="de-DE" altLang="de-DE" sz="800" b="0" i="0" u="none" strike="noStrike" cap="none" normalizeH="0" baseline="0" dirty="0">
                <a:ln>
                  <a:noFill/>
                </a:ln>
                <a:solidFill>
                  <a:srgbClr val="1B1B1B"/>
                </a:solidFill>
                <a:effectLst/>
                <a:latin typeface="+mj-lt"/>
              </a:rPr>
              <a:t>, August to </a:t>
            </a:r>
            <a:r>
              <a:rPr kumimoji="0" lang="de-DE" altLang="de-DE" sz="800" b="0" i="0" u="none" strike="noStrike" cap="none" normalizeH="0" baseline="0" dirty="0" err="1">
                <a:ln>
                  <a:noFill/>
                </a:ln>
                <a:solidFill>
                  <a:srgbClr val="1B1B1B"/>
                </a:solidFill>
                <a:effectLst/>
                <a:latin typeface="+mj-lt"/>
              </a:rPr>
              <a:t>October</a:t>
            </a:r>
            <a:r>
              <a:rPr kumimoji="0" lang="de-DE" altLang="de-DE" sz="800" b="0" i="0" u="none" strike="noStrike" cap="none" normalizeH="0" baseline="0" dirty="0">
                <a:ln>
                  <a:noFill/>
                </a:ln>
                <a:solidFill>
                  <a:srgbClr val="1B1B1B"/>
                </a:solidFill>
                <a:effectLst/>
                <a:latin typeface="+mj-lt"/>
              </a:rPr>
              <a:t> 2024. Euro </a:t>
            </a:r>
            <a:r>
              <a:rPr kumimoji="0" lang="de-DE" altLang="de-DE" sz="800" b="0" i="0" u="none" strike="noStrike" cap="none" normalizeH="0" baseline="0" dirty="0" err="1">
                <a:ln>
                  <a:noFill/>
                </a:ln>
                <a:solidFill>
                  <a:srgbClr val="1B1B1B"/>
                </a:solidFill>
                <a:effectLst/>
                <a:latin typeface="+mj-lt"/>
              </a:rPr>
              <a:t>Surveill</a:t>
            </a:r>
            <a:r>
              <a:rPr kumimoji="0" lang="de-DE" altLang="de-DE" sz="800" b="0" i="0" u="none" strike="noStrike" cap="none" normalizeH="0" baseline="0" dirty="0">
                <a:ln>
                  <a:noFill/>
                </a:ln>
                <a:solidFill>
                  <a:srgbClr val="1B1B1B"/>
                </a:solidFill>
                <a:effectLst/>
                <a:latin typeface="+mj-lt"/>
              </a:rPr>
              <a:t>. 2024 Nov;29(47)</a:t>
            </a:r>
            <a:endParaRPr kumimoji="0" lang="de-DE" altLang="de-DE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A4402E25-47DF-4151-3D29-BA4D6AB31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368" y="6459372"/>
            <a:ext cx="4114800" cy="180000"/>
          </a:xfrm>
        </p:spPr>
        <p:txBody>
          <a:bodyPr/>
          <a:lstStyle/>
          <a:p>
            <a:r>
              <a:rPr lang="de-DE"/>
              <a:t>09.05.2025</a:t>
            </a:r>
            <a:endParaRPr lang="de-CH" dirty="0"/>
          </a:p>
        </p:txBody>
      </p:sp>
      <p:sp>
        <p:nvSpPr>
          <p:cNvPr id="9" name="Datumsplatzhalter 1">
            <a:extLst>
              <a:ext uri="{FF2B5EF4-FFF2-40B4-BE49-F238E27FC236}">
                <a16:creationId xmlns:a16="http://schemas.microsoft.com/office/drawing/2014/main" id="{3717A69F-E155-8683-6F4D-0BEB11BAFD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60640" y="6459372"/>
            <a:ext cx="2070000" cy="180000"/>
          </a:xfrm>
        </p:spPr>
        <p:txBody>
          <a:bodyPr/>
          <a:lstStyle/>
          <a:p>
            <a:r>
              <a:rPr lang="de-DE"/>
              <a:t>Jahreskongress JHaS                          Nachhaltigkeit - Abshagen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28299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29AD62F-B682-2D53-AF8B-306C89EB3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Jahreskongress JHaS                          Nachhaltigkeit - Abshagen</a:t>
            </a:r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C2F9920-05D4-062E-0AAB-D3BB83E1B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09.05.2025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53220EF-F7A7-E4E0-426A-8F04F6134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B8F18-EA86-4D04-9957-8C9591DCEC94}" type="slidenum">
              <a:rPr lang="de-CH" smtClean="0"/>
              <a:pPr/>
              <a:t>8</a:t>
            </a:fld>
            <a:endParaRPr lang="de-CH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E5F2B8D-FD80-74EE-EE1E-B1B6EAEA4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Die Gesundheitssysteme von Hocheinkommensländern verursachen überproportional viele Treibhausgasemissionen.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8162C49-E319-9462-FEAD-89EAC34B5F7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de-CH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DD25E381-95B5-7162-B1F9-D08B8ABDF172}"/>
              </a:ext>
            </a:extLst>
          </p:cNvPr>
          <p:cNvGrpSpPr/>
          <p:nvPr/>
        </p:nvGrpSpPr>
        <p:grpSpPr>
          <a:xfrm>
            <a:off x="407368" y="1222751"/>
            <a:ext cx="8987840" cy="5014561"/>
            <a:chOff x="1928715" y="1256361"/>
            <a:chExt cx="8669331" cy="4662231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5F63C679-98CA-35C8-4ADD-E4784DA817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33584"/>
            <a:stretch/>
          </p:blipFill>
          <p:spPr>
            <a:xfrm>
              <a:off x="1928715" y="1256361"/>
              <a:ext cx="8669331" cy="4662231"/>
            </a:xfrm>
            <a:prstGeom prst="rect">
              <a:avLst/>
            </a:prstGeom>
          </p:spPr>
        </p:pic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21E753F-68C0-21AB-5204-3D20CE74D93F}"/>
                </a:ext>
              </a:extLst>
            </p:cNvPr>
            <p:cNvSpPr/>
            <p:nvPr/>
          </p:nvSpPr>
          <p:spPr>
            <a:xfrm>
              <a:off x="8724900" y="5638800"/>
              <a:ext cx="1193800" cy="2797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 err="1"/>
            </a:p>
          </p:txBody>
        </p:sp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1AC033A2-1E8C-9C5B-A035-2A5E1EE06FE0}"/>
              </a:ext>
            </a:extLst>
          </p:cNvPr>
          <p:cNvSpPr txBox="1"/>
          <p:nvPr/>
        </p:nvSpPr>
        <p:spPr>
          <a:xfrm>
            <a:off x="8098971" y="5933935"/>
            <a:ext cx="3685041" cy="3009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buClr>
                <a:schemeClr val="tx2"/>
              </a:buClr>
            </a:pPr>
            <a:r>
              <a:rPr lang="de-CH" sz="800" dirty="0"/>
              <a:t>Quelle: </a:t>
            </a:r>
            <a:r>
              <a:rPr lang="en-US" sz="800" dirty="0"/>
              <a:t>Bhopal, A., </a:t>
            </a:r>
            <a:r>
              <a:rPr lang="en-US" sz="800" dirty="0" err="1"/>
              <a:t>Norheim</a:t>
            </a:r>
            <a:r>
              <a:rPr lang="en-US" sz="800" dirty="0"/>
              <a:t>, O.F. Fair pathways to net-zero healthcare. Nat Med 29, 1078–1084 (2023). https://doi.org/10.1038/s41591-023-02351-</a:t>
            </a:r>
            <a:r>
              <a:rPr lang="de-CH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3242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64AA846-F643-9B51-A9D4-60B875BB8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Jahreskongress JHaS                          Nachhaltigkeit - Abshagen</a:t>
            </a:r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20B8180-A464-7538-F986-821A8C9C6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09.05.2025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40483A0-F00B-E835-565B-1A897A26F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B8F18-EA86-4D04-9957-8C9591DCEC94}" type="slidenum">
              <a:rPr lang="de-CH" smtClean="0"/>
              <a:pPr/>
              <a:t>9</a:t>
            </a:fld>
            <a:endParaRPr lang="de-CH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872CA18-9D6F-5BAD-3B97-2ABD37D6A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Der Energieverbrauch des Schweizer Gesundheitssystems ist (mit) der höchste von allen Ländern der Welt.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8FCA866-8EFD-A4BC-D7A4-7217EE32469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000" dirty="0" err="1">
                <a:solidFill>
                  <a:srgbClr val="0D244F"/>
                </a:solidFill>
                <a:latin typeface="+mj-lt"/>
                <a:ea typeface="Clear Sans Medium"/>
                <a:cs typeface="Clear Sans Medium"/>
                <a:sym typeface="Clear Sans Medium"/>
              </a:rPr>
              <a:t>Andrieu</a:t>
            </a:r>
            <a:r>
              <a:rPr lang="en-US" sz="1000" dirty="0">
                <a:solidFill>
                  <a:srgbClr val="0D244F"/>
                </a:solidFill>
                <a:latin typeface="+mj-lt"/>
                <a:ea typeface="Clear Sans Medium"/>
                <a:cs typeface="Clear Sans Medium"/>
                <a:sym typeface="Clear Sans Medium"/>
              </a:rPr>
              <a:t> et al., 2023, The Lancet Planetary Health</a:t>
            </a:r>
            <a:endParaRPr lang="de-CH" sz="1000" dirty="0">
              <a:latin typeface="+mj-lt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20D8569E-DC2C-402F-919D-B919D30C0364}"/>
              </a:ext>
            </a:extLst>
          </p:cNvPr>
          <p:cNvSpPr/>
          <p:nvPr/>
        </p:nvSpPr>
        <p:spPr>
          <a:xfrm>
            <a:off x="3520209" y="1487156"/>
            <a:ext cx="5150861" cy="4750156"/>
          </a:xfrm>
          <a:custGeom>
            <a:avLst/>
            <a:gdLst/>
            <a:ahLst/>
            <a:cxnLst/>
            <a:rect l="l" t="t" r="r" b="b"/>
            <a:pathLst>
              <a:path w="8601620" h="8440339">
                <a:moveTo>
                  <a:pt x="0" y="0"/>
                </a:moveTo>
                <a:lnTo>
                  <a:pt x="8601620" y="0"/>
                </a:lnTo>
                <a:lnTo>
                  <a:pt x="8601620" y="8440339"/>
                </a:lnTo>
                <a:lnTo>
                  <a:pt x="0" y="84403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10" name="Pfeil: nach links 9">
            <a:extLst>
              <a:ext uri="{FF2B5EF4-FFF2-40B4-BE49-F238E27FC236}">
                <a16:creationId xmlns:a16="http://schemas.microsoft.com/office/drawing/2014/main" id="{0ABBC8E5-64D9-C549-4C53-AF5E3748E68E}"/>
              </a:ext>
            </a:extLst>
          </p:cNvPr>
          <p:cNvSpPr/>
          <p:nvPr/>
        </p:nvSpPr>
        <p:spPr>
          <a:xfrm>
            <a:off x="8775225" y="1487156"/>
            <a:ext cx="904352" cy="381837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63818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USB Gruen">
  <a:themeElements>
    <a:clrScheme name="USB Finanz">
      <a:dk1>
        <a:sysClr val="windowText" lastClr="000000"/>
      </a:dk1>
      <a:lt1>
        <a:sysClr val="window" lastClr="FFFFFF"/>
      </a:lt1>
      <a:dk2>
        <a:srgbClr val="0A5F5A"/>
      </a:dk2>
      <a:lt2>
        <a:srgbClr val="78DEC8"/>
      </a:lt2>
      <a:accent1>
        <a:srgbClr val="0A5F5A"/>
      </a:accent1>
      <a:accent2>
        <a:srgbClr val="78DEC8"/>
      </a:accent2>
      <a:accent3>
        <a:srgbClr val="F0EB96"/>
      </a:accent3>
      <a:accent4>
        <a:srgbClr val="C6D0CF"/>
      </a:accent4>
      <a:accent5>
        <a:srgbClr val="9B233C"/>
      </a:accent5>
      <a:accent6>
        <a:srgbClr val="644164"/>
      </a:accent6>
      <a:hlink>
        <a:srgbClr val="0A5F5A"/>
      </a:hlink>
      <a:folHlink>
        <a:srgbClr val="78DEC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 marL="288000" indent="-288000" algn="l">
          <a:lnSpc>
            <a:spcPts val="2400"/>
          </a:lnSpc>
          <a:spcAft>
            <a:spcPts val="900"/>
          </a:spcAft>
          <a:buBlip>
            <a:blip xmlns:r="http://schemas.openxmlformats.org/officeDocument/2006/relationships" r:embed="rId1"/>
          </a:buBlip>
          <a:defRPr sz="2000" dirty="0" smtClean="0"/>
        </a:defPPr>
      </a:lstStyle>
    </a:txDef>
  </a:objectDefaults>
  <a:extraClrSchemeLst/>
  <a:custClrLst>
    <a:custClr name="Dunkelbraun100">
      <a:srgbClr val="B96E50"/>
    </a:custClr>
    <a:custClr name="Weinrot100">
      <a:srgbClr val="9B233C"/>
    </a:custClr>
    <a:custClr name="Pink100">
      <a:srgbClr val="FA9196"/>
    </a:custClr>
    <a:custClr name="Violett100">
      <a:srgbClr val="644164"/>
    </a:custClr>
    <a:custClr name="Hellblau100">
      <a:srgbClr val="82B4D7"/>
    </a:custClr>
    <a:custClr name="Tuerkis100">
      <a:srgbClr val="78DEC8"/>
    </a:custClr>
    <a:custClr name="Dunkelgruen100">
      <a:srgbClr val="0A5F5A"/>
    </a:custClr>
    <a:custClr name="Hellgruen100">
      <a:srgbClr val="B4D796"/>
    </a:custClr>
    <a:custClr name="Lime100">
      <a:srgbClr val="F0EB96"/>
    </a:custClr>
    <a:custClr name="Apricot100">
      <a:srgbClr val="FFB97D"/>
    </a:custClr>
    <a:custClr name="Dunkelbraun75">
      <a:srgbClr val="C99277"/>
    </a:custClr>
    <a:custClr name="Weinrot75">
      <a:srgbClr val="B35861"/>
    </a:custClr>
    <a:custClr name="Pink75">
      <a:srgbClr val="F5AFB6"/>
    </a:custClr>
    <a:custClr name="Violett75">
      <a:srgbClr val="866A83"/>
    </a:custClr>
    <a:custClr name="Hellblau75">
      <a:srgbClr val="A7C7E2"/>
    </a:custClr>
    <a:custClr name="Tuerkis75">
      <a:srgbClr val="A0D4CA"/>
    </a:custClr>
    <a:custClr name="Dunkelgruen75">
      <a:srgbClr val="547F7C"/>
    </a:custClr>
    <a:custClr name="Hellgruen75">
      <a:srgbClr val="C7DFB0"/>
    </a:custClr>
    <a:custClr name="Lime75">
      <a:srgbClr val="F2F0B2"/>
    </a:custClr>
    <a:custClr name="Apricot75">
      <a:srgbClr val="F4C69C"/>
    </a:custClr>
    <a:custClr name="Dunkelbraun50">
      <a:srgbClr val="DBB6A2"/>
    </a:custClr>
    <a:custClr name="Weinrot50">
      <a:srgbClr val="C98E8F"/>
    </a:custClr>
    <a:custClr name="Pink50">
      <a:srgbClr val="F9CCCF"/>
    </a:custClr>
    <a:custClr name="Violett50">
      <a:srgbClr val="AA96A8"/>
    </a:custClr>
    <a:custClr name="Hellblau50">
      <a:srgbClr val="C7D9EC"/>
    </a:custClr>
    <a:custClr name="Tuerkis50">
      <a:srgbClr val="C4E3DD"/>
    </a:custClr>
    <a:custClr name="Dunkelgruen50">
      <a:srgbClr val="8DA5A3"/>
    </a:custClr>
    <a:custClr name="Hellgruen50">
      <a:srgbClr val="DBEACC"/>
    </a:custClr>
    <a:custClr name="Lime50">
      <a:srgbClr val="F6F5CE"/>
    </a:custClr>
    <a:custClr name="Apricot50">
      <a:srgbClr val="F8DABE"/>
    </a:custClr>
    <a:custClr name="Dunkelbraun25">
      <a:srgbClr val="ECDACF"/>
    </a:custClr>
    <a:custClr name="Weinrot25">
      <a:srgbClr val="E4C6C5"/>
    </a:custClr>
    <a:custClr name="Pink25">
      <a:srgbClr val="FCE7E7"/>
    </a:custClr>
    <a:custClr name="Violett25">
      <a:srgbClr val="D3C9D3"/>
    </a:custClr>
    <a:custClr name="Hellblau25">
      <a:srgbClr val="E4ECF6"/>
    </a:custClr>
    <a:custClr name="Tuerkis25">
      <a:srgbClr val="E2F1EE"/>
    </a:custClr>
    <a:custClr name="Dunkelgruen25">
      <a:srgbClr val="C6D0CF"/>
    </a:custClr>
    <a:custClr name="Hellgruen25">
      <a:srgbClr val="EDF5E6"/>
    </a:custClr>
    <a:custClr name="Lime25">
      <a:srgbClr val="FAFAE7"/>
    </a:custClr>
    <a:custClr name="Apricot25">
      <a:srgbClr val="FBECDE"/>
    </a:custClr>
    <a:custClr name="Red100">
      <a:srgbClr val="FF0000"/>
    </a:custClr>
    <a:custClr name="Red75">
      <a:srgbClr val="EA5E42"/>
    </a:custClr>
    <a:custClr name="Red50">
      <a:srgbClr val="F39A7D"/>
    </a:custClr>
    <a:custClr name="Red25">
      <a:srgbClr val="FAD0BE"/>
    </a:custClr>
    <a:custClr name="Lila100">
      <a:srgbClr val="DC87CD"/>
    </a:custClr>
    <a:custClr name="Lila75">
      <a:srgbClr val="D99FC7"/>
    </a:custClr>
    <a:custClr name="Lila50">
      <a:srgbClr val="E4C1DC"/>
    </a:custClr>
    <a:custClr name="Lila25">
      <a:srgbClr val="F1E0EF"/>
    </a:custClr>
  </a:custClrLst>
  <a:extLst>
    <a:ext uri="{05A4C25C-085E-4340-85A3-A5531E510DB2}">
      <thm15:themeFamily xmlns:thm15="http://schemas.microsoft.com/office/thememl/2012/main" name="USB Vorlage 2020 16 zu 9_gruen.potx" id="{9C70B0FC-C368-411E-BD7F-DAAE16757BB3}" vid="{9FEA0491-00B4-47C6-B1D5-A4DE62E2BE41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535</Words>
  <Application>Microsoft Office PowerPoint</Application>
  <PresentationFormat>Breitbild</PresentationFormat>
  <Paragraphs>97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1" baseType="lpstr">
      <vt:lpstr>Arial</vt:lpstr>
      <vt:lpstr>Calibri</vt:lpstr>
      <vt:lpstr>Open Sans</vt:lpstr>
      <vt:lpstr>Wingdings</vt:lpstr>
      <vt:lpstr>USB Gruen</vt:lpstr>
      <vt:lpstr> Nachhaltigkeit im Gesundheitswesen   </vt:lpstr>
      <vt:lpstr>Zustand des Patienten Erde: Sechs von neun Planetaren Grenzen sind überschritten!</vt:lpstr>
      <vt:lpstr>Globale ökologischen Krisen stellen die grösste Bedrohung für die menschliche Gesundheit im 21. Jahrhundert dar.</vt:lpstr>
      <vt:lpstr>Hitzeübersterblichkeit in der Schweiz 1980 – 2023 </vt:lpstr>
      <vt:lpstr>Suizidgefährdung in Abhängigkeit von Umgebungstemperatur und Hitzewellen</vt:lpstr>
      <vt:lpstr>Frühere, längere und intensivere Pollensaison</vt:lpstr>
      <vt:lpstr>Autochthoner Dengue-Ausbruch in Mittelitalien im vergangenen Jahr (Aug-Okt 2024)</vt:lpstr>
      <vt:lpstr>Die Gesundheitssysteme von Hocheinkommensländern verursachen überproportional viele Treibhausgasemissionen.</vt:lpstr>
      <vt:lpstr>Der Energieverbrauch des Schweizer Gesundheitssystems ist (mit) der höchste von allen Ländern der Welt.</vt:lpstr>
      <vt:lpstr>Das SAMW-Positionspapier benennt Handlungsachsen für ein Schweizer Gesundheitssystem innerhalb Planetarer Grenzen.</vt:lpstr>
      <vt:lpstr>Choosing wisely &amp; smarter medicine sind wichtige Orientierungspunkte für eine nachhaltige Medizin.</vt:lpstr>
      <vt:lpstr>Das Konzept der Health-Co-Benefits zeigt die  Chancen für den Zugewinn an Gesundheit auf.</vt:lpstr>
      <vt:lpstr>Zur erfolgreichen Umsetzung von Health Co-Benefits braucht es die individuelle und die strukturelle Ebene.</vt:lpstr>
      <vt:lpstr>PowerPoint-Präsentation</vt:lpstr>
      <vt:lpstr>If it’s not fun, it’s not sustainable – Wichtig: Nicht alleine bleiben und den eigenen Handabdruck vergrössern!</vt:lpstr>
      <vt:lpstr>Vielen Dank für Ihre Aufmerksamkeit. nachhaltigkeit@usb.ch / christian.abshagen@usb.ch</vt:lpstr>
    </vt:vector>
  </TitlesOfParts>
  <Company>Universitaetsspital Basel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Wege zur Reduktion des CO2-Fussabdrucks von Schweizer Spitälern</dc:title>
  <dc:creator>Abshagen Christian</dc:creator>
  <cp:lastModifiedBy>Abshagen Christian</cp:lastModifiedBy>
  <cp:revision>56</cp:revision>
  <dcterms:created xsi:type="dcterms:W3CDTF">2024-10-17T16:26:21Z</dcterms:created>
  <dcterms:modified xsi:type="dcterms:W3CDTF">2025-05-02T07:02:19Z</dcterms:modified>
</cp:coreProperties>
</file>