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4630400" cy="8229600"/>
  <p:notesSz cx="8229600" cy="14630400"/>
  <p:embeddedFontLst>
    <p:embeddedFont>
      <p:font typeface="Montserrat" pitchFamily="2" charset="0"/>
      <p:regular r:id="rId43"/>
      <p:bold r:id="rId4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93" d="100"/>
          <a:sy n="93" d="100"/>
        </p:scale>
        <p:origin x="5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89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polysomnographie permet d'enregistrer simultanément plusieurs paramètres physiologiques pendant le sommeil et de créer un hypnogramme montrant les différentes phases du sommeil.</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38.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3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42.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alpha val="85000"/>
            </a:srgbClr>
          </a:solidFill>
          <a:ln/>
        </p:spPr>
        <p:txBody>
          <a:bodyPr/>
          <a:lstStyle/>
          <a:p>
            <a:endParaRPr lang="fr-FR"/>
          </a:p>
        </p:txBody>
      </p:sp>
      <p:sp>
        <p:nvSpPr>
          <p:cNvPr id="4" name="Text 1"/>
          <p:cNvSpPr/>
          <p:nvPr/>
        </p:nvSpPr>
        <p:spPr>
          <a:xfrm>
            <a:off x="758309" y="1795820"/>
            <a:ext cx="9421058" cy="712708"/>
          </a:xfrm>
          <a:prstGeom prst="rect">
            <a:avLst/>
          </a:prstGeom>
          <a:noFill/>
          <a:ln/>
        </p:spPr>
        <p:txBody>
          <a:bodyPr wrap="non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Médecine du sommeil sans somnifère</a:t>
            </a:r>
            <a:endParaRPr lang="en-US" sz="4450" dirty="0"/>
          </a:p>
        </p:txBody>
      </p:sp>
      <p:sp>
        <p:nvSpPr>
          <p:cNvPr id="5" name="Text 2"/>
          <p:cNvSpPr/>
          <p:nvPr/>
        </p:nvSpPr>
        <p:spPr>
          <a:xfrm>
            <a:off x="758309" y="2833449"/>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7068F4"/>
                </a:solidFill>
                <a:latin typeface="Barlow Bold" pitchFamily="34" charset="0"/>
                <a:ea typeface="Barlow Bold" pitchFamily="34" charset="-122"/>
                <a:cs typeface="Barlow Bold" pitchFamily="34" charset="-120"/>
              </a:rPr>
              <a:t>Dr Solelhac Geoffroy</a:t>
            </a:r>
            <a:endParaRPr lang="en-US" sz="2200" dirty="0"/>
          </a:p>
        </p:txBody>
      </p:sp>
      <p:sp>
        <p:nvSpPr>
          <p:cNvPr id="6" name="Text 3"/>
          <p:cNvSpPr/>
          <p:nvPr/>
        </p:nvSpPr>
        <p:spPr>
          <a:xfrm>
            <a:off x="758309" y="3514606"/>
            <a:ext cx="13113782"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Médecin associé au Centre d'Investigation et de Recherche sur le Sommeil - CHUV</a:t>
            </a:r>
            <a:endParaRPr lang="en-US" sz="1700" dirty="0"/>
          </a:p>
        </p:txBody>
      </p:sp>
      <p:sp>
        <p:nvSpPr>
          <p:cNvPr id="7" name="Text 4"/>
          <p:cNvSpPr/>
          <p:nvPr/>
        </p:nvSpPr>
        <p:spPr>
          <a:xfrm>
            <a:off x="758309" y="4105037"/>
            <a:ext cx="13113782"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09.05.2025</a:t>
            </a:r>
            <a:endParaRPr lang="en-US" sz="1700" dirty="0"/>
          </a:p>
        </p:txBody>
      </p:sp>
      <p:pic>
        <p:nvPicPr>
          <p:cNvPr id="8" name="Image 1" descr="preencoded.png"/>
          <p:cNvPicPr>
            <a:picLocks noChangeAspect="1"/>
          </p:cNvPicPr>
          <p:nvPr/>
        </p:nvPicPr>
        <p:blipFill>
          <a:blip r:embed="rId4"/>
          <a:stretch>
            <a:fillRect/>
          </a:stretch>
        </p:blipFill>
        <p:spPr>
          <a:xfrm>
            <a:off x="758309" y="4695468"/>
            <a:ext cx="13113782" cy="17381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58309" y="1187410"/>
            <a:ext cx="13113782" cy="1967151"/>
          </a:xfrm>
          <a:prstGeom prst="rect">
            <a:avLst/>
          </a:prstGeom>
          <a:noFill/>
          <a:ln/>
        </p:spPr>
        <p:txBody>
          <a:bodyPr wrap="square" lIns="0" tIns="0" rIns="0" bIns="0" rtlCol="0" anchor="t"/>
          <a:lstStyle/>
          <a:p>
            <a:pPr marL="0" indent="0" algn="l">
              <a:lnSpc>
                <a:spcPts val="7700"/>
              </a:lnSpc>
              <a:buNone/>
            </a:pPr>
            <a:r>
              <a:rPr lang="en-US" sz="6150" b="1" dirty="0">
                <a:solidFill>
                  <a:srgbClr val="7068F4"/>
                </a:solidFill>
                <a:latin typeface="Barlow Bold" pitchFamily="34" charset="0"/>
                <a:ea typeface="Barlow Bold" pitchFamily="34" charset="-122"/>
                <a:cs typeface="Barlow Bold" pitchFamily="34" charset="-120"/>
              </a:rPr>
              <a:t>Prévalence des troubles respiratoires au cours du sommeil</a:t>
            </a:r>
            <a:endParaRPr lang="en-US" sz="6150" dirty="0"/>
          </a:p>
        </p:txBody>
      </p:sp>
      <p:sp>
        <p:nvSpPr>
          <p:cNvPr id="3" name="Text 1"/>
          <p:cNvSpPr/>
          <p:nvPr/>
        </p:nvSpPr>
        <p:spPr>
          <a:xfrm>
            <a:off x="758309" y="3696057"/>
            <a:ext cx="6394371" cy="714970"/>
          </a:xfrm>
          <a:prstGeom prst="rect">
            <a:avLst/>
          </a:prstGeom>
          <a:noFill/>
          <a:ln/>
        </p:spPr>
        <p:txBody>
          <a:bodyPr wrap="none" lIns="0" tIns="0" rIns="0" bIns="0" rtlCol="0" anchor="t"/>
          <a:lstStyle/>
          <a:p>
            <a:pPr marL="0" indent="0" algn="ctr">
              <a:lnSpc>
                <a:spcPts val="5600"/>
              </a:lnSpc>
              <a:buNone/>
            </a:pPr>
            <a:r>
              <a:rPr lang="en-US" sz="5600" b="1" dirty="0">
                <a:solidFill>
                  <a:srgbClr val="272525"/>
                </a:solidFill>
                <a:latin typeface="Barlow Bold" pitchFamily="34" charset="0"/>
                <a:ea typeface="Barlow Bold" pitchFamily="34" charset="-122"/>
                <a:cs typeface="Barlow Bold" pitchFamily="34" charset="-120"/>
              </a:rPr>
              <a:t>50%</a:t>
            </a:r>
            <a:endParaRPr lang="en-US" sz="5600" dirty="0"/>
          </a:p>
        </p:txBody>
      </p:sp>
      <p:sp>
        <p:nvSpPr>
          <p:cNvPr id="4" name="Text 2"/>
          <p:cNvSpPr/>
          <p:nvPr/>
        </p:nvSpPr>
        <p:spPr>
          <a:xfrm>
            <a:off x="2530078" y="4681657"/>
            <a:ext cx="2850713" cy="356235"/>
          </a:xfrm>
          <a:prstGeom prst="rect">
            <a:avLst/>
          </a:prstGeom>
          <a:noFill/>
          <a:ln/>
        </p:spPr>
        <p:txBody>
          <a:bodyPr wrap="none" lIns="0" tIns="0" rIns="0" bIns="0" rtlCol="0" anchor="t"/>
          <a:lstStyle/>
          <a:p>
            <a:pPr marL="0" indent="0" algn="ctr">
              <a:lnSpc>
                <a:spcPts val="2800"/>
              </a:lnSpc>
              <a:buNone/>
            </a:pPr>
            <a:r>
              <a:rPr lang="en-US" sz="2200" b="1" dirty="0">
                <a:solidFill>
                  <a:srgbClr val="272525"/>
                </a:solidFill>
                <a:latin typeface="Barlow Bold" pitchFamily="34" charset="0"/>
                <a:ea typeface="Barlow Bold" pitchFamily="34" charset="-122"/>
                <a:cs typeface="Barlow Bold" pitchFamily="34" charset="-120"/>
              </a:rPr>
              <a:t>Hommes</a:t>
            </a:r>
            <a:endParaRPr lang="en-US" sz="2200" dirty="0"/>
          </a:p>
        </p:txBody>
      </p:sp>
      <p:sp>
        <p:nvSpPr>
          <p:cNvPr id="5" name="Text 3"/>
          <p:cNvSpPr/>
          <p:nvPr/>
        </p:nvSpPr>
        <p:spPr>
          <a:xfrm>
            <a:off x="758309" y="5167789"/>
            <a:ext cx="6394371" cy="346710"/>
          </a:xfrm>
          <a:prstGeom prst="rect">
            <a:avLst/>
          </a:prstGeom>
          <a:noFill/>
          <a:ln/>
        </p:spPr>
        <p:txBody>
          <a:bodyPr wrap="none" lIns="0" tIns="0" rIns="0" bIns="0" rtlCol="0" anchor="t"/>
          <a:lstStyle/>
          <a:p>
            <a:pPr marL="0" indent="0" algn="ctr">
              <a:lnSpc>
                <a:spcPts val="2700"/>
              </a:lnSpc>
              <a:buNone/>
            </a:pPr>
            <a:r>
              <a:rPr lang="en-US" sz="1700" dirty="0">
                <a:solidFill>
                  <a:srgbClr val="272525"/>
                </a:solidFill>
                <a:latin typeface="Montserrat" pitchFamily="34" charset="0"/>
                <a:ea typeface="Montserrat" pitchFamily="34" charset="-122"/>
                <a:cs typeface="Montserrat" pitchFamily="34" charset="-120"/>
              </a:rPr>
              <a:t>Prévalence modérée à sévère (IAH ≥15)</a:t>
            </a:r>
            <a:endParaRPr lang="en-US" sz="1700" dirty="0"/>
          </a:p>
        </p:txBody>
      </p:sp>
      <p:sp>
        <p:nvSpPr>
          <p:cNvPr id="6" name="Text 4"/>
          <p:cNvSpPr/>
          <p:nvPr/>
        </p:nvSpPr>
        <p:spPr>
          <a:xfrm>
            <a:off x="7477601" y="3696057"/>
            <a:ext cx="6394490" cy="714970"/>
          </a:xfrm>
          <a:prstGeom prst="rect">
            <a:avLst/>
          </a:prstGeom>
          <a:noFill/>
          <a:ln/>
        </p:spPr>
        <p:txBody>
          <a:bodyPr wrap="none" lIns="0" tIns="0" rIns="0" bIns="0" rtlCol="0" anchor="t"/>
          <a:lstStyle/>
          <a:p>
            <a:pPr marL="0" indent="0" algn="ctr">
              <a:lnSpc>
                <a:spcPts val="5600"/>
              </a:lnSpc>
              <a:buNone/>
            </a:pPr>
            <a:r>
              <a:rPr lang="en-US" sz="5600" b="1" dirty="0">
                <a:solidFill>
                  <a:srgbClr val="272525"/>
                </a:solidFill>
                <a:latin typeface="Barlow Bold" pitchFamily="34" charset="0"/>
                <a:ea typeface="Barlow Bold" pitchFamily="34" charset="-122"/>
                <a:cs typeface="Barlow Bold" pitchFamily="34" charset="-120"/>
              </a:rPr>
              <a:t>23%</a:t>
            </a:r>
            <a:endParaRPr lang="en-US" sz="5600" dirty="0"/>
          </a:p>
        </p:txBody>
      </p:sp>
      <p:sp>
        <p:nvSpPr>
          <p:cNvPr id="7" name="Text 5"/>
          <p:cNvSpPr/>
          <p:nvPr/>
        </p:nvSpPr>
        <p:spPr>
          <a:xfrm>
            <a:off x="9249489" y="4681657"/>
            <a:ext cx="2850713" cy="356235"/>
          </a:xfrm>
          <a:prstGeom prst="rect">
            <a:avLst/>
          </a:prstGeom>
          <a:noFill/>
          <a:ln/>
        </p:spPr>
        <p:txBody>
          <a:bodyPr wrap="none" lIns="0" tIns="0" rIns="0" bIns="0" rtlCol="0" anchor="t"/>
          <a:lstStyle/>
          <a:p>
            <a:pPr marL="0" indent="0" algn="ctr">
              <a:lnSpc>
                <a:spcPts val="2800"/>
              </a:lnSpc>
              <a:buNone/>
            </a:pPr>
            <a:r>
              <a:rPr lang="en-US" sz="2200" b="1" dirty="0">
                <a:solidFill>
                  <a:srgbClr val="272525"/>
                </a:solidFill>
                <a:latin typeface="Barlow Bold" pitchFamily="34" charset="0"/>
                <a:ea typeface="Barlow Bold" pitchFamily="34" charset="-122"/>
                <a:cs typeface="Barlow Bold" pitchFamily="34" charset="-120"/>
              </a:rPr>
              <a:t>Femmes</a:t>
            </a:r>
            <a:endParaRPr lang="en-US" sz="2200" dirty="0"/>
          </a:p>
        </p:txBody>
      </p:sp>
      <p:sp>
        <p:nvSpPr>
          <p:cNvPr id="8" name="Text 6"/>
          <p:cNvSpPr/>
          <p:nvPr/>
        </p:nvSpPr>
        <p:spPr>
          <a:xfrm>
            <a:off x="7477601" y="5167789"/>
            <a:ext cx="6394490" cy="346710"/>
          </a:xfrm>
          <a:prstGeom prst="rect">
            <a:avLst/>
          </a:prstGeom>
          <a:noFill/>
          <a:ln/>
        </p:spPr>
        <p:txBody>
          <a:bodyPr wrap="none" lIns="0" tIns="0" rIns="0" bIns="0" rtlCol="0" anchor="t"/>
          <a:lstStyle/>
          <a:p>
            <a:pPr marL="0" indent="0" algn="ctr">
              <a:lnSpc>
                <a:spcPts val="2700"/>
              </a:lnSpc>
              <a:buNone/>
            </a:pPr>
            <a:r>
              <a:rPr lang="en-US" sz="1700" dirty="0">
                <a:solidFill>
                  <a:srgbClr val="272525"/>
                </a:solidFill>
                <a:latin typeface="Montserrat" pitchFamily="34" charset="0"/>
                <a:ea typeface="Montserrat" pitchFamily="34" charset="-122"/>
                <a:cs typeface="Montserrat" pitchFamily="34" charset="-120"/>
              </a:rPr>
              <a:t>Prévalence modérée à sévère (IAH ≥15)</a:t>
            </a:r>
            <a:endParaRPr lang="en-US" sz="1700" dirty="0"/>
          </a:p>
        </p:txBody>
      </p:sp>
      <p:sp>
        <p:nvSpPr>
          <p:cNvPr id="9" name="Text 7"/>
          <p:cNvSpPr/>
          <p:nvPr/>
        </p:nvSpPr>
        <p:spPr>
          <a:xfrm>
            <a:off x="758309" y="5758220"/>
            <a:ext cx="131137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L'étude HypnoLaus a révélé une prévalence étonnamment élevée, bien supérieure aux estimations précédentes, soulignant un problème de santé publique majeur mais aussi un problème de définition.</a:t>
            </a:r>
            <a:endParaRPr lang="en-US" sz="1700" dirty="0"/>
          </a:p>
        </p:txBody>
      </p:sp>
      <p:sp>
        <p:nvSpPr>
          <p:cNvPr id="10" name="Text 8"/>
          <p:cNvSpPr/>
          <p:nvPr/>
        </p:nvSpPr>
        <p:spPr>
          <a:xfrm>
            <a:off x="758309" y="6695361"/>
            <a:ext cx="13113782" cy="346710"/>
          </a:xfrm>
          <a:prstGeom prst="rect">
            <a:avLst/>
          </a:prstGeom>
          <a:noFill/>
          <a:ln/>
        </p:spPr>
        <p:txBody>
          <a:bodyPr wrap="none" lIns="0" tIns="0" rIns="0" bIns="0" rtlCol="0" anchor="t"/>
          <a:lstStyle/>
          <a:p>
            <a:pPr marL="0" indent="0" algn="r">
              <a:lnSpc>
                <a:spcPts val="2700"/>
              </a:lnSpc>
              <a:buNone/>
            </a:pPr>
            <a:r>
              <a:rPr lang="en-US" sz="1700" i="1" dirty="0">
                <a:solidFill>
                  <a:srgbClr val="272525"/>
                </a:solidFill>
                <a:latin typeface="Montserrat" pitchFamily="34" charset="0"/>
                <a:ea typeface="Montserrat" pitchFamily="34" charset="-122"/>
                <a:cs typeface="Montserrat" pitchFamily="34" charset="-120"/>
              </a:rPr>
              <a:t>Raphaël Heinzer et al. Lancet 2015</a:t>
            </a:r>
            <a:endParaRPr lang="en-US"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17208" y="525899"/>
            <a:ext cx="5366623" cy="670679"/>
          </a:xfrm>
          <a:prstGeom prst="rect">
            <a:avLst/>
          </a:prstGeom>
          <a:noFill/>
          <a:ln/>
        </p:spPr>
        <p:txBody>
          <a:bodyPr wrap="none" lIns="0" tIns="0" rIns="0" bIns="0" rtlCol="0" anchor="t"/>
          <a:lstStyle/>
          <a:p>
            <a:pPr marL="0" indent="0" algn="l">
              <a:lnSpc>
                <a:spcPts val="5250"/>
              </a:lnSpc>
              <a:buNone/>
            </a:pPr>
            <a:r>
              <a:rPr lang="en-US" sz="4200" b="1" dirty="0">
                <a:solidFill>
                  <a:srgbClr val="7068F4"/>
                </a:solidFill>
                <a:latin typeface="Barlow Bold" pitchFamily="34" charset="0"/>
                <a:ea typeface="Barlow Bold" pitchFamily="34" charset="-122"/>
                <a:cs typeface="Barlow Bold" pitchFamily="34" charset="-120"/>
              </a:rPr>
              <a:t>Traitement du SAOS</a:t>
            </a:r>
            <a:endParaRPr lang="en-US" sz="4200" dirty="0"/>
          </a:p>
        </p:txBody>
      </p:sp>
      <p:sp>
        <p:nvSpPr>
          <p:cNvPr id="4" name="Text 1"/>
          <p:cNvSpPr/>
          <p:nvPr/>
        </p:nvSpPr>
        <p:spPr>
          <a:xfrm>
            <a:off x="517208" y="1418153"/>
            <a:ext cx="8109585" cy="472678"/>
          </a:xfrm>
          <a:prstGeom prst="rect">
            <a:avLst/>
          </a:prstGeom>
          <a:noFill/>
          <a:ln/>
        </p:spPr>
        <p:txBody>
          <a:bodyPr wrap="square" lIns="0" tIns="0" rIns="0" bIns="0" rtlCol="0" anchor="t"/>
          <a:lstStyle/>
          <a:p>
            <a:pPr marL="0" indent="0" algn="l">
              <a:lnSpc>
                <a:spcPts val="1850"/>
              </a:lnSpc>
              <a:buNone/>
            </a:pPr>
            <a:r>
              <a:rPr lang="en-US" sz="1150" dirty="0">
                <a:solidFill>
                  <a:srgbClr val="272525"/>
                </a:solidFill>
                <a:latin typeface="Montserrat" pitchFamily="34" charset="0"/>
                <a:ea typeface="Montserrat" pitchFamily="34" charset="-122"/>
                <a:cs typeface="Montserrat" pitchFamily="34" charset="-120"/>
              </a:rPr>
              <a:t>La prise en charge du Syndrome d'Apnées Obstructives du Sommeil repose sur plusieurs approches thérapeutiques adaptées à la sévérité et aux caractéristiques individuelles du patient.</a:t>
            </a:r>
            <a:endParaRPr lang="en-US" sz="1150" dirty="0"/>
          </a:p>
        </p:txBody>
      </p:sp>
      <p:pic>
        <p:nvPicPr>
          <p:cNvPr id="5" name="Image 1" descr="preencoded.png"/>
          <p:cNvPicPr>
            <a:picLocks noChangeAspect="1"/>
          </p:cNvPicPr>
          <p:nvPr/>
        </p:nvPicPr>
        <p:blipFill>
          <a:blip r:embed="rId4"/>
          <a:stretch>
            <a:fillRect/>
          </a:stretch>
        </p:blipFill>
        <p:spPr>
          <a:xfrm>
            <a:off x="2143125" y="2057043"/>
            <a:ext cx="802838" cy="1099780"/>
          </a:xfrm>
          <a:prstGeom prst="rect">
            <a:avLst/>
          </a:prstGeom>
        </p:spPr>
      </p:pic>
      <p:pic>
        <p:nvPicPr>
          <p:cNvPr id="6" name="Image 2" descr="preencoded.png"/>
          <p:cNvPicPr>
            <a:picLocks noChangeAspect="1"/>
          </p:cNvPicPr>
          <p:nvPr/>
        </p:nvPicPr>
        <p:blipFill>
          <a:blip r:embed="rId5"/>
          <a:stretch>
            <a:fillRect/>
          </a:stretch>
        </p:blipFill>
        <p:spPr>
          <a:xfrm>
            <a:off x="2440662" y="2619851"/>
            <a:ext cx="207764" cy="259675"/>
          </a:xfrm>
          <a:prstGeom prst="rect">
            <a:avLst/>
          </a:prstGeom>
        </p:spPr>
      </p:pic>
      <p:sp>
        <p:nvSpPr>
          <p:cNvPr id="7" name="Text 2"/>
          <p:cNvSpPr/>
          <p:nvPr/>
        </p:nvSpPr>
        <p:spPr>
          <a:xfrm>
            <a:off x="3093720" y="2322909"/>
            <a:ext cx="1944410" cy="243007"/>
          </a:xfrm>
          <a:prstGeom prst="rect">
            <a:avLst/>
          </a:prstGeom>
          <a:noFill/>
          <a:ln/>
        </p:spPr>
        <p:txBody>
          <a:bodyPr wrap="none" lIns="0" tIns="0" rIns="0" bIns="0" rtlCol="0" anchor="t"/>
          <a:lstStyle/>
          <a:p>
            <a:pPr marL="0" indent="0" algn="l">
              <a:lnSpc>
                <a:spcPts val="1900"/>
              </a:lnSpc>
              <a:buNone/>
            </a:pPr>
            <a:r>
              <a:rPr lang="en-US" sz="1500" b="1" dirty="0">
                <a:solidFill>
                  <a:srgbClr val="272525"/>
                </a:solidFill>
                <a:latin typeface="Barlow Bold" pitchFamily="34" charset="0"/>
                <a:ea typeface="Barlow Bold" pitchFamily="34" charset="-122"/>
                <a:cs typeface="Barlow Bold" pitchFamily="34" charset="-120"/>
              </a:rPr>
              <a:t>Évaluation Clinique</a:t>
            </a:r>
            <a:endParaRPr lang="en-US" sz="1500" dirty="0"/>
          </a:p>
        </p:txBody>
      </p:sp>
      <p:sp>
        <p:nvSpPr>
          <p:cNvPr id="8" name="Text 3"/>
          <p:cNvSpPr/>
          <p:nvPr/>
        </p:nvSpPr>
        <p:spPr>
          <a:xfrm>
            <a:off x="3093720" y="2654498"/>
            <a:ext cx="3452098" cy="236339"/>
          </a:xfrm>
          <a:prstGeom prst="rect">
            <a:avLst/>
          </a:prstGeom>
          <a:noFill/>
          <a:ln/>
        </p:spPr>
        <p:txBody>
          <a:bodyPr wrap="none" lIns="0" tIns="0" rIns="0" bIns="0" rtlCol="0" anchor="t"/>
          <a:lstStyle/>
          <a:p>
            <a:pPr marL="0" indent="0" algn="l">
              <a:lnSpc>
                <a:spcPts val="1850"/>
              </a:lnSpc>
              <a:buNone/>
            </a:pPr>
            <a:r>
              <a:rPr lang="en-US" sz="1150" dirty="0">
                <a:solidFill>
                  <a:srgbClr val="272525"/>
                </a:solidFill>
                <a:latin typeface="Montserrat" pitchFamily="34" charset="0"/>
                <a:ea typeface="Montserrat" pitchFamily="34" charset="-122"/>
                <a:cs typeface="Montserrat" pitchFamily="34" charset="-120"/>
              </a:rPr>
              <a:t>Déterminer la sévérité et les facteurs de risque.</a:t>
            </a:r>
            <a:endParaRPr lang="en-US" sz="1150" dirty="0"/>
          </a:p>
        </p:txBody>
      </p:sp>
      <p:sp>
        <p:nvSpPr>
          <p:cNvPr id="9" name="Shape 4"/>
          <p:cNvSpPr/>
          <p:nvPr/>
        </p:nvSpPr>
        <p:spPr>
          <a:xfrm>
            <a:off x="2982873" y="3171468"/>
            <a:ext cx="5607010" cy="7620"/>
          </a:xfrm>
          <a:prstGeom prst="roundRect">
            <a:avLst>
              <a:gd name="adj" fmla="val 1745412"/>
            </a:avLst>
          </a:prstGeom>
          <a:solidFill>
            <a:srgbClr val="C1C3D0"/>
          </a:solidFill>
          <a:ln/>
        </p:spPr>
        <p:txBody>
          <a:bodyPr/>
          <a:lstStyle/>
          <a:p>
            <a:endParaRPr lang="fr-FR"/>
          </a:p>
        </p:txBody>
      </p:sp>
      <p:pic>
        <p:nvPicPr>
          <p:cNvPr id="10" name="Image 3" descr="preencoded.png"/>
          <p:cNvPicPr>
            <a:picLocks noChangeAspect="1"/>
          </p:cNvPicPr>
          <p:nvPr/>
        </p:nvPicPr>
        <p:blipFill>
          <a:blip r:embed="rId6"/>
          <a:stretch>
            <a:fillRect/>
          </a:stretch>
        </p:blipFill>
        <p:spPr>
          <a:xfrm>
            <a:off x="1741646" y="3193733"/>
            <a:ext cx="1605677" cy="1099780"/>
          </a:xfrm>
          <a:prstGeom prst="rect">
            <a:avLst/>
          </a:prstGeom>
        </p:spPr>
      </p:pic>
      <p:pic>
        <p:nvPicPr>
          <p:cNvPr id="11" name="Image 4" descr="preencoded.png"/>
          <p:cNvPicPr>
            <a:picLocks noChangeAspect="1"/>
          </p:cNvPicPr>
          <p:nvPr/>
        </p:nvPicPr>
        <p:blipFill>
          <a:blip r:embed="rId7"/>
          <a:stretch>
            <a:fillRect/>
          </a:stretch>
        </p:blipFill>
        <p:spPr>
          <a:xfrm>
            <a:off x="2440543" y="3613785"/>
            <a:ext cx="207764" cy="259675"/>
          </a:xfrm>
          <a:prstGeom prst="rect">
            <a:avLst/>
          </a:prstGeom>
        </p:spPr>
      </p:pic>
      <p:sp>
        <p:nvSpPr>
          <p:cNvPr id="12" name="Text 5"/>
          <p:cNvSpPr/>
          <p:nvPr/>
        </p:nvSpPr>
        <p:spPr>
          <a:xfrm>
            <a:off x="3495080" y="3341489"/>
            <a:ext cx="2511147" cy="243007"/>
          </a:xfrm>
          <a:prstGeom prst="rect">
            <a:avLst/>
          </a:prstGeom>
          <a:noFill/>
          <a:ln/>
        </p:spPr>
        <p:txBody>
          <a:bodyPr wrap="none" lIns="0" tIns="0" rIns="0" bIns="0" rtlCol="0" anchor="t"/>
          <a:lstStyle/>
          <a:p>
            <a:pPr marL="0" indent="0" algn="l">
              <a:lnSpc>
                <a:spcPts val="1900"/>
              </a:lnSpc>
              <a:buNone/>
            </a:pPr>
            <a:r>
              <a:rPr lang="en-US" sz="1500" b="1" dirty="0">
                <a:solidFill>
                  <a:srgbClr val="272525"/>
                </a:solidFill>
                <a:latin typeface="Barlow Bold" pitchFamily="34" charset="0"/>
                <a:ea typeface="Barlow Bold" pitchFamily="34" charset="-122"/>
                <a:cs typeface="Barlow Bold" pitchFamily="34" charset="-120"/>
              </a:rPr>
              <a:t>Mesures Hygiéno-diététiques</a:t>
            </a:r>
            <a:endParaRPr lang="en-US" sz="1500" dirty="0"/>
          </a:p>
        </p:txBody>
      </p:sp>
      <p:sp>
        <p:nvSpPr>
          <p:cNvPr id="13" name="Text 6"/>
          <p:cNvSpPr/>
          <p:nvPr/>
        </p:nvSpPr>
        <p:spPr>
          <a:xfrm>
            <a:off x="3495080" y="3673078"/>
            <a:ext cx="4983956" cy="472678"/>
          </a:xfrm>
          <a:prstGeom prst="rect">
            <a:avLst/>
          </a:prstGeom>
          <a:noFill/>
          <a:ln/>
        </p:spPr>
        <p:txBody>
          <a:bodyPr wrap="square" lIns="0" tIns="0" rIns="0" bIns="0" rtlCol="0" anchor="t"/>
          <a:lstStyle/>
          <a:p>
            <a:pPr marL="0" indent="0" algn="l">
              <a:lnSpc>
                <a:spcPts val="1850"/>
              </a:lnSpc>
              <a:buNone/>
            </a:pPr>
            <a:r>
              <a:rPr lang="en-US" sz="1150" dirty="0">
                <a:solidFill>
                  <a:srgbClr val="272525"/>
                </a:solidFill>
                <a:latin typeface="Montserrat" pitchFamily="34" charset="0"/>
                <a:ea typeface="Montserrat" pitchFamily="34" charset="-122"/>
                <a:cs typeface="Montserrat" pitchFamily="34" charset="-120"/>
              </a:rPr>
              <a:t>Perte de poids, position de sommeil, éviter l'alcool, activité physique.</a:t>
            </a:r>
            <a:endParaRPr lang="en-US" sz="1150" dirty="0"/>
          </a:p>
        </p:txBody>
      </p:sp>
      <p:sp>
        <p:nvSpPr>
          <p:cNvPr id="14" name="Shape 7"/>
          <p:cNvSpPr/>
          <p:nvPr/>
        </p:nvSpPr>
        <p:spPr>
          <a:xfrm>
            <a:off x="3384233" y="4308158"/>
            <a:ext cx="5205651" cy="7620"/>
          </a:xfrm>
          <a:prstGeom prst="roundRect">
            <a:avLst>
              <a:gd name="adj" fmla="val 1745412"/>
            </a:avLst>
          </a:prstGeom>
          <a:solidFill>
            <a:srgbClr val="C1C3D0"/>
          </a:solidFill>
          <a:ln/>
        </p:spPr>
        <p:txBody>
          <a:bodyPr/>
          <a:lstStyle/>
          <a:p>
            <a:endParaRPr lang="fr-FR"/>
          </a:p>
        </p:txBody>
      </p:sp>
      <p:pic>
        <p:nvPicPr>
          <p:cNvPr id="15" name="Image 5" descr="preencoded.png"/>
          <p:cNvPicPr>
            <a:picLocks noChangeAspect="1"/>
          </p:cNvPicPr>
          <p:nvPr/>
        </p:nvPicPr>
        <p:blipFill>
          <a:blip r:embed="rId8"/>
          <a:stretch>
            <a:fillRect/>
          </a:stretch>
        </p:blipFill>
        <p:spPr>
          <a:xfrm>
            <a:off x="1340287" y="4330422"/>
            <a:ext cx="2408515" cy="1099780"/>
          </a:xfrm>
          <a:prstGeom prst="rect">
            <a:avLst/>
          </a:prstGeom>
        </p:spPr>
      </p:pic>
      <p:pic>
        <p:nvPicPr>
          <p:cNvPr id="16" name="Image 6" descr="preencoded.png"/>
          <p:cNvPicPr>
            <a:picLocks noChangeAspect="1"/>
          </p:cNvPicPr>
          <p:nvPr/>
        </p:nvPicPr>
        <p:blipFill>
          <a:blip r:embed="rId9"/>
          <a:stretch>
            <a:fillRect/>
          </a:stretch>
        </p:blipFill>
        <p:spPr>
          <a:xfrm>
            <a:off x="2440662" y="4750475"/>
            <a:ext cx="207764" cy="259675"/>
          </a:xfrm>
          <a:prstGeom prst="rect">
            <a:avLst/>
          </a:prstGeom>
        </p:spPr>
      </p:pic>
      <p:sp>
        <p:nvSpPr>
          <p:cNvPr id="17" name="Text 8"/>
          <p:cNvSpPr/>
          <p:nvPr/>
        </p:nvSpPr>
        <p:spPr>
          <a:xfrm>
            <a:off x="3896558" y="4596289"/>
            <a:ext cx="1944410" cy="243007"/>
          </a:xfrm>
          <a:prstGeom prst="rect">
            <a:avLst/>
          </a:prstGeom>
          <a:noFill/>
          <a:ln/>
        </p:spPr>
        <p:txBody>
          <a:bodyPr wrap="none" lIns="0" tIns="0" rIns="0" bIns="0" rtlCol="0" anchor="t"/>
          <a:lstStyle/>
          <a:p>
            <a:pPr marL="0" indent="0" algn="l">
              <a:lnSpc>
                <a:spcPts val="1900"/>
              </a:lnSpc>
              <a:buNone/>
            </a:pPr>
            <a:r>
              <a:rPr lang="en-US" sz="1500" b="1" dirty="0">
                <a:solidFill>
                  <a:srgbClr val="272525"/>
                </a:solidFill>
                <a:latin typeface="Barlow Bold" pitchFamily="34" charset="0"/>
                <a:ea typeface="Barlow Bold" pitchFamily="34" charset="-122"/>
                <a:cs typeface="Barlow Bold" pitchFamily="34" charset="-120"/>
              </a:rPr>
              <a:t>PPC (CPAP)</a:t>
            </a:r>
            <a:endParaRPr lang="en-US" sz="1500" dirty="0"/>
          </a:p>
        </p:txBody>
      </p:sp>
      <p:sp>
        <p:nvSpPr>
          <p:cNvPr id="18" name="Text 9"/>
          <p:cNvSpPr/>
          <p:nvPr/>
        </p:nvSpPr>
        <p:spPr>
          <a:xfrm>
            <a:off x="3896558" y="4927878"/>
            <a:ext cx="3814524" cy="236339"/>
          </a:xfrm>
          <a:prstGeom prst="rect">
            <a:avLst/>
          </a:prstGeom>
          <a:noFill/>
          <a:ln/>
        </p:spPr>
        <p:txBody>
          <a:bodyPr wrap="none" lIns="0" tIns="0" rIns="0" bIns="0" rtlCol="0" anchor="t"/>
          <a:lstStyle/>
          <a:p>
            <a:pPr marL="0" indent="0" algn="l">
              <a:lnSpc>
                <a:spcPts val="1850"/>
              </a:lnSpc>
              <a:buNone/>
            </a:pPr>
            <a:r>
              <a:rPr lang="en-US" sz="1150" dirty="0">
                <a:solidFill>
                  <a:srgbClr val="272525"/>
                </a:solidFill>
                <a:latin typeface="Montserrat" pitchFamily="34" charset="0"/>
                <a:ea typeface="Montserrat" pitchFamily="34" charset="-122"/>
                <a:cs typeface="Montserrat" pitchFamily="34" charset="-120"/>
              </a:rPr>
              <a:t>Traitement de référence, pression positive continue.</a:t>
            </a:r>
            <a:endParaRPr lang="en-US" sz="1150" dirty="0"/>
          </a:p>
        </p:txBody>
      </p:sp>
      <p:sp>
        <p:nvSpPr>
          <p:cNvPr id="19" name="Shape 10"/>
          <p:cNvSpPr/>
          <p:nvPr/>
        </p:nvSpPr>
        <p:spPr>
          <a:xfrm>
            <a:off x="3785711" y="5444847"/>
            <a:ext cx="4804172" cy="7620"/>
          </a:xfrm>
          <a:prstGeom prst="roundRect">
            <a:avLst>
              <a:gd name="adj" fmla="val 1745412"/>
            </a:avLst>
          </a:prstGeom>
          <a:solidFill>
            <a:srgbClr val="C1C3D0"/>
          </a:solidFill>
          <a:ln/>
        </p:spPr>
        <p:txBody>
          <a:bodyPr/>
          <a:lstStyle/>
          <a:p>
            <a:endParaRPr lang="fr-FR"/>
          </a:p>
        </p:txBody>
      </p:sp>
      <p:pic>
        <p:nvPicPr>
          <p:cNvPr id="20" name="Image 7" descr="preencoded.png"/>
          <p:cNvPicPr>
            <a:picLocks noChangeAspect="1"/>
          </p:cNvPicPr>
          <p:nvPr/>
        </p:nvPicPr>
        <p:blipFill>
          <a:blip r:embed="rId10"/>
          <a:stretch>
            <a:fillRect/>
          </a:stretch>
        </p:blipFill>
        <p:spPr>
          <a:xfrm>
            <a:off x="938808" y="5467112"/>
            <a:ext cx="3211354" cy="1099780"/>
          </a:xfrm>
          <a:prstGeom prst="rect">
            <a:avLst/>
          </a:prstGeom>
        </p:spPr>
      </p:pic>
      <p:pic>
        <p:nvPicPr>
          <p:cNvPr id="21" name="Image 8" descr="preencoded.png"/>
          <p:cNvPicPr>
            <a:picLocks noChangeAspect="1"/>
          </p:cNvPicPr>
          <p:nvPr/>
        </p:nvPicPr>
        <p:blipFill>
          <a:blip r:embed="rId11"/>
          <a:stretch>
            <a:fillRect/>
          </a:stretch>
        </p:blipFill>
        <p:spPr>
          <a:xfrm>
            <a:off x="2440543" y="5887164"/>
            <a:ext cx="207764" cy="259675"/>
          </a:xfrm>
          <a:prstGeom prst="rect">
            <a:avLst/>
          </a:prstGeom>
        </p:spPr>
      </p:pic>
      <p:sp>
        <p:nvSpPr>
          <p:cNvPr id="22" name="Text 11"/>
          <p:cNvSpPr/>
          <p:nvPr/>
        </p:nvSpPr>
        <p:spPr>
          <a:xfrm>
            <a:off x="4297918" y="5732978"/>
            <a:ext cx="2015252" cy="243007"/>
          </a:xfrm>
          <a:prstGeom prst="rect">
            <a:avLst/>
          </a:prstGeom>
          <a:noFill/>
          <a:ln/>
        </p:spPr>
        <p:txBody>
          <a:bodyPr wrap="none" lIns="0" tIns="0" rIns="0" bIns="0" rtlCol="0" anchor="t"/>
          <a:lstStyle/>
          <a:p>
            <a:pPr marL="0" indent="0" algn="l">
              <a:lnSpc>
                <a:spcPts val="1900"/>
              </a:lnSpc>
              <a:buNone/>
            </a:pPr>
            <a:r>
              <a:rPr lang="en-US" sz="1500" b="1" dirty="0">
                <a:solidFill>
                  <a:srgbClr val="272525"/>
                </a:solidFill>
                <a:latin typeface="Barlow Bold" pitchFamily="34" charset="0"/>
                <a:ea typeface="Barlow Bold" pitchFamily="34" charset="-122"/>
                <a:cs typeface="Barlow Bold" pitchFamily="34" charset="-120"/>
              </a:rPr>
              <a:t>Orthèses Mandibulaires</a:t>
            </a:r>
            <a:endParaRPr lang="en-US" sz="1500" dirty="0"/>
          </a:p>
        </p:txBody>
      </p:sp>
      <p:sp>
        <p:nvSpPr>
          <p:cNvPr id="23" name="Text 12"/>
          <p:cNvSpPr/>
          <p:nvPr/>
        </p:nvSpPr>
        <p:spPr>
          <a:xfrm>
            <a:off x="4297918" y="6064568"/>
            <a:ext cx="2015252" cy="236339"/>
          </a:xfrm>
          <a:prstGeom prst="rect">
            <a:avLst/>
          </a:prstGeom>
          <a:noFill/>
          <a:ln/>
        </p:spPr>
        <p:txBody>
          <a:bodyPr wrap="none" lIns="0" tIns="0" rIns="0" bIns="0" rtlCol="0" anchor="t"/>
          <a:lstStyle/>
          <a:p>
            <a:pPr marL="0" indent="0" algn="l">
              <a:lnSpc>
                <a:spcPts val="1850"/>
              </a:lnSpc>
              <a:buNone/>
            </a:pPr>
            <a:r>
              <a:rPr lang="en-US" sz="1150" dirty="0">
                <a:solidFill>
                  <a:srgbClr val="272525"/>
                </a:solidFill>
                <a:latin typeface="Montserrat" pitchFamily="34" charset="0"/>
                <a:ea typeface="Montserrat" pitchFamily="34" charset="-122"/>
                <a:cs typeface="Montserrat" pitchFamily="34" charset="-120"/>
              </a:rPr>
              <a:t>Alternative.</a:t>
            </a:r>
            <a:endParaRPr lang="en-US" sz="1150" dirty="0"/>
          </a:p>
        </p:txBody>
      </p:sp>
      <p:sp>
        <p:nvSpPr>
          <p:cNvPr id="24" name="Shape 13"/>
          <p:cNvSpPr/>
          <p:nvPr/>
        </p:nvSpPr>
        <p:spPr>
          <a:xfrm>
            <a:off x="4187071" y="6581537"/>
            <a:ext cx="4402812" cy="7620"/>
          </a:xfrm>
          <a:prstGeom prst="roundRect">
            <a:avLst>
              <a:gd name="adj" fmla="val 1745412"/>
            </a:avLst>
          </a:prstGeom>
          <a:solidFill>
            <a:srgbClr val="C1C3D0"/>
          </a:solidFill>
          <a:ln/>
        </p:spPr>
        <p:txBody>
          <a:bodyPr/>
          <a:lstStyle/>
          <a:p>
            <a:endParaRPr lang="fr-FR"/>
          </a:p>
        </p:txBody>
      </p:sp>
      <p:pic>
        <p:nvPicPr>
          <p:cNvPr id="25" name="Image 9" descr="preencoded.png"/>
          <p:cNvPicPr>
            <a:picLocks noChangeAspect="1"/>
          </p:cNvPicPr>
          <p:nvPr/>
        </p:nvPicPr>
        <p:blipFill>
          <a:blip r:embed="rId12"/>
          <a:stretch>
            <a:fillRect/>
          </a:stretch>
        </p:blipFill>
        <p:spPr>
          <a:xfrm>
            <a:off x="537448" y="6603802"/>
            <a:ext cx="4014192" cy="1099780"/>
          </a:xfrm>
          <a:prstGeom prst="rect">
            <a:avLst/>
          </a:prstGeom>
        </p:spPr>
      </p:pic>
      <p:pic>
        <p:nvPicPr>
          <p:cNvPr id="26" name="Image 10" descr="preencoded.png"/>
          <p:cNvPicPr>
            <a:picLocks noChangeAspect="1"/>
          </p:cNvPicPr>
          <p:nvPr/>
        </p:nvPicPr>
        <p:blipFill>
          <a:blip r:embed="rId13"/>
          <a:stretch>
            <a:fillRect/>
          </a:stretch>
        </p:blipFill>
        <p:spPr>
          <a:xfrm>
            <a:off x="2440662" y="7023854"/>
            <a:ext cx="207764" cy="259675"/>
          </a:xfrm>
          <a:prstGeom prst="rect">
            <a:avLst/>
          </a:prstGeom>
        </p:spPr>
      </p:pic>
      <p:sp>
        <p:nvSpPr>
          <p:cNvPr id="27" name="Text 14"/>
          <p:cNvSpPr/>
          <p:nvPr/>
        </p:nvSpPr>
        <p:spPr>
          <a:xfrm>
            <a:off x="4699397" y="6869668"/>
            <a:ext cx="1944410" cy="243007"/>
          </a:xfrm>
          <a:prstGeom prst="rect">
            <a:avLst/>
          </a:prstGeom>
          <a:noFill/>
          <a:ln/>
        </p:spPr>
        <p:txBody>
          <a:bodyPr wrap="none" lIns="0" tIns="0" rIns="0" bIns="0" rtlCol="0" anchor="t"/>
          <a:lstStyle/>
          <a:p>
            <a:pPr marL="0" indent="0" algn="l">
              <a:lnSpc>
                <a:spcPts val="1900"/>
              </a:lnSpc>
              <a:buNone/>
            </a:pPr>
            <a:r>
              <a:rPr lang="en-US" sz="1500" b="1" dirty="0">
                <a:solidFill>
                  <a:srgbClr val="272525"/>
                </a:solidFill>
                <a:latin typeface="Barlow Bold" pitchFamily="34" charset="0"/>
                <a:ea typeface="Barlow Bold" pitchFamily="34" charset="-122"/>
                <a:cs typeface="Barlow Bold" pitchFamily="34" charset="-120"/>
              </a:rPr>
              <a:t>Chirurgie</a:t>
            </a:r>
            <a:endParaRPr lang="en-US" sz="1500" dirty="0"/>
          </a:p>
        </p:txBody>
      </p:sp>
      <p:sp>
        <p:nvSpPr>
          <p:cNvPr id="28" name="Text 15"/>
          <p:cNvSpPr/>
          <p:nvPr/>
        </p:nvSpPr>
        <p:spPr>
          <a:xfrm>
            <a:off x="4699397" y="7201257"/>
            <a:ext cx="2162770" cy="236339"/>
          </a:xfrm>
          <a:prstGeom prst="rect">
            <a:avLst/>
          </a:prstGeom>
          <a:noFill/>
          <a:ln/>
        </p:spPr>
        <p:txBody>
          <a:bodyPr wrap="none" lIns="0" tIns="0" rIns="0" bIns="0" rtlCol="0" anchor="t"/>
          <a:lstStyle/>
          <a:p>
            <a:pPr marL="0" indent="0" algn="l">
              <a:lnSpc>
                <a:spcPts val="1850"/>
              </a:lnSpc>
              <a:buNone/>
            </a:pPr>
            <a:r>
              <a:rPr lang="en-US" sz="1150" dirty="0">
                <a:solidFill>
                  <a:srgbClr val="272525"/>
                </a:solidFill>
                <a:latin typeface="Montserrat" pitchFamily="34" charset="0"/>
                <a:ea typeface="Montserrat" pitchFamily="34" charset="-122"/>
                <a:cs typeface="Montserrat" pitchFamily="34" charset="-120"/>
              </a:rPr>
              <a:t>Réservée aux cas spécifiques.</a:t>
            </a:r>
            <a:endParaRPr lang="en-US" sz="11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3758446"/>
            <a:ext cx="7289602" cy="712708"/>
          </a:xfrm>
          <a:prstGeom prst="rect">
            <a:avLst/>
          </a:prstGeom>
          <a:noFill/>
          <a:ln/>
        </p:spPr>
        <p:txBody>
          <a:bodyPr wrap="non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Partie 3: Insomnie Chronique</a:t>
            </a:r>
            <a:endParaRPr lang="en-US" sz="4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766882"/>
            <a:ext cx="5701546" cy="712708"/>
          </a:xfrm>
          <a:prstGeom prst="rect">
            <a:avLst/>
          </a:prstGeom>
          <a:noFill/>
          <a:ln/>
        </p:spPr>
        <p:txBody>
          <a:bodyPr wrap="non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Insomnie Chronique</a:t>
            </a:r>
            <a:endParaRPr lang="en-US" sz="4450" dirty="0"/>
          </a:p>
        </p:txBody>
      </p:sp>
      <p:sp>
        <p:nvSpPr>
          <p:cNvPr id="4" name="Text 1"/>
          <p:cNvSpPr/>
          <p:nvPr/>
        </p:nvSpPr>
        <p:spPr>
          <a:xfrm>
            <a:off x="758309" y="1804511"/>
            <a:ext cx="7627382" cy="104013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Un trouble du sommeil caractérisé par des difficultés à s'endormir, à rester endormi ou par un sommeil non réparateur malgré une opportunité adéquate.</a:t>
            </a:r>
            <a:endParaRPr lang="en-US" sz="1700" dirty="0"/>
          </a:p>
        </p:txBody>
      </p:sp>
      <p:sp>
        <p:nvSpPr>
          <p:cNvPr id="5" name="Shape 2"/>
          <p:cNvSpPr/>
          <p:nvPr/>
        </p:nvSpPr>
        <p:spPr>
          <a:xfrm>
            <a:off x="758309" y="3088362"/>
            <a:ext cx="487442" cy="487442"/>
          </a:xfrm>
          <a:prstGeom prst="roundRect">
            <a:avLst>
              <a:gd name="adj" fmla="val 40004"/>
            </a:avLst>
          </a:prstGeom>
          <a:solidFill>
            <a:srgbClr val="EEEFF5"/>
          </a:solidFill>
          <a:ln/>
          <a:effectLst>
            <a:outerShdw blurRad="53340" dist="26670" dir="13500000" algn="bl" rotWithShape="0">
              <a:srgbClr val="FFFFFF">
                <a:alpha val="70000"/>
              </a:srgbClr>
            </a:outerShdw>
          </a:effectLst>
        </p:spPr>
        <p:txBody>
          <a:bodyPr/>
          <a:lstStyle/>
          <a:p>
            <a:endParaRPr lang="fr-FR"/>
          </a:p>
        </p:txBody>
      </p:sp>
      <p:sp>
        <p:nvSpPr>
          <p:cNvPr id="6" name="Text 3"/>
          <p:cNvSpPr/>
          <p:nvPr/>
        </p:nvSpPr>
        <p:spPr>
          <a:xfrm>
            <a:off x="1462326" y="3162776"/>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Définition ICSD-3</a:t>
            </a:r>
            <a:endParaRPr lang="en-US" sz="2200" dirty="0"/>
          </a:p>
        </p:txBody>
      </p:sp>
      <p:sp>
        <p:nvSpPr>
          <p:cNvPr id="7" name="Text 4"/>
          <p:cNvSpPr/>
          <p:nvPr/>
        </p:nvSpPr>
        <p:spPr>
          <a:xfrm>
            <a:off x="1462326" y="3648908"/>
            <a:ext cx="2974300" cy="277368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Difficulté à initier ou maintenir le sommeil, ou réveil précoce, malgré des conditions adéquates, avec </a:t>
            </a:r>
            <a:r>
              <a:rPr lang="en-US" sz="1700" b="1" dirty="0">
                <a:solidFill>
                  <a:srgbClr val="272525"/>
                </a:solidFill>
                <a:latin typeface="Montserrat" pitchFamily="34" charset="0"/>
                <a:ea typeface="Montserrat" pitchFamily="34" charset="-122"/>
                <a:cs typeface="Montserrat" pitchFamily="34" charset="-120"/>
              </a:rPr>
              <a:t>retentissement diurne</a:t>
            </a:r>
            <a:r>
              <a:rPr lang="en-US" sz="1700" dirty="0">
                <a:solidFill>
                  <a:srgbClr val="272525"/>
                </a:solidFill>
                <a:latin typeface="Montserrat" pitchFamily="34" charset="0"/>
                <a:ea typeface="Montserrat" pitchFamily="34" charset="-122"/>
                <a:cs typeface="Montserrat" pitchFamily="34" charset="-120"/>
              </a:rPr>
              <a:t>, survenant au moins 3 fois par semaine pendant au moins 3 mois.</a:t>
            </a:r>
            <a:endParaRPr lang="en-US" sz="1700" dirty="0"/>
          </a:p>
        </p:txBody>
      </p:sp>
      <p:sp>
        <p:nvSpPr>
          <p:cNvPr id="8" name="Shape 5"/>
          <p:cNvSpPr/>
          <p:nvPr/>
        </p:nvSpPr>
        <p:spPr>
          <a:xfrm>
            <a:off x="4707374" y="3088362"/>
            <a:ext cx="487442" cy="487442"/>
          </a:xfrm>
          <a:prstGeom prst="roundRect">
            <a:avLst>
              <a:gd name="adj" fmla="val 40004"/>
            </a:avLst>
          </a:prstGeom>
          <a:solidFill>
            <a:srgbClr val="EEEFF5"/>
          </a:solidFill>
          <a:ln/>
          <a:effectLst>
            <a:outerShdw blurRad="53340" dist="26670" dir="13500000" algn="bl" rotWithShape="0">
              <a:srgbClr val="FFFFFF">
                <a:alpha val="70000"/>
              </a:srgbClr>
            </a:outerShdw>
          </a:effectLst>
        </p:spPr>
        <p:txBody>
          <a:bodyPr/>
          <a:lstStyle/>
          <a:p>
            <a:endParaRPr lang="fr-FR"/>
          </a:p>
        </p:txBody>
      </p:sp>
      <p:sp>
        <p:nvSpPr>
          <p:cNvPr id="9" name="Text 6"/>
          <p:cNvSpPr/>
          <p:nvPr/>
        </p:nvSpPr>
        <p:spPr>
          <a:xfrm>
            <a:off x="5411391" y="3162776"/>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Définition DSM-5</a:t>
            </a:r>
            <a:endParaRPr lang="en-US" sz="2200" dirty="0"/>
          </a:p>
        </p:txBody>
      </p:sp>
      <p:sp>
        <p:nvSpPr>
          <p:cNvPr id="10" name="Text 7"/>
          <p:cNvSpPr/>
          <p:nvPr/>
        </p:nvSpPr>
        <p:spPr>
          <a:xfrm>
            <a:off x="5411391" y="3648908"/>
            <a:ext cx="2974300" cy="381381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Insatisfaction concernant la quantité ou la qualité du sommeil avec plainte de difficulté d'initiation, de maintien du sommeil ou de réveil précoce, malgré des conditions adéquates, survenant au moins 3 nuits par semaine pendant au moins 3 mois, </a:t>
            </a:r>
            <a:r>
              <a:rPr lang="en-US" sz="1700" b="1" dirty="0">
                <a:solidFill>
                  <a:srgbClr val="272525"/>
                </a:solidFill>
                <a:latin typeface="Montserrat" pitchFamily="34" charset="0"/>
                <a:ea typeface="Montserrat" pitchFamily="34" charset="-122"/>
                <a:cs typeface="Montserrat" pitchFamily="34" charset="-120"/>
              </a:rPr>
              <a:t>avec impact significatif.</a:t>
            </a:r>
            <a:endParaRPr lang="en-US" sz="1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682466" y="536615"/>
            <a:ext cx="5305425" cy="641390"/>
          </a:xfrm>
          <a:prstGeom prst="rect">
            <a:avLst/>
          </a:prstGeom>
          <a:noFill/>
          <a:ln/>
        </p:spPr>
        <p:txBody>
          <a:bodyPr wrap="none" lIns="0" tIns="0" rIns="0" bIns="0" rtlCol="0" anchor="t"/>
          <a:lstStyle/>
          <a:p>
            <a:pPr marL="0" indent="0" algn="l">
              <a:lnSpc>
                <a:spcPts val="5050"/>
              </a:lnSpc>
              <a:buNone/>
            </a:pPr>
            <a:r>
              <a:rPr lang="en-US" sz="4000" b="1" dirty="0">
                <a:solidFill>
                  <a:srgbClr val="7068F4"/>
                </a:solidFill>
                <a:latin typeface="Barlow Bold" pitchFamily="34" charset="0"/>
                <a:ea typeface="Barlow Bold" pitchFamily="34" charset="-122"/>
                <a:cs typeface="Barlow Bold" pitchFamily="34" charset="-120"/>
              </a:rPr>
              <a:t>Pathologie d'Hyperéveil</a:t>
            </a:r>
            <a:endParaRPr lang="en-US" sz="4000" dirty="0"/>
          </a:p>
        </p:txBody>
      </p:sp>
      <p:pic>
        <p:nvPicPr>
          <p:cNvPr id="3" name="Image 0" descr="preencoded.png"/>
          <p:cNvPicPr>
            <a:picLocks noChangeAspect="1"/>
          </p:cNvPicPr>
          <p:nvPr/>
        </p:nvPicPr>
        <p:blipFill>
          <a:blip r:embed="rId3"/>
          <a:stretch>
            <a:fillRect/>
          </a:stretch>
        </p:blipFill>
        <p:spPr>
          <a:xfrm>
            <a:off x="3056930" y="1567934"/>
            <a:ext cx="8516541" cy="5593794"/>
          </a:xfrm>
          <a:prstGeom prst="rect">
            <a:avLst/>
          </a:prstGeom>
        </p:spPr>
      </p:pic>
      <p:sp>
        <p:nvSpPr>
          <p:cNvPr id="4" name="Text 1"/>
          <p:cNvSpPr/>
          <p:nvPr/>
        </p:nvSpPr>
        <p:spPr>
          <a:xfrm>
            <a:off x="682466" y="7381042"/>
            <a:ext cx="13265468" cy="311944"/>
          </a:xfrm>
          <a:prstGeom prst="rect">
            <a:avLst/>
          </a:prstGeom>
          <a:noFill/>
          <a:ln/>
        </p:spPr>
        <p:txBody>
          <a:bodyPr wrap="none" lIns="0" tIns="0" rIns="0" bIns="0" rtlCol="0" anchor="t"/>
          <a:lstStyle/>
          <a:p>
            <a:pPr marL="0" indent="0" algn="r">
              <a:lnSpc>
                <a:spcPts val="2450"/>
              </a:lnSpc>
              <a:buNone/>
            </a:pPr>
            <a:r>
              <a:rPr lang="en-US" sz="1500" i="1" dirty="0">
                <a:solidFill>
                  <a:srgbClr val="272525"/>
                </a:solidFill>
                <a:latin typeface="Montserrat" pitchFamily="34" charset="0"/>
                <a:ea typeface="Montserrat" pitchFamily="34" charset="-122"/>
                <a:cs typeface="Montserrat" pitchFamily="34" charset="-120"/>
              </a:rPr>
              <a:t>Morin et al. Nature Reviews Disease Primers 2015</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583883" y="458748"/>
            <a:ext cx="6863120" cy="548878"/>
          </a:xfrm>
          <a:prstGeom prst="rect">
            <a:avLst/>
          </a:prstGeom>
          <a:noFill/>
          <a:ln/>
        </p:spPr>
        <p:txBody>
          <a:bodyPr wrap="none" lIns="0" tIns="0" rIns="0" bIns="0" rtlCol="0" anchor="t"/>
          <a:lstStyle/>
          <a:p>
            <a:pPr marL="0" indent="0" algn="l">
              <a:lnSpc>
                <a:spcPts val="4300"/>
              </a:lnSpc>
              <a:buNone/>
            </a:pPr>
            <a:r>
              <a:rPr lang="en-US" sz="3450" b="1" dirty="0">
                <a:solidFill>
                  <a:srgbClr val="7068F4"/>
                </a:solidFill>
                <a:latin typeface="Barlow Bold" pitchFamily="34" charset="0"/>
                <a:ea typeface="Barlow Bold" pitchFamily="34" charset="-122"/>
                <a:cs typeface="Barlow Bold" pitchFamily="34" charset="-120"/>
              </a:rPr>
              <a:t>Prévalence de l'Insomnie Chronique</a:t>
            </a:r>
            <a:endParaRPr lang="en-US" sz="3450" dirty="0"/>
          </a:p>
        </p:txBody>
      </p:sp>
      <p:sp>
        <p:nvSpPr>
          <p:cNvPr id="3" name="Text 1"/>
          <p:cNvSpPr/>
          <p:nvPr/>
        </p:nvSpPr>
        <p:spPr>
          <a:xfrm>
            <a:off x="583883" y="1257776"/>
            <a:ext cx="2620328" cy="274439"/>
          </a:xfrm>
          <a:prstGeom prst="rect">
            <a:avLst/>
          </a:prstGeom>
          <a:noFill/>
          <a:ln/>
        </p:spPr>
        <p:txBody>
          <a:bodyPr wrap="none" lIns="0" tIns="0" rIns="0" bIns="0" rtlCol="0" anchor="t"/>
          <a:lstStyle/>
          <a:p>
            <a:pPr marL="0" indent="0" algn="l">
              <a:lnSpc>
                <a:spcPts val="2150"/>
              </a:lnSpc>
              <a:buNone/>
            </a:pPr>
            <a:r>
              <a:rPr lang="en-US" sz="1700" b="1" dirty="0">
                <a:solidFill>
                  <a:srgbClr val="7068F4"/>
                </a:solidFill>
                <a:latin typeface="Barlow Bold" pitchFamily="34" charset="0"/>
                <a:ea typeface="Barlow Bold" pitchFamily="34" charset="-122"/>
                <a:cs typeface="Barlow Bold" pitchFamily="34" charset="-120"/>
              </a:rPr>
              <a:t>Données épidémiologiques</a:t>
            </a:r>
            <a:endParaRPr lang="en-US" sz="1700" dirty="0"/>
          </a:p>
        </p:txBody>
      </p:sp>
      <p:sp>
        <p:nvSpPr>
          <p:cNvPr id="4" name="Text 2"/>
          <p:cNvSpPr/>
          <p:nvPr/>
        </p:nvSpPr>
        <p:spPr>
          <a:xfrm>
            <a:off x="583883" y="1782366"/>
            <a:ext cx="13462635" cy="266819"/>
          </a:xfrm>
          <a:prstGeom prst="rect">
            <a:avLst/>
          </a:prstGeom>
          <a:noFill/>
          <a:ln/>
        </p:spPr>
        <p:txBody>
          <a:bodyPr wrap="none" lIns="0" tIns="0" rIns="0" bIns="0" rtlCol="0" anchor="t"/>
          <a:lstStyle/>
          <a:p>
            <a:pPr marL="0" indent="0" algn="l">
              <a:lnSpc>
                <a:spcPts val="2100"/>
              </a:lnSpc>
              <a:buNone/>
            </a:pPr>
            <a:r>
              <a:rPr lang="en-US" sz="1300" dirty="0">
                <a:solidFill>
                  <a:srgbClr val="272525"/>
                </a:solidFill>
                <a:latin typeface="Montserrat" pitchFamily="34" charset="0"/>
                <a:ea typeface="Montserrat" pitchFamily="34" charset="-122"/>
                <a:cs typeface="Montserrat" pitchFamily="34" charset="-120"/>
              </a:rPr>
              <a:t>L'insomnie chronique touche entre 6 à 15% de la population générale.</a:t>
            </a:r>
            <a:endParaRPr lang="en-US" sz="1300" dirty="0"/>
          </a:p>
        </p:txBody>
      </p:sp>
      <p:pic>
        <p:nvPicPr>
          <p:cNvPr id="5" name="Image 0" descr="preencoded.png"/>
          <p:cNvPicPr>
            <a:picLocks noChangeAspect="1"/>
          </p:cNvPicPr>
          <p:nvPr/>
        </p:nvPicPr>
        <p:blipFill>
          <a:blip r:embed="rId3"/>
          <a:stretch>
            <a:fillRect/>
          </a:stretch>
        </p:blipFill>
        <p:spPr>
          <a:xfrm>
            <a:off x="583883" y="2236827"/>
            <a:ext cx="13462635" cy="4602361"/>
          </a:xfrm>
          <a:prstGeom prst="rect">
            <a:avLst/>
          </a:prstGeom>
        </p:spPr>
      </p:pic>
      <p:sp>
        <p:nvSpPr>
          <p:cNvPr id="6" name="Text 3"/>
          <p:cNvSpPr/>
          <p:nvPr/>
        </p:nvSpPr>
        <p:spPr>
          <a:xfrm>
            <a:off x="583883" y="7026831"/>
            <a:ext cx="13462635" cy="266819"/>
          </a:xfrm>
          <a:prstGeom prst="rect">
            <a:avLst/>
          </a:prstGeom>
          <a:noFill/>
          <a:ln/>
        </p:spPr>
        <p:txBody>
          <a:bodyPr wrap="none" lIns="0" tIns="0" rIns="0" bIns="0" rtlCol="0" anchor="t"/>
          <a:lstStyle/>
          <a:p>
            <a:pPr marL="342900" indent="-342900" algn="l">
              <a:lnSpc>
                <a:spcPts val="2100"/>
              </a:lnSpc>
              <a:buSzPct val="100000"/>
              <a:buChar char="•"/>
            </a:pPr>
            <a:r>
              <a:rPr lang="en-US" sz="1300" dirty="0">
                <a:solidFill>
                  <a:srgbClr val="272525"/>
                </a:solidFill>
                <a:latin typeface="Montserrat" pitchFamily="34" charset="0"/>
                <a:ea typeface="Montserrat" pitchFamily="34" charset="-122"/>
                <a:cs typeface="Montserrat" pitchFamily="34" charset="-120"/>
              </a:rPr>
              <a:t>Plus fréquente chez les femmes que chez les hommes</a:t>
            </a:r>
            <a:endParaRPr lang="en-US" sz="1300" dirty="0"/>
          </a:p>
        </p:txBody>
      </p:sp>
      <p:sp>
        <p:nvSpPr>
          <p:cNvPr id="7" name="Text 4"/>
          <p:cNvSpPr/>
          <p:nvPr/>
        </p:nvSpPr>
        <p:spPr>
          <a:xfrm>
            <a:off x="583883" y="7351990"/>
            <a:ext cx="13462635" cy="266819"/>
          </a:xfrm>
          <a:prstGeom prst="rect">
            <a:avLst/>
          </a:prstGeom>
          <a:noFill/>
          <a:ln/>
        </p:spPr>
        <p:txBody>
          <a:bodyPr wrap="none" lIns="0" tIns="0" rIns="0" bIns="0" rtlCol="0" anchor="t"/>
          <a:lstStyle/>
          <a:p>
            <a:pPr marL="342900" indent="-342900" algn="l">
              <a:lnSpc>
                <a:spcPts val="2100"/>
              </a:lnSpc>
              <a:buSzPct val="100000"/>
              <a:buChar char="•"/>
            </a:pPr>
            <a:r>
              <a:rPr lang="en-US" sz="1300" dirty="0">
                <a:solidFill>
                  <a:srgbClr val="272525"/>
                </a:solidFill>
                <a:latin typeface="Montserrat" pitchFamily="34" charset="0"/>
                <a:ea typeface="Montserrat" pitchFamily="34" charset="-122"/>
                <a:cs typeface="Montserrat" pitchFamily="34" charset="-120"/>
              </a:rPr>
              <a:t>Fortement associée aux comorbidités, particulièrement psychiatriques</a:t>
            </a:r>
            <a:endParaRPr lang="en-US" sz="1300" dirty="0"/>
          </a:p>
        </p:txBody>
      </p:sp>
      <p:sp>
        <p:nvSpPr>
          <p:cNvPr id="8" name="Text 5"/>
          <p:cNvSpPr/>
          <p:nvPr/>
        </p:nvSpPr>
        <p:spPr>
          <a:xfrm>
            <a:off x="583883" y="7677150"/>
            <a:ext cx="13462635" cy="266819"/>
          </a:xfrm>
          <a:prstGeom prst="rect">
            <a:avLst/>
          </a:prstGeom>
          <a:noFill/>
          <a:ln/>
        </p:spPr>
        <p:txBody>
          <a:bodyPr wrap="none" lIns="0" tIns="0" rIns="0" bIns="0" rtlCol="0" anchor="t"/>
          <a:lstStyle/>
          <a:p>
            <a:pPr marL="342900" indent="-342900" algn="l">
              <a:lnSpc>
                <a:spcPts val="2100"/>
              </a:lnSpc>
              <a:buSzPct val="100000"/>
              <a:buChar char="•"/>
            </a:pPr>
            <a:r>
              <a:rPr lang="en-US" sz="1300" dirty="0">
                <a:solidFill>
                  <a:srgbClr val="272525"/>
                </a:solidFill>
                <a:latin typeface="Montserrat" pitchFamily="34" charset="0"/>
                <a:ea typeface="Montserrat" pitchFamily="34" charset="-122"/>
                <a:cs typeface="Montserrat" pitchFamily="34" charset="-120"/>
              </a:rPr>
              <a:t>Présente chez près de la moitié des patients souffrant de troubles anxieux ou dépressifs</a:t>
            </a:r>
            <a:endParaRPr lang="en-US" sz="1300" dirty="0"/>
          </a:p>
        </p:txBody>
      </p:sp>
      <p:sp>
        <p:nvSpPr>
          <p:cNvPr id="9" name="Text 6"/>
          <p:cNvSpPr/>
          <p:nvPr/>
        </p:nvSpPr>
        <p:spPr>
          <a:xfrm>
            <a:off x="583883" y="8131612"/>
            <a:ext cx="13462635" cy="266819"/>
          </a:xfrm>
          <a:prstGeom prst="rect">
            <a:avLst/>
          </a:prstGeom>
          <a:noFill/>
          <a:ln/>
        </p:spPr>
        <p:txBody>
          <a:bodyPr wrap="none" lIns="0" tIns="0" rIns="0" bIns="0" rtlCol="0" anchor="t"/>
          <a:lstStyle/>
          <a:p>
            <a:pPr marL="0" indent="0" algn="r">
              <a:lnSpc>
                <a:spcPts val="2100"/>
              </a:lnSpc>
              <a:buNone/>
            </a:pPr>
            <a:r>
              <a:rPr lang="en-US" sz="1300" i="1" dirty="0">
                <a:solidFill>
                  <a:srgbClr val="272525"/>
                </a:solidFill>
                <a:latin typeface="Montserrat" pitchFamily="34" charset="0"/>
                <a:ea typeface="Montserrat" pitchFamily="34" charset="-122"/>
                <a:cs typeface="Montserrat" pitchFamily="34" charset="-120"/>
              </a:rPr>
              <a:t>Hafner, et al; RAND Corporation, 2023</a:t>
            </a:r>
            <a:endParaRPr lang="en-US" sz="1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9390936" y="2323267"/>
            <a:ext cx="4992529" cy="3582948"/>
          </a:xfrm>
          <a:prstGeom prst="rect">
            <a:avLst/>
          </a:prstGeom>
        </p:spPr>
      </p:pic>
      <p:sp>
        <p:nvSpPr>
          <p:cNvPr id="4" name="Text 0"/>
          <p:cNvSpPr/>
          <p:nvPr/>
        </p:nvSpPr>
        <p:spPr>
          <a:xfrm>
            <a:off x="691039" y="705922"/>
            <a:ext cx="6207085" cy="649486"/>
          </a:xfrm>
          <a:prstGeom prst="rect">
            <a:avLst/>
          </a:prstGeom>
          <a:noFill/>
          <a:ln/>
        </p:spPr>
        <p:txBody>
          <a:bodyPr wrap="none" lIns="0" tIns="0" rIns="0" bIns="0" rtlCol="0" anchor="t"/>
          <a:lstStyle/>
          <a:p>
            <a:pPr marL="0" indent="0" algn="l">
              <a:lnSpc>
                <a:spcPts val="5100"/>
              </a:lnSpc>
              <a:buNone/>
            </a:pPr>
            <a:r>
              <a:rPr lang="en-US" sz="4050" b="1" dirty="0">
                <a:solidFill>
                  <a:srgbClr val="7068F4"/>
                </a:solidFill>
                <a:latin typeface="Barlow Bold" pitchFamily="34" charset="0"/>
                <a:ea typeface="Barlow Bold" pitchFamily="34" charset="-122"/>
                <a:cs typeface="Barlow Bold" pitchFamily="34" charset="-120"/>
              </a:rPr>
              <a:t>Modèle des 3P de Spielman</a:t>
            </a:r>
            <a:endParaRPr lang="en-US" sz="4050" dirty="0"/>
          </a:p>
        </p:txBody>
      </p:sp>
      <p:sp>
        <p:nvSpPr>
          <p:cNvPr id="5" name="Text 1"/>
          <p:cNvSpPr/>
          <p:nvPr/>
        </p:nvSpPr>
        <p:spPr>
          <a:xfrm>
            <a:off x="691039" y="1651516"/>
            <a:ext cx="7761923" cy="631507"/>
          </a:xfrm>
          <a:prstGeom prst="rect">
            <a:avLst/>
          </a:prstGeom>
          <a:noFill/>
          <a:ln/>
        </p:spPr>
        <p:txBody>
          <a:bodyPr wrap="square" lIns="0" tIns="0" rIns="0" bIns="0" rtlCol="0" anchor="t"/>
          <a:lstStyle/>
          <a:p>
            <a:pPr marL="0" indent="0" algn="l">
              <a:lnSpc>
                <a:spcPts val="2450"/>
              </a:lnSpc>
              <a:buNone/>
            </a:pPr>
            <a:r>
              <a:rPr lang="en-US" sz="1550" dirty="0">
                <a:solidFill>
                  <a:srgbClr val="272525"/>
                </a:solidFill>
                <a:latin typeface="Montserrat" pitchFamily="34" charset="0"/>
                <a:ea typeface="Montserrat" pitchFamily="34" charset="-122"/>
                <a:cs typeface="Montserrat" pitchFamily="34" charset="-120"/>
              </a:rPr>
              <a:t>Ce cadre conceptuel explique comment l'insomnie chronique se développe et persiste à travers trois facteurs clés :</a:t>
            </a:r>
            <a:endParaRPr lang="en-US" sz="1550" dirty="0"/>
          </a:p>
        </p:txBody>
      </p:sp>
      <p:sp>
        <p:nvSpPr>
          <p:cNvPr id="6" name="Shape 2"/>
          <p:cNvSpPr/>
          <p:nvPr/>
        </p:nvSpPr>
        <p:spPr>
          <a:xfrm>
            <a:off x="691039" y="2505075"/>
            <a:ext cx="444222" cy="444222"/>
          </a:xfrm>
          <a:prstGeom prst="roundRect">
            <a:avLst>
              <a:gd name="adj" fmla="val 40007"/>
            </a:avLst>
          </a:prstGeom>
          <a:solidFill>
            <a:srgbClr val="EEEFF5"/>
          </a:solidFill>
          <a:ln/>
          <a:effectLst>
            <a:outerShdw blurRad="48260" dist="24130" dir="13500000" algn="bl" rotWithShape="0">
              <a:srgbClr val="FFFFFF">
                <a:alpha val="70000"/>
              </a:srgbClr>
            </a:outerShdw>
          </a:effectLst>
        </p:spPr>
        <p:txBody>
          <a:bodyPr/>
          <a:lstStyle/>
          <a:p>
            <a:endParaRPr lang="fr-FR"/>
          </a:p>
        </p:txBody>
      </p:sp>
      <p:sp>
        <p:nvSpPr>
          <p:cNvPr id="7" name="Text 3"/>
          <p:cNvSpPr/>
          <p:nvPr/>
        </p:nvSpPr>
        <p:spPr>
          <a:xfrm>
            <a:off x="757238" y="2532281"/>
            <a:ext cx="311706" cy="389692"/>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Barlow Bold" pitchFamily="34" charset="0"/>
                <a:ea typeface="Barlow Bold" pitchFamily="34" charset="-122"/>
                <a:cs typeface="Barlow Bold" pitchFamily="34" charset="-120"/>
              </a:rPr>
              <a:t>1</a:t>
            </a:r>
            <a:endParaRPr lang="en-US" sz="2450" dirty="0"/>
          </a:p>
        </p:txBody>
      </p:sp>
      <p:sp>
        <p:nvSpPr>
          <p:cNvPr id="8" name="Text 4"/>
          <p:cNvSpPr/>
          <p:nvPr/>
        </p:nvSpPr>
        <p:spPr>
          <a:xfrm>
            <a:off x="1332667" y="2572941"/>
            <a:ext cx="2881432" cy="324683"/>
          </a:xfrm>
          <a:prstGeom prst="rect">
            <a:avLst/>
          </a:prstGeom>
          <a:noFill/>
          <a:ln/>
        </p:spPr>
        <p:txBody>
          <a:bodyPr wrap="none" lIns="0" tIns="0" rIns="0" bIns="0" rtlCol="0" anchor="t"/>
          <a:lstStyle/>
          <a:p>
            <a:pPr marL="0" indent="0" algn="l">
              <a:lnSpc>
                <a:spcPts val="2550"/>
              </a:lnSpc>
              <a:buNone/>
            </a:pPr>
            <a:r>
              <a:rPr lang="en-US" sz="2000" b="1" dirty="0">
                <a:solidFill>
                  <a:srgbClr val="272525"/>
                </a:solidFill>
                <a:latin typeface="Barlow Bold" pitchFamily="34" charset="0"/>
                <a:ea typeface="Barlow Bold" pitchFamily="34" charset="-122"/>
                <a:cs typeface="Barlow Bold" pitchFamily="34" charset="-120"/>
              </a:rPr>
              <a:t>Facteurs Prédisposants :</a:t>
            </a:r>
            <a:endParaRPr lang="en-US" sz="2000" dirty="0"/>
          </a:p>
        </p:txBody>
      </p:sp>
      <p:sp>
        <p:nvSpPr>
          <p:cNvPr id="9" name="Text 5"/>
          <p:cNvSpPr/>
          <p:nvPr/>
        </p:nvSpPr>
        <p:spPr>
          <a:xfrm>
            <a:off x="1332667" y="3016091"/>
            <a:ext cx="3115985" cy="947261"/>
          </a:xfrm>
          <a:prstGeom prst="rect">
            <a:avLst/>
          </a:prstGeom>
          <a:noFill/>
          <a:ln/>
        </p:spPr>
        <p:txBody>
          <a:bodyPr wrap="square" lIns="0" tIns="0" rIns="0" bIns="0" rtlCol="0" anchor="t"/>
          <a:lstStyle/>
          <a:p>
            <a:pPr marL="0" indent="0" algn="l">
              <a:lnSpc>
                <a:spcPts val="2450"/>
              </a:lnSpc>
              <a:buNone/>
            </a:pPr>
            <a:r>
              <a:rPr lang="en-US" sz="1550" dirty="0">
                <a:solidFill>
                  <a:srgbClr val="272525"/>
                </a:solidFill>
                <a:latin typeface="Montserrat" pitchFamily="34" charset="0"/>
                <a:ea typeface="Montserrat" pitchFamily="34" charset="-122"/>
                <a:cs typeface="Montserrat" pitchFamily="34" charset="-120"/>
              </a:rPr>
              <a:t>Vulnérabilité génétique, tendance à l'hyperéveil, genre féminin, traits anxieux</a:t>
            </a:r>
            <a:endParaRPr lang="en-US" sz="1550" dirty="0"/>
          </a:p>
        </p:txBody>
      </p:sp>
      <p:sp>
        <p:nvSpPr>
          <p:cNvPr id="10" name="Shape 6"/>
          <p:cNvSpPr/>
          <p:nvPr/>
        </p:nvSpPr>
        <p:spPr>
          <a:xfrm>
            <a:off x="4695468" y="2505075"/>
            <a:ext cx="444222" cy="444222"/>
          </a:xfrm>
          <a:prstGeom prst="roundRect">
            <a:avLst>
              <a:gd name="adj" fmla="val 40007"/>
            </a:avLst>
          </a:prstGeom>
          <a:solidFill>
            <a:srgbClr val="EEEFF5"/>
          </a:solidFill>
          <a:ln/>
          <a:effectLst>
            <a:outerShdw blurRad="48260" dist="24130" dir="13500000" algn="bl" rotWithShape="0">
              <a:srgbClr val="FFFFFF">
                <a:alpha val="70000"/>
              </a:srgbClr>
            </a:outerShdw>
          </a:effectLst>
        </p:spPr>
        <p:txBody>
          <a:bodyPr/>
          <a:lstStyle/>
          <a:p>
            <a:endParaRPr lang="fr-FR"/>
          </a:p>
        </p:txBody>
      </p:sp>
      <p:sp>
        <p:nvSpPr>
          <p:cNvPr id="11" name="Text 7"/>
          <p:cNvSpPr/>
          <p:nvPr/>
        </p:nvSpPr>
        <p:spPr>
          <a:xfrm>
            <a:off x="4761667" y="2532281"/>
            <a:ext cx="311706" cy="389692"/>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Barlow Bold" pitchFamily="34" charset="0"/>
                <a:ea typeface="Barlow Bold" pitchFamily="34" charset="-122"/>
                <a:cs typeface="Barlow Bold" pitchFamily="34" charset="-120"/>
              </a:rPr>
              <a:t>2</a:t>
            </a:r>
            <a:endParaRPr lang="en-US" sz="2450" dirty="0"/>
          </a:p>
        </p:txBody>
      </p:sp>
      <p:sp>
        <p:nvSpPr>
          <p:cNvPr id="12" name="Text 8"/>
          <p:cNvSpPr/>
          <p:nvPr/>
        </p:nvSpPr>
        <p:spPr>
          <a:xfrm>
            <a:off x="5337096" y="2572941"/>
            <a:ext cx="2634258" cy="324683"/>
          </a:xfrm>
          <a:prstGeom prst="rect">
            <a:avLst/>
          </a:prstGeom>
          <a:noFill/>
          <a:ln/>
        </p:spPr>
        <p:txBody>
          <a:bodyPr wrap="none" lIns="0" tIns="0" rIns="0" bIns="0" rtlCol="0" anchor="t"/>
          <a:lstStyle/>
          <a:p>
            <a:pPr marL="0" indent="0" algn="l">
              <a:lnSpc>
                <a:spcPts val="2550"/>
              </a:lnSpc>
              <a:buNone/>
            </a:pPr>
            <a:r>
              <a:rPr lang="en-US" sz="2000" b="1" dirty="0">
                <a:solidFill>
                  <a:srgbClr val="272525"/>
                </a:solidFill>
                <a:latin typeface="Barlow Bold" pitchFamily="34" charset="0"/>
                <a:ea typeface="Barlow Bold" pitchFamily="34" charset="-122"/>
                <a:cs typeface="Barlow Bold" pitchFamily="34" charset="-120"/>
              </a:rPr>
              <a:t>Facteurs Précipitants :</a:t>
            </a:r>
            <a:endParaRPr lang="en-US" sz="2000" dirty="0"/>
          </a:p>
        </p:txBody>
      </p:sp>
      <p:sp>
        <p:nvSpPr>
          <p:cNvPr id="13" name="Text 9"/>
          <p:cNvSpPr/>
          <p:nvPr/>
        </p:nvSpPr>
        <p:spPr>
          <a:xfrm>
            <a:off x="5337096" y="3016091"/>
            <a:ext cx="3115985" cy="1263015"/>
          </a:xfrm>
          <a:prstGeom prst="rect">
            <a:avLst/>
          </a:prstGeom>
          <a:noFill/>
          <a:ln/>
        </p:spPr>
        <p:txBody>
          <a:bodyPr wrap="square" lIns="0" tIns="0" rIns="0" bIns="0" rtlCol="0" anchor="t"/>
          <a:lstStyle/>
          <a:p>
            <a:pPr marL="0" indent="0" algn="l">
              <a:lnSpc>
                <a:spcPts val="2450"/>
              </a:lnSpc>
              <a:buNone/>
            </a:pPr>
            <a:r>
              <a:rPr lang="en-US" sz="1550" dirty="0">
                <a:solidFill>
                  <a:srgbClr val="272525"/>
                </a:solidFill>
                <a:latin typeface="Montserrat" pitchFamily="34" charset="0"/>
                <a:ea typeface="Montserrat" pitchFamily="34" charset="-122"/>
                <a:cs typeface="Montserrat" pitchFamily="34" charset="-120"/>
              </a:rPr>
              <a:t>Événements de vie stressants, problèmes de santé, changements environnementaux</a:t>
            </a:r>
            <a:endParaRPr lang="en-US" sz="1550" dirty="0"/>
          </a:p>
        </p:txBody>
      </p:sp>
      <p:sp>
        <p:nvSpPr>
          <p:cNvPr id="14" name="Shape 10"/>
          <p:cNvSpPr/>
          <p:nvPr/>
        </p:nvSpPr>
        <p:spPr>
          <a:xfrm>
            <a:off x="691039" y="4673918"/>
            <a:ext cx="444222" cy="444222"/>
          </a:xfrm>
          <a:prstGeom prst="roundRect">
            <a:avLst>
              <a:gd name="adj" fmla="val 40007"/>
            </a:avLst>
          </a:prstGeom>
          <a:solidFill>
            <a:srgbClr val="EEEFF5"/>
          </a:solidFill>
          <a:ln/>
          <a:effectLst>
            <a:outerShdw blurRad="48260" dist="24130" dir="13500000" algn="bl" rotWithShape="0">
              <a:srgbClr val="FFFFFF">
                <a:alpha val="70000"/>
              </a:srgbClr>
            </a:outerShdw>
          </a:effectLst>
        </p:spPr>
        <p:txBody>
          <a:bodyPr/>
          <a:lstStyle/>
          <a:p>
            <a:endParaRPr lang="fr-FR"/>
          </a:p>
        </p:txBody>
      </p:sp>
      <p:sp>
        <p:nvSpPr>
          <p:cNvPr id="15" name="Text 11"/>
          <p:cNvSpPr/>
          <p:nvPr/>
        </p:nvSpPr>
        <p:spPr>
          <a:xfrm>
            <a:off x="757238" y="4701123"/>
            <a:ext cx="311706" cy="389692"/>
          </a:xfrm>
          <a:prstGeom prst="rect">
            <a:avLst/>
          </a:prstGeom>
          <a:noFill/>
          <a:ln/>
        </p:spPr>
        <p:txBody>
          <a:bodyPr wrap="none" lIns="0" tIns="0" rIns="0" bIns="0" rtlCol="0" anchor="t"/>
          <a:lstStyle/>
          <a:p>
            <a:pPr marL="0" indent="0" algn="ctr">
              <a:lnSpc>
                <a:spcPts val="2450"/>
              </a:lnSpc>
              <a:buNone/>
            </a:pPr>
            <a:r>
              <a:rPr lang="en-US" sz="2450" b="1" dirty="0">
                <a:solidFill>
                  <a:srgbClr val="272525"/>
                </a:solidFill>
                <a:latin typeface="Barlow Bold" pitchFamily="34" charset="0"/>
                <a:ea typeface="Barlow Bold" pitchFamily="34" charset="-122"/>
                <a:cs typeface="Barlow Bold" pitchFamily="34" charset="-120"/>
              </a:rPr>
              <a:t>3</a:t>
            </a:r>
            <a:endParaRPr lang="en-US" sz="2450" dirty="0"/>
          </a:p>
        </p:txBody>
      </p:sp>
      <p:sp>
        <p:nvSpPr>
          <p:cNvPr id="16" name="Text 12"/>
          <p:cNvSpPr/>
          <p:nvPr/>
        </p:nvSpPr>
        <p:spPr>
          <a:xfrm>
            <a:off x="1332667" y="4741783"/>
            <a:ext cx="2637592" cy="324683"/>
          </a:xfrm>
          <a:prstGeom prst="rect">
            <a:avLst/>
          </a:prstGeom>
          <a:noFill/>
          <a:ln/>
        </p:spPr>
        <p:txBody>
          <a:bodyPr wrap="none" lIns="0" tIns="0" rIns="0" bIns="0" rtlCol="0" anchor="t"/>
          <a:lstStyle/>
          <a:p>
            <a:pPr marL="0" indent="0" algn="l">
              <a:lnSpc>
                <a:spcPts val="2550"/>
              </a:lnSpc>
              <a:buNone/>
            </a:pPr>
            <a:r>
              <a:rPr lang="en-US" sz="2000" b="1" dirty="0">
                <a:solidFill>
                  <a:srgbClr val="272525"/>
                </a:solidFill>
                <a:latin typeface="Barlow Bold" pitchFamily="34" charset="0"/>
                <a:ea typeface="Barlow Bold" pitchFamily="34" charset="-122"/>
                <a:cs typeface="Barlow Bold" pitchFamily="34" charset="-120"/>
              </a:rPr>
              <a:t>Facteurs Perpétuants :</a:t>
            </a:r>
            <a:endParaRPr lang="en-US" sz="2000" dirty="0"/>
          </a:p>
        </p:txBody>
      </p:sp>
      <p:sp>
        <p:nvSpPr>
          <p:cNvPr id="17" name="Text 13"/>
          <p:cNvSpPr/>
          <p:nvPr/>
        </p:nvSpPr>
        <p:spPr>
          <a:xfrm>
            <a:off x="1332667" y="5184934"/>
            <a:ext cx="7120295" cy="631507"/>
          </a:xfrm>
          <a:prstGeom prst="rect">
            <a:avLst/>
          </a:prstGeom>
          <a:noFill/>
          <a:ln/>
        </p:spPr>
        <p:txBody>
          <a:bodyPr wrap="square" lIns="0" tIns="0" rIns="0" bIns="0" rtlCol="0" anchor="t"/>
          <a:lstStyle/>
          <a:p>
            <a:pPr marL="0" indent="0" algn="l">
              <a:lnSpc>
                <a:spcPts val="2450"/>
              </a:lnSpc>
              <a:buNone/>
            </a:pPr>
            <a:r>
              <a:rPr lang="en-US" sz="1550" dirty="0">
                <a:solidFill>
                  <a:srgbClr val="272525"/>
                </a:solidFill>
                <a:latin typeface="Montserrat" pitchFamily="34" charset="0"/>
                <a:ea typeface="Montserrat" pitchFamily="34" charset="-122"/>
                <a:cs typeface="Montserrat" pitchFamily="34" charset="-120"/>
              </a:rPr>
              <a:t>Comportements inadaptés, croyances dysfonctionnelles, conditionnement négatif</a:t>
            </a:r>
            <a:endParaRPr lang="en-US" sz="1550" dirty="0"/>
          </a:p>
        </p:txBody>
      </p:sp>
      <p:sp>
        <p:nvSpPr>
          <p:cNvPr id="18" name="Text 14"/>
          <p:cNvSpPr/>
          <p:nvPr/>
        </p:nvSpPr>
        <p:spPr>
          <a:xfrm>
            <a:off x="691039" y="6038493"/>
            <a:ext cx="7761923" cy="947261"/>
          </a:xfrm>
          <a:prstGeom prst="rect">
            <a:avLst/>
          </a:prstGeom>
          <a:noFill/>
          <a:ln/>
        </p:spPr>
        <p:txBody>
          <a:bodyPr wrap="square" lIns="0" tIns="0" rIns="0" bIns="0" rtlCol="0" anchor="t"/>
          <a:lstStyle/>
          <a:p>
            <a:pPr marL="0" indent="0" algn="l">
              <a:lnSpc>
                <a:spcPts val="2450"/>
              </a:lnSpc>
              <a:buNone/>
            </a:pPr>
            <a:r>
              <a:rPr lang="en-US" sz="1550" dirty="0">
                <a:solidFill>
                  <a:srgbClr val="272525"/>
                </a:solidFill>
                <a:latin typeface="Montserrat" pitchFamily="34" charset="0"/>
                <a:ea typeface="Montserrat" pitchFamily="34" charset="-122"/>
                <a:cs typeface="Montserrat" pitchFamily="34" charset="-120"/>
              </a:rPr>
              <a:t>Le modèle démontre comment une insomnie initialement temporaire peut devenir chronique à travers des schémas comportementaux et des réponses psychologiques.</a:t>
            </a:r>
            <a:endParaRPr lang="en-US" sz="1550" dirty="0"/>
          </a:p>
        </p:txBody>
      </p:sp>
      <p:sp>
        <p:nvSpPr>
          <p:cNvPr id="19" name="Text 15"/>
          <p:cNvSpPr/>
          <p:nvPr/>
        </p:nvSpPr>
        <p:spPr>
          <a:xfrm>
            <a:off x="691039" y="7207806"/>
            <a:ext cx="7761923" cy="315754"/>
          </a:xfrm>
          <a:prstGeom prst="rect">
            <a:avLst/>
          </a:prstGeom>
          <a:noFill/>
          <a:ln/>
        </p:spPr>
        <p:txBody>
          <a:bodyPr wrap="none" lIns="0" tIns="0" rIns="0" bIns="0" rtlCol="0" anchor="t"/>
          <a:lstStyle/>
          <a:p>
            <a:pPr marL="0" indent="0" algn="l">
              <a:lnSpc>
                <a:spcPts val="2450"/>
              </a:lnSpc>
              <a:buNone/>
            </a:pPr>
            <a:r>
              <a:rPr lang="en-US" sz="1550" i="1" dirty="0">
                <a:solidFill>
                  <a:srgbClr val="272525"/>
                </a:solidFill>
                <a:latin typeface="Montserrat" pitchFamily="34" charset="0"/>
                <a:ea typeface="Montserrat" pitchFamily="34" charset="-122"/>
                <a:cs typeface="Montserrat" pitchFamily="34" charset="-120"/>
              </a:rPr>
              <a:t>Spielman AJ et al. Psychiatr Clin North Am 1987</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32100"/>
          </a:xfrm>
          <a:prstGeom prst="rect">
            <a:avLst/>
          </a:prstGeom>
        </p:spPr>
      </p:pic>
      <p:sp>
        <p:nvSpPr>
          <p:cNvPr id="3" name="Shape 0"/>
          <p:cNvSpPr/>
          <p:nvPr/>
        </p:nvSpPr>
        <p:spPr>
          <a:xfrm>
            <a:off x="0" y="0"/>
            <a:ext cx="14630400" cy="8232100"/>
          </a:xfrm>
          <a:prstGeom prst="rect">
            <a:avLst/>
          </a:prstGeom>
          <a:solidFill>
            <a:srgbClr val="EEEFF5">
              <a:alpha val="85000"/>
            </a:srgbClr>
          </a:solidFill>
          <a:ln/>
        </p:spPr>
        <p:txBody>
          <a:bodyPr/>
          <a:lstStyle/>
          <a:p>
            <a:endParaRPr lang="fr-FR"/>
          </a:p>
        </p:txBody>
      </p:sp>
      <p:sp>
        <p:nvSpPr>
          <p:cNvPr id="4" name="Text 1"/>
          <p:cNvSpPr/>
          <p:nvPr/>
        </p:nvSpPr>
        <p:spPr>
          <a:xfrm>
            <a:off x="601028" y="472202"/>
            <a:ext cx="4519017" cy="564952"/>
          </a:xfrm>
          <a:prstGeom prst="rect">
            <a:avLst/>
          </a:prstGeom>
          <a:noFill/>
          <a:ln/>
        </p:spPr>
        <p:txBody>
          <a:bodyPr wrap="none" lIns="0" tIns="0" rIns="0" bIns="0" rtlCol="0" anchor="t"/>
          <a:lstStyle/>
          <a:p>
            <a:pPr marL="0" indent="0" algn="l">
              <a:lnSpc>
                <a:spcPts val="4400"/>
              </a:lnSpc>
              <a:buNone/>
            </a:pPr>
            <a:r>
              <a:rPr lang="en-US" sz="3550" b="1" dirty="0">
                <a:solidFill>
                  <a:srgbClr val="7068F4"/>
                </a:solidFill>
                <a:latin typeface="Barlow Bold" pitchFamily="34" charset="0"/>
                <a:ea typeface="Barlow Bold" pitchFamily="34" charset="-122"/>
                <a:cs typeface="Barlow Bold" pitchFamily="34" charset="-120"/>
              </a:rPr>
              <a:t>Étude de Cas Clinique</a:t>
            </a:r>
            <a:endParaRPr lang="en-US" sz="3550" dirty="0"/>
          </a:p>
        </p:txBody>
      </p:sp>
      <p:sp>
        <p:nvSpPr>
          <p:cNvPr id="5" name="Text 2"/>
          <p:cNvSpPr/>
          <p:nvPr/>
        </p:nvSpPr>
        <p:spPr>
          <a:xfrm>
            <a:off x="601028" y="1294686"/>
            <a:ext cx="13428345" cy="549354"/>
          </a:xfrm>
          <a:prstGeom prst="rect">
            <a:avLst/>
          </a:prstGeom>
          <a:noFill/>
          <a:ln/>
        </p:spPr>
        <p:txBody>
          <a:bodyPr wrap="square" lIns="0" tIns="0" rIns="0" bIns="0" rtlCol="0" anchor="t"/>
          <a:lstStyle/>
          <a:p>
            <a:pPr marL="0" indent="0" algn="l">
              <a:lnSpc>
                <a:spcPts val="2150"/>
              </a:lnSpc>
              <a:buNone/>
            </a:pPr>
            <a:r>
              <a:rPr lang="en-US" sz="1350" dirty="0">
                <a:solidFill>
                  <a:srgbClr val="272525"/>
                </a:solidFill>
                <a:latin typeface="Montserrat" pitchFamily="34" charset="0"/>
                <a:ea typeface="Montserrat" pitchFamily="34" charset="-122"/>
                <a:cs typeface="Montserrat" pitchFamily="34" charset="-120"/>
              </a:rPr>
              <a:t>Une femme de 55 ans présente une insomnie chronique persistant depuis 3 ans. Initialement déclenchée par la ménopause et des bouffées de chaleur, qui se sont depuis résorbées.</a:t>
            </a:r>
            <a:endParaRPr lang="en-US" sz="1350" dirty="0"/>
          </a:p>
        </p:txBody>
      </p:sp>
      <p:sp>
        <p:nvSpPr>
          <p:cNvPr id="6" name="Shape 3"/>
          <p:cNvSpPr/>
          <p:nvPr/>
        </p:nvSpPr>
        <p:spPr>
          <a:xfrm>
            <a:off x="7303770" y="2037159"/>
            <a:ext cx="22860" cy="3351014"/>
          </a:xfrm>
          <a:prstGeom prst="roundRect">
            <a:avLst>
              <a:gd name="adj" fmla="val 676084"/>
            </a:avLst>
          </a:prstGeom>
          <a:solidFill>
            <a:srgbClr val="C1C3D0"/>
          </a:solidFill>
          <a:ln/>
        </p:spPr>
        <p:txBody>
          <a:bodyPr/>
          <a:lstStyle/>
          <a:p>
            <a:endParaRPr lang="fr-FR"/>
          </a:p>
        </p:txBody>
      </p:sp>
      <p:sp>
        <p:nvSpPr>
          <p:cNvPr id="7" name="Shape 4"/>
          <p:cNvSpPr/>
          <p:nvPr/>
        </p:nvSpPr>
        <p:spPr>
          <a:xfrm>
            <a:off x="6629817" y="2218849"/>
            <a:ext cx="515064" cy="22860"/>
          </a:xfrm>
          <a:prstGeom prst="roundRect">
            <a:avLst>
              <a:gd name="adj" fmla="val 676084"/>
            </a:avLst>
          </a:prstGeom>
          <a:solidFill>
            <a:srgbClr val="C1C3D0"/>
          </a:solidFill>
          <a:ln/>
        </p:spPr>
        <p:txBody>
          <a:bodyPr/>
          <a:lstStyle/>
          <a:p>
            <a:endParaRPr lang="fr-FR"/>
          </a:p>
        </p:txBody>
      </p:sp>
      <p:sp>
        <p:nvSpPr>
          <p:cNvPr id="8" name="Shape 5"/>
          <p:cNvSpPr/>
          <p:nvPr/>
        </p:nvSpPr>
        <p:spPr>
          <a:xfrm>
            <a:off x="7122021" y="2037159"/>
            <a:ext cx="386358" cy="386358"/>
          </a:xfrm>
          <a:prstGeom prst="roundRect">
            <a:avLst>
              <a:gd name="adj" fmla="val 40002"/>
            </a:avLst>
          </a:prstGeom>
          <a:solidFill>
            <a:srgbClr val="EEEFF5"/>
          </a:solidFill>
          <a:ln/>
          <a:effectLst>
            <a:outerShdw blurRad="41910" dist="20320" dir="13500000" algn="bl" rotWithShape="0">
              <a:srgbClr val="FFFFFF">
                <a:alpha val="70000"/>
              </a:srgbClr>
            </a:outerShdw>
          </a:effectLst>
        </p:spPr>
        <p:txBody>
          <a:bodyPr/>
          <a:lstStyle/>
          <a:p>
            <a:endParaRPr lang="fr-FR"/>
          </a:p>
        </p:txBody>
      </p:sp>
      <p:pic>
        <p:nvPicPr>
          <p:cNvPr id="9" name="Image 1" descr="preencoded.png"/>
          <p:cNvPicPr>
            <a:picLocks noChangeAspect="1"/>
          </p:cNvPicPr>
          <p:nvPr/>
        </p:nvPicPr>
        <p:blipFill>
          <a:blip r:embed="rId4"/>
          <a:stretch>
            <a:fillRect/>
          </a:stretch>
        </p:blipFill>
        <p:spPr>
          <a:xfrm>
            <a:off x="7179588" y="2060853"/>
            <a:ext cx="271105" cy="338852"/>
          </a:xfrm>
          <a:prstGeom prst="rect">
            <a:avLst/>
          </a:prstGeom>
        </p:spPr>
      </p:pic>
      <p:sp>
        <p:nvSpPr>
          <p:cNvPr id="10" name="Text 6"/>
          <p:cNvSpPr/>
          <p:nvPr/>
        </p:nvSpPr>
        <p:spPr>
          <a:xfrm>
            <a:off x="4197191" y="2096095"/>
            <a:ext cx="2259449" cy="282416"/>
          </a:xfrm>
          <a:prstGeom prst="rect">
            <a:avLst/>
          </a:prstGeom>
          <a:noFill/>
          <a:ln/>
        </p:spPr>
        <p:txBody>
          <a:bodyPr wrap="none" lIns="0" tIns="0" rIns="0" bIns="0" rtlCol="0" anchor="t"/>
          <a:lstStyle/>
          <a:p>
            <a:pPr marL="0" indent="0" algn="r">
              <a:lnSpc>
                <a:spcPts val="2200"/>
              </a:lnSpc>
              <a:buNone/>
            </a:pPr>
            <a:r>
              <a:rPr lang="en-US" sz="1750" b="1" dirty="0">
                <a:solidFill>
                  <a:srgbClr val="272525"/>
                </a:solidFill>
                <a:latin typeface="Barlow Bold" pitchFamily="34" charset="0"/>
                <a:ea typeface="Barlow Bold" pitchFamily="34" charset="-122"/>
                <a:cs typeface="Barlow Bold" pitchFamily="34" charset="-120"/>
              </a:rPr>
              <a:t>Profil des Symptômes</a:t>
            </a:r>
            <a:endParaRPr lang="en-US" sz="1750" dirty="0"/>
          </a:p>
        </p:txBody>
      </p:sp>
      <p:sp>
        <p:nvSpPr>
          <p:cNvPr id="11" name="Text 7"/>
          <p:cNvSpPr/>
          <p:nvPr/>
        </p:nvSpPr>
        <p:spPr>
          <a:xfrm>
            <a:off x="601028" y="2481501"/>
            <a:ext cx="5855613" cy="549354"/>
          </a:xfrm>
          <a:prstGeom prst="rect">
            <a:avLst/>
          </a:prstGeom>
          <a:noFill/>
          <a:ln/>
        </p:spPr>
        <p:txBody>
          <a:bodyPr wrap="square" lIns="0" tIns="0" rIns="0" bIns="0" rtlCol="0" anchor="t"/>
          <a:lstStyle/>
          <a:p>
            <a:pPr marL="0" indent="0" algn="r">
              <a:lnSpc>
                <a:spcPts val="2150"/>
              </a:lnSpc>
              <a:buNone/>
            </a:pPr>
            <a:r>
              <a:rPr lang="en-US" sz="1350" dirty="0">
                <a:solidFill>
                  <a:srgbClr val="272525"/>
                </a:solidFill>
                <a:latin typeface="Montserrat" pitchFamily="34" charset="0"/>
                <a:ea typeface="Montserrat" pitchFamily="34" charset="-122"/>
                <a:cs typeface="Montserrat" pitchFamily="34" charset="-120"/>
              </a:rPr>
              <a:t>Réveils nocturnes multiples 4-6 fois par semaine. Pas de somnolence mais fatigue diurne.</a:t>
            </a:r>
            <a:endParaRPr lang="en-US" sz="1350" dirty="0"/>
          </a:p>
        </p:txBody>
      </p:sp>
      <p:sp>
        <p:nvSpPr>
          <p:cNvPr id="12" name="Shape 8"/>
          <p:cNvSpPr/>
          <p:nvPr/>
        </p:nvSpPr>
        <p:spPr>
          <a:xfrm>
            <a:off x="7485519" y="3249097"/>
            <a:ext cx="515064" cy="22860"/>
          </a:xfrm>
          <a:prstGeom prst="roundRect">
            <a:avLst>
              <a:gd name="adj" fmla="val 676084"/>
            </a:avLst>
          </a:prstGeom>
          <a:solidFill>
            <a:srgbClr val="C1C3D0"/>
          </a:solidFill>
          <a:ln/>
        </p:spPr>
        <p:txBody>
          <a:bodyPr/>
          <a:lstStyle/>
          <a:p>
            <a:endParaRPr lang="fr-FR"/>
          </a:p>
        </p:txBody>
      </p:sp>
      <p:sp>
        <p:nvSpPr>
          <p:cNvPr id="13" name="Shape 9"/>
          <p:cNvSpPr/>
          <p:nvPr/>
        </p:nvSpPr>
        <p:spPr>
          <a:xfrm>
            <a:off x="7122021" y="3067407"/>
            <a:ext cx="386358" cy="386358"/>
          </a:xfrm>
          <a:prstGeom prst="roundRect">
            <a:avLst>
              <a:gd name="adj" fmla="val 40002"/>
            </a:avLst>
          </a:prstGeom>
          <a:solidFill>
            <a:srgbClr val="EEEFF5"/>
          </a:solidFill>
          <a:ln/>
          <a:effectLst>
            <a:outerShdw blurRad="41910" dist="20320" dir="13500000" algn="bl" rotWithShape="0">
              <a:srgbClr val="FFFFFF">
                <a:alpha val="70000"/>
              </a:srgbClr>
            </a:outerShdw>
          </a:effectLst>
        </p:spPr>
        <p:txBody>
          <a:bodyPr/>
          <a:lstStyle/>
          <a:p>
            <a:endParaRPr lang="fr-FR"/>
          </a:p>
        </p:txBody>
      </p:sp>
      <p:pic>
        <p:nvPicPr>
          <p:cNvPr id="14" name="Image 2" descr="preencoded.png"/>
          <p:cNvPicPr>
            <a:picLocks noChangeAspect="1"/>
          </p:cNvPicPr>
          <p:nvPr/>
        </p:nvPicPr>
        <p:blipFill>
          <a:blip r:embed="rId5"/>
          <a:stretch>
            <a:fillRect/>
          </a:stretch>
        </p:blipFill>
        <p:spPr>
          <a:xfrm>
            <a:off x="7179588" y="3091101"/>
            <a:ext cx="271105" cy="338852"/>
          </a:xfrm>
          <a:prstGeom prst="rect">
            <a:avLst/>
          </a:prstGeom>
        </p:spPr>
      </p:pic>
      <p:sp>
        <p:nvSpPr>
          <p:cNvPr id="15" name="Text 10"/>
          <p:cNvSpPr/>
          <p:nvPr/>
        </p:nvSpPr>
        <p:spPr>
          <a:xfrm>
            <a:off x="8173760" y="3126343"/>
            <a:ext cx="2259449" cy="282416"/>
          </a:xfrm>
          <a:prstGeom prst="rect">
            <a:avLst/>
          </a:prstGeom>
          <a:noFill/>
          <a:ln/>
        </p:spPr>
        <p:txBody>
          <a:bodyPr wrap="none" lIns="0" tIns="0" rIns="0" bIns="0" rtlCol="0" anchor="t"/>
          <a:lstStyle/>
          <a:p>
            <a:pPr marL="0" indent="0" algn="l">
              <a:lnSpc>
                <a:spcPts val="2200"/>
              </a:lnSpc>
              <a:buNone/>
            </a:pPr>
            <a:r>
              <a:rPr lang="en-US" sz="1750" b="1" dirty="0">
                <a:solidFill>
                  <a:srgbClr val="272525"/>
                </a:solidFill>
                <a:latin typeface="Barlow Bold" pitchFamily="34" charset="0"/>
                <a:ea typeface="Barlow Bold" pitchFamily="34" charset="-122"/>
                <a:cs typeface="Barlow Bold" pitchFamily="34" charset="-120"/>
              </a:rPr>
              <a:t>Profil de la Patiente</a:t>
            </a:r>
            <a:endParaRPr lang="en-US" sz="1750" dirty="0"/>
          </a:p>
        </p:txBody>
      </p:sp>
      <p:sp>
        <p:nvSpPr>
          <p:cNvPr id="16" name="Text 11"/>
          <p:cNvSpPr/>
          <p:nvPr/>
        </p:nvSpPr>
        <p:spPr>
          <a:xfrm>
            <a:off x="8173760" y="3511748"/>
            <a:ext cx="5855613" cy="549354"/>
          </a:xfrm>
          <a:prstGeom prst="rect">
            <a:avLst/>
          </a:prstGeom>
          <a:noFill/>
          <a:ln/>
        </p:spPr>
        <p:txBody>
          <a:bodyPr wrap="square" lIns="0" tIns="0" rIns="0" bIns="0" rtlCol="0" anchor="t"/>
          <a:lstStyle/>
          <a:p>
            <a:pPr marL="0" indent="0" algn="l">
              <a:lnSpc>
                <a:spcPts val="2150"/>
              </a:lnSpc>
              <a:buNone/>
            </a:pPr>
            <a:r>
              <a:rPr lang="en-US" sz="1350" dirty="0">
                <a:solidFill>
                  <a:srgbClr val="272525"/>
                </a:solidFill>
                <a:latin typeface="Montserrat" pitchFamily="34" charset="0"/>
                <a:ea typeface="Montserrat" pitchFamily="34" charset="-122"/>
                <a:cs typeface="Montserrat" pitchFamily="34" charset="-120"/>
              </a:rPr>
              <a:t>55 ans, 65kg, 168cm. Par ailleurs en bonne santé sans antécédents médicaux significatifs.</a:t>
            </a:r>
            <a:endParaRPr lang="en-US" sz="1350" dirty="0"/>
          </a:p>
        </p:txBody>
      </p:sp>
      <p:sp>
        <p:nvSpPr>
          <p:cNvPr id="17" name="Shape 12"/>
          <p:cNvSpPr/>
          <p:nvPr/>
        </p:nvSpPr>
        <p:spPr>
          <a:xfrm>
            <a:off x="6629817" y="4137065"/>
            <a:ext cx="515064" cy="22860"/>
          </a:xfrm>
          <a:prstGeom prst="roundRect">
            <a:avLst>
              <a:gd name="adj" fmla="val 676084"/>
            </a:avLst>
          </a:prstGeom>
          <a:solidFill>
            <a:srgbClr val="C1C3D0"/>
          </a:solidFill>
          <a:ln/>
        </p:spPr>
        <p:txBody>
          <a:bodyPr/>
          <a:lstStyle/>
          <a:p>
            <a:endParaRPr lang="fr-FR"/>
          </a:p>
        </p:txBody>
      </p:sp>
      <p:sp>
        <p:nvSpPr>
          <p:cNvPr id="18" name="Shape 13"/>
          <p:cNvSpPr/>
          <p:nvPr/>
        </p:nvSpPr>
        <p:spPr>
          <a:xfrm>
            <a:off x="7122021" y="3955375"/>
            <a:ext cx="386358" cy="386358"/>
          </a:xfrm>
          <a:prstGeom prst="roundRect">
            <a:avLst>
              <a:gd name="adj" fmla="val 40002"/>
            </a:avLst>
          </a:prstGeom>
          <a:solidFill>
            <a:srgbClr val="EEEFF5"/>
          </a:solidFill>
          <a:ln/>
          <a:effectLst>
            <a:outerShdw blurRad="41910" dist="20320" dir="13500000" algn="bl" rotWithShape="0">
              <a:srgbClr val="FFFFFF">
                <a:alpha val="70000"/>
              </a:srgbClr>
            </a:outerShdw>
          </a:effectLst>
        </p:spPr>
        <p:txBody>
          <a:bodyPr/>
          <a:lstStyle/>
          <a:p>
            <a:endParaRPr lang="fr-FR"/>
          </a:p>
        </p:txBody>
      </p:sp>
      <p:pic>
        <p:nvPicPr>
          <p:cNvPr id="19" name="Image 3" descr="preencoded.png"/>
          <p:cNvPicPr>
            <a:picLocks noChangeAspect="1"/>
          </p:cNvPicPr>
          <p:nvPr/>
        </p:nvPicPr>
        <p:blipFill>
          <a:blip r:embed="rId6"/>
          <a:stretch>
            <a:fillRect/>
          </a:stretch>
        </p:blipFill>
        <p:spPr>
          <a:xfrm>
            <a:off x="7179588" y="3979069"/>
            <a:ext cx="271105" cy="338852"/>
          </a:xfrm>
          <a:prstGeom prst="rect">
            <a:avLst/>
          </a:prstGeom>
        </p:spPr>
      </p:pic>
      <p:sp>
        <p:nvSpPr>
          <p:cNvPr id="20" name="Text 14"/>
          <p:cNvSpPr/>
          <p:nvPr/>
        </p:nvSpPr>
        <p:spPr>
          <a:xfrm>
            <a:off x="4197191" y="4014311"/>
            <a:ext cx="2259449" cy="282416"/>
          </a:xfrm>
          <a:prstGeom prst="rect">
            <a:avLst/>
          </a:prstGeom>
          <a:noFill/>
          <a:ln/>
        </p:spPr>
        <p:txBody>
          <a:bodyPr wrap="none" lIns="0" tIns="0" rIns="0" bIns="0" rtlCol="0" anchor="t"/>
          <a:lstStyle/>
          <a:p>
            <a:pPr marL="0" indent="0" algn="r">
              <a:lnSpc>
                <a:spcPts val="2200"/>
              </a:lnSpc>
              <a:buNone/>
            </a:pPr>
            <a:r>
              <a:rPr lang="en-US" sz="1750" b="1" dirty="0">
                <a:solidFill>
                  <a:srgbClr val="272525"/>
                </a:solidFill>
                <a:latin typeface="Barlow Bold" pitchFamily="34" charset="0"/>
                <a:ea typeface="Barlow Bold" pitchFamily="34" charset="-122"/>
                <a:cs typeface="Barlow Bold" pitchFamily="34" charset="-120"/>
              </a:rPr>
              <a:t>Question Clinique</a:t>
            </a:r>
            <a:endParaRPr lang="en-US" sz="1750" dirty="0"/>
          </a:p>
        </p:txBody>
      </p:sp>
      <p:sp>
        <p:nvSpPr>
          <p:cNvPr id="21" name="Text 15"/>
          <p:cNvSpPr/>
          <p:nvPr/>
        </p:nvSpPr>
        <p:spPr>
          <a:xfrm>
            <a:off x="601028" y="4399717"/>
            <a:ext cx="5855613" cy="549354"/>
          </a:xfrm>
          <a:prstGeom prst="rect">
            <a:avLst/>
          </a:prstGeom>
          <a:noFill/>
          <a:ln/>
        </p:spPr>
        <p:txBody>
          <a:bodyPr wrap="square" lIns="0" tIns="0" rIns="0" bIns="0" rtlCol="0" anchor="t"/>
          <a:lstStyle/>
          <a:p>
            <a:pPr marL="0" indent="0" algn="r">
              <a:lnSpc>
                <a:spcPts val="2150"/>
              </a:lnSpc>
              <a:buNone/>
            </a:pPr>
            <a:r>
              <a:rPr lang="en-US" sz="1350" dirty="0">
                <a:solidFill>
                  <a:srgbClr val="272525"/>
                </a:solidFill>
                <a:latin typeface="Montserrat" pitchFamily="34" charset="0"/>
                <a:ea typeface="Montserrat" pitchFamily="34" charset="-122"/>
                <a:cs typeface="Montserrat" pitchFamily="34" charset="-120"/>
              </a:rPr>
              <a:t>Quel examen du sommeil devrait être proposé comme investigation de première ligne?</a:t>
            </a:r>
            <a:endParaRPr lang="en-US" sz="1350" dirty="0"/>
          </a:p>
        </p:txBody>
      </p:sp>
      <p:sp>
        <p:nvSpPr>
          <p:cNvPr id="22" name="Shape 16"/>
          <p:cNvSpPr/>
          <p:nvPr/>
        </p:nvSpPr>
        <p:spPr>
          <a:xfrm>
            <a:off x="601028" y="5581293"/>
            <a:ext cx="6628328" cy="1003459"/>
          </a:xfrm>
          <a:prstGeom prst="roundRect">
            <a:avLst>
              <a:gd name="adj" fmla="val 15402"/>
            </a:avLst>
          </a:prstGeom>
          <a:solidFill>
            <a:srgbClr val="EEEFF5"/>
          </a:solidFill>
          <a:ln/>
          <a:effectLst>
            <a:outerShdw blurRad="41910" dist="20320" dir="13500000" algn="bl" rotWithShape="0">
              <a:srgbClr val="FFFFFF">
                <a:alpha val="70000"/>
              </a:srgbClr>
            </a:outerShdw>
          </a:effectLst>
        </p:spPr>
        <p:txBody>
          <a:bodyPr/>
          <a:lstStyle/>
          <a:p>
            <a:endParaRPr lang="fr-FR"/>
          </a:p>
        </p:txBody>
      </p:sp>
      <p:sp>
        <p:nvSpPr>
          <p:cNvPr id="23" name="Text 17"/>
          <p:cNvSpPr/>
          <p:nvPr/>
        </p:nvSpPr>
        <p:spPr>
          <a:xfrm>
            <a:off x="772716" y="5752981"/>
            <a:ext cx="2259449" cy="282416"/>
          </a:xfrm>
          <a:prstGeom prst="rect">
            <a:avLst/>
          </a:prstGeom>
          <a:noFill/>
          <a:ln/>
        </p:spPr>
        <p:txBody>
          <a:bodyPr wrap="none" lIns="0" tIns="0" rIns="0" bIns="0" rtlCol="0" anchor="t"/>
          <a:lstStyle/>
          <a:p>
            <a:pPr marL="0" indent="0" algn="l">
              <a:lnSpc>
                <a:spcPts val="2200"/>
              </a:lnSpc>
              <a:buNone/>
            </a:pPr>
            <a:r>
              <a:rPr lang="en-US" sz="1750" b="1" dirty="0">
                <a:solidFill>
                  <a:srgbClr val="272525"/>
                </a:solidFill>
                <a:latin typeface="Barlow Bold" pitchFamily="34" charset="0"/>
                <a:ea typeface="Barlow Bold" pitchFamily="34" charset="-122"/>
                <a:cs typeface="Barlow Bold" pitchFamily="34" charset="-120"/>
              </a:rPr>
              <a:t>Option 1</a:t>
            </a:r>
            <a:endParaRPr lang="en-US" sz="1750" dirty="0"/>
          </a:p>
        </p:txBody>
      </p:sp>
      <p:sp>
        <p:nvSpPr>
          <p:cNvPr id="24" name="Text 18"/>
          <p:cNvSpPr/>
          <p:nvPr/>
        </p:nvSpPr>
        <p:spPr>
          <a:xfrm>
            <a:off x="772716" y="6138386"/>
            <a:ext cx="6284952" cy="274677"/>
          </a:xfrm>
          <a:prstGeom prst="rect">
            <a:avLst/>
          </a:prstGeom>
          <a:noFill/>
          <a:ln/>
        </p:spPr>
        <p:txBody>
          <a:bodyPr wrap="none" lIns="0" tIns="0" rIns="0" bIns="0" rtlCol="0" anchor="t"/>
          <a:lstStyle/>
          <a:p>
            <a:pPr marL="0" indent="0" algn="l">
              <a:lnSpc>
                <a:spcPts val="2150"/>
              </a:lnSpc>
              <a:buNone/>
            </a:pPr>
            <a:r>
              <a:rPr lang="en-US" sz="1350" dirty="0">
                <a:solidFill>
                  <a:srgbClr val="272525"/>
                </a:solidFill>
                <a:latin typeface="Montserrat" pitchFamily="34" charset="0"/>
                <a:ea typeface="Montserrat" pitchFamily="34" charset="-122"/>
                <a:cs typeface="Montserrat" pitchFamily="34" charset="-120"/>
              </a:rPr>
              <a:t>Actimétrie</a:t>
            </a:r>
            <a:endParaRPr lang="en-US" sz="1350" dirty="0"/>
          </a:p>
        </p:txBody>
      </p:sp>
      <p:sp>
        <p:nvSpPr>
          <p:cNvPr id="25" name="Shape 19"/>
          <p:cNvSpPr/>
          <p:nvPr/>
        </p:nvSpPr>
        <p:spPr>
          <a:xfrm>
            <a:off x="7401044" y="5581293"/>
            <a:ext cx="6628328" cy="1003459"/>
          </a:xfrm>
          <a:prstGeom prst="roundRect">
            <a:avLst>
              <a:gd name="adj" fmla="val 15402"/>
            </a:avLst>
          </a:prstGeom>
          <a:solidFill>
            <a:srgbClr val="EEEFF5"/>
          </a:solidFill>
          <a:ln/>
          <a:effectLst>
            <a:outerShdw blurRad="41910" dist="20320" dir="13500000" algn="bl" rotWithShape="0">
              <a:srgbClr val="FFFFFF">
                <a:alpha val="70000"/>
              </a:srgbClr>
            </a:outerShdw>
          </a:effectLst>
        </p:spPr>
        <p:txBody>
          <a:bodyPr/>
          <a:lstStyle/>
          <a:p>
            <a:endParaRPr lang="fr-FR"/>
          </a:p>
        </p:txBody>
      </p:sp>
      <p:sp>
        <p:nvSpPr>
          <p:cNvPr id="26" name="Text 20"/>
          <p:cNvSpPr/>
          <p:nvPr/>
        </p:nvSpPr>
        <p:spPr>
          <a:xfrm>
            <a:off x="7572732" y="5752981"/>
            <a:ext cx="2259449" cy="282416"/>
          </a:xfrm>
          <a:prstGeom prst="rect">
            <a:avLst/>
          </a:prstGeom>
          <a:noFill/>
          <a:ln/>
        </p:spPr>
        <p:txBody>
          <a:bodyPr wrap="none" lIns="0" tIns="0" rIns="0" bIns="0" rtlCol="0" anchor="t"/>
          <a:lstStyle/>
          <a:p>
            <a:pPr marL="0" indent="0" algn="l">
              <a:lnSpc>
                <a:spcPts val="2200"/>
              </a:lnSpc>
              <a:buNone/>
            </a:pPr>
            <a:r>
              <a:rPr lang="en-US" sz="1750" b="1" dirty="0">
                <a:solidFill>
                  <a:srgbClr val="272525"/>
                </a:solidFill>
                <a:latin typeface="Barlow Bold" pitchFamily="34" charset="0"/>
                <a:ea typeface="Barlow Bold" pitchFamily="34" charset="-122"/>
                <a:cs typeface="Barlow Bold" pitchFamily="34" charset="-120"/>
              </a:rPr>
              <a:t>Option 2</a:t>
            </a:r>
            <a:endParaRPr lang="en-US" sz="1750" dirty="0"/>
          </a:p>
        </p:txBody>
      </p:sp>
      <p:sp>
        <p:nvSpPr>
          <p:cNvPr id="27" name="Text 21"/>
          <p:cNvSpPr/>
          <p:nvPr/>
        </p:nvSpPr>
        <p:spPr>
          <a:xfrm>
            <a:off x="7572732" y="6138386"/>
            <a:ext cx="6284952" cy="274677"/>
          </a:xfrm>
          <a:prstGeom prst="rect">
            <a:avLst/>
          </a:prstGeom>
          <a:noFill/>
          <a:ln/>
        </p:spPr>
        <p:txBody>
          <a:bodyPr wrap="none" lIns="0" tIns="0" rIns="0" bIns="0" rtlCol="0" anchor="t"/>
          <a:lstStyle/>
          <a:p>
            <a:pPr marL="0" indent="0" algn="l">
              <a:lnSpc>
                <a:spcPts val="2150"/>
              </a:lnSpc>
              <a:buNone/>
            </a:pPr>
            <a:r>
              <a:rPr lang="en-US" sz="1350" dirty="0">
                <a:solidFill>
                  <a:srgbClr val="272525"/>
                </a:solidFill>
                <a:latin typeface="Montserrat" pitchFamily="34" charset="0"/>
                <a:ea typeface="Montserrat" pitchFamily="34" charset="-122"/>
                <a:cs typeface="Montserrat" pitchFamily="34" charset="-120"/>
              </a:rPr>
              <a:t>Polysomnographie</a:t>
            </a:r>
            <a:endParaRPr lang="en-US" sz="1350" dirty="0"/>
          </a:p>
        </p:txBody>
      </p:sp>
      <p:sp>
        <p:nvSpPr>
          <p:cNvPr id="28" name="Shape 22"/>
          <p:cNvSpPr/>
          <p:nvPr/>
        </p:nvSpPr>
        <p:spPr>
          <a:xfrm>
            <a:off x="601028" y="6756440"/>
            <a:ext cx="6628328" cy="1003459"/>
          </a:xfrm>
          <a:prstGeom prst="roundRect">
            <a:avLst>
              <a:gd name="adj" fmla="val 15402"/>
            </a:avLst>
          </a:prstGeom>
          <a:solidFill>
            <a:srgbClr val="EEEFF5"/>
          </a:solidFill>
          <a:ln/>
          <a:effectLst>
            <a:outerShdw blurRad="41910" dist="20320" dir="13500000" algn="bl" rotWithShape="0">
              <a:srgbClr val="FFFFFF">
                <a:alpha val="70000"/>
              </a:srgbClr>
            </a:outerShdw>
          </a:effectLst>
        </p:spPr>
        <p:txBody>
          <a:bodyPr/>
          <a:lstStyle/>
          <a:p>
            <a:endParaRPr lang="fr-FR"/>
          </a:p>
        </p:txBody>
      </p:sp>
      <p:sp>
        <p:nvSpPr>
          <p:cNvPr id="29" name="Text 23"/>
          <p:cNvSpPr/>
          <p:nvPr/>
        </p:nvSpPr>
        <p:spPr>
          <a:xfrm>
            <a:off x="772716" y="6928128"/>
            <a:ext cx="2259449" cy="282416"/>
          </a:xfrm>
          <a:prstGeom prst="rect">
            <a:avLst/>
          </a:prstGeom>
          <a:noFill/>
          <a:ln/>
        </p:spPr>
        <p:txBody>
          <a:bodyPr wrap="none" lIns="0" tIns="0" rIns="0" bIns="0" rtlCol="0" anchor="t"/>
          <a:lstStyle/>
          <a:p>
            <a:pPr marL="0" indent="0" algn="l">
              <a:lnSpc>
                <a:spcPts val="2200"/>
              </a:lnSpc>
              <a:buNone/>
            </a:pPr>
            <a:r>
              <a:rPr lang="en-US" sz="1750" b="1" dirty="0">
                <a:solidFill>
                  <a:srgbClr val="272525"/>
                </a:solidFill>
                <a:latin typeface="Barlow Bold" pitchFamily="34" charset="0"/>
                <a:ea typeface="Barlow Bold" pitchFamily="34" charset="-122"/>
                <a:cs typeface="Barlow Bold" pitchFamily="34" charset="-120"/>
              </a:rPr>
              <a:t>Option 3</a:t>
            </a:r>
            <a:endParaRPr lang="en-US" sz="1750" dirty="0"/>
          </a:p>
        </p:txBody>
      </p:sp>
      <p:sp>
        <p:nvSpPr>
          <p:cNvPr id="30" name="Text 24"/>
          <p:cNvSpPr/>
          <p:nvPr/>
        </p:nvSpPr>
        <p:spPr>
          <a:xfrm>
            <a:off x="772716" y="7313533"/>
            <a:ext cx="6284952" cy="274677"/>
          </a:xfrm>
          <a:prstGeom prst="rect">
            <a:avLst/>
          </a:prstGeom>
          <a:noFill/>
          <a:ln/>
        </p:spPr>
        <p:txBody>
          <a:bodyPr wrap="none" lIns="0" tIns="0" rIns="0" bIns="0" rtlCol="0" anchor="t"/>
          <a:lstStyle/>
          <a:p>
            <a:pPr marL="0" indent="0" algn="l">
              <a:lnSpc>
                <a:spcPts val="2150"/>
              </a:lnSpc>
              <a:buNone/>
            </a:pPr>
            <a:r>
              <a:rPr lang="en-US" sz="1350" dirty="0">
                <a:solidFill>
                  <a:srgbClr val="272525"/>
                </a:solidFill>
                <a:latin typeface="Montserrat" pitchFamily="34" charset="0"/>
                <a:ea typeface="Montserrat" pitchFamily="34" charset="-122"/>
                <a:cs typeface="Montserrat" pitchFamily="34" charset="-120"/>
              </a:rPr>
              <a:t>Polygraphie Respiratoire</a:t>
            </a:r>
            <a:endParaRPr lang="en-US" sz="1350" dirty="0"/>
          </a:p>
        </p:txBody>
      </p:sp>
      <p:sp>
        <p:nvSpPr>
          <p:cNvPr id="31" name="Shape 25"/>
          <p:cNvSpPr/>
          <p:nvPr/>
        </p:nvSpPr>
        <p:spPr>
          <a:xfrm>
            <a:off x="7401044" y="6756440"/>
            <a:ext cx="6628328" cy="1003459"/>
          </a:xfrm>
          <a:prstGeom prst="roundRect">
            <a:avLst>
              <a:gd name="adj" fmla="val 15402"/>
            </a:avLst>
          </a:prstGeom>
          <a:solidFill>
            <a:srgbClr val="EEEFF5"/>
          </a:solidFill>
          <a:ln/>
          <a:effectLst>
            <a:outerShdw blurRad="41910" dist="20320" dir="13500000" algn="bl" rotWithShape="0">
              <a:srgbClr val="FFFFFF">
                <a:alpha val="70000"/>
              </a:srgbClr>
            </a:outerShdw>
          </a:effectLst>
        </p:spPr>
        <p:txBody>
          <a:bodyPr/>
          <a:lstStyle/>
          <a:p>
            <a:endParaRPr lang="fr-FR"/>
          </a:p>
        </p:txBody>
      </p:sp>
      <p:sp>
        <p:nvSpPr>
          <p:cNvPr id="32" name="Text 26"/>
          <p:cNvSpPr/>
          <p:nvPr/>
        </p:nvSpPr>
        <p:spPr>
          <a:xfrm>
            <a:off x="7572732" y="6928128"/>
            <a:ext cx="2259449" cy="282416"/>
          </a:xfrm>
          <a:prstGeom prst="rect">
            <a:avLst/>
          </a:prstGeom>
          <a:noFill/>
          <a:ln/>
        </p:spPr>
        <p:txBody>
          <a:bodyPr wrap="none" lIns="0" tIns="0" rIns="0" bIns="0" rtlCol="0" anchor="t"/>
          <a:lstStyle/>
          <a:p>
            <a:pPr marL="0" indent="0" algn="l">
              <a:lnSpc>
                <a:spcPts val="2200"/>
              </a:lnSpc>
              <a:buNone/>
            </a:pPr>
            <a:r>
              <a:rPr lang="en-US" sz="1750" b="1" dirty="0">
                <a:solidFill>
                  <a:srgbClr val="272525"/>
                </a:solidFill>
                <a:latin typeface="Barlow Bold" pitchFamily="34" charset="0"/>
                <a:ea typeface="Barlow Bold" pitchFamily="34" charset="-122"/>
                <a:cs typeface="Barlow Bold" pitchFamily="34" charset="-120"/>
              </a:rPr>
              <a:t>Option 4</a:t>
            </a:r>
            <a:endParaRPr lang="en-US" sz="1750" dirty="0"/>
          </a:p>
        </p:txBody>
      </p:sp>
      <p:sp>
        <p:nvSpPr>
          <p:cNvPr id="33" name="Text 27"/>
          <p:cNvSpPr/>
          <p:nvPr/>
        </p:nvSpPr>
        <p:spPr>
          <a:xfrm>
            <a:off x="7572732" y="7313533"/>
            <a:ext cx="6284952" cy="274677"/>
          </a:xfrm>
          <a:prstGeom prst="rect">
            <a:avLst/>
          </a:prstGeom>
          <a:noFill/>
          <a:ln/>
        </p:spPr>
        <p:txBody>
          <a:bodyPr wrap="none" lIns="0" tIns="0" rIns="0" bIns="0" rtlCol="0" anchor="t"/>
          <a:lstStyle/>
          <a:p>
            <a:pPr marL="0" indent="0" algn="l">
              <a:lnSpc>
                <a:spcPts val="2150"/>
              </a:lnSpc>
              <a:buNone/>
            </a:pPr>
            <a:r>
              <a:rPr lang="en-US" sz="1350" dirty="0">
                <a:solidFill>
                  <a:srgbClr val="272525"/>
                </a:solidFill>
                <a:latin typeface="Montserrat" pitchFamily="34" charset="0"/>
                <a:ea typeface="Montserrat" pitchFamily="34" charset="-122"/>
                <a:cs typeface="Montserrat" pitchFamily="34" charset="-120"/>
              </a:rPr>
              <a:t>Agenda du Sommeil</a:t>
            </a:r>
            <a:endParaRPr lang="en-US" sz="13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58309" y="1134308"/>
            <a:ext cx="7446288" cy="712708"/>
          </a:xfrm>
          <a:prstGeom prst="rect">
            <a:avLst/>
          </a:prstGeom>
          <a:noFill/>
          <a:ln/>
        </p:spPr>
        <p:txBody>
          <a:bodyPr wrap="non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Option 4: Agenda du Sommeil</a:t>
            </a:r>
            <a:endParaRPr lang="en-US" sz="4450" dirty="0"/>
          </a:p>
        </p:txBody>
      </p:sp>
      <p:pic>
        <p:nvPicPr>
          <p:cNvPr id="3" name="Image 0" descr="preencoded.png"/>
          <p:cNvPicPr>
            <a:picLocks noChangeAspect="1"/>
          </p:cNvPicPr>
          <p:nvPr/>
        </p:nvPicPr>
        <p:blipFill>
          <a:blip r:embed="rId3"/>
          <a:stretch>
            <a:fillRect/>
          </a:stretch>
        </p:blipFill>
        <p:spPr>
          <a:xfrm>
            <a:off x="758309" y="2415659"/>
            <a:ext cx="6292572" cy="3818334"/>
          </a:xfrm>
          <a:prstGeom prst="rect">
            <a:avLst/>
          </a:prstGeom>
        </p:spPr>
      </p:pic>
      <p:pic>
        <p:nvPicPr>
          <p:cNvPr id="4" name="Image 1" descr="preencoded.png"/>
          <p:cNvPicPr>
            <a:picLocks noChangeAspect="1"/>
          </p:cNvPicPr>
          <p:nvPr/>
        </p:nvPicPr>
        <p:blipFill>
          <a:blip r:embed="rId4"/>
          <a:stretch>
            <a:fillRect/>
          </a:stretch>
        </p:blipFill>
        <p:spPr>
          <a:xfrm>
            <a:off x="7587139" y="2415659"/>
            <a:ext cx="6292572" cy="3845362"/>
          </a:xfrm>
          <a:prstGeom prst="rect">
            <a:avLst/>
          </a:prstGeom>
        </p:spPr>
      </p:pic>
      <p:sp>
        <p:nvSpPr>
          <p:cNvPr id="5" name="Text 1"/>
          <p:cNvSpPr/>
          <p:nvPr/>
        </p:nvSpPr>
        <p:spPr>
          <a:xfrm>
            <a:off x="758309" y="6748463"/>
            <a:ext cx="13113782"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Et </a:t>
            </a:r>
            <a:r>
              <a:rPr lang="en-US" sz="1700" b="1" dirty="0">
                <a:solidFill>
                  <a:srgbClr val="272525"/>
                </a:solidFill>
                <a:latin typeface="Montserrat" pitchFamily="34" charset="0"/>
                <a:ea typeface="Montserrat" pitchFamily="34" charset="-122"/>
                <a:cs typeface="Montserrat" pitchFamily="34" charset="-120"/>
              </a:rPr>
              <a:t>L'Index de Sévérité de l'Insomnie (ISI)</a:t>
            </a:r>
            <a:r>
              <a:rPr lang="en-US" sz="1700" dirty="0">
                <a:solidFill>
                  <a:srgbClr val="272525"/>
                </a:solidFill>
                <a:latin typeface="Montserrat" pitchFamily="34" charset="0"/>
                <a:ea typeface="Montserrat" pitchFamily="34" charset="-122"/>
                <a:cs typeface="Montserrat" pitchFamily="34" charset="-120"/>
              </a:rPr>
              <a:t>. Outil particulièrement utile pour le suivi thérapeutique.</a:t>
            </a:r>
            <a:endParaRPr lang="en-US" sz="17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58309" y="934760"/>
            <a:ext cx="13113782" cy="2138124"/>
          </a:xfrm>
          <a:prstGeom prst="rect">
            <a:avLst/>
          </a:prstGeom>
          <a:noFill/>
          <a:ln/>
        </p:spPr>
        <p:txBody>
          <a:bodyPr wrap="squar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Quelle option de traitement recommanderiez-vous pour cette patiente de 55 ans souffrant d'insomnie chronique post-ménopause?</a:t>
            </a:r>
            <a:endParaRPr lang="en-US" sz="4450" dirty="0"/>
          </a:p>
        </p:txBody>
      </p:sp>
      <p:sp>
        <p:nvSpPr>
          <p:cNvPr id="3" name="Shape 1"/>
          <p:cNvSpPr/>
          <p:nvPr/>
        </p:nvSpPr>
        <p:spPr>
          <a:xfrm>
            <a:off x="758309" y="3506153"/>
            <a:ext cx="4226838" cy="1612702"/>
          </a:xfrm>
          <a:prstGeom prst="roundRect">
            <a:avLst>
              <a:gd name="adj" fmla="val 12091"/>
            </a:avLst>
          </a:prstGeom>
          <a:solidFill>
            <a:srgbClr val="EEEFF5"/>
          </a:solidFill>
          <a:ln/>
          <a:effectLst>
            <a:outerShdw blurRad="53340" dist="26670" dir="13500000" algn="bl" rotWithShape="0">
              <a:srgbClr val="FFFFFF">
                <a:alpha val="70000"/>
              </a:srgbClr>
            </a:outerShdw>
          </a:effectLst>
        </p:spPr>
        <p:txBody>
          <a:bodyPr/>
          <a:lstStyle/>
          <a:p>
            <a:endParaRPr lang="fr-FR"/>
          </a:p>
        </p:txBody>
      </p:sp>
      <p:sp>
        <p:nvSpPr>
          <p:cNvPr id="4" name="Text 2"/>
          <p:cNvSpPr/>
          <p:nvPr/>
        </p:nvSpPr>
        <p:spPr>
          <a:xfrm>
            <a:off x="974884" y="3722727"/>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1</a:t>
            </a:r>
            <a:endParaRPr lang="en-US" sz="2200" dirty="0"/>
          </a:p>
        </p:txBody>
      </p:sp>
      <p:sp>
        <p:nvSpPr>
          <p:cNvPr id="5" name="Text 3"/>
          <p:cNvSpPr/>
          <p:nvPr/>
        </p:nvSpPr>
        <p:spPr>
          <a:xfrm>
            <a:off x="974884" y="4208859"/>
            <a:ext cx="3793688"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Benzodiazépines</a:t>
            </a:r>
            <a:endParaRPr lang="en-US" sz="1700" dirty="0"/>
          </a:p>
        </p:txBody>
      </p:sp>
      <p:sp>
        <p:nvSpPr>
          <p:cNvPr id="6" name="Shape 4"/>
          <p:cNvSpPr/>
          <p:nvPr/>
        </p:nvSpPr>
        <p:spPr>
          <a:xfrm>
            <a:off x="5201722" y="3506153"/>
            <a:ext cx="4226838" cy="1612702"/>
          </a:xfrm>
          <a:prstGeom prst="roundRect">
            <a:avLst>
              <a:gd name="adj" fmla="val 12091"/>
            </a:avLst>
          </a:prstGeom>
          <a:solidFill>
            <a:srgbClr val="EEEFF5"/>
          </a:solidFill>
          <a:ln/>
          <a:effectLst>
            <a:outerShdw blurRad="53340" dist="26670" dir="13500000" algn="bl" rotWithShape="0">
              <a:srgbClr val="FFFFFF">
                <a:alpha val="70000"/>
              </a:srgbClr>
            </a:outerShdw>
          </a:effectLst>
        </p:spPr>
        <p:txBody>
          <a:bodyPr/>
          <a:lstStyle/>
          <a:p>
            <a:endParaRPr lang="fr-FR"/>
          </a:p>
        </p:txBody>
      </p:sp>
      <p:sp>
        <p:nvSpPr>
          <p:cNvPr id="7" name="Text 5"/>
          <p:cNvSpPr/>
          <p:nvPr/>
        </p:nvSpPr>
        <p:spPr>
          <a:xfrm>
            <a:off x="5418296" y="3722727"/>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2</a:t>
            </a:r>
            <a:endParaRPr lang="en-US" sz="2200" dirty="0"/>
          </a:p>
        </p:txBody>
      </p:sp>
      <p:sp>
        <p:nvSpPr>
          <p:cNvPr id="8" name="Text 6"/>
          <p:cNvSpPr/>
          <p:nvPr/>
        </p:nvSpPr>
        <p:spPr>
          <a:xfrm>
            <a:off x="5418296" y="4208859"/>
            <a:ext cx="3793688"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Hygiène du Sommeil</a:t>
            </a:r>
            <a:endParaRPr lang="en-US" sz="1700" dirty="0"/>
          </a:p>
        </p:txBody>
      </p:sp>
      <p:sp>
        <p:nvSpPr>
          <p:cNvPr id="9" name="Shape 7"/>
          <p:cNvSpPr/>
          <p:nvPr/>
        </p:nvSpPr>
        <p:spPr>
          <a:xfrm>
            <a:off x="9645134" y="3506153"/>
            <a:ext cx="4226838" cy="1612702"/>
          </a:xfrm>
          <a:prstGeom prst="roundRect">
            <a:avLst>
              <a:gd name="adj" fmla="val 12091"/>
            </a:avLst>
          </a:prstGeom>
          <a:solidFill>
            <a:srgbClr val="EEEFF5"/>
          </a:solidFill>
          <a:ln/>
          <a:effectLst>
            <a:outerShdw blurRad="53340" dist="26670" dir="13500000" algn="bl" rotWithShape="0">
              <a:srgbClr val="FFFFFF">
                <a:alpha val="70000"/>
              </a:srgbClr>
            </a:outerShdw>
          </a:effectLst>
        </p:spPr>
        <p:txBody>
          <a:bodyPr/>
          <a:lstStyle/>
          <a:p>
            <a:endParaRPr lang="fr-FR"/>
          </a:p>
        </p:txBody>
      </p:sp>
      <p:sp>
        <p:nvSpPr>
          <p:cNvPr id="10" name="Text 8"/>
          <p:cNvSpPr/>
          <p:nvPr/>
        </p:nvSpPr>
        <p:spPr>
          <a:xfrm>
            <a:off x="9861709" y="3722727"/>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3</a:t>
            </a:r>
            <a:endParaRPr lang="en-US" sz="2200" dirty="0"/>
          </a:p>
        </p:txBody>
      </p:sp>
      <p:sp>
        <p:nvSpPr>
          <p:cNvPr id="11" name="Text 9"/>
          <p:cNvSpPr/>
          <p:nvPr/>
        </p:nvSpPr>
        <p:spPr>
          <a:xfrm>
            <a:off x="9861709" y="4208859"/>
            <a:ext cx="3793688"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Phytothérapie : Valériane, Passiflore</a:t>
            </a:r>
            <a:endParaRPr lang="en-US" sz="1700" dirty="0"/>
          </a:p>
        </p:txBody>
      </p:sp>
      <p:sp>
        <p:nvSpPr>
          <p:cNvPr id="12" name="Shape 10"/>
          <p:cNvSpPr/>
          <p:nvPr/>
        </p:nvSpPr>
        <p:spPr>
          <a:xfrm>
            <a:off x="758309" y="5335429"/>
            <a:ext cx="4226838" cy="1959412"/>
          </a:xfrm>
          <a:prstGeom prst="roundRect">
            <a:avLst>
              <a:gd name="adj" fmla="val 9952"/>
            </a:avLst>
          </a:prstGeom>
          <a:solidFill>
            <a:srgbClr val="EEEFF5"/>
          </a:solidFill>
          <a:ln/>
          <a:effectLst>
            <a:outerShdw blurRad="53340" dist="26670" dir="13500000" algn="bl" rotWithShape="0">
              <a:srgbClr val="FFFFFF">
                <a:alpha val="70000"/>
              </a:srgbClr>
            </a:outerShdw>
          </a:effectLst>
        </p:spPr>
        <p:txBody>
          <a:bodyPr/>
          <a:lstStyle/>
          <a:p>
            <a:endParaRPr lang="fr-FR"/>
          </a:p>
        </p:txBody>
      </p:sp>
      <p:sp>
        <p:nvSpPr>
          <p:cNvPr id="13" name="Text 11"/>
          <p:cNvSpPr/>
          <p:nvPr/>
        </p:nvSpPr>
        <p:spPr>
          <a:xfrm>
            <a:off x="974884" y="5552003"/>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4</a:t>
            </a:r>
            <a:endParaRPr lang="en-US" sz="2200" dirty="0"/>
          </a:p>
        </p:txBody>
      </p:sp>
      <p:sp>
        <p:nvSpPr>
          <p:cNvPr id="14" name="Text 12"/>
          <p:cNvSpPr/>
          <p:nvPr/>
        </p:nvSpPr>
        <p:spPr>
          <a:xfrm>
            <a:off x="974884" y="6038136"/>
            <a:ext cx="3793688" cy="104013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Thérapie Cognitive et Comportementale pour l'Insomnie (TCC-I)</a:t>
            </a:r>
            <a:endParaRPr lang="en-US" sz="1700" dirty="0"/>
          </a:p>
        </p:txBody>
      </p:sp>
      <p:sp>
        <p:nvSpPr>
          <p:cNvPr id="15" name="Shape 13"/>
          <p:cNvSpPr/>
          <p:nvPr/>
        </p:nvSpPr>
        <p:spPr>
          <a:xfrm>
            <a:off x="5201722" y="5335429"/>
            <a:ext cx="4226838" cy="1959412"/>
          </a:xfrm>
          <a:prstGeom prst="roundRect">
            <a:avLst>
              <a:gd name="adj" fmla="val 9952"/>
            </a:avLst>
          </a:prstGeom>
          <a:solidFill>
            <a:srgbClr val="EEEFF5"/>
          </a:solidFill>
          <a:ln/>
          <a:effectLst>
            <a:outerShdw blurRad="53340" dist="26670" dir="13500000" algn="bl" rotWithShape="0">
              <a:srgbClr val="FFFFFF">
                <a:alpha val="70000"/>
              </a:srgbClr>
            </a:outerShdw>
          </a:effectLst>
        </p:spPr>
        <p:txBody>
          <a:bodyPr/>
          <a:lstStyle/>
          <a:p>
            <a:endParaRPr lang="fr-FR"/>
          </a:p>
        </p:txBody>
      </p:sp>
      <p:sp>
        <p:nvSpPr>
          <p:cNvPr id="16" name="Text 14"/>
          <p:cNvSpPr/>
          <p:nvPr/>
        </p:nvSpPr>
        <p:spPr>
          <a:xfrm>
            <a:off x="5418296" y="5552003"/>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5</a:t>
            </a:r>
            <a:endParaRPr lang="en-US" sz="2200" dirty="0"/>
          </a:p>
        </p:txBody>
      </p:sp>
      <p:sp>
        <p:nvSpPr>
          <p:cNvPr id="17" name="Text 15"/>
          <p:cNvSpPr/>
          <p:nvPr/>
        </p:nvSpPr>
        <p:spPr>
          <a:xfrm>
            <a:off x="5418296" y="6038136"/>
            <a:ext cx="3793688"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Hypnose/Acupuncture/Méditation de Pleine Conscience</a:t>
            </a:r>
            <a:endParaRPr lang="en-US" sz="1700" dirty="0"/>
          </a:p>
        </p:txBody>
      </p:sp>
      <p:sp>
        <p:nvSpPr>
          <p:cNvPr id="18" name="Shape 16"/>
          <p:cNvSpPr/>
          <p:nvPr/>
        </p:nvSpPr>
        <p:spPr>
          <a:xfrm>
            <a:off x="9645134" y="5335429"/>
            <a:ext cx="4226838" cy="1959412"/>
          </a:xfrm>
          <a:prstGeom prst="roundRect">
            <a:avLst>
              <a:gd name="adj" fmla="val 9952"/>
            </a:avLst>
          </a:prstGeom>
          <a:solidFill>
            <a:srgbClr val="EEEFF5"/>
          </a:solidFill>
          <a:ln/>
          <a:effectLst>
            <a:outerShdw blurRad="53340" dist="26670" dir="13500000" algn="bl" rotWithShape="0">
              <a:srgbClr val="FFFFFF">
                <a:alpha val="70000"/>
              </a:srgbClr>
            </a:outerShdw>
          </a:effectLst>
        </p:spPr>
        <p:txBody>
          <a:bodyPr/>
          <a:lstStyle/>
          <a:p>
            <a:endParaRPr lang="fr-FR"/>
          </a:p>
        </p:txBody>
      </p:sp>
      <p:sp>
        <p:nvSpPr>
          <p:cNvPr id="19" name="Text 17"/>
          <p:cNvSpPr/>
          <p:nvPr/>
        </p:nvSpPr>
        <p:spPr>
          <a:xfrm>
            <a:off x="9861709" y="5552003"/>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Option 6</a:t>
            </a:r>
            <a:endParaRPr lang="en-US" sz="2200" dirty="0"/>
          </a:p>
        </p:txBody>
      </p:sp>
      <p:sp>
        <p:nvSpPr>
          <p:cNvPr id="20" name="Text 18"/>
          <p:cNvSpPr/>
          <p:nvPr/>
        </p:nvSpPr>
        <p:spPr>
          <a:xfrm>
            <a:off x="9861709" y="6038136"/>
            <a:ext cx="3793688"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Mélatonine et autres médicaments de l'insomnie</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3402092"/>
            <a:ext cx="7627382" cy="1425416"/>
          </a:xfrm>
          <a:prstGeom prst="rect">
            <a:avLst/>
          </a:prstGeom>
          <a:noFill/>
          <a:ln/>
        </p:spPr>
        <p:txBody>
          <a:bodyPr wrap="squar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Partie I: Introduction au sommeil</a:t>
            </a:r>
            <a:endParaRPr lang="en-US" sz="44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00564" y="710803"/>
            <a:ext cx="13229273" cy="1316831"/>
          </a:xfrm>
          <a:prstGeom prst="rect">
            <a:avLst/>
          </a:prstGeom>
          <a:noFill/>
          <a:ln/>
        </p:spPr>
        <p:txBody>
          <a:bodyPr wrap="square" lIns="0" tIns="0" rIns="0" bIns="0" rtlCol="0" anchor="t"/>
          <a:lstStyle/>
          <a:p>
            <a:pPr marL="0" indent="0" algn="l">
              <a:lnSpc>
                <a:spcPts val="5150"/>
              </a:lnSpc>
              <a:buNone/>
            </a:pPr>
            <a:r>
              <a:rPr lang="en-US" sz="4100" b="1" dirty="0">
                <a:solidFill>
                  <a:srgbClr val="7068F4"/>
                </a:solidFill>
                <a:latin typeface="Barlow Bold" pitchFamily="34" charset="0"/>
                <a:ea typeface="Barlow Bold" pitchFamily="34" charset="-122"/>
                <a:cs typeface="Barlow Bold" pitchFamily="34" charset="-120"/>
              </a:rPr>
              <a:t>Lignes Directrices Européennes 2023 pour le Traitement de l'Insomnie Chronique</a:t>
            </a:r>
            <a:endParaRPr lang="en-US" sz="4100" dirty="0"/>
          </a:p>
        </p:txBody>
      </p:sp>
      <p:pic>
        <p:nvPicPr>
          <p:cNvPr id="3" name="Image 0" descr="preencoded.png"/>
          <p:cNvPicPr>
            <a:picLocks noChangeAspect="1"/>
          </p:cNvPicPr>
          <p:nvPr/>
        </p:nvPicPr>
        <p:blipFill>
          <a:blip r:embed="rId3"/>
          <a:stretch>
            <a:fillRect/>
          </a:stretch>
        </p:blipFill>
        <p:spPr>
          <a:xfrm>
            <a:off x="700564" y="2427922"/>
            <a:ext cx="4409718" cy="800576"/>
          </a:xfrm>
          <a:prstGeom prst="rect">
            <a:avLst/>
          </a:prstGeom>
        </p:spPr>
      </p:pic>
      <p:sp>
        <p:nvSpPr>
          <p:cNvPr id="4" name="Text 1"/>
          <p:cNvSpPr/>
          <p:nvPr/>
        </p:nvSpPr>
        <p:spPr>
          <a:xfrm>
            <a:off x="900708" y="3528655"/>
            <a:ext cx="2809637" cy="329208"/>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Barlow Bold" pitchFamily="34" charset="0"/>
                <a:ea typeface="Barlow Bold" pitchFamily="34" charset="-122"/>
                <a:cs typeface="Barlow Bold" pitchFamily="34" charset="-120"/>
              </a:rPr>
              <a:t>TCC-I en Première Ligne</a:t>
            </a:r>
            <a:endParaRPr lang="en-US" sz="2050" dirty="0"/>
          </a:p>
        </p:txBody>
      </p:sp>
      <p:sp>
        <p:nvSpPr>
          <p:cNvPr id="5" name="Text 2"/>
          <p:cNvSpPr/>
          <p:nvPr/>
        </p:nvSpPr>
        <p:spPr>
          <a:xfrm>
            <a:off x="900708" y="3977878"/>
            <a:ext cx="4009430" cy="1280636"/>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Montserrat" pitchFamily="34" charset="0"/>
                <a:ea typeface="Montserrat" pitchFamily="34" charset="-122"/>
                <a:cs typeface="Montserrat" pitchFamily="34" charset="-120"/>
              </a:rPr>
              <a:t>La Thérapie Cognitive et Comportementale pour l'Insomnie est </a:t>
            </a:r>
            <a:r>
              <a:rPr lang="en-US" sz="1550" b="1" dirty="0">
                <a:solidFill>
                  <a:srgbClr val="272525"/>
                </a:solidFill>
                <a:latin typeface="Montserrat" pitchFamily="34" charset="0"/>
                <a:ea typeface="Montserrat" pitchFamily="34" charset="-122"/>
                <a:cs typeface="Montserrat" pitchFamily="34" charset="-120"/>
              </a:rPr>
              <a:t>le traitement de référence</a:t>
            </a:r>
            <a:r>
              <a:rPr lang="en-US" sz="1550" dirty="0">
                <a:solidFill>
                  <a:srgbClr val="272525"/>
                </a:solidFill>
                <a:latin typeface="Montserrat" pitchFamily="34" charset="0"/>
                <a:ea typeface="Montserrat" pitchFamily="34" charset="-122"/>
                <a:cs typeface="Montserrat" pitchFamily="34" charset="-120"/>
              </a:rPr>
              <a:t> avec un fort niveau de preuve.</a:t>
            </a:r>
            <a:endParaRPr lang="en-US" sz="1550" dirty="0"/>
          </a:p>
        </p:txBody>
      </p:sp>
      <p:pic>
        <p:nvPicPr>
          <p:cNvPr id="6" name="Image 1" descr="preencoded.png"/>
          <p:cNvPicPr>
            <a:picLocks noChangeAspect="1"/>
          </p:cNvPicPr>
          <p:nvPr/>
        </p:nvPicPr>
        <p:blipFill>
          <a:blip r:embed="rId4"/>
          <a:stretch>
            <a:fillRect/>
          </a:stretch>
        </p:blipFill>
        <p:spPr>
          <a:xfrm>
            <a:off x="5110282" y="2427922"/>
            <a:ext cx="4409718" cy="800576"/>
          </a:xfrm>
          <a:prstGeom prst="rect">
            <a:avLst/>
          </a:prstGeom>
        </p:spPr>
      </p:pic>
      <p:sp>
        <p:nvSpPr>
          <p:cNvPr id="7" name="Text 3"/>
          <p:cNvSpPr/>
          <p:nvPr/>
        </p:nvSpPr>
        <p:spPr>
          <a:xfrm>
            <a:off x="5310426" y="3528655"/>
            <a:ext cx="4009430" cy="658416"/>
          </a:xfrm>
          <a:prstGeom prst="rect">
            <a:avLst/>
          </a:prstGeom>
          <a:noFill/>
          <a:ln/>
        </p:spPr>
        <p:txBody>
          <a:bodyPr wrap="square" lIns="0" tIns="0" rIns="0" bIns="0" rtlCol="0" anchor="t"/>
          <a:lstStyle/>
          <a:p>
            <a:pPr marL="0" indent="0" algn="l">
              <a:lnSpc>
                <a:spcPts val="2550"/>
              </a:lnSpc>
              <a:buNone/>
            </a:pPr>
            <a:r>
              <a:rPr lang="en-US" sz="2050" b="1" dirty="0">
                <a:solidFill>
                  <a:srgbClr val="272525"/>
                </a:solidFill>
                <a:latin typeface="Barlow Bold" pitchFamily="34" charset="0"/>
                <a:ea typeface="Barlow Bold" pitchFamily="34" charset="-122"/>
                <a:cs typeface="Barlow Bold" pitchFamily="34" charset="-120"/>
              </a:rPr>
              <a:t>Recommandations Médicamenteuses</a:t>
            </a:r>
            <a:endParaRPr lang="en-US" sz="2050" dirty="0"/>
          </a:p>
        </p:txBody>
      </p:sp>
      <p:sp>
        <p:nvSpPr>
          <p:cNvPr id="8" name="Text 4"/>
          <p:cNvSpPr/>
          <p:nvPr/>
        </p:nvSpPr>
        <p:spPr>
          <a:xfrm>
            <a:off x="5310426" y="4307086"/>
            <a:ext cx="4009430" cy="1280636"/>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Montserrat" pitchFamily="34" charset="0"/>
                <a:ea typeface="Montserrat" pitchFamily="34" charset="-122"/>
                <a:cs typeface="Montserrat" pitchFamily="34" charset="-120"/>
              </a:rPr>
              <a:t>Usage à court terme uniquement. Antidépresseurs sédatifs, mélatonine à libération prolongée et </a:t>
            </a:r>
            <a:r>
              <a:rPr lang="en-US" sz="1550" b="1" dirty="0">
                <a:solidFill>
                  <a:srgbClr val="272525"/>
                </a:solidFill>
                <a:latin typeface="Montserrat" pitchFamily="34" charset="0"/>
                <a:ea typeface="Montserrat" pitchFamily="34" charset="-122"/>
                <a:cs typeface="Montserrat" pitchFamily="34" charset="-120"/>
              </a:rPr>
              <a:t>daridorexant</a:t>
            </a:r>
            <a:r>
              <a:rPr lang="en-US" sz="1550" dirty="0">
                <a:solidFill>
                  <a:srgbClr val="272525"/>
                </a:solidFill>
                <a:latin typeface="Montserrat" pitchFamily="34" charset="0"/>
                <a:ea typeface="Montserrat" pitchFamily="34" charset="-122"/>
                <a:cs typeface="Montserrat" pitchFamily="34" charset="-120"/>
              </a:rPr>
              <a:t> en nouvelles options.</a:t>
            </a:r>
            <a:endParaRPr lang="en-US" sz="1550" dirty="0"/>
          </a:p>
        </p:txBody>
      </p:sp>
      <p:pic>
        <p:nvPicPr>
          <p:cNvPr id="9" name="Image 2" descr="preencoded.png"/>
          <p:cNvPicPr>
            <a:picLocks noChangeAspect="1"/>
          </p:cNvPicPr>
          <p:nvPr/>
        </p:nvPicPr>
        <p:blipFill>
          <a:blip r:embed="rId5"/>
          <a:stretch>
            <a:fillRect/>
          </a:stretch>
        </p:blipFill>
        <p:spPr>
          <a:xfrm>
            <a:off x="9519999" y="2427922"/>
            <a:ext cx="4409718" cy="800576"/>
          </a:xfrm>
          <a:prstGeom prst="rect">
            <a:avLst/>
          </a:prstGeom>
        </p:spPr>
      </p:pic>
      <p:sp>
        <p:nvSpPr>
          <p:cNvPr id="10" name="Text 5"/>
          <p:cNvSpPr/>
          <p:nvPr/>
        </p:nvSpPr>
        <p:spPr>
          <a:xfrm>
            <a:off x="9720143" y="3528655"/>
            <a:ext cx="3398520" cy="329208"/>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Barlow Bold" pitchFamily="34" charset="0"/>
                <a:ea typeface="Barlow Bold" pitchFamily="34" charset="-122"/>
                <a:cs typeface="Barlow Bold" pitchFamily="34" charset="-120"/>
              </a:rPr>
              <a:t>Approches Complémentaires</a:t>
            </a:r>
            <a:endParaRPr lang="en-US" sz="2050" dirty="0"/>
          </a:p>
        </p:txBody>
      </p:sp>
      <p:sp>
        <p:nvSpPr>
          <p:cNvPr id="11" name="Text 6"/>
          <p:cNvSpPr/>
          <p:nvPr/>
        </p:nvSpPr>
        <p:spPr>
          <a:xfrm>
            <a:off x="9720143" y="3977878"/>
            <a:ext cx="4009430" cy="960477"/>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Montserrat" pitchFamily="34" charset="0"/>
                <a:ea typeface="Montserrat" pitchFamily="34" charset="-122"/>
                <a:cs typeface="Montserrat" pitchFamily="34" charset="-120"/>
              </a:rPr>
              <a:t>La luminothérapie et l'exercice physique présentent peuvent être utilisés (niveau de preuve modéré).</a:t>
            </a:r>
            <a:endParaRPr lang="en-US" sz="1550" dirty="0"/>
          </a:p>
        </p:txBody>
      </p:sp>
      <p:sp>
        <p:nvSpPr>
          <p:cNvPr id="12" name="Text 7"/>
          <p:cNvSpPr/>
          <p:nvPr/>
        </p:nvSpPr>
        <p:spPr>
          <a:xfrm>
            <a:off x="700564" y="6013013"/>
            <a:ext cx="13229273" cy="960477"/>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Montserrat" pitchFamily="34" charset="0"/>
                <a:ea typeface="Montserrat" pitchFamily="34" charset="-122"/>
                <a:cs typeface="Montserrat" pitchFamily="34" charset="-120"/>
              </a:rPr>
              <a:t>Les lignes directrices européennes 2023 mettent l'accent sur les interventions non-pharmacologiques, particulièrement pour la prise en charge à long terme.</a:t>
            </a:r>
            <a:r>
              <a:rPr lang="en-US" sz="1550" b="1" dirty="0">
                <a:solidFill>
                  <a:srgbClr val="272525"/>
                </a:solidFill>
                <a:latin typeface="Montserrat" pitchFamily="34" charset="0"/>
                <a:ea typeface="Montserrat" pitchFamily="34" charset="-122"/>
                <a:cs typeface="Montserrat" pitchFamily="34" charset="-120"/>
              </a:rPr>
              <a:t> Les interventions de TCC-I numériques</a:t>
            </a:r>
            <a:r>
              <a:rPr lang="en-US" sz="1550" dirty="0">
                <a:solidFill>
                  <a:srgbClr val="272525"/>
                </a:solidFill>
                <a:latin typeface="Montserrat" pitchFamily="34" charset="0"/>
                <a:ea typeface="Montserrat" pitchFamily="34" charset="-122"/>
                <a:cs typeface="Montserrat" pitchFamily="34" charset="-120"/>
              </a:rPr>
              <a:t> sont désormais reconnues comme des alternatives efficaces lorsque l'accès à la thérapie traditionnelle est limité.</a:t>
            </a:r>
            <a:endParaRPr lang="en-US" sz="1550" dirty="0"/>
          </a:p>
        </p:txBody>
      </p:sp>
      <p:sp>
        <p:nvSpPr>
          <p:cNvPr id="13" name="Text 8"/>
          <p:cNvSpPr/>
          <p:nvPr/>
        </p:nvSpPr>
        <p:spPr>
          <a:xfrm>
            <a:off x="700564" y="7198638"/>
            <a:ext cx="13229273" cy="320159"/>
          </a:xfrm>
          <a:prstGeom prst="rect">
            <a:avLst/>
          </a:prstGeom>
          <a:noFill/>
          <a:ln/>
        </p:spPr>
        <p:txBody>
          <a:bodyPr wrap="none" lIns="0" tIns="0" rIns="0" bIns="0" rtlCol="0" anchor="t"/>
          <a:lstStyle/>
          <a:p>
            <a:pPr marL="0" indent="0" algn="r">
              <a:lnSpc>
                <a:spcPts val="2500"/>
              </a:lnSpc>
              <a:buNone/>
            </a:pPr>
            <a:r>
              <a:rPr lang="en-US" sz="1550" i="1" dirty="0">
                <a:solidFill>
                  <a:srgbClr val="272525"/>
                </a:solidFill>
                <a:latin typeface="Montserrat" pitchFamily="34" charset="0"/>
                <a:ea typeface="Montserrat" pitchFamily="34" charset="-122"/>
                <a:cs typeface="Montserrat" pitchFamily="34" charset="-120"/>
              </a:rPr>
              <a:t>Riemann et al. Journal of Sleep Research 2023</a:t>
            </a:r>
            <a:endParaRPr lang="en-US" sz="15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566499" y="574953"/>
            <a:ext cx="9683710" cy="532328"/>
          </a:xfrm>
          <a:prstGeom prst="rect">
            <a:avLst/>
          </a:prstGeom>
          <a:noFill/>
          <a:ln/>
        </p:spPr>
        <p:txBody>
          <a:bodyPr wrap="none" lIns="0" tIns="0" rIns="0" bIns="0" rtlCol="0" anchor="t"/>
          <a:lstStyle/>
          <a:p>
            <a:pPr marL="0" indent="0" algn="l">
              <a:lnSpc>
                <a:spcPts val="4150"/>
              </a:lnSpc>
              <a:buNone/>
            </a:pPr>
            <a:r>
              <a:rPr lang="en-US" sz="3350" b="1" dirty="0">
                <a:solidFill>
                  <a:srgbClr val="7068F4"/>
                </a:solidFill>
                <a:latin typeface="Barlow Bold" pitchFamily="34" charset="0"/>
                <a:ea typeface="Barlow Bold" pitchFamily="34" charset="-122"/>
                <a:cs typeface="Barlow Bold" pitchFamily="34" charset="-120"/>
              </a:rPr>
              <a:t>Proportion d'Insomnique Chronique Traité par TCC-I</a:t>
            </a:r>
            <a:endParaRPr lang="en-US" sz="3350" dirty="0"/>
          </a:p>
        </p:txBody>
      </p:sp>
      <p:sp>
        <p:nvSpPr>
          <p:cNvPr id="3" name="Text 1"/>
          <p:cNvSpPr/>
          <p:nvPr/>
        </p:nvSpPr>
        <p:spPr>
          <a:xfrm>
            <a:off x="566499" y="1430893"/>
            <a:ext cx="13497401" cy="258842"/>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Montserrat" pitchFamily="34" charset="0"/>
                <a:ea typeface="Montserrat" pitchFamily="34" charset="-122"/>
                <a:cs typeface="Montserrat" pitchFamily="34" charset="-120"/>
              </a:rPr>
              <a:t>Malgré son efficacité prouvée, la Thérapie Cognitivo-Comportementale pour l'Insomnie reste largement sous-utilisée comme traitement de première ligne.</a:t>
            </a:r>
            <a:endParaRPr lang="en-US" sz="1250" dirty="0"/>
          </a:p>
        </p:txBody>
      </p:sp>
      <p:pic>
        <p:nvPicPr>
          <p:cNvPr id="4" name="Image 0" descr="preencoded.png"/>
          <p:cNvPicPr>
            <a:picLocks noChangeAspect="1"/>
          </p:cNvPicPr>
          <p:nvPr/>
        </p:nvPicPr>
        <p:blipFill>
          <a:blip r:embed="rId3"/>
          <a:stretch>
            <a:fillRect/>
          </a:stretch>
        </p:blipFill>
        <p:spPr>
          <a:xfrm>
            <a:off x="3848219" y="1871782"/>
            <a:ext cx="6933962" cy="4642247"/>
          </a:xfrm>
          <a:prstGeom prst="rect">
            <a:avLst/>
          </a:prstGeom>
        </p:spPr>
      </p:pic>
      <p:sp>
        <p:nvSpPr>
          <p:cNvPr id="5" name="Text 2"/>
          <p:cNvSpPr/>
          <p:nvPr/>
        </p:nvSpPr>
        <p:spPr>
          <a:xfrm>
            <a:off x="566499" y="6696075"/>
            <a:ext cx="13497401" cy="517684"/>
          </a:xfrm>
          <a:prstGeom prst="rect">
            <a:avLst/>
          </a:prstGeom>
          <a:noFill/>
          <a:ln/>
        </p:spPr>
        <p:txBody>
          <a:bodyPr wrap="square" lIns="0" tIns="0" rIns="0" bIns="0" rtlCol="0" anchor="t"/>
          <a:lstStyle/>
          <a:p>
            <a:pPr marL="0" indent="0" algn="l">
              <a:lnSpc>
                <a:spcPts val="2000"/>
              </a:lnSpc>
              <a:buNone/>
            </a:pPr>
            <a:r>
              <a:rPr lang="en-US" sz="1250" dirty="0">
                <a:solidFill>
                  <a:srgbClr val="272525"/>
                </a:solidFill>
                <a:latin typeface="Montserrat" pitchFamily="34" charset="0"/>
                <a:ea typeface="Montserrat" pitchFamily="34" charset="-122"/>
                <a:cs typeface="Montserrat" pitchFamily="34" charset="-120"/>
              </a:rPr>
              <a:t>Une étude menée auprès de médecins de premiers recours suivant plus de 80 patients révèle que sur 40 patients évalués, seulement 1,1% avaient reçu le traitement de référence par TCC-I, malgré son statut de traitement recommandé en première intention.</a:t>
            </a:r>
            <a:endParaRPr lang="en-US" sz="1250" dirty="0"/>
          </a:p>
        </p:txBody>
      </p:sp>
      <p:sp>
        <p:nvSpPr>
          <p:cNvPr id="6" name="Text 3"/>
          <p:cNvSpPr/>
          <p:nvPr/>
        </p:nvSpPr>
        <p:spPr>
          <a:xfrm>
            <a:off x="566499" y="7395805"/>
            <a:ext cx="13497401" cy="258842"/>
          </a:xfrm>
          <a:prstGeom prst="rect">
            <a:avLst/>
          </a:prstGeom>
          <a:noFill/>
          <a:ln/>
        </p:spPr>
        <p:txBody>
          <a:bodyPr wrap="none" lIns="0" tIns="0" rIns="0" bIns="0" rtlCol="0" anchor="t"/>
          <a:lstStyle/>
          <a:p>
            <a:pPr marL="0" indent="0" algn="r">
              <a:lnSpc>
                <a:spcPts val="2000"/>
              </a:lnSpc>
              <a:buNone/>
            </a:pPr>
            <a:r>
              <a:rPr lang="en-US" sz="1250" i="1" dirty="0">
                <a:solidFill>
                  <a:srgbClr val="272525"/>
                </a:solidFill>
                <a:latin typeface="Montserrat" pitchFamily="34" charset="0"/>
                <a:ea typeface="Montserrat" pitchFamily="34" charset="-122"/>
                <a:cs typeface="Montserrat" pitchFamily="34" charset="-120"/>
              </a:rPr>
              <a:t>Maire M et al. Journal of Sleep Research 2020</a:t>
            </a:r>
            <a:endParaRPr lang="en-US" sz="12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622578" y="489109"/>
            <a:ext cx="5791557" cy="585192"/>
          </a:xfrm>
          <a:prstGeom prst="rect">
            <a:avLst/>
          </a:prstGeom>
          <a:noFill/>
          <a:ln/>
        </p:spPr>
        <p:txBody>
          <a:bodyPr wrap="none" lIns="0" tIns="0" rIns="0" bIns="0" rtlCol="0" anchor="t"/>
          <a:lstStyle/>
          <a:p>
            <a:pPr marL="0" indent="0" algn="l">
              <a:lnSpc>
                <a:spcPts val="4600"/>
              </a:lnSpc>
              <a:buNone/>
            </a:pPr>
            <a:r>
              <a:rPr lang="en-US" sz="3650" b="1" dirty="0">
                <a:solidFill>
                  <a:srgbClr val="7068F4"/>
                </a:solidFill>
                <a:latin typeface="Barlow Bold" pitchFamily="34" charset="0"/>
                <a:ea typeface="Barlow Bold" pitchFamily="34" charset="-122"/>
                <a:cs typeface="Barlow Bold" pitchFamily="34" charset="-120"/>
              </a:rPr>
              <a:t>Pourquoi traiter l'insomnie ?</a:t>
            </a:r>
            <a:endParaRPr lang="en-US" sz="3650" dirty="0"/>
          </a:p>
        </p:txBody>
      </p:sp>
      <p:sp>
        <p:nvSpPr>
          <p:cNvPr id="3" name="Text 1"/>
          <p:cNvSpPr/>
          <p:nvPr/>
        </p:nvSpPr>
        <p:spPr>
          <a:xfrm>
            <a:off x="622578" y="1430060"/>
            <a:ext cx="13385244" cy="569119"/>
          </a:xfrm>
          <a:prstGeom prst="rect">
            <a:avLst/>
          </a:prstGeom>
          <a:noFill/>
          <a:ln/>
        </p:spPr>
        <p:txBody>
          <a:bodyPr wrap="square" lIns="0" tIns="0" rIns="0" bIns="0" rtlCol="0" anchor="t"/>
          <a:lstStyle/>
          <a:p>
            <a:pPr marL="0" indent="0" algn="l">
              <a:lnSpc>
                <a:spcPts val="2200"/>
              </a:lnSpc>
              <a:buNone/>
            </a:pPr>
            <a:r>
              <a:rPr lang="en-US" sz="1400" dirty="0">
                <a:solidFill>
                  <a:srgbClr val="272525"/>
                </a:solidFill>
                <a:latin typeface="Montserrat" pitchFamily="34" charset="0"/>
                <a:ea typeface="Montserrat" pitchFamily="34" charset="-122"/>
                <a:cs typeface="Montserrat" pitchFamily="34" charset="-120"/>
              </a:rPr>
              <a:t>Traiter l'insomnie chronique est essentiel non seulement pour améliorer la qualité de vie mais aussi pour prévenir d'autres complications médicales et psychologiques.</a:t>
            </a:r>
            <a:endParaRPr lang="en-US" sz="1400" dirty="0"/>
          </a:p>
        </p:txBody>
      </p:sp>
      <p:sp>
        <p:nvSpPr>
          <p:cNvPr id="4" name="Text 2"/>
          <p:cNvSpPr/>
          <p:nvPr/>
        </p:nvSpPr>
        <p:spPr>
          <a:xfrm>
            <a:off x="622578" y="2377083"/>
            <a:ext cx="2856428" cy="292537"/>
          </a:xfrm>
          <a:prstGeom prst="rect">
            <a:avLst/>
          </a:prstGeom>
          <a:noFill/>
          <a:ln/>
        </p:spPr>
        <p:txBody>
          <a:bodyPr wrap="none" lIns="0" tIns="0" rIns="0" bIns="0" rtlCol="0" anchor="t"/>
          <a:lstStyle/>
          <a:p>
            <a:pPr marL="0" indent="0" algn="l">
              <a:lnSpc>
                <a:spcPts val="2300"/>
              </a:lnSpc>
              <a:buNone/>
            </a:pPr>
            <a:r>
              <a:rPr lang="en-US" sz="1800" b="1" dirty="0">
                <a:solidFill>
                  <a:srgbClr val="7068F4"/>
                </a:solidFill>
                <a:latin typeface="Barlow Bold" pitchFamily="34" charset="0"/>
                <a:ea typeface="Barlow Bold" pitchFamily="34" charset="-122"/>
                <a:cs typeface="Barlow Bold" pitchFamily="34" charset="-120"/>
              </a:rPr>
              <a:t>Risque accru de dépression</a:t>
            </a:r>
            <a:endParaRPr lang="en-US" sz="1800" dirty="0"/>
          </a:p>
        </p:txBody>
      </p:sp>
      <p:pic>
        <p:nvPicPr>
          <p:cNvPr id="5" name="Image 0" descr="preencoded.png"/>
          <p:cNvPicPr>
            <a:picLocks noChangeAspect="1"/>
          </p:cNvPicPr>
          <p:nvPr/>
        </p:nvPicPr>
        <p:blipFill>
          <a:blip r:embed="rId3"/>
          <a:stretch>
            <a:fillRect/>
          </a:stretch>
        </p:blipFill>
        <p:spPr>
          <a:xfrm>
            <a:off x="622578" y="2869644"/>
            <a:ext cx="6475690" cy="4711898"/>
          </a:xfrm>
          <a:prstGeom prst="rect">
            <a:avLst/>
          </a:prstGeom>
        </p:spPr>
      </p:pic>
      <p:sp>
        <p:nvSpPr>
          <p:cNvPr id="6" name="Text 3"/>
          <p:cNvSpPr/>
          <p:nvPr/>
        </p:nvSpPr>
        <p:spPr>
          <a:xfrm>
            <a:off x="7539752" y="2377083"/>
            <a:ext cx="2340531" cy="292537"/>
          </a:xfrm>
          <a:prstGeom prst="rect">
            <a:avLst/>
          </a:prstGeom>
          <a:noFill/>
          <a:ln/>
        </p:spPr>
        <p:txBody>
          <a:bodyPr wrap="none" lIns="0" tIns="0" rIns="0" bIns="0" rtlCol="0" anchor="t"/>
          <a:lstStyle/>
          <a:p>
            <a:pPr marL="0" indent="0" algn="l">
              <a:lnSpc>
                <a:spcPts val="2300"/>
              </a:lnSpc>
              <a:buNone/>
            </a:pPr>
            <a:r>
              <a:rPr lang="en-US" sz="1800" b="1" dirty="0">
                <a:solidFill>
                  <a:srgbClr val="7068F4"/>
                </a:solidFill>
                <a:latin typeface="Barlow Bold" pitchFamily="34" charset="0"/>
                <a:ea typeface="Barlow Bold" pitchFamily="34" charset="-122"/>
                <a:cs typeface="Barlow Bold" pitchFamily="34" charset="-120"/>
              </a:rPr>
              <a:t>Bénéfices préventifs</a:t>
            </a:r>
            <a:endParaRPr lang="en-US" sz="1800" dirty="0"/>
          </a:p>
        </p:txBody>
      </p:sp>
      <p:pic>
        <p:nvPicPr>
          <p:cNvPr id="7" name="Image 1" descr="preencoded.png"/>
          <p:cNvPicPr>
            <a:picLocks noChangeAspect="1"/>
          </p:cNvPicPr>
          <p:nvPr/>
        </p:nvPicPr>
        <p:blipFill>
          <a:blip r:embed="rId4"/>
          <a:stretch>
            <a:fillRect/>
          </a:stretch>
        </p:blipFill>
        <p:spPr>
          <a:xfrm>
            <a:off x="7539752" y="2869644"/>
            <a:ext cx="6475690" cy="3652242"/>
          </a:xfrm>
          <a:prstGeom prst="rect">
            <a:avLst/>
          </a:prstGeom>
        </p:spPr>
      </p:pic>
      <p:sp>
        <p:nvSpPr>
          <p:cNvPr id="8" name="Text 4"/>
          <p:cNvSpPr/>
          <p:nvPr/>
        </p:nvSpPr>
        <p:spPr>
          <a:xfrm>
            <a:off x="622578" y="7981593"/>
            <a:ext cx="13385244" cy="284559"/>
          </a:xfrm>
          <a:prstGeom prst="rect">
            <a:avLst/>
          </a:prstGeom>
          <a:noFill/>
          <a:ln/>
        </p:spPr>
        <p:txBody>
          <a:bodyPr wrap="none" lIns="0" tIns="0" rIns="0" bIns="0" rtlCol="0" anchor="t"/>
          <a:lstStyle/>
          <a:p>
            <a:pPr marL="0" indent="0" algn="r">
              <a:lnSpc>
                <a:spcPts val="2200"/>
              </a:lnSpc>
              <a:buNone/>
            </a:pPr>
            <a:r>
              <a:rPr lang="en-US" sz="1400" i="1" dirty="0">
                <a:solidFill>
                  <a:srgbClr val="272525"/>
                </a:solidFill>
                <a:latin typeface="Montserrat" pitchFamily="34" charset="0"/>
                <a:ea typeface="Montserrat" pitchFamily="34" charset="-122"/>
                <a:cs typeface="Montserrat" pitchFamily="34" charset="-120"/>
              </a:rPr>
              <a:t>Solelhac et al. Psychiatry research 2023; Irwin et al JAMA psychiatry 2022</a:t>
            </a:r>
            <a:endParaRPr 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58309" y="718899"/>
            <a:ext cx="13113782" cy="1967151"/>
          </a:xfrm>
          <a:prstGeom prst="rect">
            <a:avLst/>
          </a:prstGeom>
          <a:noFill/>
          <a:ln/>
        </p:spPr>
        <p:txBody>
          <a:bodyPr wrap="square" lIns="0" tIns="0" rIns="0" bIns="0" rtlCol="0" anchor="t"/>
          <a:lstStyle/>
          <a:p>
            <a:pPr marL="0" indent="0" algn="l">
              <a:lnSpc>
                <a:spcPts val="7700"/>
              </a:lnSpc>
              <a:buNone/>
            </a:pPr>
            <a:r>
              <a:rPr lang="en-US" sz="6150" b="1" dirty="0">
                <a:solidFill>
                  <a:srgbClr val="7068F4"/>
                </a:solidFill>
                <a:latin typeface="Barlow Bold" pitchFamily="34" charset="0"/>
                <a:ea typeface="Barlow Bold" pitchFamily="34" charset="-122"/>
                <a:cs typeface="Barlow Bold" pitchFamily="34" charset="-120"/>
              </a:rPr>
              <a:t>Efficacité de la TCC-I: Une Solution Evidence-Based</a:t>
            </a:r>
            <a:endParaRPr lang="en-US" sz="6150" dirty="0"/>
          </a:p>
        </p:txBody>
      </p:sp>
      <p:sp>
        <p:nvSpPr>
          <p:cNvPr id="3" name="Text 1"/>
          <p:cNvSpPr/>
          <p:nvPr/>
        </p:nvSpPr>
        <p:spPr>
          <a:xfrm>
            <a:off x="758309" y="3119318"/>
            <a:ext cx="131137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La Thérapie Cognitive et Comportementale pour l'Insomnie (TCC-I) représente le traitement de première ligne avec un niveau de preuve A.</a:t>
            </a:r>
            <a:endParaRPr lang="en-US" sz="1700" dirty="0"/>
          </a:p>
        </p:txBody>
      </p:sp>
      <p:sp>
        <p:nvSpPr>
          <p:cNvPr id="4" name="Text 2"/>
          <p:cNvSpPr/>
          <p:nvPr/>
        </p:nvSpPr>
        <p:spPr>
          <a:xfrm>
            <a:off x="758309" y="4164687"/>
            <a:ext cx="6394371" cy="714970"/>
          </a:xfrm>
          <a:prstGeom prst="rect">
            <a:avLst/>
          </a:prstGeom>
          <a:noFill/>
          <a:ln/>
        </p:spPr>
        <p:txBody>
          <a:bodyPr wrap="none" lIns="0" tIns="0" rIns="0" bIns="0" rtlCol="0" anchor="t"/>
          <a:lstStyle/>
          <a:p>
            <a:pPr marL="0" indent="0" algn="ctr">
              <a:lnSpc>
                <a:spcPts val="5600"/>
              </a:lnSpc>
              <a:buNone/>
            </a:pPr>
            <a:r>
              <a:rPr lang="en-US" sz="5600" b="1" dirty="0">
                <a:solidFill>
                  <a:srgbClr val="272525"/>
                </a:solidFill>
                <a:latin typeface="Barlow Bold" pitchFamily="34" charset="0"/>
                <a:ea typeface="Barlow Bold" pitchFamily="34" charset="-122"/>
                <a:cs typeface="Barlow Bold" pitchFamily="34" charset="-120"/>
              </a:rPr>
              <a:t>70-80%</a:t>
            </a:r>
            <a:endParaRPr lang="en-US" sz="5600" dirty="0"/>
          </a:p>
        </p:txBody>
      </p:sp>
      <p:sp>
        <p:nvSpPr>
          <p:cNvPr id="5" name="Text 3"/>
          <p:cNvSpPr/>
          <p:nvPr/>
        </p:nvSpPr>
        <p:spPr>
          <a:xfrm>
            <a:off x="2530078" y="5150287"/>
            <a:ext cx="2850713" cy="356235"/>
          </a:xfrm>
          <a:prstGeom prst="rect">
            <a:avLst/>
          </a:prstGeom>
          <a:noFill/>
          <a:ln/>
        </p:spPr>
        <p:txBody>
          <a:bodyPr wrap="none" lIns="0" tIns="0" rIns="0" bIns="0" rtlCol="0" anchor="t"/>
          <a:lstStyle/>
          <a:p>
            <a:pPr marL="0" indent="0" algn="ctr">
              <a:lnSpc>
                <a:spcPts val="2800"/>
              </a:lnSpc>
              <a:buNone/>
            </a:pPr>
            <a:r>
              <a:rPr lang="en-US" sz="2200" b="1" dirty="0">
                <a:solidFill>
                  <a:srgbClr val="272525"/>
                </a:solidFill>
                <a:latin typeface="Barlow Bold" pitchFamily="34" charset="0"/>
                <a:ea typeface="Barlow Bold" pitchFamily="34" charset="-122"/>
                <a:cs typeface="Barlow Bold" pitchFamily="34" charset="-120"/>
              </a:rPr>
              <a:t>Taux de Réussite</a:t>
            </a:r>
            <a:endParaRPr lang="en-US" sz="2200" dirty="0"/>
          </a:p>
        </p:txBody>
      </p:sp>
      <p:sp>
        <p:nvSpPr>
          <p:cNvPr id="6" name="Text 4"/>
          <p:cNvSpPr/>
          <p:nvPr/>
        </p:nvSpPr>
        <p:spPr>
          <a:xfrm>
            <a:off x="758309" y="5636419"/>
            <a:ext cx="6394371" cy="693420"/>
          </a:xfrm>
          <a:prstGeom prst="rect">
            <a:avLst/>
          </a:prstGeom>
          <a:noFill/>
          <a:ln/>
        </p:spPr>
        <p:txBody>
          <a:bodyPr wrap="square" lIns="0" tIns="0" rIns="0" bIns="0" rtlCol="0" anchor="t"/>
          <a:lstStyle/>
          <a:p>
            <a:pPr marL="0" indent="0" algn="ctr">
              <a:lnSpc>
                <a:spcPts val="2700"/>
              </a:lnSpc>
              <a:buNone/>
            </a:pPr>
            <a:r>
              <a:rPr lang="en-US" sz="1700" dirty="0">
                <a:solidFill>
                  <a:srgbClr val="272525"/>
                </a:solidFill>
                <a:latin typeface="Montserrat" pitchFamily="34" charset="0"/>
                <a:ea typeface="Montserrat" pitchFamily="34" charset="-122"/>
                <a:cs typeface="Montserrat" pitchFamily="34" charset="-120"/>
              </a:rPr>
              <a:t>Des patients observent une amélioration significative et durable.</a:t>
            </a:r>
            <a:endParaRPr lang="en-US" sz="1700" dirty="0"/>
          </a:p>
        </p:txBody>
      </p:sp>
      <p:sp>
        <p:nvSpPr>
          <p:cNvPr id="7" name="Text 5"/>
          <p:cNvSpPr/>
          <p:nvPr/>
        </p:nvSpPr>
        <p:spPr>
          <a:xfrm>
            <a:off x="7477601" y="4164687"/>
            <a:ext cx="6394490" cy="714970"/>
          </a:xfrm>
          <a:prstGeom prst="rect">
            <a:avLst/>
          </a:prstGeom>
          <a:noFill/>
          <a:ln/>
        </p:spPr>
        <p:txBody>
          <a:bodyPr wrap="none" lIns="0" tIns="0" rIns="0" bIns="0" rtlCol="0" anchor="t"/>
          <a:lstStyle/>
          <a:p>
            <a:pPr marL="0" indent="0" algn="ctr">
              <a:lnSpc>
                <a:spcPts val="5600"/>
              </a:lnSpc>
              <a:buNone/>
            </a:pPr>
            <a:r>
              <a:rPr lang="en-US" sz="5600" b="1" dirty="0">
                <a:solidFill>
                  <a:srgbClr val="272525"/>
                </a:solidFill>
                <a:latin typeface="Barlow Bold" pitchFamily="34" charset="0"/>
                <a:ea typeface="Barlow Bold" pitchFamily="34" charset="-122"/>
                <a:cs typeface="Barlow Bold" pitchFamily="34" charset="-120"/>
              </a:rPr>
              <a:t>4-8</a:t>
            </a:r>
            <a:endParaRPr lang="en-US" sz="5600" dirty="0"/>
          </a:p>
        </p:txBody>
      </p:sp>
      <p:sp>
        <p:nvSpPr>
          <p:cNvPr id="8" name="Text 6"/>
          <p:cNvSpPr/>
          <p:nvPr/>
        </p:nvSpPr>
        <p:spPr>
          <a:xfrm>
            <a:off x="9249489" y="5150287"/>
            <a:ext cx="2850713" cy="356235"/>
          </a:xfrm>
          <a:prstGeom prst="rect">
            <a:avLst/>
          </a:prstGeom>
          <a:noFill/>
          <a:ln/>
        </p:spPr>
        <p:txBody>
          <a:bodyPr wrap="none" lIns="0" tIns="0" rIns="0" bIns="0" rtlCol="0" anchor="t"/>
          <a:lstStyle/>
          <a:p>
            <a:pPr marL="0" indent="0" algn="ctr">
              <a:lnSpc>
                <a:spcPts val="2800"/>
              </a:lnSpc>
              <a:buNone/>
            </a:pPr>
            <a:r>
              <a:rPr lang="en-US" sz="2200" b="1" dirty="0">
                <a:solidFill>
                  <a:srgbClr val="272525"/>
                </a:solidFill>
                <a:latin typeface="Barlow Bold" pitchFamily="34" charset="0"/>
                <a:ea typeface="Barlow Bold" pitchFamily="34" charset="-122"/>
                <a:cs typeface="Barlow Bold" pitchFamily="34" charset="-120"/>
              </a:rPr>
              <a:t>Séances</a:t>
            </a:r>
            <a:endParaRPr lang="en-US" sz="2200" dirty="0"/>
          </a:p>
        </p:txBody>
      </p:sp>
      <p:sp>
        <p:nvSpPr>
          <p:cNvPr id="9" name="Text 7"/>
          <p:cNvSpPr/>
          <p:nvPr/>
        </p:nvSpPr>
        <p:spPr>
          <a:xfrm>
            <a:off x="7477601" y="5636419"/>
            <a:ext cx="6394490" cy="346710"/>
          </a:xfrm>
          <a:prstGeom prst="rect">
            <a:avLst/>
          </a:prstGeom>
          <a:noFill/>
          <a:ln/>
        </p:spPr>
        <p:txBody>
          <a:bodyPr wrap="none" lIns="0" tIns="0" rIns="0" bIns="0" rtlCol="0" anchor="t"/>
          <a:lstStyle/>
          <a:p>
            <a:pPr marL="0" indent="0" algn="ctr">
              <a:lnSpc>
                <a:spcPts val="2700"/>
              </a:lnSpc>
              <a:buNone/>
            </a:pPr>
            <a:r>
              <a:rPr lang="en-US" sz="1700" dirty="0">
                <a:solidFill>
                  <a:srgbClr val="272525"/>
                </a:solidFill>
                <a:latin typeface="Montserrat" pitchFamily="34" charset="0"/>
                <a:ea typeface="Montserrat" pitchFamily="34" charset="-122"/>
                <a:cs typeface="Montserrat" pitchFamily="34" charset="-120"/>
              </a:rPr>
              <a:t>Protocole standard pour des résultats optimaux.</a:t>
            </a:r>
            <a:endParaRPr lang="en-US" sz="1700" dirty="0"/>
          </a:p>
        </p:txBody>
      </p:sp>
      <p:sp>
        <p:nvSpPr>
          <p:cNvPr id="10" name="Text 8"/>
          <p:cNvSpPr/>
          <p:nvPr/>
        </p:nvSpPr>
        <p:spPr>
          <a:xfrm>
            <a:off x="758309" y="6573560"/>
            <a:ext cx="13113782"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Les bénéfices persistent jusqu'à 10 ans après la fin de la thérapie, contrairement aux approches pharmacologiques.</a:t>
            </a:r>
            <a:endParaRPr lang="en-US" sz="1700" dirty="0"/>
          </a:p>
        </p:txBody>
      </p:sp>
      <p:sp>
        <p:nvSpPr>
          <p:cNvPr id="11" name="Text 9"/>
          <p:cNvSpPr/>
          <p:nvPr/>
        </p:nvSpPr>
        <p:spPr>
          <a:xfrm>
            <a:off x="758309" y="7163991"/>
            <a:ext cx="13113782" cy="346710"/>
          </a:xfrm>
          <a:prstGeom prst="rect">
            <a:avLst/>
          </a:prstGeom>
          <a:noFill/>
          <a:ln/>
        </p:spPr>
        <p:txBody>
          <a:bodyPr wrap="none" lIns="0" tIns="0" rIns="0" bIns="0" rtlCol="0" anchor="t"/>
          <a:lstStyle/>
          <a:p>
            <a:pPr marL="0" indent="0" algn="r">
              <a:lnSpc>
                <a:spcPts val="2700"/>
              </a:lnSpc>
              <a:buNone/>
            </a:pPr>
            <a:r>
              <a:rPr lang="en-US" sz="1700" i="1" dirty="0">
                <a:solidFill>
                  <a:srgbClr val="272525"/>
                </a:solidFill>
                <a:latin typeface="Montserrat" pitchFamily="34" charset="0"/>
                <a:ea typeface="Montserrat" pitchFamily="34" charset="-122"/>
                <a:cs typeface="Montserrat" pitchFamily="34" charset="-120"/>
              </a:rPr>
              <a:t>Jernelöv et al. Cognitive Behaviour Therapy 2022</a:t>
            </a:r>
            <a:endParaRPr lang="en-US" sz="17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621863" y="832842"/>
            <a:ext cx="10992326" cy="584597"/>
          </a:xfrm>
          <a:prstGeom prst="rect">
            <a:avLst/>
          </a:prstGeom>
          <a:noFill/>
          <a:ln/>
        </p:spPr>
        <p:txBody>
          <a:bodyPr wrap="none" lIns="0" tIns="0" rIns="0" bIns="0" rtlCol="0" anchor="t"/>
          <a:lstStyle/>
          <a:p>
            <a:pPr marL="0" indent="0" algn="l">
              <a:lnSpc>
                <a:spcPts val="4600"/>
              </a:lnSpc>
              <a:buNone/>
            </a:pPr>
            <a:r>
              <a:rPr lang="en-US" sz="3650" b="1" dirty="0">
                <a:solidFill>
                  <a:srgbClr val="7068F4"/>
                </a:solidFill>
                <a:latin typeface="Barlow Bold" pitchFamily="34" charset="0"/>
                <a:ea typeface="Barlow Bold" pitchFamily="34" charset="-122"/>
                <a:cs typeface="Barlow Bold" pitchFamily="34" charset="-120"/>
              </a:rPr>
              <a:t>Efficacité de la TCC-I à travers diverses comorbidités</a:t>
            </a:r>
            <a:endParaRPr lang="en-US" sz="3650" dirty="0"/>
          </a:p>
        </p:txBody>
      </p:sp>
      <p:sp>
        <p:nvSpPr>
          <p:cNvPr id="3" name="Text 1"/>
          <p:cNvSpPr/>
          <p:nvPr/>
        </p:nvSpPr>
        <p:spPr>
          <a:xfrm>
            <a:off x="621863" y="1772722"/>
            <a:ext cx="13386673" cy="568404"/>
          </a:xfrm>
          <a:prstGeom prst="rect">
            <a:avLst/>
          </a:prstGeom>
          <a:noFill/>
          <a:ln/>
        </p:spPr>
        <p:txBody>
          <a:bodyPr wrap="squar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Au-delà de l'insomnie primaire, la Thérapie Cognitive et Comportementale pour l'Insomnie démontre une bonne efficacité à travers de multiples conditions comorbides.</a:t>
            </a:r>
            <a:endParaRPr lang="en-US" sz="1350" dirty="0"/>
          </a:p>
        </p:txBody>
      </p:sp>
      <p:sp>
        <p:nvSpPr>
          <p:cNvPr id="4" name="Shape 2"/>
          <p:cNvSpPr/>
          <p:nvPr/>
        </p:nvSpPr>
        <p:spPr>
          <a:xfrm>
            <a:off x="621863" y="2541032"/>
            <a:ext cx="13386673" cy="3603188"/>
          </a:xfrm>
          <a:prstGeom prst="roundRect">
            <a:avLst>
              <a:gd name="adj" fmla="val 4438"/>
            </a:avLst>
          </a:prstGeom>
          <a:noFill/>
          <a:ln w="7620">
            <a:solidFill>
              <a:srgbClr val="000000">
                <a:alpha val="8000"/>
              </a:srgbClr>
            </a:solidFill>
            <a:prstDash val="solid"/>
          </a:ln>
        </p:spPr>
        <p:txBody>
          <a:bodyPr/>
          <a:lstStyle/>
          <a:p>
            <a:endParaRPr lang="fr-FR"/>
          </a:p>
        </p:txBody>
      </p:sp>
      <p:sp>
        <p:nvSpPr>
          <p:cNvPr id="5" name="Shape 3"/>
          <p:cNvSpPr/>
          <p:nvPr/>
        </p:nvSpPr>
        <p:spPr>
          <a:xfrm>
            <a:off x="629483" y="2548652"/>
            <a:ext cx="13371433" cy="512564"/>
          </a:xfrm>
          <a:prstGeom prst="rect">
            <a:avLst/>
          </a:prstGeom>
          <a:solidFill>
            <a:srgbClr val="FFFFFF">
              <a:alpha val="4000"/>
            </a:srgbClr>
          </a:solidFill>
          <a:ln/>
        </p:spPr>
        <p:txBody>
          <a:bodyPr/>
          <a:lstStyle/>
          <a:p>
            <a:endParaRPr lang="fr-FR"/>
          </a:p>
        </p:txBody>
      </p:sp>
      <p:sp>
        <p:nvSpPr>
          <p:cNvPr id="6" name="Text 4"/>
          <p:cNvSpPr/>
          <p:nvPr/>
        </p:nvSpPr>
        <p:spPr>
          <a:xfrm>
            <a:off x="807125" y="2662833"/>
            <a:ext cx="6326624" cy="284202"/>
          </a:xfrm>
          <a:prstGeom prst="rect">
            <a:avLst/>
          </a:prstGeom>
          <a:noFill/>
          <a:ln/>
        </p:spPr>
        <p:txBody>
          <a:bodyPr wrap="none" lIns="0" tIns="0" rIns="0" bIns="0" rtlCol="0" anchor="t"/>
          <a:lstStyle/>
          <a:p>
            <a:pPr marL="0" indent="0" algn="l">
              <a:lnSpc>
                <a:spcPts val="2200"/>
              </a:lnSpc>
              <a:buNone/>
            </a:pPr>
            <a:r>
              <a:rPr lang="en-US" sz="1350" b="1" dirty="0">
                <a:solidFill>
                  <a:srgbClr val="272525"/>
                </a:solidFill>
                <a:latin typeface="Montserrat" pitchFamily="34" charset="0"/>
                <a:ea typeface="Montserrat" pitchFamily="34" charset="-122"/>
                <a:cs typeface="Montserrat" pitchFamily="34" charset="-120"/>
              </a:rPr>
              <a:t>Comorbidité</a:t>
            </a:r>
            <a:endParaRPr lang="en-US" sz="1350" dirty="0"/>
          </a:p>
        </p:txBody>
      </p:sp>
      <p:sp>
        <p:nvSpPr>
          <p:cNvPr id="7" name="Text 5"/>
          <p:cNvSpPr/>
          <p:nvPr/>
        </p:nvSpPr>
        <p:spPr>
          <a:xfrm>
            <a:off x="7496651" y="2662833"/>
            <a:ext cx="6326624" cy="284202"/>
          </a:xfrm>
          <a:prstGeom prst="rect">
            <a:avLst/>
          </a:prstGeom>
          <a:noFill/>
          <a:ln/>
        </p:spPr>
        <p:txBody>
          <a:bodyPr wrap="none" lIns="0" tIns="0" rIns="0" bIns="0" rtlCol="0" anchor="t"/>
          <a:lstStyle/>
          <a:p>
            <a:pPr marL="0" indent="0" algn="l">
              <a:lnSpc>
                <a:spcPts val="2200"/>
              </a:lnSpc>
              <a:buNone/>
            </a:pPr>
            <a:r>
              <a:rPr lang="en-US" sz="1350" b="1" dirty="0">
                <a:solidFill>
                  <a:srgbClr val="272525"/>
                </a:solidFill>
                <a:latin typeface="Montserrat" pitchFamily="34" charset="0"/>
                <a:ea typeface="Montserrat" pitchFamily="34" charset="-122"/>
                <a:cs typeface="Montserrat" pitchFamily="34" charset="-120"/>
              </a:rPr>
              <a:t>Domaines d'amélioration</a:t>
            </a:r>
            <a:endParaRPr lang="en-US" sz="1350" dirty="0"/>
          </a:p>
        </p:txBody>
      </p:sp>
      <p:sp>
        <p:nvSpPr>
          <p:cNvPr id="8" name="Shape 6"/>
          <p:cNvSpPr/>
          <p:nvPr/>
        </p:nvSpPr>
        <p:spPr>
          <a:xfrm>
            <a:off x="629483" y="3061216"/>
            <a:ext cx="13371433" cy="512564"/>
          </a:xfrm>
          <a:prstGeom prst="rect">
            <a:avLst/>
          </a:prstGeom>
          <a:solidFill>
            <a:srgbClr val="000000">
              <a:alpha val="4000"/>
            </a:srgbClr>
          </a:solidFill>
          <a:ln/>
        </p:spPr>
        <p:txBody>
          <a:bodyPr/>
          <a:lstStyle/>
          <a:p>
            <a:endParaRPr lang="fr-FR"/>
          </a:p>
        </p:txBody>
      </p:sp>
      <p:sp>
        <p:nvSpPr>
          <p:cNvPr id="9" name="Text 7"/>
          <p:cNvSpPr/>
          <p:nvPr/>
        </p:nvSpPr>
        <p:spPr>
          <a:xfrm>
            <a:off x="807125" y="3175397"/>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Dépression</a:t>
            </a:r>
            <a:endParaRPr lang="en-US" sz="1350" dirty="0"/>
          </a:p>
        </p:txBody>
      </p:sp>
      <p:sp>
        <p:nvSpPr>
          <p:cNvPr id="10" name="Text 8"/>
          <p:cNvSpPr/>
          <p:nvPr/>
        </p:nvSpPr>
        <p:spPr>
          <a:xfrm>
            <a:off x="7496651" y="3175397"/>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Qualité du sommeil, humeur, taux de rémission</a:t>
            </a:r>
            <a:endParaRPr lang="en-US" sz="1350" dirty="0"/>
          </a:p>
        </p:txBody>
      </p:sp>
      <p:sp>
        <p:nvSpPr>
          <p:cNvPr id="11" name="Shape 9"/>
          <p:cNvSpPr/>
          <p:nvPr/>
        </p:nvSpPr>
        <p:spPr>
          <a:xfrm>
            <a:off x="629483" y="3573780"/>
            <a:ext cx="13371433" cy="512564"/>
          </a:xfrm>
          <a:prstGeom prst="rect">
            <a:avLst/>
          </a:prstGeom>
          <a:solidFill>
            <a:srgbClr val="FFFFFF">
              <a:alpha val="4000"/>
            </a:srgbClr>
          </a:solidFill>
          <a:ln/>
        </p:spPr>
        <p:txBody>
          <a:bodyPr/>
          <a:lstStyle/>
          <a:p>
            <a:endParaRPr lang="fr-FR"/>
          </a:p>
        </p:txBody>
      </p:sp>
      <p:sp>
        <p:nvSpPr>
          <p:cNvPr id="12" name="Text 10"/>
          <p:cNvSpPr/>
          <p:nvPr/>
        </p:nvSpPr>
        <p:spPr>
          <a:xfrm>
            <a:off x="807125" y="3687961"/>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Douleur chronique</a:t>
            </a:r>
            <a:endParaRPr lang="en-US" sz="1350" dirty="0"/>
          </a:p>
        </p:txBody>
      </p:sp>
      <p:sp>
        <p:nvSpPr>
          <p:cNvPr id="13" name="Text 11"/>
          <p:cNvSpPr/>
          <p:nvPr/>
        </p:nvSpPr>
        <p:spPr>
          <a:xfrm>
            <a:off x="7496651" y="3687961"/>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Efficacité du sommeil, intensité de la douleur, fonctionnement diurne</a:t>
            </a:r>
            <a:endParaRPr lang="en-US" sz="1350" dirty="0"/>
          </a:p>
        </p:txBody>
      </p:sp>
      <p:sp>
        <p:nvSpPr>
          <p:cNvPr id="14" name="Shape 12"/>
          <p:cNvSpPr/>
          <p:nvPr/>
        </p:nvSpPr>
        <p:spPr>
          <a:xfrm>
            <a:off x="629483" y="4086344"/>
            <a:ext cx="13371433" cy="512564"/>
          </a:xfrm>
          <a:prstGeom prst="rect">
            <a:avLst/>
          </a:prstGeom>
          <a:solidFill>
            <a:srgbClr val="000000">
              <a:alpha val="4000"/>
            </a:srgbClr>
          </a:solidFill>
          <a:ln/>
        </p:spPr>
        <p:txBody>
          <a:bodyPr/>
          <a:lstStyle/>
          <a:p>
            <a:endParaRPr lang="fr-FR"/>
          </a:p>
        </p:txBody>
      </p:sp>
      <p:sp>
        <p:nvSpPr>
          <p:cNvPr id="15" name="Text 13"/>
          <p:cNvSpPr/>
          <p:nvPr/>
        </p:nvSpPr>
        <p:spPr>
          <a:xfrm>
            <a:off x="807125" y="4200525"/>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Cancer</a:t>
            </a:r>
            <a:endParaRPr lang="en-US" sz="1350" dirty="0"/>
          </a:p>
        </p:txBody>
      </p:sp>
      <p:sp>
        <p:nvSpPr>
          <p:cNvPr id="16" name="Text 14"/>
          <p:cNvSpPr/>
          <p:nvPr/>
        </p:nvSpPr>
        <p:spPr>
          <a:xfrm>
            <a:off x="7496651" y="4200525"/>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Latence d'endormissement, réduction de la fatigue, qualité de vie</a:t>
            </a:r>
            <a:endParaRPr lang="en-US" sz="1350" dirty="0"/>
          </a:p>
        </p:txBody>
      </p:sp>
      <p:sp>
        <p:nvSpPr>
          <p:cNvPr id="17" name="Shape 15"/>
          <p:cNvSpPr/>
          <p:nvPr/>
        </p:nvSpPr>
        <p:spPr>
          <a:xfrm>
            <a:off x="629483" y="4598908"/>
            <a:ext cx="13371433" cy="512564"/>
          </a:xfrm>
          <a:prstGeom prst="rect">
            <a:avLst/>
          </a:prstGeom>
          <a:solidFill>
            <a:srgbClr val="FFFFFF">
              <a:alpha val="4000"/>
            </a:srgbClr>
          </a:solidFill>
          <a:ln/>
        </p:spPr>
        <p:txBody>
          <a:bodyPr/>
          <a:lstStyle/>
          <a:p>
            <a:endParaRPr lang="fr-FR"/>
          </a:p>
        </p:txBody>
      </p:sp>
      <p:sp>
        <p:nvSpPr>
          <p:cNvPr id="18" name="Text 16"/>
          <p:cNvSpPr/>
          <p:nvPr/>
        </p:nvSpPr>
        <p:spPr>
          <a:xfrm>
            <a:off x="807125" y="4713089"/>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Trouble de stress post traumatique</a:t>
            </a:r>
            <a:endParaRPr lang="en-US" sz="1350" dirty="0"/>
          </a:p>
        </p:txBody>
      </p:sp>
      <p:sp>
        <p:nvSpPr>
          <p:cNvPr id="19" name="Text 17"/>
          <p:cNvSpPr/>
          <p:nvPr/>
        </p:nvSpPr>
        <p:spPr>
          <a:xfrm>
            <a:off x="7496651" y="4713089"/>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Maintien du sommeil, cauchemars, sévérité des symptômes</a:t>
            </a:r>
            <a:endParaRPr lang="en-US" sz="1350" dirty="0"/>
          </a:p>
        </p:txBody>
      </p:sp>
      <p:sp>
        <p:nvSpPr>
          <p:cNvPr id="20" name="Shape 18"/>
          <p:cNvSpPr/>
          <p:nvPr/>
        </p:nvSpPr>
        <p:spPr>
          <a:xfrm>
            <a:off x="629483" y="5111472"/>
            <a:ext cx="13371433" cy="512564"/>
          </a:xfrm>
          <a:prstGeom prst="rect">
            <a:avLst/>
          </a:prstGeom>
          <a:solidFill>
            <a:srgbClr val="000000">
              <a:alpha val="4000"/>
            </a:srgbClr>
          </a:solidFill>
          <a:ln/>
        </p:spPr>
        <p:txBody>
          <a:bodyPr/>
          <a:lstStyle/>
          <a:p>
            <a:endParaRPr lang="fr-FR"/>
          </a:p>
        </p:txBody>
      </p:sp>
      <p:sp>
        <p:nvSpPr>
          <p:cNvPr id="21" name="Text 19"/>
          <p:cNvSpPr/>
          <p:nvPr/>
        </p:nvSpPr>
        <p:spPr>
          <a:xfrm>
            <a:off x="807125" y="5225653"/>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Fibromyalgie</a:t>
            </a:r>
            <a:endParaRPr lang="en-US" sz="1350" dirty="0"/>
          </a:p>
        </p:txBody>
      </p:sp>
      <p:sp>
        <p:nvSpPr>
          <p:cNvPr id="22" name="Text 20"/>
          <p:cNvSpPr/>
          <p:nvPr/>
        </p:nvSpPr>
        <p:spPr>
          <a:xfrm>
            <a:off x="7496651" y="5225653"/>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Fragmentation du sommeil, seuil de douleur, symptômes cognitifs</a:t>
            </a:r>
            <a:endParaRPr lang="en-US" sz="1350" dirty="0"/>
          </a:p>
        </p:txBody>
      </p:sp>
      <p:sp>
        <p:nvSpPr>
          <p:cNvPr id="23" name="Shape 21"/>
          <p:cNvSpPr/>
          <p:nvPr/>
        </p:nvSpPr>
        <p:spPr>
          <a:xfrm>
            <a:off x="629483" y="5624036"/>
            <a:ext cx="13371433" cy="512564"/>
          </a:xfrm>
          <a:prstGeom prst="rect">
            <a:avLst/>
          </a:prstGeom>
          <a:solidFill>
            <a:srgbClr val="FFFFFF">
              <a:alpha val="4000"/>
            </a:srgbClr>
          </a:solidFill>
          <a:ln/>
        </p:spPr>
        <p:txBody>
          <a:bodyPr/>
          <a:lstStyle/>
          <a:p>
            <a:endParaRPr lang="fr-FR"/>
          </a:p>
        </p:txBody>
      </p:sp>
      <p:sp>
        <p:nvSpPr>
          <p:cNvPr id="24" name="Text 22"/>
          <p:cNvSpPr/>
          <p:nvPr/>
        </p:nvSpPr>
        <p:spPr>
          <a:xfrm>
            <a:off x="807125" y="5738217"/>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Insomnie ménopausique</a:t>
            </a:r>
            <a:endParaRPr lang="en-US" sz="1350" dirty="0"/>
          </a:p>
        </p:txBody>
      </p:sp>
      <p:sp>
        <p:nvSpPr>
          <p:cNvPr id="25" name="Text 23"/>
          <p:cNvSpPr/>
          <p:nvPr/>
        </p:nvSpPr>
        <p:spPr>
          <a:xfrm>
            <a:off x="7496651" y="5738217"/>
            <a:ext cx="6326624" cy="284202"/>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Réveils nocturnes, stabilité de l'humeur</a:t>
            </a:r>
            <a:endParaRPr lang="en-US" sz="1350" dirty="0"/>
          </a:p>
        </p:txBody>
      </p:sp>
      <p:sp>
        <p:nvSpPr>
          <p:cNvPr id="26" name="Text 24"/>
          <p:cNvSpPr/>
          <p:nvPr/>
        </p:nvSpPr>
        <p:spPr>
          <a:xfrm>
            <a:off x="621863" y="6344126"/>
            <a:ext cx="13386673" cy="568404"/>
          </a:xfrm>
          <a:prstGeom prst="rect">
            <a:avLst/>
          </a:prstGeom>
          <a:noFill/>
          <a:ln/>
        </p:spPr>
        <p:txBody>
          <a:bodyPr wrap="squar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Des méta-analyses récentes confirment que la TCC-I devrait être considérée comme traitement de première ligne indépendamment du profil de comorbidité. Des adaptations pour des conditions spécifiques sont parfois à considérer.</a:t>
            </a:r>
            <a:endParaRPr lang="en-US" sz="1350" dirty="0"/>
          </a:p>
        </p:txBody>
      </p:sp>
      <p:sp>
        <p:nvSpPr>
          <p:cNvPr id="27" name="Text 25"/>
          <p:cNvSpPr/>
          <p:nvPr/>
        </p:nvSpPr>
        <p:spPr>
          <a:xfrm>
            <a:off x="621863" y="7112437"/>
            <a:ext cx="13386673" cy="284202"/>
          </a:xfrm>
          <a:prstGeom prst="rect">
            <a:avLst/>
          </a:prstGeom>
          <a:noFill/>
          <a:ln/>
        </p:spPr>
        <p:txBody>
          <a:bodyPr wrap="none" lIns="0" tIns="0" rIns="0" bIns="0" rtlCol="0" anchor="t"/>
          <a:lstStyle/>
          <a:p>
            <a:pPr marL="0" indent="0" algn="r">
              <a:lnSpc>
                <a:spcPts val="2200"/>
              </a:lnSpc>
              <a:buNone/>
            </a:pPr>
            <a:r>
              <a:rPr lang="en-US" sz="1350" i="1" dirty="0">
                <a:solidFill>
                  <a:srgbClr val="272525"/>
                </a:solidFill>
                <a:latin typeface="Montserrat" pitchFamily="34" charset="0"/>
                <a:ea typeface="Montserrat" pitchFamily="34" charset="-122"/>
                <a:cs typeface="Montserrat" pitchFamily="34" charset="-120"/>
              </a:rPr>
              <a:t>Riemann et al. Journal of Sleep Research 2023</a:t>
            </a:r>
            <a:endParaRPr lang="en-US" sz="13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58309" y="1199674"/>
            <a:ext cx="8356163" cy="712708"/>
          </a:xfrm>
          <a:prstGeom prst="rect">
            <a:avLst/>
          </a:prstGeom>
          <a:noFill/>
          <a:ln/>
        </p:spPr>
        <p:txBody>
          <a:bodyPr wrap="non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Les 5 Techniques Clés de la TCC-I</a:t>
            </a:r>
            <a:endParaRPr lang="en-US" sz="4450" dirty="0"/>
          </a:p>
        </p:txBody>
      </p:sp>
      <p:sp>
        <p:nvSpPr>
          <p:cNvPr id="3" name="Shape 1"/>
          <p:cNvSpPr/>
          <p:nvPr/>
        </p:nvSpPr>
        <p:spPr>
          <a:xfrm>
            <a:off x="758309" y="2345650"/>
            <a:ext cx="487442" cy="487442"/>
          </a:xfrm>
          <a:prstGeom prst="roundRect">
            <a:avLst>
              <a:gd name="adj" fmla="val 40004"/>
            </a:avLst>
          </a:prstGeom>
          <a:solidFill>
            <a:srgbClr val="EEEFF5"/>
          </a:solidFill>
          <a:ln/>
          <a:effectLst>
            <a:outerShdw blurRad="53340" dist="26670" dir="13500000" algn="bl" rotWithShape="0">
              <a:srgbClr val="FFFFFF">
                <a:alpha val="70000"/>
              </a:srgbClr>
            </a:outerShdw>
          </a:effectLst>
        </p:spPr>
        <p:txBody>
          <a:bodyPr/>
          <a:lstStyle/>
          <a:p>
            <a:endParaRPr lang="fr-FR"/>
          </a:p>
        </p:txBody>
      </p:sp>
      <p:pic>
        <p:nvPicPr>
          <p:cNvPr id="4" name="Image 0" descr="preencoded.png"/>
          <p:cNvPicPr>
            <a:picLocks noChangeAspect="1"/>
          </p:cNvPicPr>
          <p:nvPr/>
        </p:nvPicPr>
        <p:blipFill>
          <a:blip r:embed="rId3"/>
          <a:stretch>
            <a:fillRect/>
          </a:stretch>
        </p:blipFill>
        <p:spPr>
          <a:xfrm>
            <a:off x="830997" y="2375595"/>
            <a:ext cx="342067" cy="427553"/>
          </a:xfrm>
          <a:prstGeom prst="rect">
            <a:avLst/>
          </a:prstGeom>
        </p:spPr>
      </p:pic>
      <p:sp>
        <p:nvSpPr>
          <p:cNvPr id="5" name="Text 2"/>
          <p:cNvSpPr/>
          <p:nvPr/>
        </p:nvSpPr>
        <p:spPr>
          <a:xfrm>
            <a:off x="1462326" y="2420064"/>
            <a:ext cx="3486745" cy="712470"/>
          </a:xfrm>
          <a:prstGeom prst="rect">
            <a:avLst/>
          </a:prstGeom>
          <a:noFill/>
          <a:ln/>
        </p:spPr>
        <p:txBody>
          <a:bodyPr wrap="squar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Hygiène du Sommeil et Éducation</a:t>
            </a:r>
            <a:endParaRPr lang="en-US" sz="2200" dirty="0"/>
          </a:p>
        </p:txBody>
      </p:sp>
      <p:sp>
        <p:nvSpPr>
          <p:cNvPr id="6" name="Text 3"/>
          <p:cNvSpPr/>
          <p:nvPr/>
        </p:nvSpPr>
        <p:spPr>
          <a:xfrm>
            <a:off x="1462326" y="3262432"/>
            <a:ext cx="3486745" cy="138684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Habitudes de vie qui favorisent le sommeil. Inclut l'optimisation de l'environnement et les routines quotidiennes.</a:t>
            </a:r>
            <a:endParaRPr lang="en-US" sz="1700" dirty="0"/>
          </a:p>
        </p:txBody>
      </p:sp>
      <p:sp>
        <p:nvSpPr>
          <p:cNvPr id="7" name="Shape 4"/>
          <p:cNvSpPr/>
          <p:nvPr/>
        </p:nvSpPr>
        <p:spPr>
          <a:xfrm>
            <a:off x="5219819" y="2345650"/>
            <a:ext cx="487442" cy="487442"/>
          </a:xfrm>
          <a:prstGeom prst="roundRect">
            <a:avLst>
              <a:gd name="adj" fmla="val 40004"/>
            </a:avLst>
          </a:prstGeom>
          <a:solidFill>
            <a:srgbClr val="EEEFF5"/>
          </a:solidFill>
          <a:ln/>
          <a:effectLst>
            <a:outerShdw blurRad="53340" dist="26670" dir="13500000" algn="bl" rotWithShape="0">
              <a:srgbClr val="FFFFFF">
                <a:alpha val="70000"/>
              </a:srgbClr>
            </a:outerShdw>
          </a:effectLst>
        </p:spPr>
        <p:txBody>
          <a:bodyPr/>
          <a:lstStyle/>
          <a:p>
            <a:endParaRPr lang="fr-FR"/>
          </a:p>
        </p:txBody>
      </p:sp>
      <p:sp>
        <p:nvSpPr>
          <p:cNvPr id="8" name="Text 5"/>
          <p:cNvSpPr/>
          <p:nvPr/>
        </p:nvSpPr>
        <p:spPr>
          <a:xfrm>
            <a:off x="5923836" y="2420064"/>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Contrôle du Stimulus</a:t>
            </a:r>
            <a:endParaRPr lang="en-US" sz="2200" dirty="0"/>
          </a:p>
        </p:txBody>
      </p:sp>
      <p:sp>
        <p:nvSpPr>
          <p:cNvPr id="9" name="Text 6"/>
          <p:cNvSpPr/>
          <p:nvPr/>
        </p:nvSpPr>
        <p:spPr>
          <a:xfrm>
            <a:off x="5923836" y="2906197"/>
            <a:ext cx="3486745" cy="173355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Renforce l'association lit-sommeil. Quitter le lit quand on est éveillé, y retourner uniquement en cas de somnolence.</a:t>
            </a:r>
            <a:endParaRPr lang="en-US" sz="1700" dirty="0"/>
          </a:p>
        </p:txBody>
      </p:sp>
      <p:sp>
        <p:nvSpPr>
          <p:cNvPr id="10" name="Shape 7"/>
          <p:cNvSpPr/>
          <p:nvPr/>
        </p:nvSpPr>
        <p:spPr>
          <a:xfrm>
            <a:off x="9681329" y="2345650"/>
            <a:ext cx="487442" cy="487442"/>
          </a:xfrm>
          <a:prstGeom prst="roundRect">
            <a:avLst>
              <a:gd name="adj" fmla="val 40004"/>
            </a:avLst>
          </a:prstGeom>
          <a:solidFill>
            <a:srgbClr val="EEEFF5"/>
          </a:solidFill>
          <a:ln/>
          <a:effectLst>
            <a:outerShdw blurRad="53340" dist="26670" dir="13500000" algn="bl" rotWithShape="0">
              <a:srgbClr val="FFFFFF">
                <a:alpha val="70000"/>
              </a:srgbClr>
            </a:outerShdw>
          </a:effectLst>
        </p:spPr>
        <p:txBody>
          <a:bodyPr/>
          <a:lstStyle/>
          <a:p>
            <a:endParaRPr lang="fr-FR"/>
          </a:p>
        </p:txBody>
      </p:sp>
      <p:pic>
        <p:nvPicPr>
          <p:cNvPr id="11" name="Image 1" descr="preencoded.png"/>
          <p:cNvPicPr>
            <a:picLocks noChangeAspect="1"/>
          </p:cNvPicPr>
          <p:nvPr/>
        </p:nvPicPr>
        <p:blipFill>
          <a:blip r:embed="rId4"/>
          <a:stretch>
            <a:fillRect/>
          </a:stretch>
        </p:blipFill>
        <p:spPr>
          <a:xfrm>
            <a:off x="9754017" y="2375595"/>
            <a:ext cx="342067" cy="427553"/>
          </a:xfrm>
          <a:prstGeom prst="rect">
            <a:avLst/>
          </a:prstGeom>
        </p:spPr>
      </p:pic>
      <p:sp>
        <p:nvSpPr>
          <p:cNvPr id="12" name="Text 8"/>
          <p:cNvSpPr/>
          <p:nvPr/>
        </p:nvSpPr>
        <p:spPr>
          <a:xfrm>
            <a:off x="10385346" y="2420064"/>
            <a:ext cx="3225760"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Techniques de Relaxation</a:t>
            </a:r>
            <a:endParaRPr lang="en-US" sz="2200" dirty="0"/>
          </a:p>
        </p:txBody>
      </p:sp>
      <p:sp>
        <p:nvSpPr>
          <p:cNvPr id="13" name="Text 9"/>
          <p:cNvSpPr/>
          <p:nvPr/>
        </p:nvSpPr>
        <p:spPr>
          <a:xfrm>
            <a:off x="10385346" y="2906197"/>
            <a:ext cx="3486745" cy="138684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Relaxation musculaire progressive et exercices de respiration. Réduit la tension physique avant le coucher.</a:t>
            </a:r>
            <a:endParaRPr lang="en-US" sz="1700" dirty="0"/>
          </a:p>
        </p:txBody>
      </p:sp>
      <p:sp>
        <p:nvSpPr>
          <p:cNvPr id="14" name="Shape 10"/>
          <p:cNvSpPr/>
          <p:nvPr/>
        </p:nvSpPr>
        <p:spPr>
          <a:xfrm>
            <a:off x="758309" y="5082540"/>
            <a:ext cx="487442" cy="487442"/>
          </a:xfrm>
          <a:prstGeom prst="roundRect">
            <a:avLst>
              <a:gd name="adj" fmla="val 40004"/>
            </a:avLst>
          </a:prstGeom>
          <a:solidFill>
            <a:srgbClr val="EEEFF5"/>
          </a:solidFill>
          <a:ln/>
          <a:effectLst>
            <a:outerShdw blurRad="53340" dist="26670" dir="13500000" algn="bl" rotWithShape="0">
              <a:srgbClr val="FFFFFF">
                <a:alpha val="70000"/>
              </a:srgbClr>
            </a:outerShdw>
          </a:effectLst>
        </p:spPr>
        <p:txBody>
          <a:bodyPr/>
          <a:lstStyle/>
          <a:p>
            <a:endParaRPr lang="fr-FR"/>
          </a:p>
        </p:txBody>
      </p:sp>
      <p:pic>
        <p:nvPicPr>
          <p:cNvPr id="15" name="Image 2" descr="preencoded.png"/>
          <p:cNvPicPr>
            <a:picLocks noChangeAspect="1"/>
          </p:cNvPicPr>
          <p:nvPr/>
        </p:nvPicPr>
        <p:blipFill>
          <a:blip r:embed="rId5"/>
          <a:stretch>
            <a:fillRect/>
          </a:stretch>
        </p:blipFill>
        <p:spPr>
          <a:xfrm>
            <a:off x="830997" y="5112484"/>
            <a:ext cx="342067" cy="427553"/>
          </a:xfrm>
          <a:prstGeom prst="rect">
            <a:avLst/>
          </a:prstGeom>
        </p:spPr>
      </p:pic>
      <p:sp>
        <p:nvSpPr>
          <p:cNvPr id="16" name="Text 11"/>
          <p:cNvSpPr/>
          <p:nvPr/>
        </p:nvSpPr>
        <p:spPr>
          <a:xfrm>
            <a:off x="1462326" y="5156954"/>
            <a:ext cx="3260884"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Restructuration Cognitive</a:t>
            </a:r>
            <a:endParaRPr lang="en-US" sz="2200" dirty="0"/>
          </a:p>
        </p:txBody>
      </p:sp>
      <p:sp>
        <p:nvSpPr>
          <p:cNvPr id="17" name="Text 12"/>
          <p:cNvSpPr/>
          <p:nvPr/>
        </p:nvSpPr>
        <p:spPr>
          <a:xfrm>
            <a:off x="1462326" y="5643086"/>
            <a:ext cx="5717500" cy="104013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Identifie et remet en question les pensées dysfonctionnelles sur le sommeil. Modifie les croyances nuisibles par des pensées constructives.</a:t>
            </a:r>
            <a:endParaRPr lang="en-US" sz="1700" dirty="0"/>
          </a:p>
        </p:txBody>
      </p:sp>
      <p:sp>
        <p:nvSpPr>
          <p:cNvPr id="18" name="Shape 13"/>
          <p:cNvSpPr/>
          <p:nvPr/>
        </p:nvSpPr>
        <p:spPr>
          <a:xfrm>
            <a:off x="7450574" y="5082540"/>
            <a:ext cx="487442" cy="487442"/>
          </a:xfrm>
          <a:prstGeom prst="roundRect">
            <a:avLst>
              <a:gd name="adj" fmla="val 40004"/>
            </a:avLst>
          </a:prstGeom>
          <a:solidFill>
            <a:srgbClr val="EEEFF5"/>
          </a:solidFill>
          <a:ln/>
          <a:effectLst>
            <a:outerShdw blurRad="53340" dist="26670" dir="13500000" algn="bl" rotWithShape="0">
              <a:srgbClr val="FFFFFF">
                <a:alpha val="70000"/>
              </a:srgbClr>
            </a:outerShdw>
          </a:effectLst>
        </p:spPr>
        <p:txBody>
          <a:bodyPr/>
          <a:lstStyle/>
          <a:p>
            <a:endParaRPr lang="fr-FR"/>
          </a:p>
        </p:txBody>
      </p:sp>
      <p:pic>
        <p:nvPicPr>
          <p:cNvPr id="19" name="Image 3" descr="preencoded.png"/>
          <p:cNvPicPr>
            <a:picLocks noChangeAspect="1"/>
          </p:cNvPicPr>
          <p:nvPr/>
        </p:nvPicPr>
        <p:blipFill>
          <a:blip r:embed="rId6"/>
          <a:stretch>
            <a:fillRect/>
          </a:stretch>
        </p:blipFill>
        <p:spPr>
          <a:xfrm>
            <a:off x="7523262" y="5112484"/>
            <a:ext cx="342067" cy="427553"/>
          </a:xfrm>
          <a:prstGeom prst="rect">
            <a:avLst/>
          </a:prstGeom>
        </p:spPr>
      </p:pic>
      <p:sp>
        <p:nvSpPr>
          <p:cNvPr id="20" name="Text 14"/>
          <p:cNvSpPr/>
          <p:nvPr/>
        </p:nvSpPr>
        <p:spPr>
          <a:xfrm>
            <a:off x="8154591" y="5156954"/>
            <a:ext cx="4159687"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Restriction du </a:t>
            </a:r>
            <a:r>
              <a:rPr lang="en-US" sz="2200" b="1" dirty="0">
                <a:solidFill>
                  <a:srgbClr val="F44444"/>
                </a:solidFill>
                <a:latin typeface="Barlow Bold" pitchFamily="34" charset="0"/>
                <a:ea typeface="Barlow Bold" pitchFamily="34" charset="-122"/>
                <a:cs typeface="Barlow Bold" pitchFamily="34" charset="-120"/>
              </a:rPr>
              <a:t>Temps passé au lit</a:t>
            </a:r>
            <a:endParaRPr lang="en-US" sz="2200" dirty="0"/>
          </a:p>
        </p:txBody>
      </p:sp>
      <p:sp>
        <p:nvSpPr>
          <p:cNvPr id="21" name="Text 15"/>
          <p:cNvSpPr/>
          <p:nvPr/>
        </p:nvSpPr>
        <p:spPr>
          <a:xfrm>
            <a:off x="8154591" y="5643086"/>
            <a:ext cx="5717500" cy="138684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Limite le temps passé au lit à ce que l'on dort pour augmenter l'efficacité du sommeil. Crée une légère privation de sommeil pour renforcer le besoin de dormir.</a:t>
            </a:r>
            <a:endParaRPr lang="en-US" sz="17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613648" y="482084"/>
            <a:ext cx="6884075" cy="576620"/>
          </a:xfrm>
          <a:prstGeom prst="rect">
            <a:avLst/>
          </a:prstGeom>
          <a:noFill/>
          <a:ln/>
        </p:spPr>
        <p:txBody>
          <a:bodyPr wrap="none" lIns="0" tIns="0" rIns="0" bIns="0" rtlCol="0" anchor="t"/>
          <a:lstStyle/>
          <a:p>
            <a:pPr marL="0" indent="0" algn="l">
              <a:lnSpc>
                <a:spcPts val="4500"/>
              </a:lnSpc>
              <a:buNone/>
            </a:pPr>
            <a:r>
              <a:rPr lang="en-US" sz="3600" b="1" dirty="0">
                <a:solidFill>
                  <a:srgbClr val="7068F4"/>
                </a:solidFill>
                <a:latin typeface="Barlow Bold" pitchFamily="34" charset="0"/>
                <a:ea typeface="Barlow Bold" pitchFamily="34" charset="-122"/>
                <a:cs typeface="Barlow Bold" pitchFamily="34" charset="-120"/>
              </a:rPr>
              <a:t>Restriction du Temps passé au Lit</a:t>
            </a:r>
            <a:endParaRPr lang="en-US" sz="3600" dirty="0"/>
          </a:p>
        </p:txBody>
      </p:sp>
      <p:sp>
        <p:nvSpPr>
          <p:cNvPr id="3" name="Text 1"/>
          <p:cNvSpPr/>
          <p:nvPr/>
        </p:nvSpPr>
        <p:spPr>
          <a:xfrm>
            <a:off x="613648" y="1409343"/>
            <a:ext cx="13403104" cy="280511"/>
          </a:xfrm>
          <a:prstGeom prst="rect">
            <a:avLst/>
          </a:prstGeom>
          <a:noFill/>
          <a:ln/>
        </p:spPr>
        <p:txBody>
          <a:bodyPr wrap="none" lIns="0" tIns="0" rIns="0" bIns="0" rtlCol="0" anchor="t"/>
          <a:lstStyle/>
          <a:p>
            <a:pPr marL="0" indent="0" algn="l">
              <a:lnSpc>
                <a:spcPts val="2200"/>
              </a:lnSpc>
              <a:buNone/>
            </a:pPr>
            <a:r>
              <a:rPr lang="en-US" sz="1350" dirty="0">
                <a:solidFill>
                  <a:srgbClr val="272525"/>
                </a:solidFill>
                <a:latin typeface="Montserrat" pitchFamily="34" charset="0"/>
                <a:ea typeface="Montserrat" pitchFamily="34" charset="-122"/>
                <a:cs typeface="Montserrat" pitchFamily="34" charset="-120"/>
              </a:rPr>
              <a:t>La restriction du sommeil vise à augmenter l'efficacité du sommeil en limitant le temps passé au lit. C'est la technique la plus efficace dans la </a:t>
            </a:r>
            <a:endParaRPr lang="en-US" sz="1350" dirty="0"/>
          </a:p>
        </p:txBody>
      </p:sp>
      <p:pic>
        <p:nvPicPr>
          <p:cNvPr id="4" name="Image 0" descr="preencoded.png"/>
          <p:cNvPicPr>
            <a:picLocks noChangeAspect="1"/>
          </p:cNvPicPr>
          <p:nvPr/>
        </p:nvPicPr>
        <p:blipFill>
          <a:blip r:embed="rId3"/>
          <a:stretch>
            <a:fillRect/>
          </a:stretch>
        </p:blipFill>
        <p:spPr>
          <a:xfrm>
            <a:off x="613648" y="1887022"/>
            <a:ext cx="12449056" cy="590669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4709" y="1660565"/>
            <a:ext cx="7627382" cy="1425416"/>
          </a:xfrm>
          <a:prstGeom prst="rect">
            <a:avLst/>
          </a:prstGeom>
          <a:noFill/>
          <a:ln/>
        </p:spPr>
        <p:txBody>
          <a:bodyPr wrap="squar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Le Principe de la restriction de sommeil</a:t>
            </a:r>
            <a:endParaRPr lang="en-US" sz="4450" dirty="0"/>
          </a:p>
        </p:txBody>
      </p:sp>
      <p:sp>
        <p:nvSpPr>
          <p:cNvPr id="4" name="Text 1"/>
          <p:cNvSpPr/>
          <p:nvPr/>
        </p:nvSpPr>
        <p:spPr>
          <a:xfrm>
            <a:off x="6244709" y="3410903"/>
            <a:ext cx="76273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La restriction du temps passé au lit consolide le sommeil fragmenté en un bloc continu.</a:t>
            </a:r>
            <a:endParaRPr lang="en-US" sz="1700" dirty="0"/>
          </a:p>
        </p:txBody>
      </p:sp>
      <p:sp>
        <p:nvSpPr>
          <p:cNvPr id="5" name="Text 2"/>
          <p:cNvSpPr/>
          <p:nvPr/>
        </p:nvSpPr>
        <p:spPr>
          <a:xfrm>
            <a:off x="6244709" y="4348043"/>
            <a:ext cx="76273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Avant le traitement: périodes de sommeil dispersées et inefficaces, comme de l'argile éparpillée.</a:t>
            </a:r>
            <a:endParaRPr lang="en-US" sz="1700" dirty="0"/>
          </a:p>
        </p:txBody>
      </p:sp>
      <p:sp>
        <p:nvSpPr>
          <p:cNvPr id="6" name="Text 3"/>
          <p:cNvSpPr/>
          <p:nvPr/>
        </p:nvSpPr>
        <p:spPr>
          <a:xfrm>
            <a:off x="6244709" y="5285184"/>
            <a:ext cx="76273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Après la restriction: sommeil compact et réparateur, semblable à une boule d'argile unifiée.</a:t>
            </a:r>
            <a:endParaRPr lang="en-US" sz="1700" dirty="0"/>
          </a:p>
        </p:txBody>
      </p:sp>
      <p:sp>
        <p:nvSpPr>
          <p:cNvPr id="7" name="Text 4"/>
          <p:cNvSpPr/>
          <p:nvPr/>
        </p:nvSpPr>
        <p:spPr>
          <a:xfrm>
            <a:off x="6244709" y="6222325"/>
            <a:ext cx="7627382"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Cette transformation améliore la qualité subjective du sommeil.</a:t>
            </a:r>
            <a:endParaRPr lang="en-US" sz="17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58309" y="1076325"/>
            <a:ext cx="13113782" cy="1425416"/>
          </a:xfrm>
          <a:prstGeom prst="rect">
            <a:avLst/>
          </a:prstGeom>
          <a:noFill/>
          <a:ln/>
        </p:spPr>
        <p:txBody>
          <a:bodyPr wrap="squar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TCC-I Numérique: Une Avancée Majeure concernant l'accessibilité</a:t>
            </a:r>
            <a:endParaRPr lang="en-US" sz="4450" dirty="0"/>
          </a:p>
        </p:txBody>
      </p:sp>
      <p:sp>
        <p:nvSpPr>
          <p:cNvPr id="3" name="Text 1"/>
          <p:cNvSpPr/>
          <p:nvPr/>
        </p:nvSpPr>
        <p:spPr>
          <a:xfrm>
            <a:off x="758309" y="2935010"/>
            <a:ext cx="131137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Des preuves récentes ont élevé la TCC-I numérique au même niveau d'efficacité que la thérapie traditionnelle en face à face. Cela représente une avancée significative dans l'accessibilité au traitement de l'insomnie.</a:t>
            </a:r>
            <a:endParaRPr lang="en-US" sz="1700" dirty="0"/>
          </a:p>
        </p:txBody>
      </p:sp>
      <p:pic>
        <p:nvPicPr>
          <p:cNvPr id="4" name="Image 0" descr="preencoded.png"/>
          <p:cNvPicPr>
            <a:picLocks noChangeAspect="1"/>
          </p:cNvPicPr>
          <p:nvPr/>
        </p:nvPicPr>
        <p:blipFill>
          <a:blip r:embed="rId3"/>
          <a:stretch>
            <a:fillRect/>
          </a:stretch>
        </p:blipFill>
        <p:spPr>
          <a:xfrm>
            <a:off x="758309" y="3872151"/>
            <a:ext cx="3278386" cy="866537"/>
          </a:xfrm>
          <a:prstGeom prst="rect">
            <a:avLst/>
          </a:prstGeom>
        </p:spPr>
      </p:pic>
      <p:sp>
        <p:nvSpPr>
          <p:cNvPr id="5" name="Text 2"/>
          <p:cNvSpPr/>
          <p:nvPr/>
        </p:nvSpPr>
        <p:spPr>
          <a:xfrm>
            <a:off x="974884" y="5063609"/>
            <a:ext cx="2845237"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Portée Élargie</a:t>
            </a:r>
            <a:endParaRPr lang="en-US" sz="2200" dirty="0"/>
          </a:p>
        </p:txBody>
      </p:sp>
      <p:sp>
        <p:nvSpPr>
          <p:cNvPr id="6" name="Text 3"/>
          <p:cNvSpPr/>
          <p:nvPr/>
        </p:nvSpPr>
        <p:spPr>
          <a:xfrm>
            <a:off x="974884" y="5549741"/>
            <a:ext cx="2845237" cy="138684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Étend le traitement aux zones reculées et aux populations mal desservies.</a:t>
            </a:r>
            <a:endParaRPr lang="en-US" sz="1700" dirty="0"/>
          </a:p>
        </p:txBody>
      </p:sp>
      <p:pic>
        <p:nvPicPr>
          <p:cNvPr id="7" name="Image 1" descr="preencoded.png"/>
          <p:cNvPicPr>
            <a:picLocks noChangeAspect="1"/>
          </p:cNvPicPr>
          <p:nvPr/>
        </p:nvPicPr>
        <p:blipFill>
          <a:blip r:embed="rId4"/>
          <a:stretch>
            <a:fillRect/>
          </a:stretch>
        </p:blipFill>
        <p:spPr>
          <a:xfrm>
            <a:off x="4036695" y="3872151"/>
            <a:ext cx="3278505" cy="866537"/>
          </a:xfrm>
          <a:prstGeom prst="rect">
            <a:avLst/>
          </a:prstGeom>
        </p:spPr>
      </p:pic>
      <p:sp>
        <p:nvSpPr>
          <p:cNvPr id="8" name="Text 4"/>
          <p:cNvSpPr/>
          <p:nvPr/>
        </p:nvSpPr>
        <p:spPr>
          <a:xfrm>
            <a:off x="4253270" y="5063609"/>
            <a:ext cx="2845356"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Praticité</a:t>
            </a:r>
            <a:endParaRPr lang="en-US" sz="2200" dirty="0"/>
          </a:p>
        </p:txBody>
      </p:sp>
      <p:sp>
        <p:nvSpPr>
          <p:cNvPr id="9" name="Text 5"/>
          <p:cNvSpPr/>
          <p:nvPr/>
        </p:nvSpPr>
        <p:spPr>
          <a:xfrm>
            <a:off x="4253270" y="5549741"/>
            <a:ext cx="2845356" cy="138684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Les patients accèdent à la thérapie au moment qui leur convient, sans déplacement.</a:t>
            </a:r>
            <a:endParaRPr lang="en-US" sz="1700" dirty="0"/>
          </a:p>
        </p:txBody>
      </p:sp>
      <p:pic>
        <p:nvPicPr>
          <p:cNvPr id="10" name="Image 2" descr="preencoded.png"/>
          <p:cNvPicPr>
            <a:picLocks noChangeAspect="1"/>
          </p:cNvPicPr>
          <p:nvPr/>
        </p:nvPicPr>
        <p:blipFill>
          <a:blip r:embed="rId5"/>
          <a:stretch>
            <a:fillRect/>
          </a:stretch>
        </p:blipFill>
        <p:spPr>
          <a:xfrm>
            <a:off x="7315200" y="3872151"/>
            <a:ext cx="3278386" cy="866537"/>
          </a:xfrm>
          <a:prstGeom prst="rect">
            <a:avLst/>
          </a:prstGeom>
        </p:spPr>
      </p:pic>
      <p:sp>
        <p:nvSpPr>
          <p:cNvPr id="11" name="Text 6"/>
          <p:cNvSpPr/>
          <p:nvPr/>
        </p:nvSpPr>
        <p:spPr>
          <a:xfrm>
            <a:off x="7531775" y="5063609"/>
            <a:ext cx="2845237"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Cohérence</a:t>
            </a:r>
            <a:endParaRPr lang="en-US" sz="2200" dirty="0"/>
          </a:p>
        </p:txBody>
      </p:sp>
      <p:sp>
        <p:nvSpPr>
          <p:cNvPr id="12" name="Text 7"/>
          <p:cNvSpPr/>
          <p:nvPr/>
        </p:nvSpPr>
        <p:spPr>
          <a:xfrm>
            <a:off x="7531775" y="5549741"/>
            <a:ext cx="2845237" cy="138684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La diffusion standardisée assure la fidélité du traitement pour tous les utilisateurs.</a:t>
            </a:r>
            <a:endParaRPr lang="en-US" sz="1700" dirty="0"/>
          </a:p>
        </p:txBody>
      </p:sp>
      <p:pic>
        <p:nvPicPr>
          <p:cNvPr id="13" name="Image 3" descr="preencoded.png"/>
          <p:cNvPicPr>
            <a:picLocks noChangeAspect="1"/>
          </p:cNvPicPr>
          <p:nvPr/>
        </p:nvPicPr>
        <p:blipFill>
          <a:blip r:embed="rId6"/>
          <a:stretch>
            <a:fillRect/>
          </a:stretch>
        </p:blipFill>
        <p:spPr>
          <a:xfrm>
            <a:off x="10593586" y="3872151"/>
            <a:ext cx="3278505" cy="866537"/>
          </a:xfrm>
          <a:prstGeom prst="rect">
            <a:avLst/>
          </a:prstGeom>
        </p:spPr>
      </p:pic>
      <p:sp>
        <p:nvSpPr>
          <p:cNvPr id="14" name="Text 8"/>
          <p:cNvSpPr/>
          <p:nvPr/>
        </p:nvSpPr>
        <p:spPr>
          <a:xfrm>
            <a:off x="10810161" y="5063609"/>
            <a:ext cx="2845356"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Coût-Efficacité</a:t>
            </a:r>
            <a:endParaRPr lang="en-US" sz="2200" dirty="0"/>
          </a:p>
        </p:txBody>
      </p:sp>
      <p:sp>
        <p:nvSpPr>
          <p:cNvPr id="15" name="Text 9"/>
          <p:cNvSpPr/>
          <p:nvPr/>
        </p:nvSpPr>
        <p:spPr>
          <a:xfrm>
            <a:off x="10810161" y="5549741"/>
            <a:ext cx="2845356" cy="138684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Réduit la charge du système de santé tout en maintenant des résultats de qualité.</a:t>
            </a:r>
            <a:endParaRPr lang="en-US" sz="17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758309" y="1224082"/>
            <a:ext cx="7868245" cy="983575"/>
          </a:xfrm>
          <a:prstGeom prst="rect">
            <a:avLst/>
          </a:prstGeom>
          <a:noFill/>
          <a:ln/>
        </p:spPr>
        <p:txBody>
          <a:bodyPr wrap="none" lIns="0" tIns="0" rIns="0" bIns="0" rtlCol="0" anchor="t"/>
          <a:lstStyle/>
          <a:p>
            <a:pPr marL="0" indent="0" algn="l">
              <a:lnSpc>
                <a:spcPts val="7700"/>
              </a:lnSpc>
              <a:buNone/>
            </a:pPr>
            <a:r>
              <a:rPr lang="en-US" sz="6150" b="1" dirty="0">
                <a:solidFill>
                  <a:srgbClr val="7068F4"/>
                </a:solidFill>
                <a:latin typeface="Barlow Bold" pitchFamily="34" charset="0"/>
                <a:ea typeface="Barlow Bold" pitchFamily="34" charset="-122"/>
                <a:cs typeface="Barlow Bold" pitchFamily="34" charset="-120"/>
              </a:rPr>
              <a:t>Plateformes  de TCC-I </a:t>
            </a:r>
            <a:endParaRPr lang="en-US" sz="6150" dirty="0"/>
          </a:p>
        </p:txBody>
      </p:sp>
      <p:sp>
        <p:nvSpPr>
          <p:cNvPr id="3" name="Text 1"/>
          <p:cNvSpPr/>
          <p:nvPr/>
        </p:nvSpPr>
        <p:spPr>
          <a:xfrm>
            <a:off x="758309" y="2640925"/>
            <a:ext cx="13113782"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Actuellement, les applications de TCC-I numériques ne sont pas remboursées par l'assurance maladie en Suisse.</a:t>
            </a:r>
            <a:endParaRPr lang="en-US" sz="1700" dirty="0"/>
          </a:p>
        </p:txBody>
      </p:sp>
      <p:sp>
        <p:nvSpPr>
          <p:cNvPr id="4" name="Text 2"/>
          <p:cNvSpPr/>
          <p:nvPr/>
        </p:nvSpPr>
        <p:spPr>
          <a:xfrm>
            <a:off x="758309" y="3231356"/>
            <a:ext cx="131137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Cependant, plusieurs applications validées scientifiquement sont disponibles en français et en allemand, offrant des options de traitement efficaces pour les patients souffrant d'insomnie chronique, même sans remboursement.</a:t>
            </a:r>
            <a:endParaRPr lang="en-US" sz="1700" dirty="0"/>
          </a:p>
        </p:txBody>
      </p:sp>
      <p:pic>
        <p:nvPicPr>
          <p:cNvPr id="5" name="Image 0" descr="preencoded.png"/>
          <p:cNvPicPr>
            <a:picLocks noChangeAspect="1"/>
          </p:cNvPicPr>
          <p:nvPr/>
        </p:nvPicPr>
        <p:blipFill>
          <a:blip r:embed="rId3"/>
          <a:stretch>
            <a:fillRect/>
          </a:stretch>
        </p:blipFill>
        <p:spPr>
          <a:xfrm>
            <a:off x="2554605" y="4168497"/>
            <a:ext cx="9521071" cy="28370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8309" y="912614"/>
            <a:ext cx="8782526" cy="712708"/>
          </a:xfrm>
          <a:prstGeom prst="rect">
            <a:avLst/>
          </a:prstGeom>
          <a:noFill/>
          <a:ln/>
        </p:spPr>
        <p:txBody>
          <a:bodyPr wrap="non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Sommeil : Jumeaux Mythologiques</a:t>
            </a:r>
            <a:endParaRPr lang="en-US" sz="4450" dirty="0"/>
          </a:p>
        </p:txBody>
      </p:sp>
      <p:pic>
        <p:nvPicPr>
          <p:cNvPr id="3" name="Image 0" descr="preencoded.png"/>
          <p:cNvPicPr>
            <a:picLocks noChangeAspect="1"/>
          </p:cNvPicPr>
          <p:nvPr/>
        </p:nvPicPr>
        <p:blipFill>
          <a:blip r:embed="rId3"/>
          <a:stretch>
            <a:fillRect/>
          </a:stretch>
        </p:blipFill>
        <p:spPr>
          <a:xfrm>
            <a:off x="758309" y="2058591"/>
            <a:ext cx="3278386" cy="866537"/>
          </a:xfrm>
          <a:prstGeom prst="rect">
            <a:avLst/>
          </a:prstGeom>
        </p:spPr>
      </p:pic>
      <p:sp>
        <p:nvSpPr>
          <p:cNvPr id="4" name="Text 1"/>
          <p:cNvSpPr/>
          <p:nvPr/>
        </p:nvSpPr>
        <p:spPr>
          <a:xfrm>
            <a:off x="974884" y="3250049"/>
            <a:ext cx="2845237"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Hypnos (Ὕπνος)</a:t>
            </a:r>
            <a:endParaRPr lang="en-US" sz="2200" dirty="0"/>
          </a:p>
        </p:txBody>
      </p:sp>
      <p:sp>
        <p:nvSpPr>
          <p:cNvPr id="5" name="Text 2"/>
          <p:cNvSpPr/>
          <p:nvPr/>
        </p:nvSpPr>
        <p:spPr>
          <a:xfrm>
            <a:off x="974884" y="3736181"/>
            <a:ext cx="2845237" cy="138684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Dieu grec du sommeil. Son nom nous donne des mots comme « hypnose » et « hypnotique ».</a:t>
            </a:r>
            <a:endParaRPr lang="en-US" sz="1700" dirty="0"/>
          </a:p>
        </p:txBody>
      </p:sp>
      <p:pic>
        <p:nvPicPr>
          <p:cNvPr id="6" name="Image 1" descr="preencoded.png"/>
          <p:cNvPicPr>
            <a:picLocks noChangeAspect="1"/>
          </p:cNvPicPr>
          <p:nvPr/>
        </p:nvPicPr>
        <p:blipFill>
          <a:blip r:embed="rId4"/>
          <a:stretch>
            <a:fillRect/>
          </a:stretch>
        </p:blipFill>
        <p:spPr>
          <a:xfrm>
            <a:off x="4036695" y="2058591"/>
            <a:ext cx="3278505" cy="866537"/>
          </a:xfrm>
          <a:prstGeom prst="rect">
            <a:avLst/>
          </a:prstGeom>
        </p:spPr>
      </p:pic>
      <p:sp>
        <p:nvSpPr>
          <p:cNvPr id="7" name="Text 3"/>
          <p:cNvSpPr/>
          <p:nvPr/>
        </p:nvSpPr>
        <p:spPr>
          <a:xfrm>
            <a:off x="4253270" y="3250049"/>
            <a:ext cx="2845356"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Thanatos (Θάνατος)</a:t>
            </a:r>
            <a:endParaRPr lang="en-US" sz="2200" dirty="0"/>
          </a:p>
        </p:txBody>
      </p:sp>
      <p:sp>
        <p:nvSpPr>
          <p:cNvPr id="8" name="Text 4"/>
          <p:cNvSpPr/>
          <p:nvPr/>
        </p:nvSpPr>
        <p:spPr>
          <a:xfrm>
            <a:off x="4253270" y="3736181"/>
            <a:ext cx="2845356" cy="138684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Dieu grec de la mort. Racine de mots comme « thanatologie » et « euthanasie ».</a:t>
            </a:r>
            <a:endParaRPr lang="en-US" sz="1700" dirty="0"/>
          </a:p>
        </p:txBody>
      </p:sp>
      <p:pic>
        <p:nvPicPr>
          <p:cNvPr id="9" name="Image 2" descr="preencoded.png"/>
          <p:cNvPicPr>
            <a:picLocks noChangeAspect="1"/>
          </p:cNvPicPr>
          <p:nvPr/>
        </p:nvPicPr>
        <p:blipFill>
          <a:blip r:embed="rId5"/>
          <a:stretch>
            <a:fillRect/>
          </a:stretch>
        </p:blipFill>
        <p:spPr>
          <a:xfrm>
            <a:off x="7315200" y="2058591"/>
            <a:ext cx="3278386" cy="866537"/>
          </a:xfrm>
          <a:prstGeom prst="rect">
            <a:avLst/>
          </a:prstGeom>
        </p:spPr>
      </p:pic>
      <p:sp>
        <p:nvSpPr>
          <p:cNvPr id="10" name="Text 5"/>
          <p:cNvSpPr/>
          <p:nvPr/>
        </p:nvSpPr>
        <p:spPr>
          <a:xfrm>
            <a:off x="7531775" y="3250049"/>
            <a:ext cx="2845237"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Frères Jumeaux</a:t>
            </a:r>
            <a:endParaRPr lang="en-US" sz="2200" dirty="0"/>
          </a:p>
        </p:txBody>
      </p:sp>
      <p:sp>
        <p:nvSpPr>
          <p:cNvPr id="11" name="Text 6"/>
          <p:cNvSpPr/>
          <p:nvPr/>
        </p:nvSpPr>
        <p:spPr>
          <a:xfrm>
            <a:off x="7531775" y="3736181"/>
            <a:ext cx="2845237" cy="208026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Dans la mythologie, tous deux étaient fils de Nyx (la Nuit). Le Sommeil était considéré comme le jumeau plus doux de la Mort.</a:t>
            </a:r>
            <a:endParaRPr lang="en-US" sz="1700" dirty="0"/>
          </a:p>
        </p:txBody>
      </p:sp>
      <p:pic>
        <p:nvPicPr>
          <p:cNvPr id="12" name="Image 3" descr="preencoded.png"/>
          <p:cNvPicPr>
            <a:picLocks noChangeAspect="1"/>
          </p:cNvPicPr>
          <p:nvPr/>
        </p:nvPicPr>
        <p:blipFill>
          <a:blip r:embed="rId6"/>
          <a:stretch>
            <a:fillRect/>
          </a:stretch>
        </p:blipFill>
        <p:spPr>
          <a:xfrm>
            <a:off x="10593586" y="2058591"/>
            <a:ext cx="3278505" cy="866537"/>
          </a:xfrm>
          <a:prstGeom prst="rect">
            <a:avLst/>
          </a:prstGeom>
        </p:spPr>
      </p:pic>
      <p:sp>
        <p:nvSpPr>
          <p:cNvPr id="13" name="Text 7"/>
          <p:cNvSpPr/>
          <p:nvPr/>
        </p:nvSpPr>
        <p:spPr>
          <a:xfrm>
            <a:off x="10810161" y="3250049"/>
            <a:ext cx="2845356"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Connexion Ancestrale</a:t>
            </a:r>
            <a:endParaRPr lang="en-US" sz="2200" dirty="0"/>
          </a:p>
        </p:txBody>
      </p:sp>
      <p:sp>
        <p:nvSpPr>
          <p:cNvPr id="14" name="Text 8"/>
          <p:cNvSpPr/>
          <p:nvPr/>
        </p:nvSpPr>
        <p:spPr>
          <a:xfrm>
            <a:off x="10810161" y="3736181"/>
            <a:ext cx="2845356" cy="208026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L'expression « le sommeil est la petite mort » reflète la reconnaissance de longue date par l'humanité de leur similitude.</a:t>
            </a:r>
            <a:endParaRPr lang="en-US" sz="1700" dirty="0"/>
          </a:p>
        </p:txBody>
      </p:sp>
      <p:sp>
        <p:nvSpPr>
          <p:cNvPr id="15" name="Text 9"/>
          <p:cNvSpPr/>
          <p:nvPr/>
        </p:nvSpPr>
        <p:spPr>
          <a:xfrm>
            <a:off x="758309" y="6276737"/>
            <a:ext cx="13113782" cy="104013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Les cultures anciennes reconnaissaient la ressemblance du sommeil avec la mort—inconscience, yeux fermés, position allongée et départ temporaire de la vie active. Cette connexion persiste dans notre langage et notre compréhension culturelle.</a:t>
            </a:r>
            <a:endParaRPr lang="en-US" sz="17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3402092"/>
            <a:ext cx="7627382" cy="1425416"/>
          </a:xfrm>
          <a:prstGeom prst="rect">
            <a:avLst/>
          </a:prstGeom>
          <a:noFill/>
          <a:ln/>
        </p:spPr>
        <p:txBody>
          <a:bodyPr wrap="squar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Partie 4: Maladie des Cauchemars</a:t>
            </a:r>
            <a:endParaRPr lang="en-US" sz="44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1097280"/>
            <a:ext cx="7627382" cy="1425416"/>
          </a:xfrm>
          <a:prstGeom prst="rect">
            <a:avLst/>
          </a:prstGeom>
          <a:noFill/>
          <a:ln/>
        </p:spPr>
        <p:txBody>
          <a:bodyPr wrap="squar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Trouble Cauchemar : Définition et Critères</a:t>
            </a:r>
            <a:endParaRPr lang="en-US" sz="4450" dirty="0"/>
          </a:p>
        </p:txBody>
      </p:sp>
      <p:sp>
        <p:nvSpPr>
          <p:cNvPr id="4" name="Text 1"/>
          <p:cNvSpPr/>
          <p:nvPr/>
        </p:nvSpPr>
        <p:spPr>
          <a:xfrm>
            <a:off x="758309" y="2847618"/>
            <a:ext cx="7627382" cy="1040130"/>
          </a:xfrm>
          <a:prstGeom prst="rect">
            <a:avLst/>
          </a:prstGeom>
          <a:noFill/>
          <a:ln/>
        </p:spPr>
        <p:txBody>
          <a:bodyPr wrap="square" lIns="0" tIns="0" rIns="0" bIns="0" rtlCol="0" anchor="t"/>
          <a:lstStyle/>
          <a:p>
            <a:pPr marL="342900" indent="-342900" algn="l">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Rêves Dysphoriques Répétés :</a:t>
            </a:r>
            <a:r>
              <a:rPr lang="en-US" sz="1700" dirty="0">
                <a:solidFill>
                  <a:srgbClr val="272525"/>
                </a:solidFill>
                <a:latin typeface="Montserrat" pitchFamily="34" charset="0"/>
                <a:ea typeface="Montserrat" pitchFamily="34" charset="-122"/>
                <a:cs typeface="Montserrat" pitchFamily="34" charset="-120"/>
              </a:rPr>
              <a:t> Rêves longs et extrêmement pénibles avec un rappel clair, impliquant typiquement des menaces à la sécurité physique ou à la survie</a:t>
            </a:r>
            <a:endParaRPr lang="en-US" sz="1700" dirty="0"/>
          </a:p>
        </p:txBody>
      </p:sp>
      <p:sp>
        <p:nvSpPr>
          <p:cNvPr id="5" name="Text 2"/>
          <p:cNvSpPr/>
          <p:nvPr/>
        </p:nvSpPr>
        <p:spPr>
          <a:xfrm>
            <a:off x="758309" y="3963472"/>
            <a:ext cx="7627382" cy="693420"/>
          </a:xfrm>
          <a:prstGeom prst="rect">
            <a:avLst/>
          </a:prstGeom>
          <a:noFill/>
          <a:ln/>
        </p:spPr>
        <p:txBody>
          <a:bodyPr wrap="square" lIns="0" tIns="0" rIns="0" bIns="0" rtlCol="0" anchor="t"/>
          <a:lstStyle/>
          <a:p>
            <a:pPr marL="342900" indent="-342900" algn="l">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Orientation Rapide :</a:t>
            </a:r>
            <a:r>
              <a:rPr lang="en-US" sz="1700" dirty="0">
                <a:solidFill>
                  <a:srgbClr val="272525"/>
                </a:solidFill>
                <a:latin typeface="Montserrat" pitchFamily="34" charset="0"/>
                <a:ea typeface="Montserrat" pitchFamily="34" charset="-122"/>
                <a:cs typeface="Montserrat" pitchFamily="34" charset="-120"/>
              </a:rPr>
              <a:t> La personne devient rapidement alerte après le réveil</a:t>
            </a:r>
            <a:endParaRPr lang="en-US" sz="1700" dirty="0"/>
          </a:p>
        </p:txBody>
      </p:sp>
      <p:sp>
        <p:nvSpPr>
          <p:cNvPr id="6" name="Text 3"/>
          <p:cNvSpPr/>
          <p:nvPr/>
        </p:nvSpPr>
        <p:spPr>
          <a:xfrm>
            <a:off x="758309" y="4732615"/>
            <a:ext cx="7627382" cy="693420"/>
          </a:xfrm>
          <a:prstGeom prst="rect">
            <a:avLst/>
          </a:prstGeom>
          <a:noFill/>
          <a:ln/>
        </p:spPr>
        <p:txBody>
          <a:bodyPr wrap="square" lIns="0" tIns="0" rIns="0" bIns="0" rtlCol="0" anchor="t"/>
          <a:lstStyle/>
          <a:p>
            <a:pPr marL="342900" indent="-342900" algn="l">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Importance Clinique :</a:t>
            </a:r>
            <a:r>
              <a:rPr lang="en-US" sz="1700" dirty="0">
                <a:solidFill>
                  <a:srgbClr val="272525"/>
                </a:solidFill>
                <a:latin typeface="Montserrat" pitchFamily="34" charset="0"/>
                <a:ea typeface="Montserrat" pitchFamily="34" charset="-122"/>
                <a:cs typeface="Montserrat" pitchFamily="34" charset="-120"/>
              </a:rPr>
              <a:t> Provoque une détresse notable ou une altération du fonctionnement social et professionnel</a:t>
            </a:r>
            <a:endParaRPr lang="en-US" sz="1700" dirty="0"/>
          </a:p>
        </p:txBody>
      </p:sp>
      <p:sp>
        <p:nvSpPr>
          <p:cNvPr id="7" name="Text 4"/>
          <p:cNvSpPr/>
          <p:nvPr/>
        </p:nvSpPr>
        <p:spPr>
          <a:xfrm>
            <a:off x="758309" y="5501759"/>
            <a:ext cx="7627382" cy="1040130"/>
          </a:xfrm>
          <a:prstGeom prst="rect">
            <a:avLst/>
          </a:prstGeom>
          <a:noFill/>
          <a:ln/>
        </p:spPr>
        <p:txBody>
          <a:bodyPr wrap="square" lIns="0" tIns="0" rIns="0" bIns="0" rtlCol="0" anchor="t"/>
          <a:lstStyle/>
          <a:p>
            <a:pPr marL="342900" indent="-342900" algn="l">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Diagnostic Différentiel :</a:t>
            </a:r>
            <a:r>
              <a:rPr lang="en-US" sz="1700" dirty="0">
                <a:solidFill>
                  <a:srgbClr val="272525"/>
                </a:solidFill>
                <a:latin typeface="Montserrat" pitchFamily="34" charset="0"/>
                <a:ea typeface="Montserrat" pitchFamily="34" charset="-122"/>
                <a:cs typeface="Montserrat" pitchFamily="34" charset="-120"/>
              </a:rPr>
              <a:t> Non attribuable aux effets physiologiques de substances ou à des conditions médicales/mentales coexistantes</a:t>
            </a:r>
            <a:endParaRPr lang="en-US" sz="1700" dirty="0"/>
          </a:p>
        </p:txBody>
      </p:sp>
      <p:sp>
        <p:nvSpPr>
          <p:cNvPr id="8" name="Text 5"/>
          <p:cNvSpPr/>
          <p:nvPr/>
        </p:nvSpPr>
        <p:spPr>
          <a:xfrm>
            <a:off x="758309" y="6785610"/>
            <a:ext cx="7627382" cy="346710"/>
          </a:xfrm>
          <a:prstGeom prst="rect">
            <a:avLst/>
          </a:prstGeom>
          <a:noFill/>
          <a:ln/>
        </p:spPr>
        <p:txBody>
          <a:bodyPr wrap="none" lIns="0" tIns="0" rIns="0" bIns="0" rtlCol="0" anchor="t"/>
          <a:lstStyle/>
          <a:p>
            <a:pPr marL="0" indent="0" algn="l">
              <a:lnSpc>
                <a:spcPts val="2700"/>
              </a:lnSpc>
              <a:buNone/>
            </a:pPr>
            <a:r>
              <a:rPr lang="en-US" sz="1700" i="1" dirty="0">
                <a:solidFill>
                  <a:srgbClr val="272525"/>
                </a:solidFill>
                <a:latin typeface="Montserrat" pitchFamily="34" charset="0"/>
                <a:ea typeface="Montserrat" pitchFamily="34" charset="-122"/>
                <a:cs typeface="Montserrat" pitchFamily="34" charset="-120"/>
              </a:rPr>
              <a:t>ICSD-3 2014</a:t>
            </a:r>
            <a:endParaRPr lang="en-US" sz="17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58309" y="1525310"/>
            <a:ext cx="13113782" cy="1425416"/>
          </a:xfrm>
          <a:prstGeom prst="rect">
            <a:avLst/>
          </a:prstGeom>
          <a:noFill/>
          <a:ln/>
        </p:spPr>
        <p:txBody>
          <a:bodyPr wrap="squar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Thérapie par Répétition d'Imagerie Mentale (RIM) : Efficacité Prouvée</a:t>
            </a:r>
            <a:endParaRPr lang="en-US" sz="4450" dirty="0"/>
          </a:p>
        </p:txBody>
      </p:sp>
      <p:sp>
        <p:nvSpPr>
          <p:cNvPr id="3" name="Text 1"/>
          <p:cNvSpPr/>
          <p:nvPr/>
        </p:nvSpPr>
        <p:spPr>
          <a:xfrm>
            <a:off x="758309" y="3383994"/>
            <a:ext cx="13113782" cy="693420"/>
          </a:xfrm>
          <a:prstGeom prst="rect">
            <a:avLst/>
          </a:prstGeom>
          <a:noFill/>
          <a:ln/>
        </p:spPr>
        <p:txBody>
          <a:bodyPr wrap="square" lIns="0" tIns="0" rIns="0" bIns="0" rtlCol="0" anchor="t"/>
          <a:lstStyle/>
          <a:p>
            <a:pPr marL="342900" indent="-342900" algn="l">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Fondée sur des preuves :</a:t>
            </a:r>
            <a:r>
              <a:rPr lang="en-US" sz="1700" dirty="0">
                <a:solidFill>
                  <a:srgbClr val="272525"/>
                </a:solidFill>
                <a:latin typeface="Montserrat" pitchFamily="34" charset="0"/>
                <a:ea typeface="Montserrat" pitchFamily="34" charset="-122"/>
                <a:cs typeface="Montserrat" pitchFamily="34" charset="-120"/>
              </a:rPr>
              <a:t> Neuf essais contrôlés randomisés soutiennent l'efficacité de l'IRT (document de position de l'America Academy of Sleep Medicine (AASM) 2018)</a:t>
            </a:r>
            <a:endParaRPr lang="en-US" sz="1700" dirty="0"/>
          </a:p>
        </p:txBody>
      </p:sp>
      <p:sp>
        <p:nvSpPr>
          <p:cNvPr id="4" name="Text 2"/>
          <p:cNvSpPr/>
          <p:nvPr/>
        </p:nvSpPr>
        <p:spPr>
          <a:xfrm>
            <a:off x="758309" y="4153138"/>
            <a:ext cx="13113782" cy="346710"/>
          </a:xfrm>
          <a:prstGeom prst="rect">
            <a:avLst/>
          </a:prstGeom>
          <a:noFill/>
          <a:ln/>
        </p:spPr>
        <p:txBody>
          <a:bodyPr wrap="none" lIns="0" tIns="0" rIns="0" bIns="0" rtlCol="0" anchor="t"/>
          <a:lstStyle/>
          <a:p>
            <a:pPr marL="342900" indent="-342900" algn="l">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Large application :</a:t>
            </a:r>
            <a:r>
              <a:rPr lang="en-US" sz="1700" dirty="0">
                <a:solidFill>
                  <a:srgbClr val="272525"/>
                </a:solidFill>
                <a:latin typeface="Montserrat" pitchFamily="34" charset="0"/>
                <a:ea typeface="Montserrat" pitchFamily="34" charset="-122"/>
                <a:cs typeface="Montserrat" pitchFamily="34" charset="-120"/>
              </a:rPr>
              <a:t> Recommandé pour tous les types de cauchemars : idiopathiques et liés au TSPT</a:t>
            </a:r>
            <a:endParaRPr lang="en-US" sz="1700" dirty="0"/>
          </a:p>
        </p:txBody>
      </p:sp>
      <p:sp>
        <p:nvSpPr>
          <p:cNvPr id="5" name="Text 3"/>
          <p:cNvSpPr/>
          <p:nvPr/>
        </p:nvSpPr>
        <p:spPr>
          <a:xfrm>
            <a:off x="758309" y="4575572"/>
            <a:ext cx="13113782" cy="346710"/>
          </a:xfrm>
          <a:prstGeom prst="rect">
            <a:avLst/>
          </a:prstGeom>
          <a:noFill/>
          <a:ln/>
        </p:spPr>
        <p:txBody>
          <a:bodyPr wrap="none" lIns="0" tIns="0" rIns="0" bIns="0" rtlCol="0" anchor="t"/>
          <a:lstStyle/>
          <a:p>
            <a:pPr marL="342900" indent="-342900" algn="l">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Format flexible :</a:t>
            </a:r>
            <a:r>
              <a:rPr lang="en-US" sz="1700" dirty="0">
                <a:solidFill>
                  <a:srgbClr val="272525"/>
                </a:solidFill>
                <a:latin typeface="Montserrat" pitchFamily="34" charset="0"/>
                <a:ea typeface="Montserrat" pitchFamily="34" charset="-122"/>
                <a:cs typeface="Montserrat" pitchFamily="34" charset="-120"/>
              </a:rPr>
              <a:t> 1-4 séances hebdomadaires, individuellement ou en groupes</a:t>
            </a:r>
            <a:endParaRPr lang="en-US" sz="1700" dirty="0"/>
          </a:p>
        </p:txBody>
      </p:sp>
      <p:sp>
        <p:nvSpPr>
          <p:cNvPr id="6" name="Text 4"/>
          <p:cNvSpPr/>
          <p:nvPr/>
        </p:nvSpPr>
        <p:spPr>
          <a:xfrm>
            <a:off x="758309" y="4998006"/>
            <a:ext cx="13113782" cy="693420"/>
          </a:xfrm>
          <a:prstGeom prst="rect">
            <a:avLst/>
          </a:prstGeom>
          <a:noFill/>
          <a:ln/>
        </p:spPr>
        <p:txBody>
          <a:bodyPr wrap="square" lIns="0" tIns="0" rIns="0" bIns="0" rtlCol="0" anchor="t"/>
          <a:lstStyle/>
          <a:p>
            <a:pPr marL="342900" indent="-342900" algn="l">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Résultats durables :</a:t>
            </a:r>
            <a:r>
              <a:rPr lang="en-US" sz="1700" dirty="0">
                <a:solidFill>
                  <a:srgbClr val="272525"/>
                </a:solidFill>
                <a:latin typeface="Montserrat" pitchFamily="34" charset="0"/>
                <a:ea typeface="Montserrat" pitchFamily="34" charset="-122"/>
                <a:cs typeface="Montserrat" pitchFamily="34" charset="-120"/>
              </a:rPr>
              <a:t> Réduit la fréquence et la détresse des cauchemars, avec des bénéfices persistants chez deux tiers des patients</a:t>
            </a:r>
            <a:endParaRPr lang="en-US" sz="1700" dirty="0"/>
          </a:p>
        </p:txBody>
      </p:sp>
      <p:sp>
        <p:nvSpPr>
          <p:cNvPr id="7" name="Text 5"/>
          <p:cNvSpPr/>
          <p:nvPr/>
        </p:nvSpPr>
        <p:spPr>
          <a:xfrm>
            <a:off x="758309" y="5767149"/>
            <a:ext cx="13113782" cy="346710"/>
          </a:xfrm>
          <a:prstGeom prst="rect">
            <a:avLst/>
          </a:prstGeom>
          <a:noFill/>
          <a:ln/>
        </p:spPr>
        <p:txBody>
          <a:bodyPr wrap="none" lIns="0" tIns="0" rIns="0" bIns="0" rtlCol="0" anchor="t"/>
          <a:lstStyle/>
          <a:p>
            <a:pPr marL="342900" indent="-342900" algn="l">
              <a:lnSpc>
                <a:spcPts val="2700"/>
              </a:lnSpc>
              <a:buSzPct val="100000"/>
              <a:buChar char="•"/>
            </a:pPr>
            <a:r>
              <a:rPr lang="en-US" sz="1700" b="1" dirty="0">
                <a:solidFill>
                  <a:srgbClr val="272525"/>
                </a:solidFill>
                <a:latin typeface="Montserrat" pitchFamily="34" charset="0"/>
                <a:ea typeface="Montserrat" pitchFamily="34" charset="-122"/>
                <a:cs typeface="Montserrat" pitchFamily="34" charset="-120"/>
              </a:rPr>
              <a:t>Sécuritaire pour le TSPT :</a:t>
            </a:r>
            <a:r>
              <a:rPr lang="en-US" sz="1700" dirty="0">
                <a:solidFill>
                  <a:srgbClr val="272525"/>
                </a:solidFill>
                <a:latin typeface="Montserrat" pitchFamily="34" charset="0"/>
                <a:ea typeface="Montserrat" pitchFamily="34" charset="-122"/>
                <a:cs typeface="Montserrat" pitchFamily="34" charset="-120"/>
              </a:rPr>
              <a:t> Aucune/Peu d'exposition aux souvenirs traumatiques requise, ce qui la rend accessible</a:t>
            </a:r>
            <a:endParaRPr lang="en-US" sz="1700" dirty="0"/>
          </a:p>
        </p:txBody>
      </p:sp>
      <p:sp>
        <p:nvSpPr>
          <p:cNvPr id="8" name="Text 6"/>
          <p:cNvSpPr/>
          <p:nvPr/>
        </p:nvSpPr>
        <p:spPr>
          <a:xfrm>
            <a:off x="758309" y="6357580"/>
            <a:ext cx="13113782" cy="346710"/>
          </a:xfrm>
          <a:prstGeom prst="rect">
            <a:avLst/>
          </a:prstGeom>
          <a:noFill/>
          <a:ln/>
        </p:spPr>
        <p:txBody>
          <a:bodyPr wrap="none" lIns="0" tIns="0" rIns="0" bIns="0" rtlCol="0" anchor="t"/>
          <a:lstStyle/>
          <a:p>
            <a:pPr marL="0" indent="0" algn="r">
              <a:lnSpc>
                <a:spcPts val="2700"/>
              </a:lnSpc>
              <a:buNone/>
            </a:pPr>
            <a:r>
              <a:rPr lang="en-US" sz="1700" i="1" dirty="0">
                <a:solidFill>
                  <a:srgbClr val="272525"/>
                </a:solidFill>
                <a:latin typeface="Montserrat" pitchFamily="34" charset="0"/>
                <a:ea typeface="Montserrat" pitchFamily="34" charset="-122"/>
                <a:cs typeface="Montserrat" pitchFamily="34" charset="-120"/>
              </a:rPr>
              <a:t>Morgenthaler et al. J Clin Sleep Med, 2018</a:t>
            </a:r>
            <a:endParaRPr lang="en-US" sz="17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Text 0"/>
          <p:cNvSpPr/>
          <p:nvPr/>
        </p:nvSpPr>
        <p:spPr>
          <a:xfrm>
            <a:off x="638056" y="502444"/>
            <a:ext cx="13354288" cy="1199436"/>
          </a:xfrm>
          <a:prstGeom prst="rect">
            <a:avLst/>
          </a:prstGeom>
          <a:noFill/>
          <a:ln/>
        </p:spPr>
        <p:txBody>
          <a:bodyPr wrap="square" lIns="0" tIns="0" rIns="0" bIns="0" rtlCol="0" anchor="t"/>
          <a:lstStyle/>
          <a:p>
            <a:pPr marL="0" indent="0" algn="l">
              <a:lnSpc>
                <a:spcPts val="4700"/>
              </a:lnSpc>
              <a:buNone/>
            </a:pPr>
            <a:r>
              <a:rPr lang="en-US" sz="3750" b="1" dirty="0">
                <a:solidFill>
                  <a:srgbClr val="7068F4"/>
                </a:solidFill>
                <a:latin typeface="Barlow Bold" pitchFamily="34" charset="0"/>
                <a:ea typeface="Barlow Bold" pitchFamily="34" charset="-122"/>
                <a:cs typeface="Barlow Bold" pitchFamily="34" charset="-120"/>
              </a:rPr>
              <a:t>Thérapie par Répétition d'Imagerie Mentale (RIM) : Le Processus</a:t>
            </a:r>
            <a:endParaRPr lang="en-US" sz="3750" dirty="0"/>
          </a:p>
        </p:txBody>
      </p:sp>
      <p:sp>
        <p:nvSpPr>
          <p:cNvPr id="3" name="Text 1"/>
          <p:cNvSpPr/>
          <p:nvPr/>
        </p:nvSpPr>
        <p:spPr>
          <a:xfrm>
            <a:off x="638056" y="2066449"/>
            <a:ext cx="13354288" cy="291584"/>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Montserrat" pitchFamily="34" charset="0"/>
                <a:ea typeface="Montserrat" pitchFamily="34" charset="-122"/>
                <a:cs typeface="Montserrat" pitchFamily="34" charset="-120"/>
              </a:rPr>
              <a:t>La RIM est une approche cognitive comportementale ciblée pour le traitement des cauchemars récurrents.</a:t>
            </a:r>
            <a:endParaRPr lang="en-US" sz="1400" dirty="0"/>
          </a:p>
        </p:txBody>
      </p:sp>
      <p:pic>
        <p:nvPicPr>
          <p:cNvPr id="4" name="Image 0" descr="preencoded.png"/>
          <p:cNvPicPr>
            <a:picLocks noChangeAspect="1"/>
          </p:cNvPicPr>
          <p:nvPr/>
        </p:nvPicPr>
        <p:blipFill>
          <a:blip r:embed="rId3"/>
          <a:stretch>
            <a:fillRect/>
          </a:stretch>
        </p:blipFill>
        <p:spPr>
          <a:xfrm>
            <a:off x="638056" y="2563058"/>
            <a:ext cx="911543" cy="1093946"/>
          </a:xfrm>
          <a:prstGeom prst="rect">
            <a:avLst/>
          </a:prstGeom>
        </p:spPr>
      </p:pic>
      <p:sp>
        <p:nvSpPr>
          <p:cNvPr id="5" name="Text 2"/>
          <p:cNvSpPr/>
          <p:nvPr/>
        </p:nvSpPr>
        <p:spPr>
          <a:xfrm>
            <a:off x="1823085" y="2745343"/>
            <a:ext cx="2486501" cy="299799"/>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Barlow Bold" pitchFamily="34" charset="0"/>
                <a:ea typeface="Barlow Bold" pitchFamily="34" charset="-122"/>
                <a:cs typeface="Barlow Bold" pitchFamily="34" charset="-120"/>
              </a:rPr>
              <a:t>Identifier le Cauchemar</a:t>
            </a:r>
            <a:endParaRPr lang="en-US" sz="1850" dirty="0"/>
          </a:p>
        </p:txBody>
      </p:sp>
      <p:sp>
        <p:nvSpPr>
          <p:cNvPr id="6" name="Text 3"/>
          <p:cNvSpPr/>
          <p:nvPr/>
        </p:nvSpPr>
        <p:spPr>
          <a:xfrm>
            <a:off x="1823085" y="3154442"/>
            <a:ext cx="12169259" cy="291584"/>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Montserrat" pitchFamily="34" charset="0"/>
                <a:ea typeface="Montserrat" pitchFamily="34" charset="-122"/>
                <a:cs typeface="Montserrat" pitchFamily="34" charset="-120"/>
              </a:rPr>
              <a:t>Le patient écrit un cauchemar, incluant les éléments visuels, émotionnels et sensoriels.</a:t>
            </a:r>
            <a:endParaRPr lang="en-US" sz="1400" dirty="0"/>
          </a:p>
        </p:txBody>
      </p:sp>
      <p:pic>
        <p:nvPicPr>
          <p:cNvPr id="7" name="Image 1" descr="preencoded.png"/>
          <p:cNvPicPr>
            <a:picLocks noChangeAspect="1"/>
          </p:cNvPicPr>
          <p:nvPr/>
        </p:nvPicPr>
        <p:blipFill>
          <a:blip r:embed="rId4"/>
          <a:stretch>
            <a:fillRect/>
          </a:stretch>
        </p:blipFill>
        <p:spPr>
          <a:xfrm>
            <a:off x="638056" y="3657005"/>
            <a:ext cx="911543" cy="1093946"/>
          </a:xfrm>
          <a:prstGeom prst="rect">
            <a:avLst/>
          </a:prstGeom>
        </p:spPr>
      </p:pic>
      <p:sp>
        <p:nvSpPr>
          <p:cNvPr id="8" name="Text 4"/>
          <p:cNvSpPr/>
          <p:nvPr/>
        </p:nvSpPr>
        <p:spPr>
          <a:xfrm>
            <a:off x="1823085" y="3839289"/>
            <a:ext cx="2398990" cy="299799"/>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Barlow Bold" pitchFamily="34" charset="0"/>
                <a:ea typeface="Barlow Bold" pitchFamily="34" charset="-122"/>
                <a:cs typeface="Barlow Bold" pitchFamily="34" charset="-120"/>
              </a:rPr>
              <a:t>Modifier le Scénario</a:t>
            </a:r>
            <a:endParaRPr lang="en-US" sz="1850" dirty="0"/>
          </a:p>
        </p:txBody>
      </p:sp>
      <p:sp>
        <p:nvSpPr>
          <p:cNvPr id="9" name="Text 5"/>
          <p:cNvSpPr/>
          <p:nvPr/>
        </p:nvSpPr>
        <p:spPr>
          <a:xfrm>
            <a:off x="1823085" y="4248388"/>
            <a:ext cx="12169259" cy="291584"/>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Montserrat" pitchFamily="34" charset="0"/>
                <a:ea typeface="Montserrat" pitchFamily="34" charset="-122"/>
                <a:cs typeface="Montserrat" pitchFamily="34" charset="-120"/>
              </a:rPr>
              <a:t>Le patient réécrit le cauchemar avec une issue positive ou neutre, en changeant les éléments perturbants.</a:t>
            </a:r>
            <a:endParaRPr lang="en-US" sz="1400" dirty="0"/>
          </a:p>
        </p:txBody>
      </p:sp>
      <p:pic>
        <p:nvPicPr>
          <p:cNvPr id="10" name="Image 2" descr="preencoded.png"/>
          <p:cNvPicPr>
            <a:picLocks noChangeAspect="1"/>
          </p:cNvPicPr>
          <p:nvPr/>
        </p:nvPicPr>
        <p:blipFill>
          <a:blip r:embed="rId5"/>
          <a:stretch>
            <a:fillRect/>
          </a:stretch>
        </p:blipFill>
        <p:spPr>
          <a:xfrm>
            <a:off x="638056" y="4750951"/>
            <a:ext cx="911543" cy="1093946"/>
          </a:xfrm>
          <a:prstGeom prst="rect">
            <a:avLst/>
          </a:prstGeom>
        </p:spPr>
      </p:pic>
      <p:sp>
        <p:nvSpPr>
          <p:cNvPr id="11" name="Text 6"/>
          <p:cNvSpPr/>
          <p:nvPr/>
        </p:nvSpPr>
        <p:spPr>
          <a:xfrm>
            <a:off x="1823085" y="4933236"/>
            <a:ext cx="2398990" cy="299799"/>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Barlow Bold" pitchFamily="34" charset="0"/>
                <a:ea typeface="Barlow Bold" pitchFamily="34" charset="-122"/>
                <a:cs typeface="Barlow Bold" pitchFamily="34" charset="-120"/>
              </a:rPr>
              <a:t>Répéter l'Imagerie</a:t>
            </a:r>
            <a:endParaRPr lang="en-US" sz="1850" dirty="0"/>
          </a:p>
        </p:txBody>
      </p:sp>
      <p:sp>
        <p:nvSpPr>
          <p:cNvPr id="12" name="Text 7"/>
          <p:cNvSpPr/>
          <p:nvPr/>
        </p:nvSpPr>
        <p:spPr>
          <a:xfrm>
            <a:off x="1823085" y="5342334"/>
            <a:ext cx="12169259" cy="291584"/>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Montserrat" pitchFamily="34" charset="0"/>
                <a:ea typeface="Montserrat" pitchFamily="34" charset="-122"/>
                <a:cs typeface="Montserrat" pitchFamily="34" charset="-120"/>
              </a:rPr>
              <a:t>Le patient pratique la visualisation du nouveau scénario une à deux fois par jour.</a:t>
            </a:r>
            <a:endParaRPr lang="en-US" sz="1400" dirty="0"/>
          </a:p>
        </p:txBody>
      </p:sp>
      <p:pic>
        <p:nvPicPr>
          <p:cNvPr id="13" name="Image 3" descr="preencoded.png"/>
          <p:cNvPicPr>
            <a:picLocks noChangeAspect="1"/>
          </p:cNvPicPr>
          <p:nvPr/>
        </p:nvPicPr>
        <p:blipFill>
          <a:blip r:embed="rId6"/>
          <a:stretch>
            <a:fillRect/>
          </a:stretch>
        </p:blipFill>
        <p:spPr>
          <a:xfrm>
            <a:off x="638056" y="5844897"/>
            <a:ext cx="911543" cy="1093946"/>
          </a:xfrm>
          <a:prstGeom prst="rect">
            <a:avLst/>
          </a:prstGeom>
        </p:spPr>
      </p:pic>
      <p:sp>
        <p:nvSpPr>
          <p:cNvPr id="14" name="Text 8"/>
          <p:cNvSpPr/>
          <p:nvPr/>
        </p:nvSpPr>
        <p:spPr>
          <a:xfrm>
            <a:off x="1823085" y="6027182"/>
            <a:ext cx="2398990" cy="299799"/>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Barlow Bold" pitchFamily="34" charset="0"/>
                <a:ea typeface="Barlow Bold" pitchFamily="34" charset="-122"/>
                <a:cs typeface="Barlow Bold" pitchFamily="34" charset="-120"/>
              </a:rPr>
              <a:t>Intégrer au Sommeil</a:t>
            </a:r>
            <a:endParaRPr lang="en-US" sz="1850" dirty="0"/>
          </a:p>
        </p:txBody>
      </p:sp>
      <p:sp>
        <p:nvSpPr>
          <p:cNvPr id="15" name="Text 9"/>
          <p:cNvSpPr/>
          <p:nvPr/>
        </p:nvSpPr>
        <p:spPr>
          <a:xfrm>
            <a:off x="1823085" y="6436281"/>
            <a:ext cx="12169259" cy="291584"/>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Montserrat" pitchFamily="34" charset="0"/>
                <a:ea typeface="Montserrat" pitchFamily="34" charset="-122"/>
                <a:cs typeface="Montserrat" pitchFamily="34" charset="-120"/>
              </a:rPr>
              <a:t>Le patient revoit mentalement le nouveau scénario juste avant de s'endormir pour faciliter son intégration.</a:t>
            </a:r>
            <a:endParaRPr lang="en-US" sz="1400" dirty="0"/>
          </a:p>
        </p:txBody>
      </p:sp>
      <p:sp>
        <p:nvSpPr>
          <p:cNvPr id="16" name="Text 10"/>
          <p:cNvSpPr/>
          <p:nvPr/>
        </p:nvSpPr>
        <p:spPr>
          <a:xfrm>
            <a:off x="638056" y="7143869"/>
            <a:ext cx="13354288" cy="583168"/>
          </a:xfrm>
          <a:prstGeom prst="rect">
            <a:avLst/>
          </a:prstGeom>
          <a:noFill/>
          <a:ln/>
        </p:spPr>
        <p:txBody>
          <a:bodyPr wrap="square" lIns="0" tIns="0" rIns="0" bIns="0" rtlCol="0" anchor="t"/>
          <a:lstStyle/>
          <a:p>
            <a:pPr marL="0" indent="0" algn="l">
              <a:lnSpc>
                <a:spcPts val="2250"/>
              </a:lnSpc>
              <a:buNone/>
            </a:pPr>
            <a:r>
              <a:rPr lang="en-US" sz="1400" dirty="0">
                <a:solidFill>
                  <a:srgbClr val="272525"/>
                </a:solidFill>
                <a:latin typeface="Montserrat" pitchFamily="34" charset="0"/>
                <a:ea typeface="Montserrat" pitchFamily="34" charset="-122"/>
                <a:cs typeface="Montserrat" pitchFamily="34" charset="-120"/>
              </a:rPr>
              <a:t>Cette technique simple mais puissante permet de reprogrammer les schémas de rêves perturbants sans nécessiter d'exposition aux détails traumatiques.</a:t>
            </a:r>
            <a:endParaRPr lang="en-US" sz="1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p:nvPr/>
        </p:nvSpPr>
        <p:spPr>
          <a:xfrm>
            <a:off x="694015" y="545306"/>
            <a:ext cx="11209973" cy="652224"/>
          </a:xfrm>
          <a:prstGeom prst="rect">
            <a:avLst/>
          </a:prstGeom>
          <a:noFill/>
          <a:ln/>
        </p:spPr>
        <p:txBody>
          <a:bodyPr wrap="none" lIns="0" tIns="0" rIns="0" bIns="0" rtlCol="0" anchor="t"/>
          <a:lstStyle/>
          <a:p>
            <a:pPr marL="0" indent="0" algn="l">
              <a:lnSpc>
                <a:spcPts val="5100"/>
              </a:lnSpc>
              <a:buNone/>
            </a:pPr>
            <a:r>
              <a:rPr lang="en-US" sz="4100" b="1" dirty="0">
                <a:solidFill>
                  <a:srgbClr val="7068F4"/>
                </a:solidFill>
                <a:latin typeface="Barlow Bold" pitchFamily="34" charset="0"/>
                <a:ea typeface="Barlow Bold" pitchFamily="34" charset="-122"/>
                <a:cs typeface="Barlow Bold" pitchFamily="34" charset="-120"/>
              </a:rPr>
              <a:t>Thérapie par Répétition d'Imagerie Mentale (RIM)</a:t>
            </a:r>
            <a:endParaRPr lang="en-US" sz="4100" dirty="0"/>
          </a:p>
        </p:txBody>
      </p:sp>
      <p:pic>
        <p:nvPicPr>
          <p:cNvPr id="3" name="Image 0" descr="preencoded.png"/>
          <p:cNvPicPr>
            <a:picLocks noChangeAspect="1"/>
          </p:cNvPicPr>
          <p:nvPr/>
        </p:nvPicPr>
        <p:blipFill>
          <a:blip r:embed="rId3"/>
          <a:stretch>
            <a:fillRect/>
          </a:stretch>
        </p:blipFill>
        <p:spPr>
          <a:xfrm>
            <a:off x="694015" y="1594128"/>
            <a:ext cx="13242369" cy="6120051"/>
          </a:xfrm>
          <a:prstGeom prst="rect">
            <a:avLst/>
          </a:prstGeom>
        </p:spPr>
      </p:pic>
      <p:sp>
        <p:nvSpPr>
          <p:cNvPr id="4" name="Text 1"/>
          <p:cNvSpPr/>
          <p:nvPr/>
        </p:nvSpPr>
        <p:spPr>
          <a:xfrm>
            <a:off x="694015" y="7937182"/>
            <a:ext cx="13242369" cy="317302"/>
          </a:xfrm>
          <a:prstGeom prst="rect">
            <a:avLst/>
          </a:prstGeom>
          <a:noFill/>
          <a:ln/>
        </p:spPr>
        <p:txBody>
          <a:bodyPr wrap="none" lIns="0" tIns="0" rIns="0" bIns="0" rtlCol="0" anchor="t"/>
          <a:lstStyle/>
          <a:p>
            <a:pPr marL="0" indent="0" algn="r">
              <a:lnSpc>
                <a:spcPts val="2450"/>
              </a:lnSpc>
              <a:buNone/>
            </a:pPr>
            <a:r>
              <a:rPr lang="en-US" sz="1550" i="1" dirty="0">
                <a:solidFill>
                  <a:srgbClr val="272525"/>
                </a:solidFill>
                <a:latin typeface="Montserrat" pitchFamily="34" charset="0"/>
                <a:ea typeface="Montserrat" pitchFamily="34" charset="-122"/>
                <a:cs typeface="Montserrat" pitchFamily="34" charset="-120"/>
              </a:rPr>
              <a:t>van Shagen et al., J Clin Psychiatry 2015</a:t>
            </a:r>
            <a:endParaRPr lang="en-US" sz="15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Text 0"/>
          <p:cNvSpPr/>
          <p:nvPr/>
        </p:nvSpPr>
        <p:spPr>
          <a:xfrm>
            <a:off x="542449" y="426125"/>
            <a:ext cx="5109210" cy="509826"/>
          </a:xfrm>
          <a:prstGeom prst="rect">
            <a:avLst/>
          </a:prstGeom>
          <a:noFill/>
          <a:ln/>
        </p:spPr>
        <p:txBody>
          <a:bodyPr wrap="none" lIns="0" tIns="0" rIns="0" bIns="0" rtlCol="0" anchor="t"/>
          <a:lstStyle/>
          <a:p>
            <a:pPr marL="0" indent="0" algn="l">
              <a:lnSpc>
                <a:spcPts val="4000"/>
              </a:lnSpc>
              <a:buNone/>
            </a:pPr>
            <a:r>
              <a:rPr lang="en-US" sz="3200" b="1" dirty="0">
                <a:solidFill>
                  <a:srgbClr val="7068F4"/>
                </a:solidFill>
                <a:latin typeface="Barlow Bold" pitchFamily="34" charset="0"/>
                <a:ea typeface="Barlow Bold" pitchFamily="34" charset="-122"/>
                <a:cs typeface="Barlow Bold" pitchFamily="34" charset="-120"/>
              </a:rPr>
              <a:t>Partie 5: Parasomnies NREM</a:t>
            </a:r>
            <a:endParaRPr lang="en-US" sz="3200" dirty="0"/>
          </a:p>
        </p:txBody>
      </p:sp>
      <p:pic>
        <p:nvPicPr>
          <p:cNvPr id="3" name="Image 0" descr="preencoded.png"/>
          <p:cNvPicPr>
            <a:picLocks noChangeAspect="1"/>
          </p:cNvPicPr>
          <p:nvPr/>
        </p:nvPicPr>
        <p:blipFill>
          <a:blip r:embed="rId3"/>
          <a:stretch>
            <a:fillRect/>
          </a:stretch>
        </p:blipFill>
        <p:spPr>
          <a:xfrm>
            <a:off x="542449" y="1245870"/>
            <a:ext cx="12399645" cy="743973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697587" y="587335"/>
            <a:ext cx="9082802" cy="655558"/>
          </a:xfrm>
          <a:prstGeom prst="rect">
            <a:avLst/>
          </a:prstGeom>
          <a:noFill/>
          <a:ln/>
        </p:spPr>
        <p:txBody>
          <a:bodyPr wrap="none" lIns="0" tIns="0" rIns="0" bIns="0" rtlCol="0" anchor="t"/>
          <a:lstStyle/>
          <a:p>
            <a:pPr marL="0" indent="0" algn="l">
              <a:lnSpc>
                <a:spcPts val="5150"/>
              </a:lnSpc>
              <a:buNone/>
            </a:pPr>
            <a:r>
              <a:rPr lang="en-US" sz="4100" b="1" dirty="0">
                <a:solidFill>
                  <a:srgbClr val="7068F4"/>
                </a:solidFill>
                <a:latin typeface="Barlow Bold" pitchFamily="34" charset="0"/>
                <a:ea typeface="Barlow Bold" pitchFamily="34" charset="-122"/>
                <a:cs typeface="Barlow Bold" pitchFamily="34" charset="-120"/>
              </a:rPr>
              <a:t>Parasomnies NREM ou Trouble de l'éveil</a:t>
            </a:r>
            <a:endParaRPr lang="en-US" sz="4100" dirty="0"/>
          </a:p>
        </p:txBody>
      </p:sp>
      <p:pic>
        <p:nvPicPr>
          <p:cNvPr id="3" name="Image 0" descr="preencoded.png"/>
          <p:cNvPicPr>
            <a:picLocks noChangeAspect="1"/>
          </p:cNvPicPr>
          <p:nvPr/>
        </p:nvPicPr>
        <p:blipFill>
          <a:blip r:embed="rId3"/>
          <a:stretch>
            <a:fillRect/>
          </a:stretch>
        </p:blipFill>
        <p:spPr>
          <a:xfrm>
            <a:off x="697587" y="1641515"/>
            <a:ext cx="4245650" cy="2623899"/>
          </a:xfrm>
          <a:prstGeom prst="rect">
            <a:avLst/>
          </a:prstGeom>
        </p:spPr>
      </p:pic>
      <p:sp>
        <p:nvSpPr>
          <p:cNvPr id="4" name="Text 1"/>
          <p:cNvSpPr/>
          <p:nvPr/>
        </p:nvSpPr>
        <p:spPr>
          <a:xfrm>
            <a:off x="697587" y="4514493"/>
            <a:ext cx="2622471" cy="327779"/>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Barlow Bold" pitchFamily="34" charset="0"/>
                <a:ea typeface="Barlow Bold" pitchFamily="34" charset="-122"/>
                <a:cs typeface="Barlow Bold" pitchFamily="34" charset="-120"/>
              </a:rPr>
              <a:t>Éveils confusionnels</a:t>
            </a:r>
            <a:endParaRPr lang="en-US" sz="2050" dirty="0"/>
          </a:p>
        </p:txBody>
      </p:sp>
      <p:sp>
        <p:nvSpPr>
          <p:cNvPr id="5" name="Text 2"/>
          <p:cNvSpPr/>
          <p:nvPr/>
        </p:nvSpPr>
        <p:spPr>
          <a:xfrm>
            <a:off x="697587" y="4961811"/>
            <a:ext cx="4245650" cy="63769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Montserrat" pitchFamily="34" charset="0"/>
                <a:ea typeface="Montserrat" pitchFamily="34" charset="-122"/>
                <a:cs typeface="Montserrat" pitchFamily="34" charset="-120"/>
              </a:rPr>
              <a:t>Périodes de désorientation partielle entre veille et sommeil</a:t>
            </a:r>
            <a:endParaRPr lang="en-US" sz="1550" dirty="0"/>
          </a:p>
        </p:txBody>
      </p:sp>
      <p:pic>
        <p:nvPicPr>
          <p:cNvPr id="6" name="Image 1" descr="preencoded.png"/>
          <p:cNvPicPr>
            <a:picLocks noChangeAspect="1"/>
          </p:cNvPicPr>
          <p:nvPr/>
        </p:nvPicPr>
        <p:blipFill>
          <a:blip r:embed="rId4"/>
          <a:stretch>
            <a:fillRect/>
          </a:stretch>
        </p:blipFill>
        <p:spPr>
          <a:xfrm>
            <a:off x="5192316" y="1641515"/>
            <a:ext cx="4245650" cy="2623899"/>
          </a:xfrm>
          <a:prstGeom prst="rect">
            <a:avLst/>
          </a:prstGeom>
        </p:spPr>
      </p:pic>
      <p:sp>
        <p:nvSpPr>
          <p:cNvPr id="7" name="Text 3"/>
          <p:cNvSpPr/>
          <p:nvPr/>
        </p:nvSpPr>
        <p:spPr>
          <a:xfrm>
            <a:off x="5192316" y="4514493"/>
            <a:ext cx="2622471" cy="327779"/>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Barlow Bold" pitchFamily="34" charset="0"/>
                <a:ea typeface="Barlow Bold" pitchFamily="34" charset="-122"/>
                <a:cs typeface="Barlow Bold" pitchFamily="34" charset="-120"/>
              </a:rPr>
              <a:t>Terreurs nocturnes</a:t>
            </a:r>
            <a:endParaRPr lang="en-US" sz="2050" dirty="0"/>
          </a:p>
        </p:txBody>
      </p:sp>
      <p:sp>
        <p:nvSpPr>
          <p:cNvPr id="8" name="Text 4"/>
          <p:cNvSpPr/>
          <p:nvPr/>
        </p:nvSpPr>
        <p:spPr>
          <a:xfrm>
            <a:off x="5192316" y="4961811"/>
            <a:ext cx="4245650" cy="637699"/>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Montserrat" pitchFamily="34" charset="0"/>
                <a:ea typeface="Montserrat" pitchFamily="34" charset="-122"/>
                <a:cs typeface="Montserrat" pitchFamily="34" charset="-120"/>
              </a:rPr>
              <a:t>Épisodes de peur intense avec cris, agitation et signes neurovégétatifs. </a:t>
            </a:r>
            <a:endParaRPr lang="en-US" sz="1550" dirty="0"/>
          </a:p>
        </p:txBody>
      </p:sp>
      <p:pic>
        <p:nvPicPr>
          <p:cNvPr id="9" name="Image 2" descr="preencoded.png"/>
          <p:cNvPicPr>
            <a:picLocks noChangeAspect="1"/>
          </p:cNvPicPr>
          <p:nvPr/>
        </p:nvPicPr>
        <p:blipFill>
          <a:blip r:embed="rId5"/>
          <a:stretch>
            <a:fillRect/>
          </a:stretch>
        </p:blipFill>
        <p:spPr>
          <a:xfrm>
            <a:off x="9687044" y="1641515"/>
            <a:ext cx="4245650" cy="2623899"/>
          </a:xfrm>
          <a:prstGeom prst="rect">
            <a:avLst/>
          </a:prstGeom>
        </p:spPr>
      </p:pic>
      <p:sp>
        <p:nvSpPr>
          <p:cNvPr id="10" name="Text 5"/>
          <p:cNvSpPr/>
          <p:nvPr/>
        </p:nvSpPr>
        <p:spPr>
          <a:xfrm>
            <a:off x="9687044" y="4514493"/>
            <a:ext cx="2622471" cy="327779"/>
          </a:xfrm>
          <a:prstGeom prst="rect">
            <a:avLst/>
          </a:prstGeom>
          <a:noFill/>
          <a:ln/>
        </p:spPr>
        <p:txBody>
          <a:bodyPr wrap="none" lIns="0" tIns="0" rIns="0" bIns="0" rtlCol="0" anchor="t"/>
          <a:lstStyle/>
          <a:p>
            <a:pPr marL="0" indent="0" algn="l">
              <a:lnSpc>
                <a:spcPts val="2550"/>
              </a:lnSpc>
              <a:buNone/>
            </a:pPr>
            <a:r>
              <a:rPr lang="en-US" sz="2050" b="1" dirty="0">
                <a:solidFill>
                  <a:srgbClr val="272525"/>
                </a:solidFill>
                <a:latin typeface="Barlow Bold" pitchFamily="34" charset="0"/>
                <a:ea typeface="Barlow Bold" pitchFamily="34" charset="-122"/>
                <a:cs typeface="Barlow Bold" pitchFamily="34" charset="-120"/>
              </a:rPr>
              <a:t>Somnambulisme</a:t>
            </a:r>
            <a:endParaRPr lang="en-US" sz="2050" dirty="0"/>
          </a:p>
        </p:txBody>
      </p:sp>
      <p:sp>
        <p:nvSpPr>
          <p:cNvPr id="11" name="Text 6"/>
          <p:cNvSpPr/>
          <p:nvPr/>
        </p:nvSpPr>
        <p:spPr>
          <a:xfrm>
            <a:off x="9687044" y="4961811"/>
            <a:ext cx="4245650" cy="1275398"/>
          </a:xfrm>
          <a:prstGeom prst="rect">
            <a:avLst/>
          </a:prstGeom>
          <a:noFill/>
          <a:ln/>
        </p:spPr>
        <p:txBody>
          <a:bodyPr wrap="square" lIns="0" tIns="0" rIns="0" bIns="0" rtlCol="0" anchor="t"/>
          <a:lstStyle/>
          <a:p>
            <a:pPr marL="0" indent="0" algn="l">
              <a:lnSpc>
                <a:spcPts val="2500"/>
              </a:lnSpc>
              <a:buNone/>
            </a:pPr>
            <a:r>
              <a:rPr lang="en-US" sz="1550" dirty="0">
                <a:solidFill>
                  <a:srgbClr val="272525"/>
                </a:solidFill>
                <a:latin typeface="Montserrat" pitchFamily="34" charset="0"/>
                <a:ea typeface="Montserrat" pitchFamily="34" charset="-122"/>
                <a:cs typeface="Montserrat" pitchFamily="34" charset="-120"/>
              </a:rPr>
              <a:t>Comportements moteurs complexes durant le sommeil profond. Le patient peut marcher, manipuler des objets ou même quitter son domicile.</a:t>
            </a:r>
            <a:endParaRPr lang="en-US" sz="1550" dirty="0"/>
          </a:p>
        </p:txBody>
      </p:sp>
      <p:sp>
        <p:nvSpPr>
          <p:cNvPr id="12" name="Text 7"/>
          <p:cNvSpPr/>
          <p:nvPr/>
        </p:nvSpPr>
        <p:spPr>
          <a:xfrm>
            <a:off x="697587" y="6461403"/>
            <a:ext cx="13235226" cy="637699"/>
          </a:xfrm>
          <a:prstGeom prst="rect">
            <a:avLst/>
          </a:prstGeom>
          <a:noFill/>
          <a:ln/>
        </p:spPr>
        <p:txBody>
          <a:bodyPr wrap="square" lIns="0" tIns="0" rIns="0" bIns="0" rtlCol="0" anchor="t"/>
          <a:lstStyle/>
          <a:p>
            <a:pPr marL="0" indent="0" algn="l">
              <a:lnSpc>
                <a:spcPts val="2500"/>
              </a:lnSpc>
              <a:buNone/>
            </a:pPr>
            <a:r>
              <a:rPr lang="en-US" sz="1550" b="1" dirty="0">
                <a:solidFill>
                  <a:srgbClr val="272525"/>
                </a:solidFill>
                <a:latin typeface="Montserrat" pitchFamily="34" charset="0"/>
                <a:ea typeface="Montserrat" pitchFamily="34" charset="-122"/>
                <a:cs typeface="Montserrat" pitchFamily="34" charset="-120"/>
              </a:rPr>
              <a:t>Caractéristiques communes :</a:t>
            </a:r>
            <a:r>
              <a:rPr lang="en-US" sz="1550" dirty="0">
                <a:solidFill>
                  <a:srgbClr val="272525"/>
                </a:solidFill>
                <a:latin typeface="Montserrat" pitchFamily="34" charset="0"/>
                <a:ea typeface="Montserrat" pitchFamily="34" charset="-122"/>
                <a:cs typeface="Montserrat" pitchFamily="34" charset="-120"/>
              </a:rPr>
              <a:t> Surviennent pendant le sommeil profond (stades N3), amnésie partielle oucomplète  de l'épisode, et prévalence plus élevée chez les enfants.</a:t>
            </a:r>
            <a:endParaRPr lang="en-US" sz="1550" dirty="0"/>
          </a:p>
        </p:txBody>
      </p:sp>
      <p:sp>
        <p:nvSpPr>
          <p:cNvPr id="13" name="Text 8"/>
          <p:cNvSpPr/>
          <p:nvPr/>
        </p:nvSpPr>
        <p:spPr>
          <a:xfrm>
            <a:off x="697587" y="7323296"/>
            <a:ext cx="13235226" cy="318849"/>
          </a:xfrm>
          <a:prstGeom prst="rect">
            <a:avLst/>
          </a:prstGeom>
          <a:noFill/>
          <a:ln/>
        </p:spPr>
        <p:txBody>
          <a:bodyPr wrap="none" lIns="0" tIns="0" rIns="0" bIns="0" rtlCol="0" anchor="t"/>
          <a:lstStyle/>
          <a:p>
            <a:pPr marL="0" indent="0" algn="l">
              <a:lnSpc>
                <a:spcPts val="2500"/>
              </a:lnSpc>
              <a:buNone/>
            </a:pPr>
            <a:r>
              <a:rPr lang="en-US" sz="1550" b="1" dirty="0">
                <a:solidFill>
                  <a:srgbClr val="272525"/>
                </a:solidFill>
                <a:latin typeface="Montserrat" pitchFamily="34" charset="0"/>
                <a:ea typeface="Montserrat" pitchFamily="34" charset="-122"/>
                <a:cs typeface="Montserrat" pitchFamily="34" charset="-120"/>
              </a:rPr>
              <a:t>Facteurs déclenchants :</a:t>
            </a:r>
            <a:r>
              <a:rPr lang="en-US" sz="1550" dirty="0">
                <a:solidFill>
                  <a:srgbClr val="272525"/>
                </a:solidFill>
                <a:latin typeface="Montserrat" pitchFamily="34" charset="0"/>
                <a:ea typeface="Montserrat" pitchFamily="34" charset="-122"/>
                <a:cs typeface="Montserrat" pitchFamily="34" charset="-120"/>
              </a:rPr>
              <a:t> Privation de sommeil, stress, fièvre, alcool et certains médicaments peuvent précipiter ces manifestations…</a:t>
            </a:r>
            <a:endParaRPr lang="en-US" sz="15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671393" y="858203"/>
            <a:ext cx="7803118" cy="631031"/>
          </a:xfrm>
          <a:prstGeom prst="rect">
            <a:avLst/>
          </a:prstGeom>
          <a:noFill/>
          <a:ln/>
        </p:spPr>
        <p:txBody>
          <a:bodyPr wrap="none" lIns="0" tIns="0" rIns="0" bIns="0" rtlCol="0" anchor="t"/>
          <a:lstStyle/>
          <a:p>
            <a:pPr marL="0" indent="0" algn="l">
              <a:lnSpc>
                <a:spcPts val="4950"/>
              </a:lnSpc>
              <a:buNone/>
            </a:pPr>
            <a:r>
              <a:rPr lang="en-US" sz="3950" b="1" dirty="0">
                <a:solidFill>
                  <a:srgbClr val="7068F4"/>
                </a:solidFill>
                <a:latin typeface="Barlow Bold" pitchFamily="34" charset="0"/>
                <a:ea typeface="Barlow Bold" pitchFamily="34" charset="-122"/>
                <a:cs typeface="Barlow Bold" pitchFamily="34" charset="-120"/>
              </a:rPr>
              <a:t>Traitement des Parasomnies NREM</a:t>
            </a:r>
            <a:endParaRPr lang="en-US" sz="3950" dirty="0"/>
          </a:p>
        </p:txBody>
      </p:sp>
      <p:sp>
        <p:nvSpPr>
          <p:cNvPr id="3" name="Text 1"/>
          <p:cNvSpPr/>
          <p:nvPr/>
        </p:nvSpPr>
        <p:spPr>
          <a:xfrm>
            <a:off x="671393" y="1872853"/>
            <a:ext cx="13287613" cy="613648"/>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Montserrat" pitchFamily="34" charset="0"/>
                <a:ea typeface="Montserrat" pitchFamily="34" charset="-122"/>
                <a:cs typeface="Montserrat" pitchFamily="34" charset="-120"/>
              </a:rPr>
              <a:t>Les mesures d'hygiène du sommeil constituent la première ligne de traitement pour les parasomnies NREM, en particulier pour les épisodes déclenchés par des facteurs environnementaux ou comportementaux.</a:t>
            </a:r>
            <a:endParaRPr lang="en-US" sz="1500" dirty="0"/>
          </a:p>
        </p:txBody>
      </p:sp>
      <p:sp>
        <p:nvSpPr>
          <p:cNvPr id="4" name="Shape 2"/>
          <p:cNvSpPr/>
          <p:nvPr/>
        </p:nvSpPr>
        <p:spPr>
          <a:xfrm>
            <a:off x="671393" y="2702242"/>
            <a:ext cx="431602" cy="431602"/>
          </a:xfrm>
          <a:prstGeom prst="roundRect">
            <a:avLst>
              <a:gd name="adj" fmla="val 40006"/>
            </a:avLst>
          </a:prstGeom>
          <a:solidFill>
            <a:srgbClr val="EEEFF5"/>
          </a:solidFill>
          <a:ln/>
          <a:effectLst>
            <a:outerShdw blurRad="46990" dist="22860" dir="13500000" algn="bl" rotWithShape="0">
              <a:srgbClr val="FFFFFF">
                <a:alpha val="70000"/>
              </a:srgbClr>
            </a:outerShdw>
          </a:effectLst>
        </p:spPr>
        <p:txBody>
          <a:bodyPr/>
          <a:lstStyle/>
          <a:p>
            <a:endParaRPr lang="fr-FR"/>
          </a:p>
        </p:txBody>
      </p:sp>
      <p:pic>
        <p:nvPicPr>
          <p:cNvPr id="5" name="Image 0" descr="preencoded.png"/>
          <p:cNvPicPr>
            <a:picLocks noChangeAspect="1"/>
          </p:cNvPicPr>
          <p:nvPr/>
        </p:nvPicPr>
        <p:blipFill>
          <a:blip r:embed="rId3"/>
          <a:stretch>
            <a:fillRect/>
          </a:stretch>
        </p:blipFill>
        <p:spPr>
          <a:xfrm>
            <a:off x="735687" y="2728674"/>
            <a:ext cx="302895" cy="378619"/>
          </a:xfrm>
          <a:prstGeom prst="rect">
            <a:avLst/>
          </a:prstGeom>
        </p:spPr>
      </p:pic>
      <p:sp>
        <p:nvSpPr>
          <p:cNvPr id="6" name="Text 3"/>
          <p:cNvSpPr/>
          <p:nvPr/>
        </p:nvSpPr>
        <p:spPr>
          <a:xfrm>
            <a:off x="1294805" y="2768084"/>
            <a:ext cx="3492579" cy="315516"/>
          </a:xfrm>
          <a:prstGeom prst="rect">
            <a:avLst/>
          </a:prstGeom>
          <a:noFill/>
          <a:ln/>
        </p:spPr>
        <p:txBody>
          <a:bodyPr wrap="none" lIns="0" tIns="0" rIns="0" bIns="0" rtlCol="0" anchor="t"/>
          <a:lstStyle/>
          <a:p>
            <a:pPr marL="0" indent="0" algn="l">
              <a:lnSpc>
                <a:spcPts val="2450"/>
              </a:lnSpc>
              <a:buNone/>
            </a:pPr>
            <a:r>
              <a:rPr lang="en-US" sz="1950" b="1" dirty="0">
                <a:solidFill>
                  <a:srgbClr val="272525"/>
                </a:solidFill>
                <a:latin typeface="Barlow Bold" pitchFamily="34" charset="0"/>
                <a:ea typeface="Barlow Bold" pitchFamily="34" charset="-122"/>
                <a:cs typeface="Barlow Bold" pitchFamily="34" charset="-120"/>
              </a:rPr>
              <a:t>Réduire la privation de sommeil</a:t>
            </a:r>
            <a:endParaRPr lang="en-US" sz="1950" dirty="0"/>
          </a:p>
        </p:txBody>
      </p:sp>
      <p:sp>
        <p:nvSpPr>
          <p:cNvPr id="7" name="Text 4"/>
          <p:cNvSpPr/>
          <p:nvPr/>
        </p:nvSpPr>
        <p:spPr>
          <a:xfrm>
            <a:off x="1294805" y="3198614"/>
            <a:ext cx="3645932" cy="1534120"/>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Montserrat" pitchFamily="34" charset="0"/>
                <a:ea typeface="Montserrat" pitchFamily="34" charset="-122"/>
                <a:cs typeface="Montserrat" pitchFamily="34" charset="-120"/>
              </a:rPr>
              <a:t>Maintenir un horaire de sommeil régulier avec suffisamment d'heures de sommeil (7-9h) pour éviter l'accumulation de dette de sommeil qui favorise les parasomnies.</a:t>
            </a:r>
            <a:endParaRPr lang="en-US" sz="1500" dirty="0"/>
          </a:p>
        </p:txBody>
      </p:sp>
      <p:sp>
        <p:nvSpPr>
          <p:cNvPr id="8" name="Shape 5"/>
          <p:cNvSpPr/>
          <p:nvPr/>
        </p:nvSpPr>
        <p:spPr>
          <a:xfrm>
            <a:off x="5180528" y="2702242"/>
            <a:ext cx="431602" cy="431602"/>
          </a:xfrm>
          <a:prstGeom prst="roundRect">
            <a:avLst>
              <a:gd name="adj" fmla="val 40006"/>
            </a:avLst>
          </a:prstGeom>
          <a:solidFill>
            <a:srgbClr val="EEEFF5"/>
          </a:solidFill>
          <a:ln/>
          <a:effectLst>
            <a:outerShdw blurRad="46990" dist="22860" dir="13500000" algn="bl" rotWithShape="0">
              <a:srgbClr val="FFFFFF">
                <a:alpha val="70000"/>
              </a:srgbClr>
            </a:outerShdw>
          </a:effectLst>
        </p:spPr>
        <p:txBody>
          <a:bodyPr/>
          <a:lstStyle/>
          <a:p>
            <a:endParaRPr lang="fr-FR"/>
          </a:p>
        </p:txBody>
      </p:sp>
      <p:sp>
        <p:nvSpPr>
          <p:cNvPr id="9" name="Text 6"/>
          <p:cNvSpPr/>
          <p:nvPr/>
        </p:nvSpPr>
        <p:spPr>
          <a:xfrm>
            <a:off x="5803940" y="2768084"/>
            <a:ext cx="2524244" cy="315516"/>
          </a:xfrm>
          <a:prstGeom prst="rect">
            <a:avLst/>
          </a:prstGeom>
          <a:noFill/>
          <a:ln/>
        </p:spPr>
        <p:txBody>
          <a:bodyPr wrap="none" lIns="0" tIns="0" rIns="0" bIns="0" rtlCol="0" anchor="t"/>
          <a:lstStyle/>
          <a:p>
            <a:pPr marL="0" indent="0" algn="l">
              <a:lnSpc>
                <a:spcPts val="2450"/>
              </a:lnSpc>
              <a:buNone/>
            </a:pPr>
            <a:r>
              <a:rPr lang="en-US" sz="1950" b="1" dirty="0">
                <a:solidFill>
                  <a:srgbClr val="272525"/>
                </a:solidFill>
                <a:latin typeface="Barlow Bold" pitchFamily="34" charset="0"/>
                <a:ea typeface="Barlow Bold" pitchFamily="34" charset="-122"/>
                <a:cs typeface="Barlow Bold" pitchFamily="34" charset="-120"/>
              </a:rPr>
              <a:t>Gérer le stress</a:t>
            </a:r>
            <a:endParaRPr lang="en-US" sz="1950" dirty="0"/>
          </a:p>
        </p:txBody>
      </p:sp>
      <p:sp>
        <p:nvSpPr>
          <p:cNvPr id="10" name="Text 7"/>
          <p:cNvSpPr/>
          <p:nvPr/>
        </p:nvSpPr>
        <p:spPr>
          <a:xfrm>
            <a:off x="5803940" y="3198614"/>
            <a:ext cx="3645932" cy="1227296"/>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Montserrat" pitchFamily="34" charset="0"/>
                <a:ea typeface="Montserrat" pitchFamily="34" charset="-122"/>
                <a:cs typeface="Montserrat" pitchFamily="34" charset="-120"/>
              </a:rPr>
              <a:t>Pratiquer des techniques de relaxation avant le coucher (méditation, respiration profonde) et adopter une routine apaisante.</a:t>
            </a:r>
            <a:endParaRPr lang="en-US" sz="1500" dirty="0"/>
          </a:p>
        </p:txBody>
      </p:sp>
      <p:sp>
        <p:nvSpPr>
          <p:cNvPr id="11" name="Shape 8"/>
          <p:cNvSpPr/>
          <p:nvPr/>
        </p:nvSpPr>
        <p:spPr>
          <a:xfrm>
            <a:off x="9689663" y="2702242"/>
            <a:ext cx="431602" cy="431602"/>
          </a:xfrm>
          <a:prstGeom prst="roundRect">
            <a:avLst>
              <a:gd name="adj" fmla="val 40006"/>
            </a:avLst>
          </a:prstGeom>
          <a:solidFill>
            <a:srgbClr val="EEEFF5"/>
          </a:solidFill>
          <a:ln/>
          <a:effectLst>
            <a:outerShdw blurRad="46990" dist="22860" dir="13500000" algn="bl" rotWithShape="0">
              <a:srgbClr val="FFFFFF">
                <a:alpha val="70000"/>
              </a:srgbClr>
            </a:outerShdw>
          </a:effectLst>
        </p:spPr>
        <p:txBody>
          <a:bodyPr/>
          <a:lstStyle/>
          <a:p>
            <a:endParaRPr lang="fr-FR"/>
          </a:p>
        </p:txBody>
      </p:sp>
      <p:pic>
        <p:nvPicPr>
          <p:cNvPr id="12" name="Image 1" descr="preencoded.png"/>
          <p:cNvPicPr>
            <a:picLocks noChangeAspect="1"/>
          </p:cNvPicPr>
          <p:nvPr/>
        </p:nvPicPr>
        <p:blipFill>
          <a:blip r:embed="rId4"/>
          <a:stretch>
            <a:fillRect/>
          </a:stretch>
        </p:blipFill>
        <p:spPr>
          <a:xfrm>
            <a:off x="9753957" y="2728674"/>
            <a:ext cx="302895" cy="378619"/>
          </a:xfrm>
          <a:prstGeom prst="rect">
            <a:avLst/>
          </a:prstGeom>
        </p:spPr>
      </p:pic>
      <p:sp>
        <p:nvSpPr>
          <p:cNvPr id="13" name="Text 9"/>
          <p:cNvSpPr/>
          <p:nvPr/>
        </p:nvSpPr>
        <p:spPr>
          <a:xfrm>
            <a:off x="10313075" y="2768084"/>
            <a:ext cx="3645932" cy="631031"/>
          </a:xfrm>
          <a:prstGeom prst="rect">
            <a:avLst/>
          </a:prstGeom>
          <a:noFill/>
          <a:ln/>
        </p:spPr>
        <p:txBody>
          <a:bodyPr wrap="square" lIns="0" tIns="0" rIns="0" bIns="0" rtlCol="0" anchor="t"/>
          <a:lstStyle/>
          <a:p>
            <a:pPr marL="0" indent="0" algn="l">
              <a:lnSpc>
                <a:spcPts val="2450"/>
              </a:lnSpc>
              <a:buNone/>
            </a:pPr>
            <a:r>
              <a:rPr lang="en-US" sz="1950" b="1" dirty="0">
                <a:solidFill>
                  <a:srgbClr val="272525"/>
                </a:solidFill>
                <a:latin typeface="Barlow Bold" pitchFamily="34" charset="0"/>
                <a:ea typeface="Barlow Bold" pitchFamily="34" charset="-122"/>
                <a:cs typeface="Barlow Bold" pitchFamily="34" charset="-120"/>
              </a:rPr>
              <a:t>Contrôler l'environnement du sommeil</a:t>
            </a:r>
            <a:endParaRPr lang="en-US" sz="1950" dirty="0"/>
          </a:p>
        </p:txBody>
      </p:sp>
      <p:sp>
        <p:nvSpPr>
          <p:cNvPr id="14" name="Text 10"/>
          <p:cNvSpPr/>
          <p:nvPr/>
        </p:nvSpPr>
        <p:spPr>
          <a:xfrm>
            <a:off x="10313075" y="3514130"/>
            <a:ext cx="3645932" cy="1227296"/>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Montserrat" pitchFamily="34" charset="0"/>
                <a:ea typeface="Montserrat" pitchFamily="34" charset="-122"/>
                <a:cs typeface="Montserrat" pitchFamily="34" charset="-120"/>
              </a:rPr>
              <a:t>Limiter l'exposition aux bruits et aux lumières vives en soirée, privilégier une chambre calme, sombre et à température modérée (18-20°C).</a:t>
            </a:r>
            <a:endParaRPr lang="en-US" sz="1500" dirty="0"/>
          </a:p>
        </p:txBody>
      </p:sp>
      <p:sp>
        <p:nvSpPr>
          <p:cNvPr id="15" name="Shape 11"/>
          <p:cNvSpPr/>
          <p:nvPr/>
        </p:nvSpPr>
        <p:spPr>
          <a:xfrm>
            <a:off x="671393" y="5125045"/>
            <a:ext cx="431602" cy="431602"/>
          </a:xfrm>
          <a:prstGeom prst="roundRect">
            <a:avLst>
              <a:gd name="adj" fmla="val 40006"/>
            </a:avLst>
          </a:prstGeom>
          <a:solidFill>
            <a:srgbClr val="EEEFF5"/>
          </a:solidFill>
          <a:ln/>
          <a:effectLst>
            <a:outerShdw blurRad="46990" dist="22860" dir="13500000" algn="bl" rotWithShape="0">
              <a:srgbClr val="FFFFFF">
                <a:alpha val="70000"/>
              </a:srgbClr>
            </a:outerShdw>
          </a:effectLst>
        </p:spPr>
        <p:txBody>
          <a:bodyPr/>
          <a:lstStyle/>
          <a:p>
            <a:endParaRPr lang="fr-FR"/>
          </a:p>
        </p:txBody>
      </p:sp>
      <p:pic>
        <p:nvPicPr>
          <p:cNvPr id="16" name="Image 2" descr="preencoded.png"/>
          <p:cNvPicPr>
            <a:picLocks noChangeAspect="1"/>
          </p:cNvPicPr>
          <p:nvPr/>
        </p:nvPicPr>
        <p:blipFill>
          <a:blip r:embed="rId5"/>
          <a:stretch>
            <a:fillRect/>
          </a:stretch>
        </p:blipFill>
        <p:spPr>
          <a:xfrm>
            <a:off x="735687" y="5151477"/>
            <a:ext cx="302895" cy="378619"/>
          </a:xfrm>
          <a:prstGeom prst="rect">
            <a:avLst/>
          </a:prstGeom>
        </p:spPr>
      </p:pic>
      <p:sp>
        <p:nvSpPr>
          <p:cNvPr id="17" name="Text 12"/>
          <p:cNvSpPr/>
          <p:nvPr/>
        </p:nvSpPr>
        <p:spPr>
          <a:xfrm>
            <a:off x="1294805" y="5190887"/>
            <a:ext cx="2918341" cy="315516"/>
          </a:xfrm>
          <a:prstGeom prst="rect">
            <a:avLst/>
          </a:prstGeom>
          <a:noFill/>
          <a:ln/>
        </p:spPr>
        <p:txBody>
          <a:bodyPr wrap="none" lIns="0" tIns="0" rIns="0" bIns="0" rtlCol="0" anchor="t"/>
          <a:lstStyle/>
          <a:p>
            <a:pPr marL="0" indent="0" algn="l">
              <a:lnSpc>
                <a:spcPts val="2450"/>
              </a:lnSpc>
              <a:buNone/>
            </a:pPr>
            <a:r>
              <a:rPr lang="en-US" sz="1950" b="1" dirty="0">
                <a:solidFill>
                  <a:srgbClr val="272525"/>
                </a:solidFill>
                <a:latin typeface="Barlow Bold" pitchFamily="34" charset="0"/>
                <a:ea typeface="Barlow Bold" pitchFamily="34" charset="-122"/>
                <a:cs typeface="Barlow Bold" pitchFamily="34" charset="-120"/>
              </a:rPr>
              <a:t>Sécuriser l'environnement</a:t>
            </a:r>
            <a:endParaRPr lang="en-US" sz="1950" dirty="0"/>
          </a:p>
        </p:txBody>
      </p:sp>
      <p:sp>
        <p:nvSpPr>
          <p:cNvPr id="18" name="Text 13"/>
          <p:cNvSpPr/>
          <p:nvPr/>
        </p:nvSpPr>
        <p:spPr>
          <a:xfrm>
            <a:off x="1294805" y="5621417"/>
            <a:ext cx="5900499" cy="920472"/>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Montserrat" pitchFamily="34" charset="0"/>
                <a:ea typeface="Montserrat" pitchFamily="34" charset="-122"/>
                <a:cs typeface="Montserrat" pitchFamily="34" charset="-120"/>
              </a:rPr>
              <a:t>Pour les cas de somnambulisme, sécuriser la chambre et les accès (verrous en hauteur, alarmes) pour prévenir les accidents pendant les épisodes.</a:t>
            </a:r>
            <a:endParaRPr lang="en-US" sz="1500" dirty="0"/>
          </a:p>
        </p:txBody>
      </p:sp>
      <p:sp>
        <p:nvSpPr>
          <p:cNvPr id="19" name="Shape 14"/>
          <p:cNvSpPr/>
          <p:nvPr/>
        </p:nvSpPr>
        <p:spPr>
          <a:xfrm>
            <a:off x="7435096" y="5125045"/>
            <a:ext cx="431602" cy="431602"/>
          </a:xfrm>
          <a:prstGeom prst="roundRect">
            <a:avLst>
              <a:gd name="adj" fmla="val 40006"/>
            </a:avLst>
          </a:prstGeom>
          <a:solidFill>
            <a:srgbClr val="EEEFF5"/>
          </a:solidFill>
          <a:ln/>
          <a:effectLst>
            <a:outerShdw blurRad="46990" dist="22860" dir="13500000" algn="bl" rotWithShape="0">
              <a:srgbClr val="FFFFFF">
                <a:alpha val="70000"/>
              </a:srgbClr>
            </a:outerShdw>
          </a:effectLst>
        </p:spPr>
        <p:txBody>
          <a:bodyPr/>
          <a:lstStyle/>
          <a:p>
            <a:endParaRPr lang="fr-FR"/>
          </a:p>
        </p:txBody>
      </p:sp>
      <p:pic>
        <p:nvPicPr>
          <p:cNvPr id="20" name="Image 3" descr="preencoded.png"/>
          <p:cNvPicPr>
            <a:picLocks noChangeAspect="1"/>
          </p:cNvPicPr>
          <p:nvPr/>
        </p:nvPicPr>
        <p:blipFill>
          <a:blip r:embed="rId6"/>
          <a:stretch>
            <a:fillRect/>
          </a:stretch>
        </p:blipFill>
        <p:spPr>
          <a:xfrm>
            <a:off x="7499390" y="5151477"/>
            <a:ext cx="302895" cy="378619"/>
          </a:xfrm>
          <a:prstGeom prst="rect">
            <a:avLst/>
          </a:prstGeom>
        </p:spPr>
      </p:pic>
      <p:sp>
        <p:nvSpPr>
          <p:cNvPr id="21" name="Text 15"/>
          <p:cNvSpPr/>
          <p:nvPr/>
        </p:nvSpPr>
        <p:spPr>
          <a:xfrm>
            <a:off x="8058507" y="5190887"/>
            <a:ext cx="3621524" cy="315516"/>
          </a:xfrm>
          <a:prstGeom prst="rect">
            <a:avLst/>
          </a:prstGeom>
          <a:noFill/>
          <a:ln/>
        </p:spPr>
        <p:txBody>
          <a:bodyPr wrap="none" lIns="0" tIns="0" rIns="0" bIns="0" rtlCol="0" anchor="t"/>
          <a:lstStyle/>
          <a:p>
            <a:pPr marL="0" indent="0" algn="l">
              <a:lnSpc>
                <a:spcPts val="2450"/>
              </a:lnSpc>
              <a:buNone/>
            </a:pPr>
            <a:r>
              <a:rPr lang="en-US" sz="1950" b="1" dirty="0">
                <a:solidFill>
                  <a:srgbClr val="272525"/>
                </a:solidFill>
                <a:latin typeface="Barlow Bold" pitchFamily="34" charset="0"/>
                <a:ea typeface="Barlow Bold" pitchFamily="34" charset="-122"/>
                <a:cs typeface="Barlow Bold" pitchFamily="34" charset="-120"/>
              </a:rPr>
              <a:t>Éviter les facteurs déclenchants</a:t>
            </a:r>
            <a:endParaRPr lang="en-US" sz="1950" dirty="0"/>
          </a:p>
        </p:txBody>
      </p:sp>
      <p:sp>
        <p:nvSpPr>
          <p:cNvPr id="22" name="Text 16"/>
          <p:cNvSpPr/>
          <p:nvPr/>
        </p:nvSpPr>
        <p:spPr>
          <a:xfrm>
            <a:off x="8058507" y="5621417"/>
            <a:ext cx="5900499" cy="920472"/>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Montserrat" pitchFamily="34" charset="0"/>
                <a:ea typeface="Montserrat" pitchFamily="34" charset="-122"/>
                <a:cs typeface="Montserrat" pitchFamily="34" charset="-120"/>
              </a:rPr>
              <a:t>Limiter la consommation d'alcool, de caféine et certains médicaments (hypnotiques, antidépresseurs) qui peuvent précipiter ou aggraver les parasomnies.</a:t>
            </a:r>
            <a:endParaRPr lang="en-US" sz="1500" dirty="0"/>
          </a:p>
        </p:txBody>
      </p:sp>
      <p:sp>
        <p:nvSpPr>
          <p:cNvPr id="23" name="Text 17"/>
          <p:cNvSpPr/>
          <p:nvPr/>
        </p:nvSpPr>
        <p:spPr>
          <a:xfrm>
            <a:off x="671393" y="6757630"/>
            <a:ext cx="13287613" cy="613648"/>
          </a:xfrm>
          <a:prstGeom prst="rect">
            <a:avLst/>
          </a:prstGeom>
          <a:noFill/>
          <a:ln/>
        </p:spPr>
        <p:txBody>
          <a:bodyPr wrap="square" lIns="0" tIns="0" rIns="0" bIns="0" rtlCol="0" anchor="t"/>
          <a:lstStyle/>
          <a:p>
            <a:pPr marL="0" indent="0" algn="l">
              <a:lnSpc>
                <a:spcPts val="2400"/>
              </a:lnSpc>
              <a:buNone/>
            </a:pPr>
            <a:r>
              <a:rPr lang="en-US" sz="1500" dirty="0">
                <a:solidFill>
                  <a:srgbClr val="272525"/>
                </a:solidFill>
                <a:latin typeface="Montserrat" pitchFamily="34" charset="0"/>
                <a:ea typeface="Montserrat" pitchFamily="34" charset="-122"/>
                <a:cs typeface="Montserrat" pitchFamily="34" charset="-120"/>
              </a:rPr>
              <a:t>Dans les cas sévères ou résistants, une prise en charge médicale spécialisée peut être nécessaire avec éventuellement un traitement pharmacologique ciblé (benzodiazépines à faible dose).</a:t>
            </a:r>
            <a:endParaRPr lang="en-US" sz="15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758309" y="1409462"/>
            <a:ext cx="13113782" cy="1425416"/>
          </a:xfrm>
          <a:prstGeom prst="rect">
            <a:avLst/>
          </a:prstGeom>
          <a:noFill/>
          <a:ln/>
        </p:spPr>
        <p:txBody>
          <a:bodyPr wrap="squar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Le Rôle de l'Hypnose dans le Traitement des Parasomnies NREM</a:t>
            </a:r>
            <a:endParaRPr lang="en-US" sz="4450" dirty="0"/>
          </a:p>
        </p:txBody>
      </p:sp>
      <p:sp>
        <p:nvSpPr>
          <p:cNvPr id="3" name="Text 1"/>
          <p:cNvSpPr/>
          <p:nvPr/>
        </p:nvSpPr>
        <p:spPr>
          <a:xfrm>
            <a:off x="758309" y="3268147"/>
            <a:ext cx="131137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Au CHUV, nous menons le plus essai contrôlé randomisé évaluant l'hypnose comme intervention thérapeutique pour les troubles du sommeil. Cette étude inclut 60 participants divisés en deux groupes.</a:t>
            </a:r>
            <a:endParaRPr lang="en-US" sz="1700" dirty="0"/>
          </a:p>
        </p:txBody>
      </p:sp>
      <p:sp>
        <p:nvSpPr>
          <p:cNvPr id="4" name="Text 2"/>
          <p:cNvSpPr/>
          <p:nvPr/>
        </p:nvSpPr>
        <p:spPr>
          <a:xfrm>
            <a:off x="758309" y="442186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7068F4"/>
                </a:solidFill>
                <a:latin typeface="Barlow Bold" pitchFamily="34" charset="0"/>
                <a:ea typeface="Barlow Bold" pitchFamily="34" charset="-122"/>
                <a:cs typeface="Barlow Bold" pitchFamily="34" charset="-120"/>
              </a:rPr>
              <a:t>Groupe Expérimental</a:t>
            </a:r>
            <a:endParaRPr lang="en-US" sz="2200" dirty="0"/>
          </a:p>
        </p:txBody>
      </p:sp>
      <p:sp>
        <p:nvSpPr>
          <p:cNvPr id="5" name="Text 3"/>
          <p:cNvSpPr/>
          <p:nvPr/>
        </p:nvSpPr>
        <p:spPr>
          <a:xfrm>
            <a:off x="758309" y="4994672"/>
            <a:ext cx="629257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Les participants reçoivent à la fois une thérapie par hypnose et une éducation thérapeutique</a:t>
            </a:r>
            <a:endParaRPr lang="en-US" sz="1700" dirty="0"/>
          </a:p>
        </p:txBody>
      </p:sp>
      <p:sp>
        <p:nvSpPr>
          <p:cNvPr id="6" name="Text 4"/>
          <p:cNvSpPr/>
          <p:nvPr/>
        </p:nvSpPr>
        <p:spPr>
          <a:xfrm>
            <a:off x="7587139" y="4421862"/>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7068F4"/>
                </a:solidFill>
                <a:latin typeface="Barlow Bold" pitchFamily="34" charset="0"/>
                <a:ea typeface="Barlow Bold" pitchFamily="34" charset="-122"/>
                <a:cs typeface="Barlow Bold" pitchFamily="34" charset="-120"/>
              </a:rPr>
              <a:t>Groupe Contrôle</a:t>
            </a:r>
            <a:endParaRPr lang="en-US" sz="2200" dirty="0"/>
          </a:p>
        </p:txBody>
      </p:sp>
      <p:sp>
        <p:nvSpPr>
          <p:cNvPr id="7" name="Text 5"/>
          <p:cNvSpPr/>
          <p:nvPr/>
        </p:nvSpPr>
        <p:spPr>
          <a:xfrm>
            <a:off x="7587139" y="4994672"/>
            <a:ext cx="629257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Les participants reçoivent uniquement une éducation thérapeutique, permettant d'isoler les effets de l'hypnose.</a:t>
            </a:r>
            <a:endParaRPr lang="en-US" sz="1700" dirty="0"/>
          </a:p>
        </p:txBody>
      </p:sp>
      <p:sp>
        <p:nvSpPr>
          <p:cNvPr id="8" name="Text 6"/>
          <p:cNvSpPr/>
          <p:nvPr/>
        </p:nvSpPr>
        <p:spPr>
          <a:xfrm>
            <a:off x="758309" y="6126718"/>
            <a:ext cx="131137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 10 nuits d'enregistrements vidéo à domicile avant après pour chaque participant, fournissant des mesures objectives de la qualité du sommeil au-delà de l'auto-évaluation.</a:t>
            </a:r>
            <a:endParaRPr lang="en-US" sz="17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758309" y="988814"/>
            <a:ext cx="13113782" cy="1967151"/>
          </a:xfrm>
          <a:prstGeom prst="rect">
            <a:avLst/>
          </a:prstGeom>
          <a:noFill/>
          <a:ln/>
        </p:spPr>
        <p:txBody>
          <a:bodyPr wrap="square" lIns="0" tIns="0" rIns="0" bIns="0" rtlCol="0" anchor="t"/>
          <a:lstStyle/>
          <a:p>
            <a:pPr marL="0" indent="0" algn="l">
              <a:lnSpc>
                <a:spcPts val="7700"/>
              </a:lnSpc>
              <a:buNone/>
            </a:pPr>
            <a:r>
              <a:rPr lang="en-US" sz="6150" b="1" dirty="0">
                <a:solidFill>
                  <a:srgbClr val="7068F4"/>
                </a:solidFill>
                <a:latin typeface="Barlow Bold" pitchFamily="34" charset="0"/>
                <a:ea typeface="Barlow Bold" pitchFamily="34" charset="-122"/>
                <a:cs typeface="Barlow Bold" pitchFamily="34" charset="-120"/>
              </a:rPr>
              <a:t>Thérapies Non-Pharmacologiques du Sommeil</a:t>
            </a:r>
            <a:endParaRPr lang="en-US" sz="6150" dirty="0"/>
          </a:p>
        </p:txBody>
      </p:sp>
      <p:sp>
        <p:nvSpPr>
          <p:cNvPr id="3" name="Text 1"/>
          <p:cNvSpPr/>
          <p:nvPr/>
        </p:nvSpPr>
        <p:spPr>
          <a:xfrm>
            <a:off x="758309" y="3389233"/>
            <a:ext cx="131137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Notre parcours à travers la médecine du sommeil a révélé de puissantes interventions sans médicaments pour divers troubles du sommeil.</a:t>
            </a:r>
            <a:endParaRPr lang="en-US" sz="1700" dirty="0"/>
          </a:p>
        </p:txBody>
      </p:sp>
      <p:sp>
        <p:nvSpPr>
          <p:cNvPr id="4" name="Text 2"/>
          <p:cNvSpPr/>
          <p:nvPr/>
        </p:nvSpPr>
        <p:spPr>
          <a:xfrm>
            <a:off x="758309" y="4326374"/>
            <a:ext cx="13113782" cy="104013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La </a:t>
            </a:r>
            <a:r>
              <a:rPr lang="en-US" sz="1700" b="1" dirty="0">
                <a:solidFill>
                  <a:srgbClr val="F44444"/>
                </a:solidFill>
                <a:latin typeface="Montserrat" pitchFamily="34" charset="0"/>
                <a:ea typeface="Montserrat" pitchFamily="34" charset="-122"/>
                <a:cs typeface="Montserrat" pitchFamily="34" charset="-120"/>
              </a:rPr>
              <a:t>TCC-I s'impose comme la référence pour l'insomnie chronique</a:t>
            </a:r>
            <a:r>
              <a:rPr lang="en-US" sz="1700" dirty="0">
                <a:solidFill>
                  <a:srgbClr val="272525"/>
                </a:solidFill>
                <a:latin typeface="Montserrat" pitchFamily="34" charset="0"/>
                <a:ea typeface="Montserrat" pitchFamily="34" charset="-122"/>
                <a:cs typeface="Montserrat" pitchFamily="34" charset="-120"/>
              </a:rPr>
              <a:t>, avec une efficacité prouvée à travers de multiples comorbidités. Les cinq techniques clés—particulièrement la restriction du sommeil—offrent des solutions durables sans effets secondaires médicamenteux.</a:t>
            </a:r>
            <a:endParaRPr lang="en-US" sz="1700" dirty="0"/>
          </a:p>
        </p:txBody>
      </p:sp>
      <p:sp>
        <p:nvSpPr>
          <p:cNvPr id="5" name="Text 3"/>
          <p:cNvSpPr/>
          <p:nvPr/>
        </p:nvSpPr>
        <p:spPr>
          <a:xfrm>
            <a:off x="758309" y="5610225"/>
            <a:ext cx="131137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Pour les cauchemars, la Thérapie par Répétition d'Imagerie Mentale procure un soulagement durable, tandis que les parasomnies NREM bénéficient de stratégies comportementales et d'interventions prometteuses par hypnose.</a:t>
            </a:r>
            <a:endParaRPr lang="en-US" sz="1700" dirty="0"/>
          </a:p>
        </p:txBody>
      </p:sp>
      <p:sp>
        <p:nvSpPr>
          <p:cNvPr id="6" name="Text 4"/>
          <p:cNvSpPr/>
          <p:nvPr/>
        </p:nvSpPr>
        <p:spPr>
          <a:xfrm>
            <a:off x="758309" y="6547366"/>
            <a:ext cx="131137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Ces approches fondées sur des preuves soulignent que la médecine du sommeil efficace ne nécessite pas toujours voir rarement des somnifères.</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56855" y="437912"/>
            <a:ext cx="4187190" cy="523399"/>
          </a:xfrm>
          <a:prstGeom prst="rect">
            <a:avLst/>
          </a:prstGeom>
          <a:noFill/>
          <a:ln/>
        </p:spPr>
        <p:txBody>
          <a:bodyPr wrap="none" lIns="0" tIns="0" rIns="0" bIns="0" rtlCol="0" anchor="t"/>
          <a:lstStyle/>
          <a:p>
            <a:pPr marL="0" indent="0" algn="l">
              <a:lnSpc>
                <a:spcPts val="4100"/>
              </a:lnSpc>
              <a:buNone/>
            </a:pPr>
            <a:r>
              <a:rPr lang="en-US" sz="3250" b="1" dirty="0">
                <a:solidFill>
                  <a:srgbClr val="7068F4"/>
                </a:solidFill>
                <a:latin typeface="Barlow Bold" pitchFamily="34" charset="0"/>
                <a:ea typeface="Barlow Bold" pitchFamily="34" charset="-122"/>
                <a:cs typeface="Barlow Bold" pitchFamily="34" charset="-120"/>
              </a:rPr>
              <a:t>Définition du Sommeil</a:t>
            </a:r>
            <a:endParaRPr lang="en-US" sz="3250" dirty="0"/>
          </a:p>
        </p:txBody>
      </p:sp>
      <p:sp>
        <p:nvSpPr>
          <p:cNvPr id="3" name="Text 1"/>
          <p:cNvSpPr/>
          <p:nvPr/>
        </p:nvSpPr>
        <p:spPr>
          <a:xfrm>
            <a:off x="556855" y="1279446"/>
            <a:ext cx="13516689" cy="254437"/>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Montserrat" pitchFamily="34" charset="0"/>
                <a:ea typeface="Montserrat" pitchFamily="34" charset="-122"/>
                <a:cs typeface="Montserrat" pitchFamily="34" charset="-120"/>
              </a:rPr>
              <a:t>Un état naturel et périodique caractérisé par une diminution de la conscience et une modification de l'activité cérébrale.</a:t>
            </a:r>
            <a:endParaRPr lang="en-US" sz="1250" dirty="0"/>
          </a:p>
        </p:txBody>
      </p:sp>
      <p:pic>
        <p:nvPicPr>
          <p:cNvPr id="4" name="Image 0" descr="preencoded.png"/>
          <p:cNvPicPr>
            <a:picLocks noChangeAspect="1"/>
          </p:cNvPicPr>
          <p:nvPr/>
        </p:nvPicPr>
        <p:blipFill>
          <a:blip r:embed="rId3"/>
          <a:stretch>
            <a:fillRect/>
          </a:stretch>
        </p:blipFill>
        <p:spPr>
          <a:xfrm>
            <a:off x="3266837" y="1712833"/>
            <a:ext cx="1338143" cy="1183958"/>
          </a:xfrm>
          <a:prstGeom prst="rect">
            <a:avLst/>
          </a:prstGeom>
        </p:spPr>
      </p:pic>
      <p:pic>
        <p:nvPicPr>
          <p:cNvPr id="5" name="Image 1" descr="preencoded.png"/>
          <p:cNvPicPr>
            <a:picLocks noChangeAspect="1"/>
          </p:cNvPicPr>
          <p:nvPr/>
        </p:nvPicPr>
        <p:blipFill>
          <a:blip r:embed="rId4"/>
          <a:stretch>
            <a:fillRect/>
          </a:stretch>
        </p:blipFill>
        <p:spPr>
          <a:xfrm>
            <a:off x="3824049" y="2318623"/>
            <a:ext cx="223718" cy="279678"/>
          </a:xfrm>
          <a:prstGeom prst="rect">
            <a:avLst/>
          </a:prstGeom>
        </p:spPr>
      </p:pic>
      <p:sp>
        <p:nvSpPr>
          <p:cNvPr id="6" name="Text 2"/>
          <p:cNvSpPr/>
          <p:nvPr/>
        </p:nvSpPr>
        <p:spPr>
          <a:xfrm>
            <a:off x="4764048" y="1999059"/>
            <a:ext cx="3423999" cy="26158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Barlow Bold" pitchFamily="34" charset="0"/>
                <a:ea typeface="Barlow Bold" pitchFamily="34" charset="-122"/>
                <a:cs typeface="Barlow Bold" pitchFamily="34" charset="-120"/>
              </a:rPr>
              <a:t>Absence de mouvements volontaires</a:t>
            </a:r>
            <a:endParaRPr lang="en-US" sz="1600" dirty="0"/>
          </a:p>
        </p:txBody>
      </p:sp>
      <p:sp>
        <p:nvSpPr>
          <p:cNvPr id="7" name="Text 3"/>
          <p:cNvSpPr/>
          <p:nvPr/>
        </p:nvSpPr>
        <p:spPr>
          <a:xfrm>
            <a:off x="4764048" y="2356009"/>
            <a:ext cx="4550926" cy="254437"/>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Montserrat" pitchFamily="34" charset="0"/>
                <a:ea typeface="Montserrat" pitchFamily="34" charset="-122"/>
                <a:cs typeface="Montserrat" pitchFamily="34" charset="-120"/>
              </a:rPr>
              <a:t>Caractérisé par une absence de mouvements volontaires.</a:t>
            </a:r>
            <a:endParaRPr lang="en-US" sz="1250" dirty="0"/>
          </a:p>
        </p:txBody>
      </p:sp>
      <p:sp>
        <p:nvSpPr>
          <p:cNvPr id="8" name="Shape 4"/>
          <p:cNvSpPr/>
          <p:nvPr/>
        </p:nvSpPr>
        <p:spPr>
          <a:xfrm>
            <a:off x="4644747" y="2907149"/>
            <a:ext cx="9389031" cy="11430"/>
          </a:xfrm>
          <a:prstGeom prst="roundRect">
            <a:avLst>
              <a:gd name="adj" fmla="val 1252880"/>
            </a:avLst>
          </a:prstGeom>
          <a:solidFill>
            <a:srgbClr val="C1C3D0"/>
          </a:solidFill>
          <a:ln/>
        </p:spPr>
        <p:txBody>
          <a:bodyPr/>
          <a:lstStyle/>
          <a:p>
            <a:endParaRPr lang="fr-FR"/>
          </a:p>
        </p:txBody>
      </p:sp>
      <p:pic>
        <p:nvPicPr>
          <p:cNvPr id="9" name="Image 2" descr="preencoded.png"/>
          <p:cNvPicPr>
            <a:picLocks noChangeAspect="1"/>
          </p:cNvPicPr>
          <p:nvPr/>
        </p:nvPicPr>
        <p:blipFill>
          <a:blip r:embed="rId5"/>
          <a:stretch>
            <a:fillRect/>
          </a:stretch>
        </p:blipFill>
        <p:spPr>
          <a:xfrm>
            <a:off x="2597825" y="2936558"/>
            <a:ext cx="2676287" cy="1183958"/>
          </a:xfrm>
          <a:prstGeom prst="rect">
            <a:avLst/>
          </a:prstGeom>
        </p:spPr>
      </p:pic>
      <p:pic>
        <p:nvPicPr>
          <p:cNvPr id="10" name="Image 3" descr="preencoded.png"/>
          <p:cNvPicPr>
            <a:picLocks noChangeAspect="1"/>
          </p:cNvPicPr>
          <p:nvPr/>
        </p:nvPicPr>
        <p:blipFill>
          <a:blip r:embed="rId6"/>
          <a:stretch>
            <a:fillRect/>
          </a:stretch>
        </p:blipFill>
        <p:spPr>
          <a:xfrm>
            <a:off x="3824049" y="3388638"/>
            <a:ext cx="223718" cy="279678"/>
          </a:xfrm>
          <a:prstGeom prst="rect">
            <a:avLst/>
          </a:prstGeom>
        </p:spPr>
      </p:pic>
      <p:sp>
        <p:nvSpPr>
          <p:cNvPr id="11" name="Text 5"/>
          <p:cNvSpPr/>
          <p:nvPr/>
        </p:nvSpPr>
        <p:spPr>
          <a:xfrm>
            <a:off x="5433179" y="3222784"/>
            <a:ext cx="2093595" cy="26158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Barlow Bold" pitchFamily="34" charset="0"/>
                <a:ea typeface="Barlow Bold" pitchFamily="34" charset="-122"/>
                <a:cs typeface="Barlow Bold" pitchFamily="34" charset="-120"/>
              </a:rPr>
              <a:t>Rythme circadien</a:t>
            </a:r>
            <a:endParaRPr lang="en-US" sz="1600" dirty="0"/>
          </a:p>
        </p:txBody>
      </p:sp>
      <p:sp>
        <p:nvSpPr>
          <p:cNvPr id="12" name="Text 6"/>
          <p:cNvSpPr/>
          <p:nvPr/>
        </p:nvSpPr>
        <p:spPr>
          <a:xfrm>
            <a:off x="5433179" y="3579733"/>
            <a:ext cx="5070277" cy="254437"/>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Montserrat" pitchFamily="34" charset="0"/>
                <a:ea typeface="Montserrat" pitchFamily="34" charset="-122"/>
                <a:cs typeface="Montserrat" pitchFamily="34" charset="-120"/>
              </a:rPr>
              <a:t>Phénomène spontané se produisant selon un rythme circadien.</a:t>
            </a:r>
            <a:endParaRPr lang="en-US" sz="1250" dirty="0"/>
          </a:p>
        </p:txBody>
      </p:sp>
      <p:sp>
        <p:nvSpPr>
          <p:cNvPr id="13" name="Shape 7"/>
          <p:cNvSpPr/>
          <p:nvPr/>
        </p:nvSpPr>
        <p:spPr>
          <a:xfrm>
            <a:off x="5313878" y="4130873"/>
            <a:ext cx="8719899" cy="11430"/>
          </a:xfrm>
          <a:prstGeom prst="roundRect">
            <a:avLst>
              <a:gd name="adj" fmla="val 1252880"/>
            </a:avLst>
          </a:prstGeom>
          <a:solidFill>
            <a:srgbClr val="C1C3D0"/>
          </a:solidFill>
          <a:ln/>
        </p:spPr>
        <p:txBody>
          <a:bodyPr/>
          <a:lstStyle/>
          <a:p>
            <a:endParaRPr lang="fr-FR"/>
          </a:p>
        </p:txBody>
      </p:sp>
      <p:pic>
        <p:nvPicPr>
          <p:cNvPr id="14" name="Image 4" descr="preencoded.png"/>
          <p:cNvPicPr>
            <a:picLocks noChangeAspect="1"/>
          </p:cNvPicPr>
          <p:nvPr/>
        </p:nvPicPr>
        <p:blipFill>
          <a:blip r:embed="rId7"/>
          <a:stretch>
            <a:fillRect/>
          </a:stretch>
        </p:blipFill>
        <p:spPr>
          <a:xfrm>
            <a:off x="1928693" y="4160282"/>
            <a:ext cx="4014430" cy="1183958"/>
          </a:xfrm>
          <a:prstGeom prst="rect">
            <a:avLst/>
          </a:prstGeom>
        </p:spPr>
      </p:pic>
      <p:pic>
        <p:nvPicPr>
          <p:cNvPr id="15" name="Image 5" descr="preencoded.png"/>
          <p:cNvPicPr>
            <a:picLocks noChangeAspect="1"/>
          </p:cNvPicPr>
          <p:nvPr/>
        </p:nvPicPr>
        <p:blipFill>
          <a:blip r:embed="rId8"/>
          <a:stretch>
            <a:fillRect/>
          </a:stretch>
        </p:blipFill>
        <p:spPr>
          <a:xfrm>
            <a:off x="3824049" y="4612362"/>
            <a:ext cx="223718" cy="279678"/>
          </a:xfrm>
          <a:prstGeom prst="rect">
            <a:avLst/>
          </a:prstGeom>
        </p:spPr>
      </p:pic>
      <p:sp>
        <p:nvSpPr>
          <p:cNvPr id="16" name="Text 8"/>
          <p:cNvSpPr/>
          <p:nvPr/>
        </p:nvSpPr>
        <p:spPr>
          <a:xfrm>
            <a:off x="6102191" y="4446508"/>
            <a:ext cx="2093595" cy="26158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Barlow Bold" pitchFamily="34" charset="0"/>
                <a:ea typeface="Barlow Bold" pitchFamily="34" charset="-122"/>
                <a:cs typeface="Barlow Bold" pitchFamily="34" charset="-120"/>
              </a:rPr>
              <a:t>Réversibilité</a:t>
            </a:r>
            <a:endParaRPr lang="en-US" sz="1600" dirty="0"/>
          </a:p>
        </p:txBody>
      </p:sp>
      <p:sp>
        <p:nvSpPr>
          <p:cNvPr id="17" name="Text 9"/>
          <p:cNvSpPr/>
          <p:nvPr/>
        </p:nvSpPr>
        <p:spPr>
          <a:xfrm>
            <a:off x="6102191" y="4803458"/>
            <a:ext cx="5849898" cy="254437"/>
          </a:xfrm>
          <a:prstGeom prst="rect">
            <a:avLst/>
          </a:prstGeom>
          <a:noFill/>
          <a:ln/>
        </p:spPr>
        <p:txBody>
          <a:bodyPr wrap="none" lIns="0" tIns="0" rIns="0" bIns="0" rtlCol="0" anchor="t"/>
          <a:lstStyle/>
          <a:p>
            <a:pPr marL="0" indent="0" algn="l">
              <a:lnSpc>
                <a:spcPts val="2000"/>
              </a:lnSpc>
              <a:buNone/>
            </a:pPr>
            <a:r>
              <a:rPr lang="en-US" sz="1250" dirty="0">
                <a:solidFill>
                  <a:srgbClr val="272525"/>
                </a:solidFill>
                <a:latin typeface="Montserrat" pitchFamily="34" charset="0"/>
                <a:ea typeface="Montserrat" pitchFamily="34" charset="-122"/>
                <a:cs typeface="Montserrat" pitchFamily="34" charset="-120"/>
              </a:rPr>
              <a:t>État réversible, contrairement au coma ou à d'autres états d'inconscience.</a:t>
            </a:r>
            <a:endParaRPr lang="en-US" sz="1250" dirty="0"/>
          </a:p>
        </p:txBody>
      </p:sp>
      <p:sp>
        <p:nvSpPr>
          <p:cNvPr id="18" name="Shape 10"/>
          <p:cNvSpPr/>
          <p:nvPr/>
        </p:nvSpPr>
        <p:spPr>
          <a:xfrm>
            <a:off x="5982891" y="5354598"/>
            <a:ext cx="8050887" cy="11430"/>
          </a:xfrm>
          <a:prstGeom prst="roundRect">
            <a:avLst>
              <a:gd name="adj" fmla="val 1252880"/>
            </a:avLst>
          </a:prstGeom>
          <a:solidFill>
            <a:srgbClr val="C1C3D0"/>
          </a:solidFill>
          <a:ln/>
        </p:spPr>
        <p:txBody>
          <a:bodyPr/>
          <a:lstStyle/>
          <a:p>
            <a:endParaRPr lang="fr-FR"/>
          </a:p>
        </p:txBody>
      </p:sp>
      <p:pic>
        <p:nvPicPr>
          <p:cNvPr id="19" name="Image 6" descr="preencoded.png"/>
          <p:cNvPicPr>
            <a:picLocks noChangeAspect="1"/>
          </p:cNvPicPr>
          <p:nvPr/>
        </p:nvPicPr>
        <p:blipFill>
          <a:blip r:embed="rId9"/>
          <a:stretch>
            <a:fillRect/>
          </a:stretch>
        </p:blipFill>
        <p:spPr>
          <a:xfrm>
            <a:off x="1259681" y="5384006"/>
            <a:ext cx="5352574" cy="1183958"/>
          </a:xfrm>
          <a:prstGeom prst="rect">
            <a:avLst/>
          </a:prstGeom>
        </p:spPr>
      </p:pic>
      <p:pic>
        <p:nvPicPr>
          <p:cNvPr id="20" name="Image 7" descr="preencoded.png"/>
          <p:cNvPicPr>
            <a:picLocks noChangeAspect="1"/>
          </p:cNvPicPr>
          <p:nvPr/>
        </p:nvPicPr>
        <p:blipFill>
          <a:blip r:embed="rId10"/>
          <a:stretch>
            <a:fillRect/>
          </a:stretch>
        </p:blipFill>
        <p:spPr>
          <a:xfrm>
            <a:off x="3824049" y="5836087"/>
            <a:ext cx="223718" cy="279678"/>
          </a:xfrm>
          <a:prstGeom prst="rect">
            <a:avLst/>
          </a:prstGeom>
        </p:spPr>
      </p:pic>
      <p:sp>
        <p:nvSpPr>
          <p:cNvPr id="21" name="Text 11"/>
          <p:cNvSpPr/>
          <p:nvPr/>
        </p:nvSpPr>
        <p:spPr>
          <a:xfrm>
            <a:off x="6771323" y="5543074"/>
            <a:ext cx="2093595" cy="26158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Barlow Bold" pitchFamily="34" charset="0"/>
                <a:ea typeface="Barlow Bold" pitchFamily="34" charset="-122"/>
                <a:cs typeface="Barlow Bold" pitchFamily="34" charset="-120"/>
              </a:rPr>
              <a:t>Posture spécifique</a:t>
            </a:r>
            <a:endParaRPr lang="en-US" sz="1600" dirty="0"/>
          </a:p>
        </p:txBody>
      </p:sp>
      <p:sp>
        <p:nvSpPr>
          <p:cNvPr id="22" name="Text 12"/>
          <p:cNvSpPr/>
          <p:nvPr/>
        </p:nvSpPr>
        <p:spPr>
          <a:xfrm>
            <a:off x="6771323" y="5900023"/>
            <a:ext cx="7143155" cy="508873"/>
          </a:xfrm>
          <a:prstGeom prst="rect">
            <a:avLst/>
          </a:prstGeom>
          <a:noFill/>
          <a:ln/>
        </p:spPr>
        <p:txBody>
          <a:bodyPr wrap="square" lIns="0" tIns="0" rIns="0" bIns="0" rtlCol="0" anchor="t"/>
          <a:lstStyle/>
          <a:p>
            <a:pPr marL="0" indent="0" algn="l">
              <a:lnSpc>
                <a:spcPts val="2000"/>
              </a:lnSpc>
              <a:buNone/>
            </a:pPr>
            <a:r>
              <a:rPr lang="en-US" sz="1250" dirty="0">
                <a:solidFill>
                  <a:srgbClr val="272525"/>
                </a:solidFill>
                <a:latin typeface="Montserrat" pitchFamily="34" charset="0"/>
                <a:ea typeface="Montserrat" pitchFamily="34" charset="-122"/>
                <a:cs typeface="Montserrat" pitchFamily="34" charset="-120"/>
              </a:rPr>
              <a:t>Caractérisé par une posture et/ou un lieu de repos spécifique à l'espèce qui minimise la stimulation sensorielle.</a:t>
            </a:r>
            <a:endParaRPr lang="en-US" sz="1250" dirty="0"/>
          </a:p>
        </p:txBody>
      </p:sp>
      <p:sp>
        <p:nvSpPr>
          <p:cNvPr id="23" name="Shape 13"/>
          <p:cNvSpPr/>
          <p:nvPr/>
        </p:nvSpPr>
        <p:spPr>
          <a:xfrm>
            <a:off x="6652022" y="6578322"/>
            <a:ext cx="7381756" cy="11430"/>
          </a:xfrm>
          <a:prstGeom prst="roundRect">
            <a:avLst>
              <a:gd name="adj" fmla="val 1252880"/>
            </a:avLst>
          </a:prstGeom>
          <a:solidFill>
            <a:srgbClr val="C1C3D0"/>
          </a:solidFill>
          <a:ln/>
        </p:spPr>
        <p:txBody>
          <a:bodyPr/>
          <a:lstStyle/>
          <a:p>
            <a:endParaRPr lang="fr-FR"/>
          </a:p>
        </p:txBody>
      </p:sp>
      <p:pic>
        <p:nvPicPr>
          <p:cNvPr id="24" name="Image 8" descr="preencoded.png"/>
          <p:cNvPicPr>
            <a:picLocks noChangeAspect="1"/>
          </p:cNvPicPr>
          <p:nvPr/>
        </p:nvPicPr>
        <p:blipFill>
          <a:blip r:embed="rId11"/>
          <a:stretch>
            <a:fillRect/>
          </a:stretch>
        </p:blipFill>
        <p:spPr>
          <a:xfrm>
            <a:off x="590550" y="6607731"/>
            <a:ext cx="6690717" cy="1183958"/>
          </a:xfrm>
          <a:prstGeom prst="rect">
            <a:avLst/>
          </a:prstGeom>
        </p:spPr>
      </p:pic>
      <p:pic>
        <p:nvPicPr>
          <p:cNvPr id="25" name="Image 9" descr="preencoded.png"/>
          <p:cNvPicPr>
            <a:picLocks noChangeAspect="1"/>
          </p:cNvPicPr>
          <p:nvPr/>
        </p:nvPicPr>
        <p:blipFill>
          <a:blip r:embed="rId12"/>
          <a:stretch>
            <a:fillRect/>
          </a:stretch>
        </p:blipFill>
        <p:spPr>
          <a:xfrm>
            <a:off x="3823930" y="7059811"/>
            <a:ext cx="223718" cy="279678"/>
          </a:xfrm>
          <a:prstGeom prst="rect">
            <a:avLst/>
          </a:prstGeom>
        </p:spPr>
      </p:pic>
      <p:sp>
        <p:nvSpPr>
          <p:cNvPr id="26" name="Text 14"/>
          <p:cNvSpPr/>
          <p:nvPr/>
        </p:nvSpPr>
        <p:spPr>
          <a:xfrm>
            <a:off x="7440335" y="6766798"/>
            <a:ext cx="2093595" cy="261580"/>
          </a:xfrm>
          <a:prstGeom prst="rect">
            <a:avLst/>
          </a:prstGeom>
          <a:noFill/>
          <a:ln/>
        </p:spPr>
        <p:txBody>
          <a:bodyPr wrap="none" lIns="0" tIns="0" rIns="0" bIns="0" rtlCol="0" anchor="t"/>
          <a:lstStyle/>
          <a:p>
            <a:pPr marL="0" indent="0" algn="l">
              <a:lnSpc>
                <a:spcPts val="2050"/>
              </a:lnSpc>
              <a:buNone/>
            </a:pPr>
            <a:r>
              <a:rPr lang="en-US" sz="1600" b="1" dirty="0">
                <a:solidFill>
                  <a:srgbClr val="272525"/>
                </a:solidFill>
                <a:latin typeface="Barlow Bold" pitchFamily="34" charset="0"/>
                <a:ea typeface="Barlow Bold" pitchFamily="34" charset="-122"/>
                <a:cs typeface="Barlow Bold" pitchFamily="34" charset="-120"/>
              </a:rPr>
              <a:t>Seuil d'éveil augmenté</a:t>
            </a:r>
            <a:endParaRPr lang="en-US" sz="1600" dirty="0"/>
          </a:p>
        </p:txBody>
      </p:sp>
      <p:sp>
        <p:nvSpPr>
          <p:cNvPr id="27" name="Text 15"/>
          <p:cNvSpPr/>
          <p:nvPr/>
        </p:nvSpPr>
        <p:spPr>
          <a:xfrm>
            <a:off x="7440335" y="7123748"/>
            <a:ext cx="6474143" cy="508873"/>
          </a:xfrm>
          <a:prstGeom prst="rect">
            <a:avLst/>
          </a:prstGeom>
          <a:noFill/>
          <a:ln/>
        </p:spPr>
        <p:txBody>
          <a:bodyPr wrap="square" lIns="0" tIns="0" rIns="0" bIns="0" rtlCol="0" anchor="t"/>
          <a:lstStyle/>
          <a:p>
            <a:pPr marL="0" indent="0" algn="l">
              <a:lnSpc>
                <a:spcPts val="2000"/>
              </a:lnSpc>
              <a:buNone/>
            </a:pPr>
            <a:r>
              <a:rPr lang="en-US" sz="1250" dirty="0">
                <a:solidFill>
                  <a:srgbClr val="272525"/>
                </a:solidFill>
                <a:latin typeface="Montserrat" pitchFamily="34" charset="0"/>
                <a:ea typeface="Montserrat" pitchFamily="34" charset="-122"/>
                <a:cs typeface="Montserrat" pitchFamily="34" charset="-120"/>
              </a:rPr>
              <a:t>Présente un seuil d'éveil augmenté et est régulé par des mécanismes homéostatiques.</a:t>
            </a:r>
            <a:endParaRPr lang="en-US" sz="12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Text 0"/>
          <p:cNvSpPr/>
          <p:nvPr/>
        </p:nvSpPr>
        <p:spPr>
          <a:xfrm>
            <a:off x="4464368" y="2792968"/>
            <a:ext cx="5701546" cy="712708"/>
          </a:xfrm>
          <a:prstGeom prst="rect">
            <a:avLst/>
          </a:prstGeom>
          <a:noFill/>
          <a:ln/>
        </p:spPr>
        <p:txBody>
          <a:bodyPr wrap="none" lIns="0" tIns="0" rIns="0" bIns="0" rtlCol="0" anchor="t"/>
          <a:lstStyle/>
          <a:p>
            <a:pPr marL="0" indent="0" algn="ctr">
              <a:lnSpc>
                <a:spcPts val="5600"/>
              </a:lnSpc>
              <a:buNone/>
            </a:pPr>
            <a:r>
              <a:rPr lang="en-US" sz="4450" b="1" dirty="0">
                <a:solidFill>
                  <a:srgbClr val="7068F4"/>
                </a:solidFill>
                <a:latin typeface="Barlow Bold" pitchFamily="34" charset="0"/>
                <a:ea typeface="Barlow Bold" pitchFamily="34" charset="-122"/>
                <a:cs typeface="Barlow Bold" pitchFamily="34" charset="-120"/>
              </a:rPr>
              <a:t>Merci</a:t>
            </a:r>
            <a:endParaRPr lang="en-US" sz="4450" dirty="0"/>
          </a:p>
        </p:txBody>
      </p:sp>
      <p:sp>
        <p:nvSpPr>
          <p:cNvPr id="3" name="Text 1"/>
          <p:cNvSpPr/>
          <p:nvPr/>
        </p:nvSpPr>
        <p:spPr>
          <a:xfrm>
            <a:off x="758309" y="3938945"/>
            <a:ext cx="13113782"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Pour toute question ou information complémentaire sur nos recherches en médecine du sommeil, veuillez contacter :</a:t>
            </a:r>
            <a:endParaRPr lang="en-US" sz="1700" dirty="0"/>
          </a:p>
        </p:txBody>
      </p:sp>
      <p:sp>
        <p:nvSpPr>
          <p:cNvPr id="4" name="Shape 2"/>
          <p:cNvSpPr/>
          <p:nvPr/>
        </p:nvSpPr>
        <p:spPr>
          <a:xfrm>
            <a:off x="758309" y="4529376"/>
            <a:ext cx="487442" cy="487442"/>
          </a:xfrm>
          <a:prstGeom prst="roundRect">
            <a:avLst>
              <a:gd name="adj" fmla="val 40004"/>
            </a:avLst>
          </a:prstGeom>
          <a:solidFill>
            <a:srgbClr val="EEEFF5"/>
          </a:solidFill>
          <a:ln/>
          <a:effectLst>
            <a:outerShdw blurRad="53340" dist="26670" dir="13500000" algn="bl" rotWithShape="0">
              <a:srgbClr val="FFFFFF">
                <a:alpha val="70000"/>
              </a:srgbClr>
            </a:outerShdw>
          </a:effectLst>
        </p:spPr>
        <p:txBody>
          <a:bodyPr/>
          <a:lstStyle/>
          <a:p>
            <a:endParaRPr lang="fr-FR"/>
          </a:p>
        </p:txBody>
      </p:sp>
      <p:pic>
        <p:nvPicPr>
          <p:cNvPr id="5" name="Image 0" descr="preencoded.png"/>
          <p:cNvPicPr>
            <a:picLocks noChangeAspect="1"/>
          </p:cNvPicPr>
          <p:nvPr/>
        </p:nvPicPr>
        <p:blipFill>
          <a:blip r:embed="rId3"/>
          <a:stretch>
            <a:fillRect/>
          </a:stretch>
        </p:blipFill>
        <p:spPr>
          <a:xfrm>
            <a:off x="830997" y="4559320"/>
            <a:ext cx="342067" cy="427553"/>
          </a:xfrm>
          <a:prstGeom prst="rect">
            <a:avLst/>
          </a:prstGeom>
        </p:spPr>
      </p:pic>
      <p:sp>
        <p:nvSpPr>
          <p:cNvPr id="6" name="Text 3"/>
          <p:cNvSpPr/>
          <p:nvPr/>
        </p:nvSpPr>
        <p:spPr>
          <a:xfrm>
            <a:off x="1462326" y="4603790"/>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Email</a:t>
            </a:r>
            <a:endParaRPr lang="en-US" sz="2200" dirty="0"/>
          </a:p>
        </p:txBody>
      </p:sp>
      <p:sp>
        <p:nvSpPr>
          <p:cNvPr id="7" name="Text 4"/>
          <p:cNvSpPr/>
          <p:nvPr/>
        </p:nvSpPr>
        <p:spPr>
          <a:xfrm>
            <a:off x="1462326" y="5089922"/>
            <a:ext cx="5717500"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geoffroy.solelhac@chuv.ch</a:t>
            </a:r>
            <a:endParaRPr lang="en-US" sz="1700" dirty="0"/>
          </a:p>
        </p:txBody>
      </p:sp>
      <p:sp>
        <p:nvSpPr>
          <p:cNvPr id="8" name="Shape 5"/>
          <p:cNvSpPr/>
          <p:nvPr/>
        </p:nvSpPr>
        <p:spPr>
          <a:xfrm>
            <a:off x="7450574" y="4529376"/>
            <a:ext cx="487442" cy="487442"/>
          </a:xfrm>
          <a:prstGeom prst="roundRect">
            <a:avLst>
              <a:gd name="adj" fmla="val 40004"/>
            </a:avLst>
          </a:prstGeom>
          <a:solidFill>
            <a:srgbClr val="EEEFF5"/>
          </a:solidFill>
          <a:ln/>
          <a:effectLst>
            <a:outerShdw blurRad="53340" dist="26670" dir="13500000" algn="bl" rotWithShape="0">
              <a:srgbClr val="FFFFFF">
                <a:alpha val="70000"/>
              </a:srgbClr>
            </a:outerShdw>
          </a:effectLst>
        </p:spPr>
        <p:txBody>
          <a:bodyPr/>
          <a:lstStyle/>
          <a:p>
            <a:endParaRPr lang="fr-FR"/>
          </a:p>
        </p:txBody>
      </p:sp>
      <p:pic>
        <p:nvPicPr>
          <p:cNvPr id="9" name="Image 1" descr="preencoded.png"/>
          <p:cNvPicPr>
            <a:picLocks noChangeAspect="1"/>
          </p:cNvPicPr>
          <p:nvPr/>
        </p:nvPicPr>
        <p:blipFill>
          <a:blip r:embed="rId4"/>
          <a:stretch>
            <a:fillRect/>
          </a:stretch>
        </p:blipFill>
        <p:spPr>
          <a:xfrm>
            <a:off x="7523262" y="4559320"/>
            <a:ext cx="342067" cy="427553"/>
          </a:xfrm>
          <a:prstGeom prst="rect">
            <a:avLst/>
          </a:prstGeom>
        </p:spPr>
      </p:pic>
      <p:sp>
        <p:nvSpPr>
          <p:cNvPr id="10" name="Text 6"/>
          <p:cNvSpPr/>
          <p:nvPr/>
        </p:nvSpPr>
        <p:spPr>
          <a:xfrm>
            <a:off x="8154591" y="4603790"/>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272525"/>
                </a:solidFill>
                <a:latin typeface="Barlow Bold" pitchFamily="34" charset="0"/>
                <a:ea typeface="Barlow Bold" pitchFamily="34" charset="-122"/>
                <a:cs typeface="Barlow Bold" pitchFamily="34" charset="-120"/>
              </a:rPr>
              <a:t>Institution</a:t>
            </a:r>
            <a:endParaRPr lang="en-US" sz="2200" dirty="0"/>
          </a:p>
        </p:txBody>
      </p:sp>
      <p:sp>
        <p:nvSpPr>
          <p:cNvPr id="11" name="Text 7"/>
          <p:cNvSpPr/>
          <p:nvPr/>
        </p:nvSpPr>
        <p:spPr>
          <a:xfrm>
            <a:off x="8154591" y="5089922"/>
            <a:ext cx="5717500"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CHUV - Centre Hospitalier Universitaire Vaudois</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58309" y="1018342"/>
            <a:ext cx="10680859" cy="712708"/>
          </a:xfrm>
          <a:prstGeom prst="rect">
            <a:avLst/>
          </a:prstGeom>
          <a:noFill/>
          <a:ln/>
        </p:spPr>
        <p:txBody>
          <a:bodyPr wrap="non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Mesure du Sommeil  : la Polysomnographie</a:t>
            </a:r>
            <a:endParaRPr lang="en-US" sz="4450" dirty="0"/>
          </a:p>
        </p:txBody>
      </p:sp>
      <p:sp>
        <p:nvSpPr>
          <p:cNvPr id="3" name="Text 1"/>
          <p:cNvSpPr/>
          <p:nvPr/>
        </p:nvSpPr>
        <p:spPr>
          <a:xfrm>
            <a:off x="758309" y="2164318"/>
            <a:ext cx="13113782" cy="346710"/>
          </a:xfrm>
          <a:prstGeom prst="rect">
            <a:avLst/>
          </a:prstGeom>
          <a:noFill/>
          <a:ln/>
        </p:spPr>
        <p:txBody>
          <a:bodyPr wrap="non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La polysomnographie est l'étalon-or pour mesurer objectivement le sommeil en milieu clinique et en recherche.</a:t>
            </a:r>
            <a:endParaRPr lang="en-US" sz="1700" dirty="0"/>
          </a:p>
        </p:txBody>
      </p:sp>
      <p:sp>
        <p:nvSpPr>
          <p:cNvPr id="4" name="Text 2"/>
          <p:cNvSpPr/>
          <p:nvPr/>
        </p:nvSpPr>
        <p:spPr>
          <a:xfrm>
            <a:off x="758309" y="2971324"/>
            <a:ext cx="4018359" cy="712470"/>
          </a:xfrm>
          <a:prstGeom prst="rect">
            <a:avLst/>
          </a:prstGeom>
          <a:noFill/>
          <a:ln/>
        </p:spPr>
        <p:txBody>
          <a:bodyPr wrap="square" lIns="0" tIns="0" rIns="0" bIns="0" rtlCol="0" anchor="t"/>
          <a:lstStyle/>
          <a:p>
            <a:pPr marL="0" indent="0" algn="l">
              <a:lnSpc>
                <a:spcPts val="2800"/>
              </a:lnSpc>
              <a:buNone/>
            </a:pPr>
            <a:r>
              <a:rPr lang="en-US" sz="2200" b="1" dirty="0">
                <a:solidFill>
                  <a:srgbClr val="7068F4"/>
                </a:solidFill>
                <a:latin typeface="Barlow Bold" pitchFamily="34" charset="0"/>
                <a:ea typeface="Barlow Bold" pitchFamily="34" charset="-122"/>
                <a:cs typeface="Barlow Bold" pitchFamily="34" charset="-120"/>
              </a:rPr>
              <a:t>Paramètres cérébraux et physiologiques</a:t>
            </a:r>
            <a:endParaRPr lang="en-US" sz="2200" dirty="0"/>
          </a:p>
        </p:txBody>
      </p:sp>
      <p:sp>
        <p:nvSpPr>
          <p:cNvPr id="5" name="Text 3"/>
          <p:cNvSpPr/>
          <p:nvPr/>
        </p:nvSpPr>
        <p:spPr>
          <a:xfrm>
            <a:off x="758309" y="3900368"/>
            <a:ext cx="4018359"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Activité cérébrale (EEG)</a:t>
            </a:r>
            <a:endParaRPr lang="en-US" sz="1700" dirty="0"/>
          </a:p>
        </p:txBody>
      </p:sp>
      <p:sp>
        <p:nvSpPr>
          <p:cNvPr id="6" name="Text 4"/>
          <p:cNvSpPr/>
          <p:nvPr/>
        </p:nvSpPr>
        <p:spPr>
          <a:xfrm>
            <a:off x="758309" y="4322802"/>
            <a:ext cx="4018359"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Mouvements oculaires (EOG)</a:t>
            </a:r>
            <a:endParaRPr lang="en-US" sz="1700" dirty="0"/>
          </a:p>
        </p:txBody>
      </p:sp>
      <p:sp>
        <p:nvSpPr>
          <p:cNvPr id="7" name="Text 5"/>
          <p:cNvSpPr/>
          <p:nvPr/>
        </p:nvSpPr>
        <p:spPr>
          <a:xfrm>
            <a:off x="758309" y="4745236"/>
            <a:ext cx="4018359"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Tonus musculaire (EMG)</a:t>
            </a:r>
            <a:endParaRPr lang="en-US" sz="1700" dirty="0"/>
          </a:p>
        </p:txBody>
      </p:sp>
      <p:sp>
        <p:nvSpPr>
          <p:cNvPr id="8" name="Text 6"/>
          <p:cNvSpPr/>
          <p:nvPr/>
        </p:nvSpPr>
        <p:spPr>
          <a:xfrm>
            <a:off x="758309" y="5167670"/>
            <a:ext cx="4018359" cy="693420"/>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Activité musculaire des jambes (EMG jambiers)</a:t>
            </a:r>
            <a:endParaRPr lang="en-US" sz="1700" dirty="0"/>
          </a:p>
        </p:txBody>
      </p:sp>
      <p:sp>
        <p:nvSpPr>
          <p:cNvPr id="9" name="Text 7"/>
          <p:cNvSpPr/>
          <p:nvPr/>
        </p:nvSpPr>
        <p:spPr>
          <a:xfrm>
            <a:off x="5312926" y="2971324"/>
            <a:ext cx="3164562" cy="356235"/>
          </a:xfrm>
          <a:prstGeom prst="rect">
            <a:avLst/>
          </a:prstGeom>
          <a:noFill/>
          <a:ln/>
        </p:spPr>
        <p:txBody>
          <a:bodyPr wrap="none" lIns="0" tIns="0" rIns="0" bIns="0" rtlCol="0" anchor="t"/>
          <a:lstStyle/>
          <a:p>
            <a:pPr marL="0" indent="0" algn="l">
              <a:lnSpc>
                <a:spcPts val="2800"/>
              </a:lnSpc>
              <a:buNone/>
            </a:pPr>
            <a:r>
              <a:rPr lang="en-US" sz="2200" b="1" dirty="0">
                <a:solidFill>
                  <a:srgbClr val="7068F4"/>
                </a:solidFill>
                <a:latin typeface="Barlow Bold" pitchFamily="34" charset="0"/>
                <a:ea typeface="Barlow Bold" pitchFamily="34" charset="-122"/>
                <a:cs typeface="Barlow Bold" pitchFamily="34" charset="-120"/>
              </a:rPr>
              <a:t>Paramètres respiratoires</a:t>
            </a:r>
            <a:endParaRPr lang="en-US" sz="2200" dirty="0"/>
          </a:p>
        </p:txBody>
      </p:sp>
      <p:sp>
        <p:nvSpPr>
          <p:cNvPr id="10" name="Text 8"/>
          <p:cNvSpPr/>
          <p:nvPr/>
        </p:nvSpPr>
        <p:spPr>
          <a:xfrm>
            <a:off x="5312926" y="3544133"/>
            <a:ext cx="4018359"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Flux nasal</a:t>
            </a:r>
            <a:endParaRPr lang="en-US" sz="1700" dirty="0"/>
          </a:p>
        </p:txBody>
      </p:sp>
      <p:sp>
        <p:nvSpPr>
          <p:cNvPr id="11" name="Text 9"/>
          <p:cNvSpPr/>
          <p:nvPr/>
        </p:nvSpPr>
        <p:spPr>
          <a:xfrm>
            <a:off x="5312926" y="3966567"/>
            <a:ext cx="4018359" cy="1040130"/>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Mouvements respiratoires (bandes thoraciques et abdominales)</a:t>
            </a:r>
            <a:endParaRPr lang="en-US" sz="1700" dirty="0"/>
          </a:p>
        </p:txBody>
      </p:sp>
      <p:sp>
        <p:nvSpPr>
          <p:cNvPr id="12" name="Text 10"/>
          <p:cNvSpPr/>
          <p:nvPr/>
        </p:nvSpPr>
        <p:spPr>
          <a:xfrm>
            <a:off x="5312926" y="5082421"/>
            <a:ext cx="4018359" cy="693420"/>
          </a:xfrm>
          <a:prstGeom prst="rect">
            <a:avLst/>
          </a:prstGeom>
          <a:noFill/>
          <a:ln/>
        </p:spPr>
        <p:txBody>
          <a:bodyPr wrap="squar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Oxymétrie (saturation en oxygène)</a:t>
            </a:r>
            <a:endParaRPr lang="en-US" sz="1700" dirty="0"/>
          </a:p>
        </p:txBody>
      </p:sp>
      <p:sp>
        <p:nvSpPr>
          <p:cNvPr id="13" name="Text 11"/>
          <p:cNvSpPr/>
          <p:nvPr/>
        </p:nvSpPr>
        <p:spPr>
          <a:xfrm>
            <a:off x="5312926" y="5851565"/>
            <a:ext cx="4018359"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Rythme respiratoire</a:t>
            </a:r>
            <a:endParaRPr lang="en-US" sz="1700" dirty="0"/>
          </a:p>
        </p:txBody>
      </p:sp>
      <p:sp>
        <p:nvSpPr>
          <p:cNvPr id="14" name="Text 12"/>
          <p:cNvSpPr/>
          <p:nvPr/>
        </p:nvSpPr>
        <p:spPr>
          <a:xfrm>
            <a:off x="9867543" y="2971324"/>
            <a:ext cx="2850713" cy="356235"/>
          </a:xfrm>
          <a:prstGeom prst="rect">
            <a:avLst/>
          </a:prstGeom>
          <a:noFill/>
          <a:ln/>
        </p:spPr>
        <p:txBody>
          <a:bodyPr wrap="none" lIns="0" tIns="0" rIns="0" bIns="0" rtlCol="0" anchor="t"/>
          <a:lstStyle/>
          <a:p>
            <a:pPr marL="0" indent="0" algn="l">
              <a:lnSpc>
                <a:spcPts val="2800"/>
              </a:lnSpc>
              <a:buNone/>
            </a:pPr>
            <a:r>
              <a:rPr lang="en-US" sz="2200" b="1" dirty="0">
                <a:solidFill>
                  <a:srgbClr val="7068F4"/>
                </a:solidFill>
                <a:latin typeface="Barlow Bold" pitchFamily="34" charset="0"/>
                <a:ea typeface="Barlow Bold" pitchFamily="34" charset="-122"/>
                <a:cs typeface="Barlow Bold" pitchFamily="34" charset="-120"/>
              </a:rPr>
              <a:t>Autres mesures</a:t>
            </a:r>
            <a:endParaRPr lang="en-US" sz="2200" dirty="0"/>
          </a:p>
        </p:txBody>
      </p:sp>
      <p:sp>
        <p:nvSpPr>
          <p:cNvPr id="15" name="Text 13"/>
          <p:cNvSpPr/>
          <p:nvPr/>
        </p:nvSpPr>
        <p:spPr>
          <a:xfrm>
            <a:off x="9867543" y="3544133"/>
            <a:ext cx="4018359"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Position du corps</a:t>
            </a:r>
            <a:endParaRPr lang="en-US" sz="1700" dirty="0"/>
          </a:p>
        </p:txBody>
      </p:sp>
      <p:sp>
        <p:nvSpPr>
          <p:cNvPr id="16" name="Text 14"/>
          <p:cNvSpPr/>
          <p:nvPr/>
        </p:nvSpPr>
        <p:spPr>
          <a:xfrm>
            <a:off x="9867543" y="3966567"/>
            <a:ext cx="4018359"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Enregistrement vidéo</a:t>
            </a:r>
            <a:endParaRPr lang="en-US" sz="1700" dirty="0"/>
          </a:p>
        </p:txBody>
      </p:sp>
      <p:sp>
        <p:nvSpPr>
          <p:cNvPr id="17" name="Text 15"/>
          <p:cNvSpPr/>
          <p:nvPr/>
        </p:nvSpPr>
        <p:spPr>
          <a:xfrm>
            <a:off x="9867543" y="4389001"/>
            <a:ext cx="4018359"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Captation audio (microphones)</a:t>
            </a:r>
            <a:endParaRPr lang="en-US" sz="1700" dirty="0"/>
          </a:p>
        </p:txBody>
      </p:sp>
      <p:sp>
        <p:nvSpPr>
          <p:cNvPr id="18" name="Text 16"/>
          <p:cNvSpPr/>
          <p:nvPr/>
        </p:nvSpPr>
        <p:spPr>
          <a:xfrm>
            <a:off x="9867543" y="4811435"/>
            <a:ext cx="4018359"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Rythme cardiaque</a:t>
            </a:r>
            <a:endParaRPr lang="en-US" sz="1700" dirty="0"/>
          </a:p>
        </p:txBody>
      </p:sp>
      <p:sp>
        <p:nvSpPr>
          <p:cNvPr id="19" name="Text 17"/>
          <p:cNvSpPr/>
          <p:nvPr/>
        </p:nvSpPr>
        <p:spPr>
          <a:xfrm>
            <a:off x="758309" y="6517719"/>
            <a:ext cx="131137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L'hypnogramme résultant représente graphiquement la progression des différentes phases de sommeil (éveil, sommeil léger, sommeil profond, sommeil paradoxal) au cours de la nuit.</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40675" y="503396"/>
            <a:ext cx="4817269" cy="602099"/>
          </a:xfrm>
          <a:prstGeom prst="rect">
            <a:avLst/>
          </a:prstGeom>
          <a:noFill/>
          <a:ln/>
        </p:spPr>
        <p:txBody>
          <a:bodyPr wrap="none" lIns="0" tIns="0" rIns="0" bIns="0" rtlCol="0" anchor="t"/>
          <a:lstStyle/>
          <a:p>
            <a:pPr marL="0" indent="0" algn="l">
              <a:lnSpc>
                <a:spcPts val="4700"/>
              </a:lnSpc>
              <a:buNone/>
            </a:pPr>
            <a:r>
              <a:rPr lang="en-US" sz="3750" b="1" dirty="0">
                <a:solidFill>
                  <a:srgbClr val="7068F4"/>
                </a:solidFill>
                <a:latin typeface="Barlow Bold" pitchFamily="34" charset="0"/>
                <a:ea typeface="Barlow Bold" pitchFamily="34" charset="-122"/>
                <a:cs typeface="Barlow Bold" pitchFamily="34" charset="-120"/>
              </a:rPr>
              <a:t>Fonctions du Sommeil</a:t>
            </a:r>
            <a:endParaRPr lang="en-US" sz="3750" dirty="0"/>
          </a:p>
        </p:txBody>
      </p:sp>
      <p:sp>
        <p:nvSpPr>
          <p:cNvPr id="3" name="Text 1"/>
          <p:cNvSpPr/>
          <p:nvPr/>
        </p:nvSpPr>
        <p:spPr>
          <a:xfrm>
            <a:off x="640675" y="1471612"/>
            <a:ext cx="13349049" cy="292894"/>
          </a:xfrm>
          <a:prstGeom prst="rect">
            <a:avLst/>
          </a:prstGeom>
          <a:noFill/>
          <a:ln/>
        </p:spPr>
        <p:txBody>
          <a:bodyPr wrap="none" lIns="0" tIns="0" rIns="0" bIns="0" rtlCol="0" anchor="t"/>
          <a:lstStyle/>
          <a:p>
            <a:pPr marL="0" indent="0" algn="l">
              <a:lnSpc>
                <a:spcPts val="2300"/>
              </a:lnSpc>
              <a:buNone/>
            </a:pPr>
            <a:r>
              <a:rPr lang="en-US" sz="1400" dirty="0">
                <a:solidFill>
                  <a:srgbClr val="272525"/>
                </a:solidFill>
                <a:latin typeface="Montserrat" pitchFamily="34" charset="0"/>
                <a:ea typeface="Montserrat" pitchFamily="34" charset="-122"/>
                <a:cs typeface="Montserrat" pitchFamily="34" charset="-120"/>
              </a:rPr>
              <a:t>Le sommeil joue un rôle fondamental dans de nombreux processus physiologiques et cognitifs essentiels à notre santé.</a:t>
            </a:r>
            <a:endParaRPr lang="en-US" sz="1400" dirty="0"/>
          </a:p>
        </p:txBody>
      </p:sp>
      <p:pic>
        <p:nvPicPr>
          <p:cNvPr id="4" name="Image 0" descr="preencoded.png"/>
          <p:cNvPicPr>
            <a:picLocks noChangeAspect="1"/>
          </p:cNvPicPr>
          <p:nvPr/>
        </p:nvPicPr>
        <p:blipFill>
          <a:blip r:embed="rId3"/>
          <a:stretch>
            <a:fillRect/>
          </a:stretch>
        </p:blipFill>
        <p:spPr>
          <a:xfrm>
            <a:off x="640675" y="1970365"/>
            <a:ext cx="915233" cy="1362551"/>
          </a:xfrm>
          <a:prstGeom prst="rect">
            <a:avLst/>
          </a:prstGeom>
        </p:spPr>
      </p:pic>
      <p:sp>
        <p:nvSpPr>
          <p:cNvPr id="5" name="Text 2"/>
          <p:cNvSpPr/>
          <p:nvPr/>
        </p:nvSpPr>
        <p:spPr>
          <a:xfrm>
            <a:off x="1830467" y="2153364"/>
            <a:ext cx="3012043" cy="300990"/>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Barlow Bold" pitchFamily="34" charset="0"/>
                <a:ea typeface="Barlow Bold" pitchFamily="34" charset="-122"/>
                <a:cs typeface="Barlow Bold" pitchFamily="34" charset="-120"/>
              </a:rPr>
              <a:t>Consolidation de la mémoire</a:t>
            </a:r>
            <a:endParaRPr lang="en-US" sz="1850" dirty="0"/>
          </a:p>
        </p:txBody>
      </p:sp>
      <p:sp>
        <p:nvSpPr>
          <p:cNvPr id="6" name="Text 3"/>
          <p:cNvSpPr/>
          <p:nvPr/>
        </p:nvSpPr>
        <p:spPr>
          <a:xfrm>
            <a:off x="1830467" y="2564130"/>
            <a:ext cx="12159258" cy="585788"/>
          </a:xfrm>
          <a:prstGeom prst="rect">
            <a:avLst/>
          </a:prstGeom>
          <a:noFill/>
          <a:ln/>
        </p:spPr>
        <p:txBody>
          <a:bodyPr wrap="square" lIns="0" tIns="0" rIns="0" bIns="0" rtlCol="0" anchor="t"/>
          <a:lstStyle/>
          <a:p>
            <a:pPr marL="0" indent="0" algn="l">
              <a:lnSpc>
                <a:spcPts val="2300"/>
              </a:lnSpc>
              <a:buNone/>
            </a:pPr>
            <a:r>
              <a:rPr lang="en-US" sz="1400" dirty="0">
                <a:solidFill>
                  <a:srgbClr val="272525"/>
                </a:solidFill>
                <a:latin typeface="Montserrat" pitchFamily="34" charset="0"/>
                <a:ea typeface="Montserrat" pitchFamily="34" charset="-122"/>
                <a:cs typeface="Montserrat" pitchFamily="34" charset="-120"/>
              </a:rPr>
              <a:t>Le sommeil facilite la consolidation des informations apprises pendant la journée, transformant la mémoire à court terme en mémoire à long terme.</a:t>
            </a:r>
            <a:endParaRPr lang="en-US" sz="1400" dirty="0"/>
          </a:p>
        </p:txBody>
      </p:sp>
      <p:pic>
        <p:nvPicPr>
          <p:cNvPr id="7" name="Image 1" descr="preencoded.png"/>
          <p:cNvPicPr>
            <a:picLocks noChangeAspect="1"/>
          </p:cNvPicPr>
          <p:nvPr/>
        </p:nvPicPr>
        <p:blipFill>
          <a:blip r:embed="rId4"/>
          <a:stretch>
            <a:fillRect/>
          </a:stretch>
        </p:blipFill>
        <p:spPr>
          <a:xfrm>
            <a:off x="640675" y="3332917"/>
            <a:ext cx="915233" cy="1098352"/>
          </a:xfrm>
          <a:prstGeom prst="rect">
            <a:avLst/>
          </a:prstGeom>
        </p:spPr>
      </p:pic>
      <p:sp>
        <p:nvSpPr>
          <p:cNvPr id="8" name="Text 4"/>
          <p:cNvSpPr/>
          <p:nvPr/>
        </p:nvSpPr>
        <p:spPr>
          <a:xfrm>
            <a:off x="1830467" y="3515916"/>
            <a:ext cx="2443877" cy="300990"/>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Barlow Bold" pitchFamily="34" charset="0"/>
                <a:ea typeface="Barlow Bold" pitchFamily="34" charset="-122"/>
                <a:cs typeface="Barlow Bold" pitchFamily="34" charset="-120"/>
              </a:rPr>
              <a:t>Récupération physique</a:t>
            </a:r>
            <a:endParaRPr lang="en-US" sz="1850" dirty="0"/>
          </a:p>
        </p:txBody>
      </p:sp>
      <p:sp>
        <p:nvSpPr>
          <p:cNvPr id="9" name="Text 5"/>
          <p:cNvSpPr/>
          <p:nvPr/>
        </p:nvSpPr>
        <p:spPr>
          <a:xfrm>
            <a:off x="1830467" y="3926681"/>
            <a:ext cx="12159258" cy="292894"/>
          </a:xfrm>
          <a:prstGeom prst="rect">
            <a:avLst/>
          </a:prstGeom>
          <a:noFill/>
          <a:ln/>
        </p:spPr>
        <p:txBody>
          <a:bodyPr wrap="none" lIns="0" tIns="0" rIns="0" bIns="0" rtlCol="0" anchor="t"/>
          <a:lstStyle/>
          <a:p>
            <a:pPr marL="0" indent="0" algn="l">
              <a:lnSpc>
                <a:spcPts val="2300"/>
              </a:lnSpc>
              <a:buNone/>
            </a:pPr>
            <a:r>
              <a:rPr lang="en-US" sz="1400" dirty="0">
                <a:solidFill>
                  <a:srgbClr val="272525"/>
                </a:solidFill>
                <a:latin typeface="Montserrat" pitchFamily="34" charset="0"/>
                <a:ea typeface="Montserrat" pitchFamily="34" charset="-122"/>
                <a:cs typeface="Montserrat" pitchFamily="34" charset="-120"/>
              </a:rPr>
              <a:t>Pendant le sommeil, l'organisme répare les tissus, synthétise les protéines et libère des hormones de croissance essentielles.</a:t>
            </a:r>
            <a:endParaRPr lang="en-US" sz="1400" dirty="0"/>
          </a:p>
        </p:txBody>
      </p:sp>
      <p:pic>
        <p:nvPicPr>
          <p:cNvPr id="10" name="Image 2" descr="preencoded.png"/>
          <p:cNvPicPr>
            <a:picLocks noChangeAspect="1"/>
          </p:cNvPicPr>
          <p:nvPr/>
        </p:nvPicPr>
        <p:blipFill>
          <a:blip r:embed="rId5"/>
          <a:stretch>
            <a:fillRect/>
          </a:stretch>
        </p:blipFill>
        <p:spPr>
          <a:xfrm>
            <a:off x="640675" y="4431268"/>
            <a:ext cx="915233" cy="1098352"/>
          </a:xfrm>
          <a:prstGeom prst="rect">
            <a:avLst/>
          </a:prstGeom>
        </p:spPr>
      </p:pic>
      <p:sp>
        <p:nvSpPr>
          <p:cNvPr id="11" name="Text 6"/>
          <p:cNvSpPr/>
          <p:nvPr/>
        </p:nvSpPr>
        <p:spPr>
          <a:xfrm>
            <a:off x="1830467" y="4614267"/>
            <a:ext cx="2480429" cy="300990"/>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Barlow Bold" pitchFamily="34" charset="0"/>
                <a:ea typeface="Barlow Bold" pitchFamily="34" charset="-122"/>
                <a:cs typeface="Barlow Bold" pitchFamily="34" charset="-120"/>
              </a:rPr>
              <a:t>Régulation immunitaire</a:t>
            </a:r>
            <a:endParaRPr lang="en-US" sz="1850" dirty="0"/>
          </a:p>
        </p:txBody>
      </p:sp>
      <p:sp>
        <p:nvSpPr>
          <p:cNvPr id="12" name="Text 7"/>
          <p:cNvSpPr/>
          <p:nvPr/>
        </p:nvSpPr>
        <p:spPr>
          <a:xfrm>
            <a:off x="1830467" y="5025033"/>
            <a:ext cx="12159258" cy="292894"/>
          </a:xfrm>
          <a:prstGeom prst="rect">
            <a:avLst/>
          </a:prstGeom>
          <a:noFill/>
          <a:ln/>
        </p:spPr>
        <p:txBody>
          <a:bodyPr wrap="none" lIns="0" tIns="0" rIns="0" bIns="0" rtlCol="0" anchor="t"/>
          <a:lstStyle/>
          <a:p>
            <a:pPr marL="0" indent="0" algn="l">
              <a:lnSpc>
                <a:spcPts val="2300"/>
              </a:lnSpc>
              <a:buNone/>
            </a:pPr>
            <a:r>
              <a:rPr lang="en-US" sz="1400" dirty="0">
                <a:solidFill>
                  <a:srgbClr val="272525"/>
                </a:solidFill>
                <a:latin typeface="Montserrat" pitchFamily="34" charset="0"/>
                <a:ea typeface="Montserrat" pitchFamily="34" charset="-122"/>
                <a:cs typeface="Montserrat" pitchFamily="34" charset="-120"/>
              </a:rPr>
              <a:t>Le sommeil renforce le système immunitaire et aide à combattre les infections et l'inflammation.</a:t>
            </a:r>
            <a:endParaRPr lang="en-US" sz="1400" dirty="0"/>
          </a:p>
        </p:txBody>
      </p:sp>
      <p:pic>
        <p:nvPicPr>
          <p:cNvPr id="13" name="Image 3" descr="preencoded.png"/>
          <p:cNvPicPr>
            <a:picLocks noChangeAspect="1"/>
          </p:cNvPicPr>
          <p:nvPr/>
        </p:nvPicPr>
        <p:blipFill>
          <a:blip r:embed="rId6"/>
          <a:stretch>
            <a:fillRect/>
          </a:stretch>
        </p:blipFill>
        <p:spPr>
          <a:xfrm>
            <a:off x="640675" y="5529620"/>
            <a:ext cx="915233" cy="1098352"/>
          </a:xfrm>
          <a:prstGeom prst="rect">
            <a:avLst/>
          </a:prstGeom>
        </p:spPr>
      </p:pic>
      <p:sp>
        <p:nvSpPr>
          <p:cNvPr id="14" name="Text 8"/>
          <p:cNvSpPr/>
          <p:nvPr/>
        </p:nvSpPr>
        <p:spPr>
          <a:xfrm>
            <a:off x="1830467" y="5712619"/>
            <a:ext cx="2470785" cy="300990"/>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Barlow Bold" pitchFamily="34" charset="0"/>
                <a:ea typeface="Barlow Bold" pitchFamily="34" charset="-122"/>
                <a:cs typeface="Barlow Bold" pitchFamily="34" charset="-120"/>
              </a:rPr>
              <a:t>Élimination des toxines</a:t>
            </a:r>
            <a:endParaRPr lang="en-US" sz="1850" dirty="0"/>
          </a:p>
        </p:txBody>
      </p:sp>
      <p:sp>
        <p:nvSpPr>
          <p:cNvPr id="15" name="Text 9"/>
          <p:cNvSpPr/>
          <p:nvPr/>
        </p:nvSpPr>
        <p:spPr>
          <a:xfrm>
            <a:off x="1830467" y="6123384"/>
            <a:ext cx="12159258" cy="292894"/>
          </a:xfrm>
          <a:prstGeom prst="rect">
            <a:avLst/>
          </a:prstGeom>
          <a:noFill/>
          <a:ln/>
        </p:spPr>
        <p:txBody>
          <a:bodyPr wrap="none" lIns="0" tIns="0" rIns="0" bIns="0" rtlCol="0" anchor="t"/>
          <a:lstStyle/>
          <a:p>
            <a:pPr marL="0" indent="0" algn="l">
              <a:lnSpc>
                <a:spcPts val="2300"/>
              </a:lnSpc>
              <a:buNone/>
            </a:pPr>
            <a:r>
              <a:rPr lang="en-US" sz="1400" dirty="0">
                <a:solidFill>
                  <a:srgbClr val="272525"/>
                </a:solidFill>
                <a:latin typeface="Montserrat" pitchFamily="34" charset="0"/>
                <a:ea typeface="Montserrat" pitchFamily="34" charset="-122"/>
                <a:cs typeface="Montserrat" pitchFamily="34" charset="-120"/>
              </a:rPr>
              <a:t>Le système glymphatique, actif principalement pendant le sommeil, permet l'élimination des déchets métaboliques du cerveau.</a:t>
            </a:r>
            <a:endParaRPr lang="en-US" sz="1400" dirty="0"/>
          </a:p>
        </p:txBody>
      </p:sp>
      <p:pic>
        <p:nvPicPr>
          <p:cNvPr id="16" name="Image 4" descr="preencoded.png"/>
          <p:cNvPicPr>
            <a:picLocks noChangeAspect="1"/>
          </p:cNvPicPr>
          <p:nvPr/>
        </p:nvPicPr>
        <p:blipFill>
          <a:blip r:embed="rId7"/>
          <a:stretch>
            <a:fillRect/>
          </a:stretch>
        </p:blipFill>
        <p:spPr>
          <a:xfrm>
            <a:off x="640675" y="6627971"/>
            <a:ext cx="915233" cy="1098352"/>
          </a:xfrm>
          <a:prstGeom prst="rect">
            <a:avLst/>
          </a:prstGeom>
        </p:spPr>
      </p:pic>
      <p:sp>
        <p:nvSpPr>
          <p:cNvPr id="17" name="Text 10"/>
          <p:cNvSpPr/>
          <p:nvPr/>
        </p:nvSpPr>
        <p:spPr>
          <a:xfrm>
            <a:off x="1830467" y="6810970"/>
            <a:ext cx="3985379" cy="300990"/>
          </a:xfrm>
          <a:prstGeom prst="rect">
            <a:avLst/>
          </a:prstGeom>
          <a:noFill/>
          <a:ln/>
        </p:spPr>
        <p:txBody>
          <a:bodyPr wrap="none" lIns="0" tIns="0" rIns="0" bIns="0" rtlCol="0" anchor="t"/>
          <a:lstStyle/>
          <a:p>
            <a:pPr marL="0" indent="0" algn="l">
              <a:lnSpc>
                <a:spcPts val="2350"/>
              </a:lnSpc>
              <a:buNone/>
            </a:pPr>
            <a:r>
              <a:rPr lang="en-US" sz="1850" b="1" dirty="0">
                <a:solidFill>
                  <a:srgbClr val="272525"/>
                </a:solidFill>
                <a:latin typeface="Barlow Bold" pitchFamily="34" charset="0"/>
                <a:ea typeface="Barlow Bold" pitchFamily="34" charset="-122"/>
                <a:cs typeface="Barlow Bold" pitchFamily="34" charset="-120"/>
              </a:rPr>
              <a:t>Régulation métabolique et hormonale</a:t>
            </a:r>
            <a:endParaRPr lang="en-US" sz="1850" dirty="0"/>
          </a:p>
        </p:txBody>
      </p:sp>
      <p:sp>
        <p:nvSpPr>
          <p:cNvPr id="18" name="Text 11"/>
          <p:cNvSpPr/>
          <p:nvPr/>
        </p:nvSpPr>
        <p:spPr>
          <a:xfrm>
            <a:off x="1830467" y="7221736"/>
            <a:ext cx="12159258" cy="292894"/>
          </a:xfrm>
          <a:prstGeom prst="rect">
            <a:avLst/>
          </a:prstGeom>
          <a:noFill/>
          <a:ln/>
        </p:spPr>
        <p:txBody>
          <a:bodyPr wrap="none" lIns="0" tIns="0" rIns="0" bIns="0" rtlCol="0" anchor="t"/>
          <a:lstStyle/>
          <a:p>
            <a:pPr marL="0" indent="0" algn="l">
              <a:lnSpc>
                <a:spcPts val="2300"/>
              </a:lnSpc>
              <a:buNone/>
            </a:pPr>
            <a:r>
              <a:rPr lang="en-US" sz="1400" dirty="0">
                <a:solidFill>
                  <a:srgbClr val="272525"/>
                </a:solidFill>
                <a:latin typeface="Montserrat" pitchFamily="34" charset="0"/>
                <a:ea typeface="Montserrat" pitchFamily="34" charset="-122"/>
                <a:cs typeface="Montserrat" pitchFamily="34" charset="-120"/>
              </a:rPr>
              <a:t>Le sommeil contribue à l'équilibre des hormones qui régulent l'appétit (leptine, ghréline) et le métabolisme du glucose.</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58309" y="1151096"/>
            <a:ext cx="11707654" cy="712708"/>
          </a:xfrm>
          <a:prstGeom prst="rect">
            <a:avLst/>
          </a:prstGeom>
          <a:noFill/>
          <a:ln/>
        </p:spPr>
        <p:txBody>
          <a:bodyPr wrap="non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Les Deux Processus de Régulation du Sommeil</a:t>
            </a:r>
            <a:endParaRPr lang="en-US" sz="4450" dirty="0"/>
          </a:p>
        </p:txBody>
      </p:sp>
      <p:sp>
        <p:nvSpPr>
          <p:cNvPr id="3" name="Text 1"/>
          <p:cNvSpPr/>
          <p:nvPr/>
        </p:nvSpPr>
        <p:spPr>
          <a:xfrm>
            <a:off x="758309" y="2405301"/>
            <a:ext cx="3650456" cy="356235"/>
          </a:xfrm>
          <a:prstGeom prst="rect">
            <a:avLst/>
          </a:prstGeom>
          <a:noFill/>
          <a:ln/>
        </p:spPr>
        <p:txBody>
          <a:bodyPr wrap="none" lIns="0" tIns="0" rIns="0" bIns="0" rtlCol="0" anchor="t"/>
          <a:lstStyle/>
          <a:p>
            <a:pPr marL="0" indent="0" algn="l">
              <a:lnSpc>
                <a:spcPts val="2800"/>
              </a:lnSpc>
              <a:buNone/>
            </a:pPr>
            <a:r>
              <a:rPr lang="en-US" sz="2200" b="1" dirty="0">
                <a:solidFill>
                  <a:srgbClr val="7068F4"/>
                </a:solidFill>
                <a:latin typeface="Barlow Bold" pitchFamily="34" charset="0"/>
                <a:ea typeface="Barlow Bold" pitchFamily="34" charset="-122"/>
                <a:cs typeface="Barlow Bold" pitchFamily="34" charset="-120"/>
              </a:rPr>
              <a:t>Processus S: Homéostatique</a:t>
            </a:r>
            <a:endParaRPr lang="en-US" sz="2200" dirty="0"/>
          </a:p>
        </p:txBody>
      </p:sp>
      <p:sp>
        <p:nvSpPr>
          <p:cNvPr id="4" name="Text 2"/>
          <p:cNvSpPr/>
          <p:nvPr/>
        </p:nvSpPr>
        <p:spPr>
          <a:xfrm>
            <a:off x="758309" y="2978110"/>
            <a:ext cx="629257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Fonctionne comme un sablier qui s'accumule pendant l'éveil.</a:t>
            </a:r>
            <a:endParaRPr lang="en-US" sz="1700" dirty="0"/>
          </a:p>
        </p:txBody>
      </p:sp>
      <p:sp>
        <p:nvSpPr>
          <p:cNvPr id="5" name="Text 3"/>
          <p:cNvSpPr/>
          <p:nvPr/>
        </p:nvSpPr>
        <p:spPr>
          <a:xfrm>
            <a:off x="758309" y="3866436"/>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Augmente avec la durée d'éveil</a:t>
            </a:r>
            <a:endParaRPr lang="en-US" sz="1700" dirty="0"/>
          </a:p>
        </p:txBody>
      </p:sp>
      <p:sp>
        <p:nvSpPr>
          <p:cNvPr id="6" name="Text 4"/>
          <p:cNvSpPr/>
          <p:nvPr/>
        </p:nvSpPr>
        <p:spPr>
          <a:xfrm>
            <a:off x="758309" y="4288869"/>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Favorise l'endormissement</a:t>
            </a:r>
            <a:endParaRPr lang="en-US" sz="1700" dirty="0"/>
          </a:p>
        </p:txBody>
      </p:sp>
      <p:sp>
        <p:nvSpPr>
          <p:cNvPr id="7" name="Text 5"/>
          <p:cNvSpPr/>
          <p:nvPr/>
        </p:nvSpPr>
        <p:spPr>
          <a:xfrm>
            <a:off x="758309" y="4711303"/>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Se dissipe pendant le sommeil</a:t>
            </a:r>
            <a:endParaRPr lang="en-US" sz="1700" dirty="0"/>
          </a:p>
        </p:txBody>
      </p:sp>
      <p:sp>
        <p:nvSpPr>
          <p:cNvPr id="8" name="Text 6"/>
          <p:cNvSpPr/>
          <p:nvPr/>
        </p:nvSpPr>
        <p:spPr>
          <a:xfrm>
            <a:off x="758309" y="5252918"/>
            <a:ext cx="629257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Régulé par l'adénosine, qui s'accumule dans le cerveau pendant l'éveil.</a:t>
            </a:r>
            <a:endParaRPr lang="en-US" sz="1700" dirty="0"/>
          </a:p>
        </p:txBody>
      </p:sp>
      <p:sp>
        <p:nvSpPr>
          <p:cNvPr id="9" name="Text 7"/>
          <p:cNvSpPr/>
          <p:nvPr/>
        </p:nvSpPr>
        <p:spPr>
          <a:xfrm>
            <a:off x="7587139" y="2405301"/>
            <a:ext cx="2913697" cy="356235"/>
          </a:xfrm>
          <a:prstGeom prst="rect">
            <a:avLst/>
          </a:prstGeom>
          <a:noFill/>
          <a:ln/>
        </p:spPr>
        <p:txBody>
          <a:bodyPr wrap="none" lIns="0" tIns="0" rIns="0" bIns="0" rtlCol="0" anchor="t"/>
          <a:lstStyle/>
          <a:p>
            <a:pPr marL="0" indent="0" algn="l">
              <a:lnSpc>
                <a:spcPts val="2800"/>
              </a:lnSpc>
              <a:buNone/>
            </a:pPr>
            <a:r>
              <a:rPr lang="en-US" sz="2200" b="1" dirty="0">
                <a:solidFill>
                  <a:srgbClr val="7068F4"/>
                </a:solidFill>
                <a:latin typeface="Barlow Bold" pitchFamily="34" charset="0"/>
                <a:ea typeface="Barlow Bold" pitchFamily="34" charset="-122"/>
                <a:cs typeface="Barlow Bold" pitchFamily="34" charset="-120"/>
              </a:rPr>
              <a:t>Processus C: Circadien</a:t>
            </a:r>
            <a:endParaRPr lang="en-US" sz="2200" dirty="0"/>
          </a:p>
        </p:txBody>
      </p:sp>
      <p:sp>
        <p:nvSpPr>
          <p:cNvPr id="10" name="Text 8"/>
          <p:cNvSpPr/>
          <p:nvPr/>
        </p:nvSpPr>
        <p:spPr>
          <a:xfrm>
            <a:off x="7587139" y="2978110"/>
            <a:ext cx="629257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Fonctionne comme une horloge biologique interne de 24 heures.</a:t>
            </a:r>
            <a:endParaRPr lang="en-US" sz="1700" dirty="0"/>
          </a:p>
        </p:txBody>
      </p:sp>
      <p:sp>
        <p:nvSpPr>
          <p:cNvPr id="11" name="Text 9"/>
          <p:cNvSpPr/>
          <p:nvPr/>
        </p:nvSpPr>
        <p:spPr>
          <a:xfrm>
            <a:off x="7587139" y="3866436"/>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Indépendant de la durée d'éveil</a:t>
            </a:r>
            <a:endParaRPr lang="en-US" sz="1700" dirty="0"/>
          </a:p>
        </p:txBody>
      </p:sp>
      <p:sp>
        <p:nvSpPr>
          <p:cNvPr id="12" name="Text 10"/>
          <p:cNvSpPr/>
          <p:nvPr/>
        </p:nvSpPr>
        <p:spPr>
          <a:xfrm>
            <a:off x="7587139" y="4288869"/>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Synchronisé par la lumière</a:t>
            </a:r>
            <a:endParaRPr lang="en-US" sz="1700" dirty="0"/>
          </a:p>
        </p:txBody>
      </p:sp>
      <p:sp>
        <p:nvSpPr>
          <p:cNvPr id="13" name="Text 11"/>
          <p:cNvSpPr/>
          <p:nvPr/>
        </p:nvSpPr>
        <p:spPr>
          <a:xfrm>
            <a:off x="7587139" y="4711303"/>
            <a:ext cx="6292572" cy="346710"/>
          </a:xfrm>
          <a:prstGeom prst="rect">
            <a:avLst/>
          </a:prstGeom>
          <a:noFill/>
          <a:ln/>
        </p:spPr>
        <p:txBody>
          <a:bodyPr wrap="none" lIns="0" tIns="0" rIns="0" bIns="0" rtlCol="0" anchor="t"/>
          <a:lstStyle/>
          <a:p>
            <a:pPr marL="342900" indent="-342900" algn="l">
              <a:lnSpc>
                <a:spcPts val="2700"/>
              </a:lnSpc>
              <a:buSzPct val="100000"/>
              <a:buChar char="•"/>
            </a:pPr>
            <a:r>
              <a:rPr lang="en-US" sz="1700" dirty="0">
                <a:solidFill>
                  <a:srgbClr val="272525"/>
                </a:solidFill>
                <a:latin typeface="Montserrat" pitchFamily="34" charset="0"/>
                <a:ea typeface="Montserrat" pitchFamily="34" charset="-122"/>
                <a:cs typeface="Montserrat" pitchFamily="34" charset="-120"/>
              </a:rPr>
              <a:t>Régule les cycles veille-sommeil</a:t>
            </a:r>
            <a:endParaRPr lang="en-US" sz="1700" dirty="0"/>
          </a:p>
        </p:txBody>
      </p:sp>
      <p:sp>
        <p:nvSpPr>
          <p:cNvPr id="14" name="Text 12"/>
          <p:cNvSpPr/>
          <p:nvPr/>
        </p:nvSpPr>
        <p:spPr>
          <a:xfrm>
            <a:off x="7587139" y="5252918"/>
            <a:ext cx="629257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Contrôlé par le noyau suprachiasmatique et la mélatonine.</a:t>
            </a:r>
            <a:endParaRPr lang="en-US" sz="1700" dirty="0"/>
          </a:p>
        </p:txBody>
      </p:sp>
      <p:sp>
        <p:nvSpPr>
          <p:cNvPr id="15" name="Text 13"/>
          <p:cNvSpPr/>
          <p:nvPr/>
        </p:nvSpPr>
        <p:spPr>
          <a:xfrm>
            <a:off x="758309" y="6384965"/>
            <a:ext cx="13113782" cy="69342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Ces deux processus travaillent ensemble pour réguler les cycles de sommeil et d'éveil, assurant un équilibre optimal pour la santé.</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3045738"/>
            <a:ext cx="7627382" cy="2138124"/>
          </a:xfrm>
          <a:prstGeom prst="rect">
            <a:avLst/>
          </a:prstGeom>
          <a:noFill/>
          <a:ln/>
        </p:spPr>
        <p:txBody>
          <a:bodyPr wrap="squar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Partie 2: Troubles respiratoires au cours du sommeil</a:t>
            </a:r>
            <a:endParaRPr lang="en-US" sz="4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2372797"/>
            <a:ext cx="7627382" cy="1425416"/>
          </a:xfrm>
          <a:prstGeom prst="rect">
            <a:avLst/>
          </a:prstGeom>
          <a:noFill/>
          <a:ln/>
        </p:spPr>
        <p:txBody>
          <a:bodyPr wrap="square" lIns="0" tIns="0" rIns="0" bIns="0" rtlCol="0" anchor="t"/>
          <a:lstStyle/>
          <a:p>
            <a:pPr marL="0" indent="0" algn="l">
              <a:lnSpc>
                <a:spcPts val="5600"/>
              </a:lnSpc>
              <a:buNone/>
            </a:pPr>
            <a:r>
              <a:rPr lang="en-US" sz="4450" b="1" dirty="0">
                <a:solidFill>
                  <a:srgbClr val="7068F4"/>
                </a:solidFill>
                <a:latin typeface="Barlow Bold" pitchFamily="34" charset="0"/>
                <a:ea typeface="Barlow Bold" pitchFamily="34" charset="-122"/>
                <a:cs typeface="Barlow Bold" pitchFamily="34" charset="-120"/>
              </a:rPr>
              <a:t>Troubles respiratoires au cours du sommeil</a:t>
            </a:r>
            <a:endParaRPr lang="en-US" sz="4450" dirty="0"/>
          </a:p>
        </p:txBody>
      </p:sp>
      <p:sp>
        <p:nvSpPr>
          <p:cNvPr id="4" name="Text 1"/>
          <p:cNvSpPr/>
          <p:nvPr/>
        </p:nvSpPr>
        <p:spPr>
          <a:xfrm>
            <a:off x="758309" y="4123134"/>
            <a:ext cx="7627382" cy="1733550"/>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Montserrat" pitchFamily="34" charset="0"/>
                <a:ea typeface="Montserrat" pitchFamily="34" charset="-122"/>
                <a:cs typeface="Montserrat" pitchFamily="34" charset="-120"/>
              </a:rPr>
              <a:t>Ces troubles sont caractérisés par des obstructions partielles ou totales des voies aériennes supérieures (VAS) qui entraînent des microéveils répétés et des baisses récurrentes du taux d'oxygène dans le sang, compromettant ainsi la qualité du sommeil et la santé générale.</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3088</Words>
  <Application>Microsoft Office PowerPoint</Application>
  <PresentationFormat>Personnalisé</PresentationFormat>
  <Paragraphs>341</Paragraphs>
  <Slides>40</Slides>
  <Notes>40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40</vt:i4>
      </vt:variant>
    </vt:vector>
  </HeadingPairs>
  <TitlesOfParts>
    <vt:vector size="44" baseType="lpstr">
      <vt:lpstr>Arial</vt:lpstr>
      <vt:lpstr>Barlow Bold</vt:lpstr>
      <vt:lpstr>Montserrat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Élise Bret</cp:lastModifiedBy>
  <cp:revision>2</cp:revision>
  <dcterms:created xsi:type="dcterms:W3CDTF">2025-05-05T07:48:38Z</dcterms:created>
  <dcterms:modified xsi:type="dcterms:W3CDTF">2025-06-16T06:45:49Z</dcterms:modified>
</cp:coreProperties>
</file>